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6" r:id="rId8"/>
    <p:sldId id="267" r:id="rId9"/>
    <p:sldId id="288" r:id="rId10"/>
    <p:sldId id="289" r:id="rId11"/>
    <p:sldId id="290" r:id="rId12"/>
    <p:sldId id="291" r:id="rId13"/>
    <p:sldId id="292" r:id="rId14"/>
    <p:sldId id="276" r:id="rId15"/>
    <p:sldId id="278" r:id="rId16"/>
    <p:sldId id="279" r:id="rId17"/>
    <p:sldId id="277" r:id="rId18"/>
    <p:sldId id="280" r:id="rId19"/>
    <p:sldId id="281" r:id="rId20"/>
    <p:sldId id="282" r:id="rId21"/>
    <p:sldId id="260" r:id="rId22"/>
    <p:sldId id="261" r:id="rId23"/>
    <p:sldId id="262" r:id="rId24"/>
    <p:sldId id="263" r:id="rId25"/>
    <p:sldId id="273" r:id="rId26"/>
    <p:sldId id="274" r:id="rId27"/>
    <p:sldId id="275" r:id="rId28"/>
    <p:sldId id="283" r:id="rId29"/>
    <p:sldId id="285" r:id="rId30"/>
    <p:sldId id="286"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6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382699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138461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F27EBA-04F2-4988-AD81-AC921FD56E9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872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1DDC40-0205-4C1E-933B-1EA1F4DEAAFB}"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1810373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1DDC40-0205-4C1E-933B-1EA1F4DEAAFB}"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F27EBA-04F2-4988-AD81-AC921FD56E9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660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01DDC40-0205-4C1E-933B-1EA1F4DEAAFB}"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1419066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1294006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363639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301245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DDC40-0205-4C1E-933B-1EA1F4DEAAFB}" type="datetimeFigureOut">
              <a:rPr lang="en-US" smtClean="0"/>
              <a:t>8/5/2023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212281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1DDC40-0205-4C1E-933B-1EA1F4DEAAFB}"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171189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1DDC40-0205-4C1E-933B-1EA1F4DEAAFB}" type="datetimeFigureOut">
              <a:rPr lang="en-US" smtClean="0"/>
              <a:t>8/5/2023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208169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1DDC40-0205-4C1E-933B-1EA1F4DEAAFB}" type="datetimeFigureOut">
              <a:rPr lang="en-US" smtClean="0"/>
              <a:t>8/5/2023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1281544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DDC40-0205-4C1E-933B-1EA1F4DEAAFB}" type="datetimeFigureOut">
              <a:rPr lang="en-US" smtClean="0"/>
              <a:t>8/5/2023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4239131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DDC40-0205-4C1E-933B-1EA1F4DEAAFB}"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246613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DDC40-0205-4C1E-933B-1EA1F4DEAAFB}" type="datetimeFigureOut">
              <a:rPr lang="en-US" smtClean="0"/>
              <a:t>8/5/2023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F27EBA-04F2-4988-AD81-AC921FD56E98}" type="slidenum">
              <a:rPr lang="en-US" smtClean="0"/>
              <a:t>‹#›</a:t>
            </a:fld>
            <a:endParaRPr lang="en-US"/>
          </a:p>
        </p:txBody>
      </p:sp>
    </p:spTree>
    <p:extLst>
      <p:ext uri="{BB962C8B-B14F-4D97-AF65-F5344CB8AC3E}">
        <p14:creationId xmlns:p14="http://schemas.microsoft.com/office/powerpoint/2010/main" val="84000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1DDC40-0205-4C1E-933B-1EA1F4DEAAFB}" type="datetimeFigureOut">
              <a:rPr lang="en-US" smtClean="0"/>
              <a:t>8/5/2023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F27EBA-04F2-4988-AD81-AC921FD56E98}" type="slidenum">
              <a:rPr lang="en-US" smtClean="0"/>
              <a:t>‹#›</a:t>
            </a:fld>
            <a:endParaRPr lang="en-US"/>
          </a:p>
        </p:txBody>
      </p:sp>
    </p:spTree>
    <p:extLst>
      <p:ext uri="{BB962C8B-B14F-4D97-AF65-F5344CB8AC3E}">
        <p14:creationId xmlns:p14="http://schemas.microsoft.com/office/powerpoint/2010/main" val="1101402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1F098D-71E5-402C-9818-C174CB98D7D2}"/>
              </a:ext>
            </a:extLst>
          </p:cNvPr>
          <p:cNvSpPr>
            <a:spLocks noGrp="1"/>
          </p:cNvSpPr>
          <p:nvPr>
            <p:ph type="ctrTitle"/>
          </p:nvPr>
        </p:nvSpPr>
        <p:spPr>
          <a:xfrm>
            <a:off x="1638300" y="1460241"/>
            <a:ext cx="8915399" cy="2262781"/>
          </a:xfrm>
        </p:spPr>
        <p:txBody>
          <a:bodyPr/>
          <a:lstStyle/>
          <a:p>
            <a:pPr algn="ctr"/>
            <a:r>
              <a:rPr lang="en-US" b="1" dirty="0"/>
              <a:t>2023 Missouri </a:t>
            </a:r>
            <a:br>
              <a:rPr lang="en-US" b="1" dirty="0"/>
            </a:br>
            <a:r>
              <a:rPr lang="en-US" b="1" dirty="0"/>
              <a:t>Case Law Update</a:t>
            </a:r>
          </a:p>
        </p:txBody>
      </p:sp>
      <p:sp>
        <p:nvSpPr>
          <p:cNvPr id="3" name="Subtitle 2">
            <a:extLst>
              <a:ext uri="{FF2B5EF4-FFF2-40B4-BE49-F238E27FC236}">
                <a16:creationId xmlns:a16="http://schemas.microsoft.com/office/drawing/2014/main" xmlns="" id="{4D47B9A9-A44C-44CC-81A0-EEF152663513}"/>
              </a:ext>
            </a:extLst>
          </p:cNvPr>
          <p:cNvSpPr>
            <a:spLocks noGrp="1"/>
          </p:cNvSpPr>
          <p:nvPr>
            <p:ph type="subTitle" idx="1"/>
          </p:nvPr>
        </p:nvSpPr>
        <p:spPr>
          <a:xfrm>
            <a:off x="3302442" y="3642340"/>
            <a:ext cx="5366429" cy="1126283"/>
          </a:xfrm>
        </p:spPr>
        <p:txBody>
          <a:bodyPr/>
          <a:lstStyle/>
          <a:p>
            <a:pPr algn="ctr"/>
            <a:r>
              <a:rPr lang="en-US" sz="2400" dirty="0"/>
              <a:t>Presented by Michael Kelly and </a:t>
            </a:r>
            <a:r>
              <a:rPr lang="en-US" sz="2400"/>
              <a:t>Danny Schmitz</a:t>
            </a:r>
            <a:endParaRPr lang="en-US" sz="1200" dirty="0"/>
          </a:p>
          <a:p>
            <a:endParaRPr lang="en-US" dirty="0"/>
          </a:p>
        </p:txBody>
      </p:sp>
    </p:spTree>
    <p:extLst>
      <p:ext uri="{BB962C8B-B14F-4D97-AF65-F5344CB8AC3E}">
        <p14:creationId xmlns:p14="http://schemas.microsoft.com/office/powerpoint/2010/main" val="249048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381141"/>
          </a:xfrm>
        </p:spPr>
        <p:txBody>
          <a:bodyPr anchor="t">
            <a:normAutofit/>
          </a:bodyPr>
          <a:lstStyle/>
          <a:p>
            <a:pPr algn="ctr"/>
            <a:r>
              <a:rPr lang="en-US" sz="4300" b="1" i="1" dirty="0"/>
              <a:t>Watson v. Tuthill Corporation</a:t>
            </a:r>
            <a:r>
              <a:rPr lang="en-US" sz="1300" dirty="0"/>
              <a:t/>
            </a:r>
            <a:br>
              <a:rPr lang="en-US" sz="1300" dirty="0"/>
            </a:br>
            <a:r>
              <a:rPr lang="en-US" sz="1300" dirty="0"/>
              <a:t>No. SD 37293, 2023 WL 4614768 (Mo. Ct. App. July 19, 2023)</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41D8F9A6-1888-E16A-7A66-969DF40E2C60}"/>
              </a:ext>
            </a:extLst>
          </p:cNvPr>
          <p:cNvSpPr txBox="1"/>
          <p:nvPr/>
        </p:nvSpPr>
        <p:spPr>
          <a:xfrm>
            <a:off x="1674673" y="1721181"/>
            <a:ext cx="9592235" cy="3631763"/>
          </a:xfrm>
          <a:prstGeom prst="rect">
            <a:avLst/>
          </a:prstGeom>
          <a:noFill/>
        </p:spPr>
        <p:txBody>
          <a:bodyPr wrap="square" rtlCol="0">
            <a:spAutoFit/>
          </a:bodyPr>
          <a:lstStyle/>
          <a:p>
            <a:r>
              <a:rPr lang="en-US" sz="2000" b="1" dirty="0"/>
              <a:t>Dr. </a:t>
            </a:r>
            <a:r>
              <a:rPr lang="en-US" sz="2000" b="1" dirty="0" err="1"/>
              <a:t>Koprivica</a:t>
            </a:r>
            <a:r>
              <a:rPr lang="en-US" sz="2000" b="1" dirty="0"/>
              <a:t> </a:t>
            </a:r>
            <a:r>
              <a:rPr lang="en-US" sz="2000" dirty="0"/>
              <a:t>(Employee’s expert) opined that the April 2015 low back injury alone rendered Employee permanently and totally disabled</a:t>
            </a:r>
          </a:p>
          <a:p>
            <a:endParaRPr lang="en-US" sz="2000" dirty="0"/>
          </a:p>
          <a:p>
            <a:endParaRPr lang="en-US" sz="2000" dirty="0"/>
          </a:p>
          <a:p>
            <a:r>
              <a:rPr lang="en-US" sz="2000" b="1" dirty="0"/>
              <a:t>Dr. </a:t>
            </a:r>
            <a:r>
              <a:rPr lang="en-US" sz="2000" b="1" dirty="0" err="1"/>
              <a:t>Belz</a:t>
            </a:r>
            <a:r>
              <a:rPr lang="en-US" sz="2000" b="1" dirty="0"/>
              <a:t> </a:t>
            </a:r>
            <a:r>
              <a:rPr lang="en-US" sz="2000" dirty="0"/>
              <a:t>(Employer’s expert) did not feel Employee’s occupational exposure was the prevailing factor in causing Employee’s back injury</a:t>
            </a:r>
          </a:p>
          <a:p>
            <a:pPr marL="285750" indent="-285750">
              <a:buFont typeface="Arial" panose="020B0604020202020204" pitchFamily="34" charset="0"/>
              <a:buChar char="•"/>
            </a:pPr>
            <a:r>
              <a:rPr lang="en-US" sz="2000" dirty="0"/>
              <a:t>Dr. </a:t>
            </a:r>
            <a:r>
              <a:rPr lang="en-US" sz="2000" dirty="0" err="1"/>
              <a:t>Belz</a:t>
            </a:r>
            <a:r>
              <a:rPr lang="en-US" sz="2000" dirty="0"/>
              <a:t> did not feel Employee was PTD as a result of the back injury alone, nor the neck injury alone, but he acknowledged Employee was PTD when considering the back injury in combination with the neck injury, additional prior injuries, and a non-work-related degenerative condition</a:t>
            </a:r>
          </a:p>
          <a:p>
            <a:endParaRPr lang="en-US" sz="1500" dirty="0"/>
          </a:p>
          <a:p>
            <a:endParaRPr lang="en-US" sz="1500" dirty="0"/>
          </a:p>
        </p:txBody>
      </p:sp>
    </p:spTree>
    <p:extLst>
      <p:ext uri="{BB962C8B-B14F-4D97-AF65-F5344CB8AC3E}">
        <p14:creationId xmlns:p14="http://schemas.microsoft.com/office/powerpoint/2010/main" val="3950762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381141"/>
          </a:xfrm>
        </p:spPr>
        <p:txBody>
          <a:bodyPr anchor="t">
            <a:normAutofit/>
          </a:bodyPr>
          <a:lstStyle/>
          <a:p>
            <a:pPr algn="ctr"/>
            <a:r>
              <a:rPr lang="en-US" sz="4300" b="1" i="1" dirty="0"/>
              <a:t>Watson v. Tuthill Corporation</a:t>
            </a:r>
            <a:r>
              <a:rPr lang="en-US" sz="1300" dirty="0"/>
              <a:t/>
            </a:r>
            <a:br>
              <a:rPr lang="en-US" sz="1300" dirty="0"/>
            </a:br>
            <a:r>
              <a:rPr lang="en-US" sz="1300" dirty="0"/>
              <a:t>No. SD 37293, 2023 WL 4614768 (Mo. Ct. App. July 19,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5DDE74D-A11C-BC0D-1046-9328B73D37C4}"/>
              </a:ext>
            </a:extLst>
          </p:cNvPr>
          <p:cNvSpPr txBox="1"/>
          <p:nvPr/>
        </p:nvSpPr>
        <p:spPr>
          <a:xfrm>
            <a:off x="1674673" y="1721181"/>
            <a:ext cx="9592235" cy="4247317"/>
          </a:xfrm>
          <a:prstGeom prst="rect">
            <a:avLst/>
          </a:prstGeom>
          <a:noFill/>
        </p:spPr>
        <p:txBody>
          <a:bodyPr wrap="square" rtlCol="0">
            <a:spAutoFit/>
          </a:bodyPr>
          <a:lstStyle/>
          <a:p>
            <a:r>
              <a:rPr lang="en-US" sz="2000" dirty="0"/>
              <a:t>ALJ concluded:</a:t>
            </a:r>
          </a:p>
          <a:p>
            <a:pPr marL="285750" indent="-285750">
              <a:buFont typeface="Arial" panose="020B0604020202020204" pitchFamily="34" charset="0"/>
              <a:buChar char="•"/>
            </a:pPr>
            <a:r>
              <a:rPr lang="en-US" sz="2000" dirty="0"/>
              <a:t>April 2015 work injury was the prevailing factor in causing the resulting medical condition and disability in Employee’s back.</a:t>
            </a:r>
          </a:p>
          <a:p>
            <a:pPr marL="285750" indent="-285750">
              <a:buFont typeface="Arial" panose="020B0604020202020204" pitchFamily="34" charset="0"/>
              <a:buChar char="•"/>
            </a:pPr>
            <a:r>
              <a:rPr lang="en-US" sz="2000" dirty="0"/>
              <a:t>February 2016 work injury was the prevailing factor in causing the resulting medical condition and disability in Employee’s neck.</a:t>
            </a:r>
          </a:p>
          <a:p>
            <a:pPr marL="285750" indent="-285750">
              <a:buFont typeface="Arial" panose="020B0604020202020204" pitchFamily="34" charset="0"/>
              <a:buChar char="•"/>
            </a:pPr>
            <a:r>
              <a:rPr lang="en-US" sz="2000" dirty="0"/>
              <a:t>Employee is permanently and totally disabled as a result of the </a:t>
            </a:r>
            <a:r>
              <a:rPr lang="en-US" sz="2000" b="1" u="sng" dirty="0"/>
              <a:t>April 2015 back injury</a:t>
            </a:r>
            <a:r>
              <a:rPr lang="en-US" sz="2000" dirty="0"/>
              <a:t>, considered in isolation.</a:t>
            </a:r>
          </a:p>
          <a:p>
            <a:pPr marL="285750" indent="-285750">
              <a:buFont typeface="Arial" panose="020B0604020202020204" pitchFamily="34" charset="0"/>
              <a:buChar char="•"/>
            </a:pPr>
            <a:r>
              <a:rPr lang="en-US" sz="2000" dirty="0"/>
              <a:t>SIF is not liable because the “last injury” was the back injury, not the neck injury.</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r>
              <a:rPr lang="en-US" sz="2000" dirty="0"/>
              <a:t>Commission affirmed.</a:t>
            </a:r>
          </a:p>
          <a:p>
            <a:endParaRPr lang="en-US" sz="1500" dirty="0"/>
          </a:p>
          <a:p>
            <a:endParaRPr lang="en-US" sz="1500" dirty="0"/>
          </a:p>
        </p:txBody>
      </p:sp>
    </p:spTree>
    <p:extLst>
      <p:ext uri="{BB962C8B-B14F-4D97-AF65-F5344CB8AC3E}">
        <p14:creationId xmlns:p14="http://schemas.microsoft.com/office/powerpoint/2010/main" val="3150102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381141"/>
          </a:xfrm>
        </p:spPr>
        <p:txBody>
          <a:bodyPr anchor="t">
            <a:normAutofit/>
          </a:bodyPr>
          <a:lstStyle/>
          <a:p>
            <a:pPr algn="ctr"/>
            <a:r>
              <a:rPr lang="en-US" sz="4300" b="1" i="1" dirty="0"/>
              <a:t>Watson v. Tuthill Corporation</a:t>
            </a:r>
            <a:r>
              <a:rPr lang="en-US" sz="1300" dirty="0"/>
              <a:t/>
            </a:r>
            <a:br>
              <a:rPr lang="en-US" sz="1300" dirty="0"/>
            </a:br>
            <a:r>
              <a:rPr lang="en-US" sz="1300" dirty="0"/>
              <a:t>No. SD 37293, 2023 WL 4614768 (Mo. Ct. App. July 19,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5DDE74D-A11C-BC0D-1046-9328B73D37C4}"/>
              </a:ext>
            </a:extLst>
          </p:cNvPr>
          <p:cNvSpPr txBox="1"/>
          <p:nvPr/>
        </p:nvSpPr>
        <p:spPr>
          <a:xfrm>
            <a:off x="1674673" y="1721181"/>
            <a:ext cx="9592235" cy="4324261"/>
          </a:xfrm>
          <a:prstGeom prst="rect">
            <a:avLst/>
          </a:prstGeom>
          <a:noFill/>
        </p:spPr>
        <p:txBody>
          <a:bodyPr wrap="square" rtlCol="0">
            <a:spAutoFit/>
          </a:bodyPr>
          <a:lstStyle/>
          <a:p>
            <a:pPr algn="ctr"/>
            <a:r>
              <a:rPr lang="en-US" sz="2000" b="1" dirty="0"/>
              <a:t>“Last Injury”</a:t>
            </a:r>
            <a:endParaRPr lang="en-US" sz="2000" dirty="0"/>
          </a:p>
          <a:p>
            <a:endParaRPr lang="en-US" sz="1500" dirty="0"/>
          </a:p>
          <a:p>
            <a:r>
              <a:rPr lang="en-US" sz="1500" dirty="0"/>
              <a:t>Employer argued the Commission applied the wrong legal standard in finding that the back injury, not the neck injury, was the “last injury” for purposes of § 287.220.3 </a:t>
            </a:r>
            <a:r>
              <a:rPr lang="en-US" sz="1500" dirty="0" err="1"/>
              <a:t>RSMo</a:t>
            </a:r>
            <a:r>
              <a:rPr lang="en-US" sz="1500" dirty="0"/>
              <a:t>.  </a:t>
            </a:r>
          </a:p>
          <a:p>
            <a:endParaRPr lang="en-US" sz="1500" dirty="0"/>
          </a:p>
          <a:p>
            <a:r>
              <a:rPr lang="en-US" sz="1500" dirty="0"/>
              <a:t>“If a claimant's last injury in and of itself rendered the claimant permanently and totally disabled, then the Second Injury Fund has no liability and employer is responsible for the entire amount.” </a:t>
            </a:r>
            <a:r>
              <a:rPr lang="en-US" sz="1500" i="1" dirty="0"/>
              <a:t>Lewis v. Treasurer of State</a:t>
            </a:r>
            <a:r>
              <a:rPr lang="en-US" sz="1500" dirty="0"/>
              <a:t>, 435 S.W.3d 144, 157 (Mo. App. 2014).</a:t>
            </a:r>
          </a:p>
          <a:p>
            <a:endParaRPr lang="en-US" sz="1500" dirty="0"/>
          </a:p>
          <a:p>
            <a:r>
              <a:rPr lang="en-US" sz="1500" dirty="0"/>
              <a:t>If the neck injury was the “last injury,” the extent or percentage of permanent total disability resulting from it was nothing</a:t>
            </a:r>
          </a:p>
          <a:p>
            <a:endParaRPr lang="en-US" sz="1500" dirty="0"/>
          </a:p>
          <a:p>
            <a:r>
              <a:rPr lang="en-US" sz="1500" dirty="0"/>
              <a:t>Employer acknowledged the medical experts opined that the neck injury resulted in no impairment or only minor (</a:t>
            </a:r>
            <a:r>
              <a:rPr lang="en-US" sz="1500" i="1" dirty="0"/>
              <a:t>i.e</a:t>
            </a:r>
            <a:r>
              <a:rPr lang="en-US" sz="1500" dirty="0"/>
              <a:t>. 10% or less) permanent partial disability of the body as a whole</a:t>
            </a:r>
          </a:p>
          <a:p>
            <a:endParaRPr lang="en-US" sz="1500" dirty="0"/>
          </a:p>
          <a:p>
            <a:r>
              <a:rPr lang="en-US" sz="1500" dirty="0"/>
              <a:t>Accordingly, the ALJ found no permanent total disability resulting from the neck injury</a:t>
            </a:r>
          </a:p>
          <a:p>
            <a:endParaRPr lang="en-US" sz="1500" dirty="0"/>
          </a:p>
          <a:p>
            <a:endParaRPr lang="en-US" sz="1500" dirty="0"/>
          </a:p>
        </p:txBody>
      </p:sp>
    </p:spTree>
    <p:extLst>
      <p:ext uri="{BB962C8B-B14F-4D97-AF65-F5344CB8AC3E}">
        <p14:creationId xmlns:p14="http://schemas.microsoft.com/office/powerpoint/2010/main" val="342577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381141"/>
          </a:xfrm>
        </p:spPr>
        <p:txBody>
          <a:bodyPr anchor="t">
            <a:normAutofit/>
          </a:bodyPr>
          <a:lstStyle/>
          <a:p>
            <a:pPr algn="ctr"/>
            <a:r>
              <a:rPr lang="en-US" sz="4300" b="1" i="1" dirty="0"/>
              <a:t>Watson v. Tuthill Corporation</a:t>
            </a:r>
            <a:r>
              <a:rPr lang="en-US" sz="1300" dirty="0"/>
              <a:t/>
            </a:r>
            <a:br>
              <a:rPr lang="en-US" sz="1300" dirty="0"/>
            </a:br>
            <a:r>
              <a:rPr lang="en-US" sz="1300" dirty="0"/>
              <a:t>No. SD 37293, 2023 WL 4614768 (Mo. Ct. App. July 19,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5DDE74D-A11C-BC0D-1046-9328B73D37C4}"/>
              </a:ext>
            </a:extLst>
          </p:cNvPr>
          <p:cNvSpPr txBox="1"/>
          <p:nvPr/>
        </p:nvSpPr>
        <p:spPr>
          <a:xfrm>
            <a:off x="1674673" y="1721181"/>
            <a:ext cx="9592235" cy="4555093"/>
          </a:xfrm>
          <a:prstGeom prst="rect">
            <a:avLst/>
          </a:prstGeom>
          <a:noFill/>
        </p:spPr>
        <p:txBody>
          <a:bodyPr wrap="square" rtlCol="0">
            <a:spAutoFit/>
          </a:bodyPr>
          <a:lstStyle/>
          <a:p>
            <a:pPr algn="ctr"/>
            <a:r>
              <a:rPr lang="en-US" sz="2000" b="1" dirty="0"/>
              <a:t>“Last Injury”</a:t>
            </a:r>
            <a:endParaRPr lang="en-US" sz="2000" dirty="0"/>
          </a:p>
          <a:p>
            <a:endParaRPr lang="en-US" sz="1500" dirty="0"/>
          </a:p>
          <a:p>
            <a:r>
              <a:rPr lang="en-US" sz="1500" dirty="0"/>
              <a:t>Court of Appeals found substantial evidence supported the ALJ's finding that the back injury alone rendered Employee permanently and totally disabled</a:t>
            </a:r>
          </a:p>
          <a:p>
            <a:endParaRPr lang="en-US" sz="1500" dirty="0"/>
          </a:p>
          <a:p>
            <a:r>
              <a:rPr lang="en-US" sz="1500" dirty="0"/>
              <a:t>The occurrence of a subsequent work-related injury does not change the fact that Employee was already permanently and totally disabled at the time of the neck injury</a:t>
            </a:r>
          </a:p>
          <a:p>
            <a:endParaRPr lang="en-US" sz="1500" dirty="0"/>
          </a:p>
          <a:p>
            <a:r>
              <a:rPr lang="en-US" sz="1500" dirty="0"/>
              <a:t>The subsequent injury may have added to Employee’s misery but did not make him more permanently and totally disabled or combine with his prior back injury to result in permanent total disability</a:t>
            </a:r>
          </a:p>
          <a:p>
            <a:endParaRPr lang="en-US" sz="1500" dirty="0"/>
          </a:p>
          <a:p>
            <a:r>
              <a:rPr lang="en-US" sz="1500" dirty="0"/>
              <a:t>An employee can be permanently and totally disabled without becoming completely inactive or inert.</a:t>
            </a:r>
          </a:p>
          <a:p>
            <a:endParaRPr lang="en-US" sz="1500" dirty="0"/>
          </a:p>
          <a:p>
            <a:r>
              <a:rPr lang="en-US" sz="1500" dirty="0"/>
              <a:t>Employee good fortune to have returned to highly accommodated employment will not preclude a finding of permanent total disability because “The test is whether the claimant could compete in the open labor market.”</a:t>
            </a:r>
          </a:p>
          <a:p>
            <a:endParaRPr lang="en-US" sz="1500" dirty="0"/>
          </a:p>
        </p:txBody>
      </p:sp>
    </p:spTree>
    <p:extLst>
      <p:ext uri="{BB962C8B-B14F-4D97-AF65-F5344CB8AC3E}">
        <p14:creationId xmlns:p14="http://schemas.microsoft.com/office/powerpoint/2010/main" val="266606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City of Clinton v. </a:t>
            </a:r>
            <a:r>
              <a:rPr lang="en-US" sz="4300" b="1" i="1" dirty="0" err="1"/>
              <a:t>Dahman</a:t>
            </a:r>
            <a:r>
              <a:rPr lang="en-US" sz="1300" dirty="0"/>
              <a:t/>
            </a:r>
            <a:br>
              <a:rPr lang="en-US" sz="1300" dirty="0"/>
            </a:br>
            <a:r>
              <a:rPr lang="en-US" sz="1300" dirty="0"/>
              <a:t>669 S.W.3d 142 (Mo. Ct. App. 2023)</a:t>
            </a:r>
            <a:br>
              <a:rPr lang="en-US" sz="1300" dirty="0"/>
            </a:br>
            <a:r>
              <a:rPr lang="en-US" sz="1300" dirty="0"/>
              <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74673" y="1721181"/>
            <a:ext cx="9592235" cy="3323987"/>
          </a:xfrm>
          <a:prstGeom prst="rect">
            <a:avLst/>
          </a:prstGeom>
          <a:noFill/>
        </p:spPr>
        <p:txBody>
          <a:bodyPr wrap="square" rtlCol="0">
            <a:spAutoFit/>
          </a:bodyPr>
          <a:lstStyle/>
          <a:p>
            <a:r>
              <a:rPr lang="en-US" sz="1500" dirty="0"/>
              <a:t>Employee began working as a police officer for the City of Clinton in January 2011</a:t>
            </a:r>
          </a:p>
          <a:p>
            <a:endParaRPr lang="en-US" sz="1500" dirty="0"/>
          </a:p>
          <a:p>
            <a:r>
              <a:rPr lang="en-US" sz="1500" dirty="0"/>
              <a:t>On 08/06/17, Employee heard a radio report from his friend and fellow officer Gary Michael that shots had been fired and an officer was down</a:t>
            </a:r>
          </a:p>
          <a:p>
            <a:endParaRPr lang="en-US" sz="1500" dirty="0"/>
          </a:p>
          <a:p>
            <a:r>
              <a:rPr lang="en-US" sz="1500" dirty="0"/>
              <a:t>Employee responded and found Officer Michael on the ground and alive</a:t>
            </a:r>
          </a:p>
          <a:p>
            <a:endParaRPr lang="en-US" sz="1500" dirty="0"/>
          </a:p>
          <a:p>
            <a:r>
              <a:rPr lang="en-US" sz="1500" dirty="0"/>
              <a:t>Employee testified:</a:t>
            </a:r>
          </a:p>
          <a:p>
            <a:pPr marL="285750" indent="-285750">
              <a:buFont typeface="Arial" panose="020B0604020202020204" pitchFamily="34" charset="0"/>
              <a:buChar char="•"/>
            </a:pPr>
            <a:r>
              <a:rPr lang="en-US" sz="1500" dirty="0"/>
              <a:t>It was dark outside</a:t>
            </a:r>
          </a:p>
          <a:p>
            <a:pPr marL="285750" indent="-285750">
              <a:buFont typeface="Arial" panose="020B0604020202020204" pitchFamily="34" charset="0"/>
              <a:buChar char="•"/>
            </a:pPr>
            <a:r>
              <a:rPr lang="en-US" sz="1500" dirty="0"/>
              <a:t>This was the first officer shooting in which he had been involved</a:t>
            </a:r>
          </a:p>
          <a:p>
            <a:pPr marL="285750" indent="-285750">
              <a:buFont typeface="Arial" panose="020B0604020202020204" pitchFamily="34" charset="0"/>
              <a:buChar char="•"/>
            </a:pPr>
            <a:r>
              <a:rPr lang="en-US" sz="1500" dirty="0"/>
              <a:t>The suspect’s whereabouts were unknown</a:t>
            </a:r>
          </a:p>
          <a:p>
            <a:pPr marL="285750" indent="-285750">
              <a:buFont typeface="Arial" panose="020B0604020202020204" pitchFamily="34" charset="0"/>
              <a:buChar char="•"/>
            </a:pPr>
            <a:r>
              <a:rPr lang="en-US" sz="1500" dirty="0"/>
              <a:t>The suspect’s rifle had pierced Officer Michael’s protective gear</a:t>
            </a:r>
          </a:p>
          <a:p>
            <a:pPr marL="285750" indent="-285750">
              <a:buFont typeface="Arial" panose="020B0604020202020204" pitchFamily="34" charset="0"/>
              <a:buChar char="•"/>
            </a:pPr>
            <a:r>
              <a:rPr lang="en-US" sz="1500" dirty="0"/>
              <a:t>He felt he was a “sitting duck”</a:t>
            </a:r>
          </a:p>
          <a:p>
            <a:pPr marL="285750" indent="-285750">
              <a:buFont typeface="Arial" panose="020B0604020202020204" pitchFamily="34" charset="0"/>
              <a:buChar char="•"/>
            </a:pPr>
            <a:r>
              <a:rPr lang="en-US" sz="1500" dirty="0"/>
              <a:t>He later learned that Officer Michael had passed away</a:t>
            </a:r>
          </a:p>
        </p:txBody>
      </p:sp>
    </p:spTree>
    <p:extLst>
      <p:ext uri="{BB962C8B-B14F-4D97-AF65-F5344CB8AC3E}">
        <p14:creationId xmlns:p14="http://schemas.microsoft.com/office/powerpoint/2010/main" val="1716936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City of Clinton v. </a:t>
            </a:r>
            <a:r>
              <a:rPr lang="en-US" sz="4300" b="1" i="1" dirty="0" err="1"/>
              <a:t>Dahman</a:t>
            </a:r>
            <a:r>
              <a:rPr lang="en-US" sz="4300" b="1" i="1" dirty="0"/>
              <a:t/>
            </a:r>
            <a:br>
              <a:rPr lang="en-US" sz="4300" b="1" i="1" dirty="0"/>
            </a:br>
            <a:r>
              <a:rPr lang="en-US" sz="1300" dirty="0"/>
              <a:t>669 S.W.3d 142 (Mo. Ct. App. 2023)</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74673" y="1721181"/>
            <a:ext cx="9592235" cy="4708981"/>
          </a:xfrm>
          <a:prstGeom prst="rect">
            <a:avLst/>
          </a:prstGeom>
          <a:noFill/>
        </p:spPr>
        <p:txBody>
          <a:bodyPr wrap="square" rtlCol="0">
            <a:spAutoFit/>
          </a:bodyPr>
          <a:lstStyle/>
          <a:p>
            <a:r>
              <a:rPr lang="en-US" sz="1500" dirty="0"/>
              <a:t>Dr. William Logan, to whom Employee was referred by the City of Clinton, opined that the 08/06/17 event did rise to the level of extraordinary and unusual mental stress for several reasons including:</a:t>
            </a:r>
          </a:p>
          <a:p>
            <a:pPr marL="285750" indent="-285750">
              <a:buFont typeface="Arial" panose="020B0604020202020204" pitchFamily="34" charset="0"/>
              <a:buChar char="•"/>
            </a:pPr>
            <a:r>
              <a:rPr lang="en-US" sz="1500" dirty="0"/>
              <a:t>As compared to an officer's death in a large department, the Clinton Police Department was a small organization where the officers were well known to each other, worked as a team, and had personal relationships both inside and outside of work.</a:t>
            </a:r>
          </a:p>
          <a:p>
            <a:pPr marL="285750" indent="-285750">
              <a:buFont typeface="Arial" panose="020B0604020202020204" pitchFamily="34" charset="0"/>
              <a:buChar char="•"/>
            </a:pPr>
            <a:r>
              <a:rPr lang="en-US" sz="1500" dirty="0"/>
              <a:t>This is the first officer death in the department.</a:t>
            </a:r>
          </a:p>
          <a:p>
            <a:pPr marL="285750" indent="-285750">
              <a:buFont typeface="Arial" panose="020B0604020202020204" pitchFamily="34" charset="0"/>
              <a:buChar char="•"/>
            </a:pPr>
            <a:r>
              <a:rPr lang="en-US" sz="1500" dirty="0"/>
              <a:t>In the 08/06/17 event, Employee was exposed to potentially lethal fire from the suspect.</a:t>
            </a:r>
          </a:p>
          <a:p>
            <a:pPr marL="285750" indent="-285750">
              <a:buFont typeface="Arial" panose="020B0604020202020204" pitchFamily="34" charset="0"/>
              <a:buChar char="•"/>
            </a:pPr>
            <a:r>
              <a:rPr lang="en-US" sz="1500" dirty="0"/>
              <a:t>PTSD can also occur on learning that a traumatic event occurred to a close friend such as the relationship Employee had with Officer Michael.</a:t>
            </a:r>
          </a:p>
          <a:p>
            <a:endParaRPr lang="en-US" sz="1500" dirty="0"/>
          </a:p>
          <a:p>
            <a:r>
              <a:rPr lang="en-US" sz="1500" dirty="0"/>
              <a:t>Dr. Dale </a:t>
            </a:r>
            <a:r>
              <a:rPr lang="en-US" sz="1500" dirty="0" err="1"/>
              <a:t>Halfaker</a:t>
            </a:r>
            <a:r>
              <a:rPr lang="en-US" sz="1500" dirty="0"/>
              <a:t>, who evaluated Employee at the request of his attorney, similarly believed the event of 08/06/17, and the stress that it caused was both extraordinary and unusual. In support of this conclusion, Dr. </a:t>
            </a:r>
            <a:r>
              <a:rPr lang="en-US" sz="1500" dirty="0" err="1"/>
              <a:t>Halfaker</a:t>
            </a:r>
            <a:r>
              <a:rPr lang="en-US" sz="1500" dirty="0"/>
              <a:t> noted:</a:t>
            </a:r>
          </a:p>
          <a:p>
            <a:pPr marL="285750" indent="-285750">
              <a:buFont typeface="Arial" panose="020B0604020202020204" pitchFamily="34" charset="0"/>
              <a:buChar char="•"/>
            </a:pPr>
            <a:r>
              <a:rPr lang="en-US" sz="1500" dirty="0"/>
              <a:t>Employee was in the dark</a:t>
            </a:r>
          </a:p>
          <a:p>
            <a:pPr marL="285750" indent="-285750">
              <a:buFont typeface="Arial" panose="020B0604020202020204" pitchFamily="34" charset="0"/>
              <a:buChar char="•"/>
            </a:pPr>
            <a:r>
              <a:rPr lang="en-US" sz="1500" dirty="0"/>
              <a:t>Employee was lit up standing by the car knowing that the person had a rifle</a:t>
            </a:r>
          </a:p>
          <a:p>
            <a:pPr marL="285750" indent="-285750">
              <a:buFont typeface="Arial" panose="020B0604020202020204" pitchFamily="34" charset="0"/>
              <a:buChar char="•"/>
            </a:pPr>
            <a:r>
              <a:rPr lang="en-US" sz="1500" dirty="0"/>
              <a:t>Employee knew that the suspect had already killed one police officer so why would he have second thoughts about perhaps killing another</a:t>
            </a:r>
          </a:p>
          <a:p>
            <a:endParaRPr lang="en-US" sz="1500" dirty="0"/>
          </a:p>
          <a:p>
            <a:r>
              <a:rPr lang="en-US" sz="1500" dirty="0"/>
              <a:t>City of Clinton also had Employee evaluated by Dr. Sheba Khalid, who agreed that the stress was both extraordinary and unusual</a:t>
            </a:r>
          </a:p>
        </p:txBody>
      </p:sp>
    </p:spTree>
    <p:extLst>
      <p:ext uri="{BB962C8B-B14F-4D97-AF65-F5344CB8AC3E}">
        <p14:creationId xmlns:p14="http://schemas.microsoft.com/office/powerpoint/2010/main" val="679307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City of Clinton v. </a:t>
            </a:r>
            <a:r>
              <a:rPr lang="en-US" sz="4300" b="1" i="1" dirty="0" err="1"/>
              <a:t>Dahman</a:t>
            </a:r>
            <a:r>
              <a:rPr lang="en-US" sz="1100" dirty="0"/>
              <a:t/>
            </a:r>
            <a:br>
              <a:rPr lang="en-US" sz="1100" dirty="0"/>
            </a:br>
            <a:r>
              <a:rPr lang="en-US" sz="1300" dirty="0"/>
              <a:t>669 S.W.3d 142 (Mo. Ct. App. 2023)</a:t>
            </a:r>
            <a:r>
              <a:rPr lang="en-US" sz="1100" dirty="0"/>
              <a:t/>
            </a:r>
            <a:br>
              <a:rPr lang="en-US" sz="1100" dirty="0"/>
            </a:br>
            <a:r>
              <a:rPr lang="en-US" sz="1100" dirty="0"/>
              <a:t/>
            </a:r>
            <a:br>
              <a:rPr lang="en-US" sz="11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74673" y="1721181"/>
            <a:ext cx="9592235" cy="3554819"/>
          </a:xfrm>
          <a:prstGeom prst="rect">
            <a:avLst/>
          </a:prstGeom>
          <a:noFill/>
        </p:spPr>
        <p:txBody>
          <a:bodyPr wrap="square" rtlCol="0">
            <a:spAutoFit/>
          </a:bodyPr>
          <a:lstStyle/>
          <a:p>
            <a:r>
              <a:rPr lang="en-US" sz="1500" dirty="0"/>
              <a:t>The ALJ concluded, and the LIRC confirmed, that Employee showed by objective standards that his work-related stress was both extraordinary and unusual and meets the requirements of § 287.120.8</a:t>
            </a:r>
          </a:p>
          <a:p>
            <a:endParaRPr lang="en-US" sz="1500" dirty="0"/>
          </a:p>
          <a:p>
            <a:r>
              <a:rPr lang="en-US" sz="1500" dirty="0"/>
              <a:t>Despite the contention of the City of Clinton that police officers' shootings are not extraordinary, the particular facts of Employee’s experiences, including but not limited to:</a:t>
            </a:r>
          </a:p>
          <a:p>
            <a:pPr marL="285750" indent="-285750">
              <a:buFont typeface="Arial" panose="020B0604020202020204" pitchFamily="34" charset="0"/>
              <a:buChar char="•"/>
            </a:pPr>
            <a:r>
              <a:rPr lang="en-US" sz="1500" dirty="0"/>
              <a:t>responding to the scene of Officer Michael's shooting which was a friend of Employee, </a:t>
            </a:r>
          </a:p>
          <a:p>
            <a:pPr marL="285750" indent="-285750">
              <a:buFont typeface="Arial" panose="020B0604020202020204" pitchFamily="34" charset="0"/>
              <a:buChar char="•"/>
            </a:pPr>
            <a:r>
              <a:rPr lang="en-US" sz="1500" dirty="0"/>
              <a:t>knowing that the suspect was still at large, </a:t>
            </a:r>
          </a:p>
          <a:p>
            <a:pPr marL="285750" indent="-285750">
              <a:buFont typeface="Arial" panose="020B0604020202020204" pitchFamily="34" charset="0"/>
              <a:buChar char="•"/>
            </a:pPr>
            <a:r>
              <a:rPr lang="en-US" sz="1500" dirty="0"/>
              <a:t>knowing that the suspect had a long rifle, </a:t>
            </a:r>
          </a:p>
          <a:p>
            <a:pPr marL="285750" indent="-285750">
              <a:buFont typeface="Arial" panose="020B0604020202020204" pitchFamily="34" charset="0"/>
              <a:buChar char="•"/>
            </a:pPr>
            <a:r>
              <a:rPr lang="en-US" sz="1500" dirty="0"/>
              <a:t>knowing that the protective vest would not help if the suspect decided to shot again, and </a:t>
            </a:r>
          </a:p>
          <a:p>
            <a:pPr marL="285750" indent="-285750">
              <a:buFont typeface="Arial" panose="020B0604020202020204" pitchFamily="34" charset="0"/>
              <a:buChar char="•"/>
            </a:pPr>
            <a:r>
              <a:rPr lang="en-US" sz="1500" dirty="0"/>
              <a:t>feeling like a sitting duck in the dark</a:t>
            </a:r>
          </a:p>
          <a:p>
            <a:r>
              <a:rPr lang="en-US" sz="1500" dirty="0"/>
              <a:t>All support the conclusion that the work-related stress was both extraordinary and unusual </a:t>
            </a:r>
          </a:p>
          <a:p>
            <a:endParaRPr lang="en-US" sz="1500" dirty="0"/>
          </a:p>
          <a:p>
            <a:r>
              <a:rPr lang="en-US" sz="1500" dirty="0"/>
              <a:t>Court of Appeals agreed that  sufficient competent evidence supported Commission's conclusion that claimant's post-traumatic stress disorder was caused by work-related stress which was extraordinary and unusual, measured by objective standards and actual events.</a:t>
            </a:r>
          </a:p>
        </p:txBody>
      </p:sp>
    </p:spTree>
    <p:extLst>
      <p:ext uri="{BB962C8B-B14F-4D97-AF65-F5344CB8AC3E}">
        <p14:creationId xmlns:p14="http://schemas.microsoft.com/office/powerpoint/2010/main" val="3046266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sz="4300" b="1" i="1" dirty="0"/>
              <a:t>Harper v. Springfield Rehab &amp; Health Care Ctr./NHC Health</a:t>
            </a:r>
            <a:r>
              <a:rPr lang="en-US" sz="1300" dirty="0"/>
              <a:t/>
            </a:r>
            <a:br>
              <a:rPr lang="en-US" sz="1300" dirty="0"/>
            </a:br>
            <a:r>
              <a:rPr lang="en-US" sz="1300" dirty="0"/>
              <a:t>No. SD 37268, 2023 WL 1776279 (Mo. Ct. App. Feb. 6, 2023), reh'g and/or transfer denied (Feb. 24, 2023)</a:t>
            </a:r>
            <a:br>
              <a:rPr lang="en-US" sz="1300" dirty="0"/>
            </a:br>
            <a:r>
              <a:rPr lang="en-US" sz="1300" i="1" dirty="0"/>
              <a:t>Westlaw says this case has been ordered transferred to the Supreme Court</a:t>
            </a:r>
            <a:r>
              <a:rPr lang="en-US" sz="1300" dirty="0"/>
              <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89882" y="2268071"/>
            <a:ext cx="9592235" cy="3323987"/>
          </a:xfrm>
          <a:prstGeom prst="rect">
            <a:avLst/>
          </a:prstGeom>
          <a:noFill/>
        </p:spPr>
        <p:txBody>
          <a:bodyPr wrap="square" rtlCol="0">
            <a:spAutoFit/>
          </a:bodyPr>
          <a:lstStyle/>
          <a:p>
            <a:r>
              <a:rPr lang="en-US" sz="1500" dirty="0"/>
              <a:t>On 06/22/18 (Friday), Employee was working the night shift as a nurse for Employer</a:t>
            </a:r>
          </a:p>
          <a:p>
            <a:endParaRPr lang="en-US" sz="1500" dirty="0"/>
          </a:p>
          <a:p>
            <a:r>
              <a:rPr lang="en-US" sz="1500" dirty="0"/>
              <a:t>Around midnight, Employee was helping a tech give medications</a:t>
            </a:r>
          </a:p>
          <a:p>
            <a:endParaRPr lang="en-US" sz="1500" dirty="0"/>
          </a:p>
          <a:p>
            <a:r>
              <a:rPr lang="en-US" sz="1500" dirty="0"/>
              <a:t>The tech left the medication cart in the hallway, where it presented a hazard for patients</a:t>
            </a:r>
          </a:p>
          <a:p>
            <a:endParaRPr lang="en-US" sz="1500" dirty="0"/>
          </a:p>
          <a:p>
            <a:r>
              <a:rPr lang="en-US" sz="1500" dirty="0"/>
              <a:t>Employee strained to move the medication cart and felt a pull in her back</a:t>
            </a:r>
          </a:p>
          <a:p>
            <a:endParaRPr lang="en-US" sz="1500" dirty="0"/>
          </a:p>
          <a:p>
            <a:r>
              <a:rPr lang="en-US" sz="1500" dirty="0"/>
              <a:t>Employee continued working, but had difficulty walking</a:t>
            </a:r>
          </a:p>
          <a:p>
            <a:endParaRPr lang="en-US" sz="1500" dirty="0"/>
          </a:p>
          <a:p>
            <a:r>
              <a:rPr lang="en-US" sz="1500" dirty="0"/>
              <a:t>Employee reported the injury to the Employer the following Monday</a:t>
            </a:r>
          </a:p>
          <a:p>
            <a:endParaRPr lang="en-US" sz="1500" dirty="0"/>
          </a:p>
          <a:p>
            <a:endParaRPr lang="en-US" sz="1500" dirty="0"/>
          </a:p>
          <a:p>
            <a:endParaRPr lang="en-US" sz="1500" dirty="0"/>
          </a:p>
        </p:txBody>
      </p:sp>
    </p:spTree>
    <p:extLst>
      <p:ext uri="{BB962C8B-B14F-4D97-AF65-F5344CB8AC3E}">
        <p14:creationId xmlns:p14="http://schemas.microsoft.com/office/powerpoint/2010/main" val="574392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sz="4300" b="1" i="1" dirty="0"/>
              <a:t>Harper v. Springfield Rehab &amp; Health Care Ctr./NHC Health</a:t>
            </a:r>
            <a:r>
              <a:rPr lang="en-US" sz="1300" dirty="0"/>
              <a:t/>
            </a:r>
            <a:br>
              <a:rPr lang="en-US" sz="1300" dirty="0"/>
            </a:br>
            <a:r>
              <a:rPr lang="en-US" sz="1300" dirty="0"/>
              <a:t>No. SD 37268, 2023 WL 1776279 (Mo. Ct. App. Feb. 6, 2023), reh'g and/or transfer denied (Feb. 24, 2023)</a:t>
            </a:r>
            <a:br>
              <a:rPr lang="en-US" sz="1300" dirty="0"/>
            </a:br>
            <a:r>
              <a:rPr lang="en-US" sz="1300" i="1" dirty="0"/>
              <a:t>Westlaw says this case has been ordered transferred to the Supreme Court</a:t>
            </a:r>
            <a:r>
              <a:rPr lang="en-US" sz="1300" dirty="0"/>
              <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89882" y="2268071"/>
            <a:ext cx="9592235" cy="3093154"/>
          </a:xfrm>
          <a:prstGeom prst="rect">
            <a:avLst/>
          </a:prstGeom>
          <a:noFill/>
        </p:spPr>
        <p:txBody>
          <a:bodyPr wrap="square" rtlCol="0">
            <a:spAutoFit/>
          </a:bodyPr>
          <a:lstStyle/>
          <a:p>
            <a:r>
              <a:rPr lang="en-US" sz="1500" dirty="0"/>
              <a:t>At the Final Hearing, Employer argued Employee’s incident on 06/22/18 did not meet the statutory definition of accident under § 287.020.2:</a:t>
            </a:r>
          </a:p>
          <a:p>
            <a:endParaRPr lang="en-US" sz="1500" dirty="0"/>
          </a:p>
          <a:p>
            <a:pPr lvl="1"/>
            <a:r>
              <a:rPr lang="en-US" sz="1500" i="1" dirty="0"/>
              <a:t>The word “accident” as used in this chapter shall mean an unexpected traumatic event or unusual strain identifiable by time and place of occurrence and </a:t>
            </a:r>
            <a:r>
              <a:rPr lang="en-US" sz="1500" b="1" i="1" dirty="0"/>
              <a:t>producing at the time objective symptoms of an injury</a:t>
            </a:r>
            <a:r>
              <a:rPr lang="en-US" sz="1500" i="1" dirty="0"/>
              <a:t> caused by a specific event during a single work shift. An injury is not compensable because work was a triggering or precipitating factor.</a:t>
            </a:r>
          </a:p>
          <a:p>
            <a:endParaRPr lang="en-US" sz="1500" i="1" dirty="0"/>
          </a:p>
          <a:p>
            <a:r>
              <a:rPr lang="en-US" sz="1500" dirty="0"/>
              <a:t>The ALJ and LIRC both concluded Employee sustained a compensable injury arising out of and in the course of her employment, and awarded benefits.</a:t>
            </a:r>
          </a:p>
          <a:p>
            <a:endParaRPr lang="en-US" sz="1500" dirty="0"/>
          </a:p>
          <a:p>
            <a:endParaRPr lang="en-US" sz="1500" dirty="0"/>
          </a:p>
          <a:p>
            <a:endParaRPr lang="en-US" sz="1500" dirty="0"/>
          </a:p>
        </p:txBody>
      </p:sp>
    </p:spTree>
    <p:extLst>
      <p:ext uri="{BB962C8B-B14F-4D97-AF65-F5344CB8AC3E}">
        <p14:creationId xmlns:p14="http://schemas.microsoft.com/office/powerpoint/2010/main" val="3859863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sz="4300" b="1" i="1" dirty="0"/>
              <a:t>Harper v. Springfield Rehab &amp; Health Care Ctr./NHC Health</a:t>
            </a:r>
            <a:r>
              <a:rPr lang="en-US" sz="1300" dirty="0"/>
              <a:t/>
            </a:r>
            <a:br>
              <a:rPr lang="en-US" sz="1300" dirty="0"/>
            </a:br>
            <a:r>
              <a:rPr lang="en-US" sz="1300" dirty="0"/>
              <a:t>No. SD 37268, 2023 WL 1776279 (Mo. Ct. App. Feb. 6, 2023), reh'g and/or transfer denied (Feb. 24, 2023)</a:t>
            </a:r>
            <a:br>
              <a:rPr lang="en-US" sz="1300" dirty="0"/>
            </a:br>
            <a:r>
              <a:rPr lang="en-US" sz="1300" i="1" dirty="0"/>
              <a:t>Westlaw says this case has been ordered transferred to the Supreme Court</a:t>
            </a:r>
            <a:r>
              <a:rPr lang="en-US" sz="1300" dirty="0"/>
              <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89882" y="2268071"/>
            <a:ext cx="9592235" cy="4478149"/>
          </a:xfrm>
          <a:prstGeom prst="rect">
            <a:avLst/>
          </a:prstGeom>
          <a:noFill/>
        </p:spPr>
        <p:txBody>
          <a:bodyPr wrap="square" rtlCol="0">
            <a:spAutoFit/>
          </a:bodyPr>
          <a:lstStyle/>
          <a:p>
            <a:r>
              <a:rPr lang="en-US" sz="1500" dirty="0"/>
              <a:t>On appeal, Employer argued Employee’s accident did not meet the statutory definition of an “accident” because Employee’s unusual strain did not produce “at the time objective symptoms of an injury.”</a:t>
            </a:r>
          </a:p>
          <a:p>
            <a:endParaRPr lang="en-US" sz="1500" dirty="0"/>
          </a:p>
          <a:p>
            <a:r>
              <a:rPr lang="en-US" sz="1500" dirty="0"/>
              <a:t>The Court noted:</a:t>
            </a:r>
          </a:p>
          <a:p>
            <a:endParaRPr lang="en-US" sz="1500" dirty="0"/>
          </a:p>
          <a:p>
            <a:pPr marL="285750" indent="-285750">
              <a:buFont typeface="Arial" panose="020B0604020202020204" pitchFamily="34" charset="0"/>
              <a:buChar char="•"/>
            </a:pPr>
            <a:r>
              <a:rPr lang="en-US" sz="1500" dirty="0"/>
              <a:t>One of the uses of “at” as a preposition is use “as a function word to indicate presence or occurrence in, on, or near.” </a:t>
            </a:r>
          </a:p>
          <a:p>
            <a:endParaRPr lang="en-US" sz="1500" dirty="0"/>
          </a:p>
          <a:p>
            <a:pPr marL="285750" indent="-285750">
              <a:buFont typeface="Arial" panose="020B0604020202020204" pitchFamily="34" charset="0"/>
              <a:buChar char="•"/>
            </a:pPr>
            <a:r>
              <a:rPr lang="en-US" sz="1500" dirty="0"/>
              <a:t>One of the meanings of (1) the noun “symptom” is “something that indicates the existence of something else,” and (2) the adjective “objective” when used in combination with “symptom” is “perceptible to persons other than the affected individual</a:t>
            </a:r>
          </a:p>
          <a:p>
            <a:endParaRPr lang="en-US" sz="1500" dirty="0"/>
          </a:p>
          <a:p>
            <a:pPr marL="285750" indent="-285750">
              <a:buFont typeface="Arial" panose="020B0604020202020204" pitchFamily="34" charset="0"/>
              <a:buChar char="•"/>
            </a:pPr>
            <a:r>
              <a:rPr lang="en-US" sz="1500" dirty="0"/>
              <a:t>§ 287.020.3(5) in relevant part defines “injury” to “mean violence to the physical structure of the body.” </a:t>
            </a:r>
          </a:p>
          <a:p>
            <a:endParaRPr lang="en-US" sz="1500" dirty="0"/>
          </a:p>
          <a:p>
            <a:endParaRPr lang="en-US" sz="1500" dirty="0"/>
          </a:p>
          <a:p>
            <a:endParaRPr lang="en-US" sz="1500" dirty="0"/>
          </a:p>
          <a:p>
            <a:endParaRPr lang="en-US" sz="1500" dirty="0"/>
          </a:p>
        </p:txBody>
      </p:sp>
    </p:spTree>
    <p:extLst>
      <p:ext uri="{BB962C8B-B14F-4D97-AF65-F5344CB8AC3E}">
        <p14:creationId xmlns:p14="http://schemas.microsoft.com/office/powerpoint/2010/main" val="402690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b="1" i="1" dirty="0" err="1"/>
              <a:t>Kurbursky</a:t>
            </a:r>
            <a:r>
              <a:rPr lang="en-US" b="1" i="1" dirty="0"/>
              <a:t> v. Independent In-Home Services., LLC </a:t>
            </a:r>
            <a:r>
              <a:rPr lang="en-US" i="1" dirty="0"/>
              <a:t/>
            </a:r>
            <a:br>
              <a:rPr lang="en-US" i="1" dirty="0"/>
            </a:br>
            <a:r>
              <a:rPr lang="en-US" sz="1200" dirty="0"/>
              <a:t>648 S.W.3d 894 (Mo. Ct. App. 2022)</a:t>
            </a:r>
            <a:br>
              <a:rPr lang="en-US" sz="12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49506" y="2268071"/>
            <a:ext cx="9592235" cy="2631490"/>
          </a:xfrm>
          <a:prstGeom prst="rect">
            <a:avLst/>
          </a:prstGeom>
          <a:noFill/>
        </p:spPr>
        <p:txBody>
          <a:bodyPr wrap="square" rtlCol="0">
            <a:spAutoFit/>
          </a:bodyPr>
          <a:lstStyle/>
          <a:p>
            <a:r>
              <a:rPr lang="en-US" sz="1500" b="1" dirty="0"/>
              <a:t>§ 287.250.3</a:t>
            </a:r>
          </a:p>
          <a:p>
            <a:endParaRPr lang="en-US" sz="1500" dirty="0"/>
          </a:p>
          <a:p>
            <a:r>
              <a:rPr lang="en-US" sz="1500" dirty="0"/>
              <a:t>If an employee is hired by the employer for less than the number of hours per week needed to be classified as a full-time or regular employee, benefits computed for purposes of this chapter for permanent partial disability, permanent total disability and death benefits </a:t>
            </a:r>
            <a:r>
              <a:rPr lang="en-US" sz="1500" b="1" i="1" dirty="0"/>
              <a:t>shall be based upon the average weekly wage of a full-time or regular employee engaged by the employer to perform work of the same or similar nature and at the number of hours per week required by the employer to classify the employee as a full-time or regular employee</a:t>
            </a:r>
            <a:r>
              <a:rPr lang="en-US" sz="1500" dirty="0"/>
              <a:t>, but such computation shall not be based on less than thirty hours per week.</a:t>
            </a:r>
          </a:p>
          <a:p>
            <a:endParaRPr lang="en-US" sz="1500" dirty="0"/>
          </a:p>
          <a:p>
            <a:endParaRPr lang="en-US" sz="1500" dirty="0"/>
          </a:p>
        </p:txBody>
      </p:sp>
    </p:spTree>
    <p:extLst>
      <p:ext uri="{BB962C8B-B14F-4D97-AF65-F5344CB8AC3E}">
        <p14:creationId xmlns:p14="http://schemas.microsoft.com/office/powerpoint/2010/main" val="2281160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sz="4300" b="1" i="1" dirty="0"/>
              <a:t>Harper v. Springfield Rehab &amp; Health Care Ctr./NHC Health</a:t>
            </a:r>
            <a:r>
              <a:rPr lang="en-US" sz="1300" dirty="0"/>
              <a:t/>
            </a:r>
            <a:br>
              <a:rPr lang="en-US" sz="1300" dirty="0"/>
            </a:br>
            <a:r>
              <a:rPr lang="en-US" sz="1300" dirty="0"/>
              <a:t>No. SD 37268, 2023 WL 1776279 (Mo. Ct. App. Feb. 6, 2023), reh'g and/or transfer denied (Feb. 24, 2023)</a:t>
            </a:r>
            <a:br>
              <a:rPr lang="en-US" sz="1300" dirty="0"/>
            </a:br>
            <a:r>
              <a:rPr lang="en-US" sz="1300" i="1" dirty="0"/>
              <a:t>Westlaw says this case has been ordered transferred to the Supreme Court</a:t>
            </a:r>
            <a:r>
              <a:rPr lang="en-US" sz="1300" dirty="0"/>
              <a:t/>
            </a:r>
            <a:br>
              <a:rPr lang="en-US" sz="13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89882" y="2268071"/>
            <a:ext cx="9592235" cy="3323987"/>
          </a:xfrm>
          <a:prstGeom prst="rect">
            <a:avLst/>
          </a:prstGeom>
          <a:noFill/>
        </p:spPr>
        <p:txBody>
          <a:bodyPr wrap="square" rtlCol="0">
            <a:spAutoFit/>
          </a:bodyPr>
          <a:lstStyle/>
          <a:p>
            <a:r>
              <a:rPr lang="en-US" sz="1500" dirty="0"/>
              <a:t>Combining these meanings, the statutory phrase an unusual strain “producing at the time objective symptoms of an injury” should be interpreted in the circumstances of this case to mean an unusual strain producing at (</a:t>
            </a:r>
            <a:r>
              <a:rPr lang="en-US" sz="1500" i="1" dirty="0"/>
              <a:t>i.e.</a:t>
            </a:r>
            <a:r>
              <a:rPr lang="en-US" sz="1500" dirty="0"/>
              <a:t>, near) the time objective symptoms (</a:t>
            </a:r>
            <a:r>
              <a:rPr lang="en-US" sz="1500" i="1" dirty="0"/>
              <a:t>i.e.</a:t>
            </a:r>
            <a:r>
              <a:rPr lang="en-US" sz="1500" dirty="0"/>
              <a:t>, indications perceptible by persons other than Claimant of the existence) of an injury (</a:t>
            </a:r>
            <a:r>
              <a:rPr lang="en-US" sz="1500" i="1" dirty="0"/>
              <a:t>i.e.</a:t>
            </a:r>
            <a:r>
              <a:rPr lang="en-US" sz="1500" dirty="0"/>
              <a:t>, violence to the physical structure of Claimant's body).</a:t>
            </a:r>
          </a:p>
          <a:p>
            <a:endParaRPr lang="en-US" sz="1500" dirty="0"/>
          </a:p>
          <a:p>
            <a:r>
              <a:rPr lang="en-US" sz="1500" dirty="0"/>
              <a:t>Employee had difficulty walking later in the same shift during which she suffered the unusual strain</a:t>
            </a:r>
          </a:p>
          <a:p>
            <a:endParaRPr lang="en-US" sz="1500" dirty="0"/>
          </a:p>
          <a:p>
            <a:r>
              <a:rPr lang="en-US" sz="1500" dirty="0"/>
              <a:t>Employee’s difficulty walking would have been perceptible to persons other than Employee, indicated the existence of violence to the physical structure of Employee’s body, and was produced near the time of the unusual strain</a:t>
            </a:r>
          </a:p>
          <a:p>
            <a:endParaRPr lang="en-US" sz="1500" dirty="0"/>
          </a:p>
          <a:p>
            <a:endParaRPr lang="en-US" sz="1500" dirty="0"/>
          </a:p>
          <a:p>
            <a:endParaRPr lang="en-US" sz="1500" dirty="0"/>
          </a:p>
        </p:txBody>
      </p:sp>
    </p:spTree>
    <p:extLst>
      <p:ext uri="{BB962C8B-B14F-4D97-AF65-F5344CB8AC3E}">
        <p14:creationId xmlns:p14="http://schemas.microsoft.com/office/powerpoint/2010/main" val="244388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b="1" i="1" dirty="0"/>
              <a:t>Second Injury Fund Cases</a:t>
            </a:r>
            <a:r>
              <a:rPr lang="en-US" i="1" dirty="0"/>
              <a:t/>
            </a:r>
            <a:br>
              <a:rPr lang="en-US" i="1" dirty="0"/>
            </a:br>
            <a:r>
              <a:rPr lang="en-US" sz="1200" dirty="0"/>
              <a:t/>
            </a:r>
            <a:br>
              <a:rPr lang="en-US" sz="12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49506" y="2268071"/>
            <a:ext cx="9592235" cy="1708160"/>
          </a:xfrm>
          <a:prstGeom prst="rect">
            <a:avLst/>
          </a:prstGeom>
          <a:noFill/>
        </p:spPr>
        <p:txBody>
          <a:bodyPr wrap="square" rtlCol="0">
            <a:spAutoFit/>
          </a:bodyPr>
          <a:lstStyle/>
          <a:p>
            <a:r>
              <a:rPr lang="en-US" sz="1500" i="1" dirty="0"/>
              <a:t>March v. Treasurer of State</a:t>
            </a:r>
            <a:r>
              <a:rPr lang="en-US" sz="1500" dirty="0"/>
              <a:t>, 649 S.W.3d 293 (Mo. 2022)</a:t>
            </a:r>
          </a:p>
          <a:p>
            <a:endParaRPr lang="en-US" sz="1500" dirty="0"/>
          </a:p>
          <a:p>
            <a:r>
              <a:rPr lang="en-US" sz="1500" i="1" dirty="0"/>
              <a:t>Adams v. Treasurer of State</a:t>
            </a:r>
            <a:r>
              <a:rPr lang="en-US" sz="1500" dirty="0"/>
              <a:t>, 662 S.W.3d 8 (Mo. Ct. App. 2022)</a:t>
            </a:r>
          </a:p>
          <a:p>
            <a:endParaRPr lang="en-US" sz="1500" dirty="0"/>
          </a:p>
          <a:p>
            <a:r>
              <a:rPr lang="en-US" sz="1500" i="1" dirty="0"/>
              <a:t>Swafford v. Treasurer of Missouri</a:t>
            </a:r>
            <a:r>
              <a:rPr lang="en-US" sz="1500" dirty="0"/>
              <a:t>, 659 S.W.3d 580 (Mo. 2023)</a:t>
            </a:r>
          </a:p>
          <a:p>
            <a:endParaRPr lang="en-US" sz="1500" dirty="0"/>
          </a:p>
          <a:p>
            <a:r>
              <a:rPr lang="en-US" sz="1500" dirty="0"/>
              <a:t>	</a:t>
            </a:r>
          </a:p>
        </p:txBody>
      </p:sp>
    </p:spTree>
    <p:extLst>
      <p:ext uri="{BB962C8B-B14F-4D97-AF65-F5344CB8AC3E}">
        <p14:creationId xmlns:p14="http://schemas.microsoft.com/office/powerpoint/2010/main" val="767981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1"/>
            <a:ext cx="8915399" cy="1192306"/>
          </a:xfrm>
        </p:spPr>
        <p:txBody>
          <a:bodyPr anchor="t">
            <a:normAutofit/>
          </a:bodyPr>
          <a:lstStyle/>
          <a:p>
            <a:pPr algn="ctr"/>
            <a:r>
              <a:rPr lang="en-US" b="1" i="1" dirty="0"/>
              <a:t>March v. Treasurer of State, </a:t>
            </a:r>
            <a:br>
              <a:rPr lang="en-US" b="1" i="1" dirty="0"/>
            </a:br>
            <a:r>
              <a:rPr lang="en-US" sz="1500" dirty="0"/>
              <a:t>649 S.W.3d 293 (Mo. 2022)</a:t>
            </a:r>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22612" y="1810871"/>
            <a:ext cx="9592235" cy="3785652"/>
          </a:xfrm>
          <a:prstGeom prst="rect">
            <a:avLst/>
          </a:prstGeom>
          <a:noFill/>
        </p:spPr>
        <p:txBody>
          <a:bodyPr wrap="square" rtlCol="0">
            <a:spAutoFit/>
          </a:bodyPr>
          <a:lstStyle/>
          <a:p>
            <a:r>
              <a:rPr lang="en-US" sz="1500" b="1" dirty="0"/>
              <a:t>Primary Injury</a:t>
            </a:r>
            <a:r>
              <a:rPr lang="en-US" sz="1500" dirty="0"/>
              <a:t>:</a:t>
            </a:r>
          </a:p>
          <a:p>
            <a:pPr marL="285750" indent="-285750">
              <a:buFont typeface="Arial" panose="020B0604020202020204" pitchFamily="34" charset="0"/>
              <a:buChar char="•"/>
            </a:pPr>
            <a:r>
              <a:rPr lang="en-US" sz="1500" dirty="0"/>
              <a:t>Inoperable bilateral carpal tunnel syndrome</a:t>
            </a:r>
          </a:p>
          <a:p>
            <a:endParaRPr lang="en-US" sz="1500" dirty="0"/>
          </a:p>
          <a:p>
            <a:r>
              <a:rPr lang="en-US" sz="1500" b="1" dirty="0"/>
              <a:t>Preexisting Disabilities</a:t>
            </a:r>
            <a:r>
              <a:rPr lang="en-US" sz="1500" dirty="0"/>
              <a:t>:</a:t>
            </a:r>
          </a:p>
          <a:p>
            <a:pPr marL="285750" indent="-285750">
              <a:buFont typeface="Arial" panose="020B0604020202020204" pitchFamily="34" charset="0"/>
              <a:buChar char="•"/>
            </a:pPr>
            <a:r>
              <a:rPr lang="en-US" sz="1500" dirty="0"/>
              <a:t>Morbid obesity</a:t>
            </a:r>
          </a:p>
          <a:p>
            <a:pPr marL="285750" indent="-285750">
              <a:buFont typeface="Arial" panose="020B0604020202020204" pitchFamily="34" charset="0"/>
              <a:buChar char="•"/>
            </a:pPr>
            <a:r>
              <a:rPr lang="en-US" sz="1500" dirty="0"/>
              <a:t>Thyroid issues</a:t>
            </a:r>
          </a:p>
          <a:p>
            <a:pPr marL="285750" indent="-285750">
              <a:buFont typeface="Arial" panose="020B0604020202020204" pitchFamily="34" charset="0"/>
              <a:buChar char="•"/>
            </a:pPr>
            <a:r>
              <a:rPr lang="en-US" sz="1500" dirty="0"/>
              <a:t>Hypothyroidism</a:t>
            </a:r>
          </a:p>
          <a:p>
            <a:pPr marL="285750" indent="-285750">
              <a:buFont typeface="Arial" panose="020B0604020202020204" pitchFamily="34" charset="0"/>
              <a:buChar char="•"/>
            </a:pPr>
            <a:r>
              <a:rPr lang="en-US" sz="1500" dirty="0"/>
              <a:t>Hypertension</a:t>
            </a:r>
          </a:p>
          <a:p>
            <a:pPr marL="285750" indent="-285750">
              <a:buFont typeface="Arial" panose="020B0604020202020204" pitchFamily="34" charset="0"/>
              <a:buChar char="•"/>
            </a:pPr>
            <a:r>
              <a:rPr lang="en-US" sz="1500" dirty="0"/>
              <a:t>Transient ischemic attack</a:t>
            </a:r>
          </a:p>
          <a:p>
            <a:pPr marL="285750" indent="-285750">
              <a:buFont typeface="Arial" panose="020B0604020202020204" pitchFamily="34" charset="0"/>
              <a:buChar char="•"/>
            </a:pPr>
            <a:r>
              <a:rPr lang="en-US" sz="1500" dirty="0"/>
              <a:t>Atrial fibrillation</a:t>
            </a:r>
          </a:p>
          <a:p>
            <a:pPr marL="285750" indent="-285750">
              <a:buFont typeface="Arial" panose="020B0604020202020204" pitchFamily="34" charset="0"/>
              <a:buChar char="•"/>
            </a:pPr>
            <a:r>
              <a:rPr lang="en-US" sz="1500" dirty="0"/>
              <a:t>Asthma</a:t>
            </a:r>
          </a:p>
          <a:p>
            <a:pPr marL="285750" indent="-285750">
              <a:buFont typeface="Arial" panose="020B0604020202020204" pitchFamily="34" charset="0"/>
              <a:buChar char="•"/>
            </a:pPr>
            <a:r>
              <a:rPr lang="en-US" sz="1500" dirty="0"/>
              <a:t>2 left rotator cuff tears</a:t>
            </a:r>
          </a:p>
          <a:p>
            <a:pPr marL="285750" indent="-285750">
              <a:buFont typeface="Arial" panose="020B0604020202020204" pitchFamily="34" charset="0"/>
              <a:buChar char="•"/>
            </a:pPr>
            <a:r>
              <a:rPr lang="en-US" sz="1500" dirty="0"/>
              <a:t>Left leg laceration - required treatment for stasis ulcers, affected his ability to stand, and created blood flow issues</a:t>
            </a:r>
          </a:p>
          <a:p>
            <a:pPr marL="285750" indent="-285750">
              <a:buFont typeface="Arial" panose="020B0604020202020204" pitchFamily="34" charset="0"/>
              <a:buChar char="•"/>
            </a:pPr>
            <a:r>
              <a:rPr lang="en-US" sz="1500" dirty="0"/>
              <a:t>Bilateral lower extremity condition diagnosed in 2005 with edema and pain radiating down both legs into his ankles</a:t>
            </a:r>
          </a:p>
        </p:txBody>
      </p:sp>
    </p:spTree>
    <p:extLst>
      <p:ext uri="{BB962C8B-B14F-4D97-AF65-F5344CB8AC3E}">
        <p14:creationId xmlns:p14="http://schemas.microsoft.com/office/powerpoint/2010/main" val="82380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1"/>
            <a:ext cx="8915399" cy="1192306"/>
          </a:xfrm>
        </p:spPr>
        <p:txBody>
          <a:bodyPr anchor="t">
            <a:normAutofit/>
          </a:bodyPr>
          <a:lstStyle/>
          <a:p>
            <a:pPr algn="ctr"/>
            <a:r>
              <a:rPr lang="en-US" b="1" i="1" dirty="0"/>
              <a:t>March v. Treasurer of State, </a:t>
            </a:r>
            <a:br>
              <a:rPr lang="en-US" b="1" i="1" dirty="0"/>
            </a:br>
            <a:r>
              <a:rPr lang="en-US" sz="1500" dirty="0"/>
              <a:t>649 S.W.3d 293 (Mo. 2022)</a:t>
            </a:r>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22612" y="1810871"/>
            <a:ext cx="9592235" cy="3785652"/>
          </a:xfrm>
          <a:prstGeom prst="rect">
            <a:avLst/>
          </a:prstGeom>
          <a:noFill/>
        </p:spPr>
        <p:txBody>
          <a:bodyPr wrap="square" rtlCol="0">
            <a:spAutoFit/>
          </a:bodyPr>
          <a:lstStyle/>
          <a:p>
            <a:r>
              <a:rPr lang="en-US" sz="1500" b="1" dirty="0"/>
              <a:t>Final Hearing</a:t>
            </a:r>
            <a:endParaRPr lang="en-US" sz="1500" dirty="0"/>
          </a:p>
          <a:p>
            <a:pPr marL="285750" indent="-285750">
              <a:buFont typeface="Arial" panose="020B0604020202020204" pitchFamily="34" charset="0"/>
              <a:buChar char="•"/>
            </a:pPr>
            <a:r>
              <a:rPr lang="en-US" sz="1500" dirty="0"/>
              <a:t>The vocational testimony supported a finding that a progression of Employee’s bilateral lower condition rendered him unable to compete in the open labor market.</a:t>
            </a:r>
          </a:p>
          <a:p>
            <a:pPr marL="285750" indent="-285750">
              <a:buFont typeface="Arial" panose="020B0604020202020204" pitchFamily="34" charset="0"/>
              <a:buChar char="•"/>
            </a:pPr>
            <a:r>
              <a:rPr lang="en-US" sz="1500" dirty="0"/>
              <a:t>Employee’s lower extremity condition (which preexisting the work injury) was actively being treated and significantly deteriorated after the work-related accident.</a:t>
            </a:r>
          </a:p>
          <a:p>
            <a:pPr marL="285750" indent="-285750">
              <a:buFont typeface="Arial" panose="020B0604020202020204" pitchFamily="34" charset="0"/>
              <a:buChar char="•"/>
            </a:pPr>
            <a:r>
              <a:rPr lang="en-US" sz="1500" dirty="0"/>
              <a:t>There was no aggravation or acceleration of the work-related accident to combine to lead Employee to be PTD.</a:t>
            </a:r>
          </a:p>
          <a:p>
            <a:pPr marL="285750" indent="-285750">
              <a:buFont typeface="Arial" panose="020B0604020202020204" pitchFamily="34" charset="0"/>
              <a:buChar char="•"/>
            </a:pPr>
            <a:endParaRPr lang="en-US" sz="1500" dirty="0"/>
          </a:p>
          <a:p>
            <a:r>
              <a:rPr lang="en-US" sz="1500" b="1" dirty="0"/>
              <a:t>LIRC</a:t>
            </a:r>
            <a:endParaRPr lang="en-US" sz="1500" dirty="0"/>
          </a:p>
          <a:p>
            <a:pPr marL="285750" indent="-285750">
              <a:buFont typeface="Arial" panose="020B0604020202020204" pitchFamily="34" charset="0"/>
              <a:buChar char="•"/>
            </a:pPr>
            <a:r>
              <a:rPr lang="en-US" sz="1500" dirty="0"/>
              <a:t>Disavowed ALJ’s findings regarding progression of his bilateral lower extremity condition that rendered him unable to compete in the open labor market.</a:t>
            </a:r>
          </a:p>
          <a:p>
            <a:pPr marL="285750" indent="-285750">
              <a:buFont typeface="Arial" panose="020B0604020202020204" pitchFamily="34" charset="0"/>
              <a:buChar char="•"/>
            </a:pPr>
            <a:r>
              <a:rPr lang="en-US" sz="1500" dirty="0"/>
              <a:t>Still were not persuaded that the </a:t>
            </a:r>
            <a:r>
              <a:rPr lang="en-US" sz="1500" i="1" dirty="0"/>
              <a:t>combination</a:t>
            </a:r>
            <a:r>
              <a:rPr lang="en-US" sz="1500" dirty="0"/>
              <a:t> of Employee's preexisting injuries and the primary injury resulted in PTD</a:t>
            </a:r>
          </a:p>
          <a:p>
            <a:pPr marL="285750" indent="-285750">
              <a:buFont typeface="Arial" panose="020B0604020202020204" pitchFamily="34" charset="0"/>
              <a:buChar char="•"/>
            </a:pPr>
            <a:r>
              <a:rPr lang="en-US" sz="1500" dirty="0"/>
              <a:t>Equally likely that Employee’s preexisting injuries (without the addition of the primary injury) resulted in PTD</a:t>
            </a:r>
          </a:p>
          <a:p>
            <a:endParaRPr lang="en-US" sz="1500" dirty="0"/>
          </a:p>
        </p:txBody>
      </p:sp>
    </p:spTree>
    <p:extLst>
      <p:ext uri="{BB962C8B-B14F-4D97-AF65-F5344CB8AC3E}">
        <p14:creationId xmlns:p14="http://schemas.microsoft.com/office/powerpoint/2010/main" val="3744129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1"/>
            <a:ext cx="8915399" cy="1192306"/>
          </a:xfrm>
        </p:spPr>
        <p:txBody>
          <a:bodyPr anchor="t">
            <a:normAutofit/>
          </a:bodyPr>
          <a:lstStyle/>
          <a:p>
            <a:pPr algn="ctr"/>
            <a:r>
              <a:rPr lang="en-US" b="1" i="1" dirty="0"/>
              <a:t>March v. Treasurer of State, </a:t>
            </a:r>
            <a:br>
              <a:rPr lang="en-US" b="1" i="1" dirty="0"/>
            </a:br>
            <a:r>
              <a:rPr lang="en-US" sz="1500" dirty="0"/>
              <a:t>649 S.W.3d 293 (Mo. 2022)</a:t>
            </a:r>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22612" y="1810871"/>
            <a:ext cx="9592235" cy="3554819"/>
          </a:xfrm>
          <a:prstGeom prst="rect">
            <a:avLst/>
          </a:prstGeom>
          <a:noFill/>
        </p:spPr>
        <p:txBody>
          <a:bodyPr wrap="square" rtlCol="0">
            <a:spAutoFit/>
          </a:bodyPr>
          <a:lstStyle/>
          <a:p>
            <a:r>
              <a:rPr lang="en-US" sz="1500" b="1" dirty="0"/>
              <a:t>Court of Appeals – Western District</a:t>
            </a:r>
            <a:endParaRPr lang="en-US" sz="1500" dirty="0"/>
          </a:p>
          <a:p>
            <a:pPr marL="285750" indent="-285750">
              <a:buFont typeface="Arial" panose="020B0604020202020204" pitchFamily="34" charset="0"/>
              <a:buChar char="•"/>
            </a:pPr>
            <a:r>
              <a:rPr lang="en-US" sz="1500" dirty="0"/>
              <a:t>LIRC’s causation opinion is not supported by any expert medical opinion and is nothing more than the LIRC’s person opinion</a:t>
            </a:r>
          </a:p>
          <a:p>
            <a:pPr marL="285750" indent="-285750">
              <a:buFont typeface="Arial" panose="020B0604020202020204" pitchFamily="34" charset="0"/>
              <a:buChar char="•"/>
            </a:pPr>
            <a:r>
              <a:rPr lang="en-US" sz="1500" dirty="0"/>
              <a:t>LIRC’s Final Award on the issue of causation is not supported by sufficient competent evidence to warrant the making of the Final Award and it must be reversed</a:t>
            </a:r>
          </a:p>
          <a:p>
            <a:endParaRPr lang="en-US" sz="1500" dirty="0"/>
          </a:p>
          <a:p>
            <a:r>
              <a:rPr lang="en-US" sz="1500" b="1" dirty="0"/>
              <a:t>Supreme Court</a:t>
            </a:r>
            <a:endParaRPr lang="en-US" sz="1500" dirty="0"/>
          </a:p>
          <a:p>
            <a:pPr marL="285750" indent="-285750">
              <a:buFont typeface="Arial" panose="020B0604020202020204" pitchFamily="34" charset="0"/>
              <a:buChar char="•"/>
            </a:pPr>
            <a:r>
              <a:rPr lang="en-US" sz="1500" dirty="0"/>
              <a:t>Burden of production vs. burden of persuasion</a:t>
            </a:r>
          </a:p>
          <a:p>
            <a:pPr marL="285750" indent="-285750">
              <a:buFont typeface="Arial" panose="020B0604020202020204" pitchFamily="34" charset="0"/>
              <a:buChar char="•"/>
            </a:pPr>
            <a:r>
              <a:rPr lang="en-US" sz="1500" dirty="0"/>
              <a:t>§ 287.808 contains no language mandating the Fund present evidence, impeachment or otherwise, unless the Fund wishes to assert an affirmative defense</a:t>
            </a:r>
          </a:p>
          <a:p>
            <a:pPr marL="285750" indent="-285750">
              <a:buFont typeface="Arial" panose="020B0604020202020204" pitchFamily="34" charset="0"/>
              <a:buChar char="•"/>
            </a:pPr>
            <a:r>
              <a:rPr lang="en-US" sz="1500" dirty="0"/>
              <a:t>Employee failed to carry his burden of persuasion in demonstrating he was entitled to PTD benefits</a:t>
            </a:r>
          </a:p>
          <a:p>
            <a:pPr marL="285750" indent="-285750">
              <a:buFont typeface="Arial" panose="020B0604020202020204" pitchFamily="34" charset="0"/>
              <a:buChar char="•"/>
            </a:pPr>
            <a:r>
              <a:rPr lang="en-US" sz="1500" dirty="0"/>
              <a:t>LIRC could conclude the evidence was equivocal about the issue of whether it was more likely true than not that his preexisting disabilities and primary injuries combined to render him permanently and totally disabled such that the Fund was liable for PTD benefits</a:t>
            </a:r>
          </a:p>
          <a:p>
            <a:endParaRPr lang="en-US" sz="1500" dirty="0"/>
          </a:p>
        </p:txBody>
      </p:sp>
    </p:spTree>
    <p:extLst>
      <p:ext uri="{BB962C8B-B14F-4D97-AF65-F5344CB8AC3E}">
        <p14:creationId xmlns:p14="http://schemas.microsoft.com/office/powerpoint/2010/main" val="1227683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Adams v. Treasurer of State</a:t>
            </a:r>
            <a:r>
              <a:rPr lang="en-US" sz="1300" dirty="0"/>
              <a:t/>
            </a:r>
            <a:br>
              <a:rPr lang="en-US" sz="1300" dirty="0"/>
            </a:br>
            <a:r>
              <a:rPr lang="en-US" sz="1300" dirty="0"/>
              <a:t>662 S.W.3d 8 (Mo. Ct. App. 2022), reh'g and/or transfer denied (Nov. 22, 2022), transfer denied (Apr. 4,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674673" y="1721181"/>
            <a:ext cx="9592235" cy="2862322"/>
          </a:xfrm>
          <a:prstGeom prst="rect">
            <a:avLst/>
          </a:prstGeom>
          <a:noFill/>
        </p:spPr>
        <p:txBody>
          <a:bodyPr wrap="square" rtlCol="0">
            <a:spAutoFit/>
          </a:bodyPr>
          <a:lstStyle/>
          <a:p>
            <a:r>
              <a:rPr lang="en-US" sz="1500" dirty="0"/>
              <a:t>Employee had three relevant work-related injuries:</a:t>
            </a:r>
          </a:p>
          <a:p>
            <a:endParaRPr lang="en-US" sz="1500" dirty="0"/>
          </a:p>
          <a:p>
            <a:pPr marL="285750" indent="-285750">
              <a:buFont typeface="Arial" panose="020B0604020202020204" pitchFamily="34" charset="0"/>
              <a:buChar char="•"/>
            </a:pPr>
            <a:r>
              <a:rPr lang="en-US" sz="1500" dirty="0"/>
              <a:t>1984 – left hand – settled for 32.5% PPD of the left hand (56.875 weeks)</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2001 – back, bilateral knees – settled for 15% PPD BAW referable to the bilateral knees and low back (60 weeks)</a:t>
            </a:r>
          </a:p>
          <a:p>
            <a:pPr marL="742950" lvl="1" indent="-285750">
              <a:buFont typeface="Arial" panose="020B0604020202020204" pitchFamily="34" charset="0"/>
              <a:buChar char="•"/>
            </a:pPr>
            <a:r>
              <a:rPr lang="en-US" sz="1500" dirty="0"/>
              <a:t>Employee’s doctor rated Employee at 35% PPD of the right leg, 35% PPD of the left leg, 7.5% PPD BAW (back)</a:t>
            </a:r>
          </a:p>
          <a:p>
            <a:pPr marL="742950" lvl="1" indent="-285750">
              <a:buFont typeface="Arial" panose="020B0604020202020204" pitchFamily="34" charset="0"/>
              <a:buChar char="•"/>
            </a:pPr>
            <a:r>
              <a:rPr lang="en-US" sz="1500" dirty="0"/>
              <a:t>Employer’s doctor rated Employee at 5% PPD of the right leg, 3% PPD of the left leg, 2% PPD BAW (back)</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r>
              <a:rPr lang="en-US" sz="1500" dirty="0"/>
              <a:t>2015 (primary injury) – right hand, right shoulder</a:t>
            </a:r>
          </a:p>
        </p:txBody>
      </p:sp>
    </p:spTree>
    <p:extLst>
      <p:ext uri="{BB962C8B-B14F-4D97-AF65-F5344CB8AC3E}">
        <p14:creationId xmlns:p14="http://schemas.microsoft.com/office/powerpoint/2010/main" val="2215719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Adams v. Treasurer of State</a:t>
            </a:r>
            <a:r>
              <a:rPr lang="en-US" sz="1300" dirty="0"/>
              <a:t/>
            </a:r>
            <a:br>
              <a:rPr lang="en-US" sz="1300" dirty="0"/>
            </a:br>
            <a:r>
              <a:rPr lang="en-US" sz="1300" dirty="0"/>
              <a:t>662 S.W.3d 8 (Mo. Ct. App. 2022), reh'g and/or transfer denied (Nov. 22, 2022), transfer denied (Apr. 4,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674673" y="1721181"/>
            <a:ext cx="9592235" cy="3323987"/>
          </a:xfrm>
          <a:prstGeom prst="rect">
            <a:avLst/>
          </a:prstGeom>
          <a:noFill/>
        </p:spPr>
        <p:txBody>
          <a:bodyPr wrap="square" rtlCol="0">
            <a:spAutoFit/>
          </a:bodyPr>
          <a:lstStyle/>
          <a:p>
            <a:r>
              <a:rPr lang="en-US" sz="1500" dirty="0"/>
              <a:t>ALJ found Employee was permanently and totally disabled as a result of the 2015 work injury in combination with the prior 1984 and 2001 injuries</a:t>
            </a:r>
          </a:p>
          <a:p>
            <a:endParaRPr lang="en-US" sz="1500" dirty="0"/>
          </a:p>
          <a:p>
            <a:r>
              <a:rPr lang="en-US" sz="1500" dirty="0"/>
              <a:t>Fund appealed, arguing the 2001 injury resulted in disabilities to two specific body parts, the knees and the back, which are separate disabilities that do not separately meet the 50-week threshold</a:t>
            </a:r>
          </a:p>
          <a:p>
            <a:pPr marL="285750" indent="-285750">
              <a:buFont typeface="Arial" panose="020B0604020202020204" pitchFamily="34" charset="0"/>
              <a:buChar char="•"/>
            </a:pPr>
            <a:r>
              <a:rPr lang="en-US" sz="1500" dirty="0"/>
              <a:t>LIRC agreed and reversed</a:t>
            </a:r>
          </a:p>
          <a:p>
            <a:pPr marL="285750" indent="-285750">
              <a:buFont typeface="Arial" panose="020B0604020202020204" pitchFamily="34" charset="0"/>
              <a:buChar char="•"/>
            </a:pPr>
            <a:r>
              <a:rPr lang="en-US" sz="1500" dirty="0"/>
              <a:t>LIRC found SIF had no liability</a:t>
            </a:r>
          </a:p>
          <a:p>
            <a:pPr marL="742950" lvl="1" indent="-285750">
              <a:buFont typeface="Arial" panose="020B0604020202020204" pitchFamily="34" charset="0"/>
              <a:buChar char="•"/>
            </a:pPr>
            <a:r>
              <a:rPr lang="en-US" sz="1500" dirty="0"/>
              <a:t>“We find, as a factual matter, that preexisting disability relating to employee's [2001] work injury did not result in PPD of at least fifty weeks to either employee's back or bilateral knees.”</a:t>
            </a:r>
          </a:p>
          <a:p>
            <a:endParaRPr lang="en-US" sz="1500" dirty="0"/>
          </a:p>
          <a:p>
            <a:r>
              <a:rPr lang="en-US" sz="1500" dirty="0"/>
              <a:t>On appeal to the Western District, the issue was whether the disabilities to Employee’s back and bilateral knees which resulted from the 2001 Injury are statutorily required to be considered in combination as a body as a whole in order to satisfy the fifty-week PPD minimum of section 287.220.3(2)(a)a, such to be considered a qualifying preexisting disability</a:t>
            </a:r>
          </a:p>
        </p:txBody>
      </p:sp>
    </p:spTree>
    <p:extLst>
      <p:ext uri="{BB962C8B-B14F-4D97-AF65-F5344CB8AC3E}">
        <p14:creationId xmlns:p14="http://schemas.microsoft.com/office/powerpoint/2010/main" val="459073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Adams v. Treasurer of State</a:t>
            </a:r>
            <a:r>
              <a:rPr lang="en-US" sz="1300" dirty="0"/>
              <a:t/>
            </a:r>
            <a:br>
              <a:rPr lang="en-US" sz="1300" dirty="0"/>
            </a:br>
            <a:r>
              <a:rPr lang="en-US" sz="1300" dirty="0"/>
              <a:t>662 S.W.3d 8 (Mo. Ct. App. 2022), reh'g and/or transfer denied (Nov. 22, 2022), transfer denied (Apr. 4,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674673" y="1721181"/>
            <a:ext cx="9592235" cy="3785652"/>
          </a:xfrm>
          <a:prstGeom prst="rect">
            <a:avLst/>
          </a:prstGeom>
          <a:noFill/>
        </p:spPr>
        <p:txBody>
          <a:bodyPr wrap="square" rtlCol="0">
            <a:spAutoFit/>
          </a:bodyPr>
          <a:lstStyle/>
          <a:p>
            <a:r>
              <a:rPr lang="en-US" sz="1500" dirty="0"/>
              <a:t>In </a:t>
            </a:r>
            <a:r>
              <a:rPr lang="en-US" sz="1500" i="1" dirty="0"/>
              <a:t>Parker</a:t>
            </a:r>
            <a:r>
              <a:rPr lang="en-US" sz="1500" dirty="0"/>
              <a:t>, the Supreme Court expressly addressed the legislative change to limit the Fund's liability by </a:t>
            </a:r>
            <a:r>
              <a:rPr lang="en-US" sz="1500" u="sng" dirty="0"/>
              <a:t>excluding</a:t>
            </a:r>
            <a:r>
              <a:rPr lang="en-US" sz="1500" dirty="0"/>
              <a:t> non-qualifying preexisting disabilities from consideration in determining PTD</a:t>
            </a:r>
          </a:p>
          <a:p>
            <a:endParaRPr lang="en-US" sz="1500" dirty="0"/>
          </a:p>
          <a:p>
            <a:r>
              <a:rPr lang="en-US" sz="1500" dirty="0"/>
              <a:t>In </a:t>
            </a:r>
            <a:r>
              <a:rPr lang="en-US" sz="1500" i="1" dirty="0" err="1"/>
              <a:t>Klecka</a:t>
            </a:r>
            <a:r>
              <a:rPr lang="en-US" sz="1500" dirty="0"/>
              <a:t>, the Supreme Court reiterated that non-qualifying preexisting disabilities cannot be considered in determining whether a claimant satisfies the second condition of section 287.220.3 </a:t>
            </a:r>
          </a:p>
          <a:p>
            <a:endParaRPr lang="en-US" sz="1500" dirty="0"/>
          </a:p>
          <a:p>
            <a:r>
              <a:rPr lang="en-US" sz="1500" dirty="0"/>
              <a:t>Court of Appeals acknowledged it is bound by the LIRC’s factual determinations that the 2001 Injury resulted in two clearly differentiable disabilities and neither disability resulted in PPD of at least 50-weeks</a:t>
            </a:r>
          </a:p>
          <a:p>
            <a:endParaRPr lang="en-US" sz="1500" dirty="0"/>
          </a:p>
          <a:p>
            <a:r>
              <a:rPr lang="en-US" sz="1500" dirty="0"/>
              <a:t>“The Compromise Settlement simply agrees to an approximated and cumulative disability rating for purposes of settlement without separately rating the individual disabilities themselves, a function necessary to determine whether either qualifies as a preexisting disability as defined by § 287.220.3(2).”</a:t>
            </a:r>
          </a:p>
          <a:p>
            <a:endParaRPr lang="en-US" sz="1500" dirty="0"/>
          </a:p>
          <a:p>
            <a:r>
              <a:rPr lang="en-US" sz="1500" u="sng" dirty="0"/>
              <a:t> The Commission has discretion in how it addresses cumulative disabilities</a:t>
            </a:r>
            <a:r>
              <a:rPr lang="en-US" sz="1500" dirty="0"/>
              <a:t>.</a:t>
            </a:r>
          </a:p>
        </p:txBody>
      </p:sp>
    </p:spTree>
    <p:extLst>
      <p:ext uri="{BB962C8B-B14F-4D97-AF65-F5344CB8AC3E}">
        <p14:creationId xmlns:p14="http://schemas.microsoft.com/office/powerpoint/2010/main" val="3170858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Swafford v. Treasurer of Missouri</a:t>
            </a:r>
            <a:r>
              <a:rPr lang="en-US" sz="1300" dirty="0"/>
              <a:t/>
            </a:r>
            <a:br>
              <a:rPr lang="en-US" sz="1300" dirty="0"/>
            </a:br>
            <a:r>
              <a:rPr lang="pl-PL" sz="1300" dirty="0"/>
              <a:t>659 S.W.3d 580 (Mo. 2023)</a:t>
            </a:r>
            <a:br>
              <a:rPr lang="pl-PL" sz="1300" dirty="0"/>
            </a:br>
            <a:r>
              <a:rPr lang="en-US" sz="1300" dirty="0"/>
              <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716618" y="1729570"/>
            <a:ext cx="9592235" cy="3554819"/>
          </a:xfrm>
          <a:prstGeom prst="rect">
            <a:avLst/>
          </a:prstGeom>
          <a:noFill/>
        </p:spPr>
        <p:txBody>
          <a:bodyPr wrap="square" rtlCol="0">
            <a:spAutoFit/>
          </a:bodyPr>
          <a:lstStyle/>
          <a:p>
            <a:r>
              <a:rPr lang="en-US" sz="1500" b="1" dirty="0"/>
              <a:t>Primary Injury</a:t>
            </a:r>
            <a:r>
              <a:rPr lang="en-US" sz="1500" dirty="0"/>
              <a:t>:</a:t>
            </a:r>
          </a:p>
          <a:p>
            <a:pPr marL="285750" indent="-285750">
              <a:buFont typeface="Arial" panose="020B0604020202020204" pitchFamily="34" charset="0"/>
              <a:buChar char="•"/>
            </a:pPr>
            <a:r>
              <a:rPr lang="en-US" sz="1500" dirty="0"/>
              <a:t>October 2017 – slipped while getting out of a truck and was left hanging by his right arm</a:t>
            </a:r>
          </a:p>
          <a:p>
            <a:endParaRPr lang="en-US" sz="1500" dirty="0"/>
          </a:p>
          <a:p>
            <a:r>
              <a:rPr lang="en-US" sz="1500" b="1" dirty="0"/>
              <a:t>Preexisting Disabilities</a:t>
            </a:r>
            <a:r>
              <a:rPr lang="en-US" sz="1500" dirty="0"/>
              <a:t>:</a:t>
            </a:r>
          </a:p>
          <a:p>
            <a:pPr marL="285750" indent="-285750">
              <a:buFont typeface="Arial" panose="020B0604020202020204" pitchFamily="34" charset="0"/>
              <a:buChar char="•"/>
            </a:pPr>
            <a:r>
              <a:rPr lang="en-US" sz="1500" dirty="0"/>
              <a:t>Ankylosing spondylitis (“AS”)</a:t>
            </a:r>
          </a:p>
          <a:p>
            <a:pPr marL="742950" lvl="1" indent="-285750">
              <a:buFont typeface="Arial" panose="020B0604020202020204" pitchFamily="34" charset="0"/>
              <a:buChar char="•"/>
            </a:pPr>
            <a:r>
              <a:rPr lang="en-US" sz="1500" dirty="0"/>
              <a:t>a congenital condition causing his spine and rib bones to fuse together over time and resulting in “constant pain,” difficulty breathing, curved posture, and a limited range of motion. </a:t>
            </a:r>
          </a:p>
          <a:p>
            <a:pPr marL="285750" indent="-285750">
              <a:buFont typeface="Arial" panose="020B0604020202020204" pitchFamily="34" charset="0"/>
              <a:buChar char="•"/>
            </a:pPr>
            <a:r>
              <a:rPr lang="en-US" sz="1500" dirty="0"/>
              <a:t>Various cardiac conditions </a:t>
            </a:r>
          </a:p>
          <a:p>
            <a:pPr marL="742950" lvl="1" indent="-285750">
              <a:buFont typeface="Arial" panose="020B0604020202020204" pitchFamily="34" charset="0"/>
              <a:buChar char="•"/>
            </a:pPr>
            <a:r>
              <a:rPr lang="en-US" sz="1500" dirty="0"/>
              <a:t>Required multiple procedures, including hypertrophic cardiomyopathy, mitral valve regurgitation, and atrial fibrillation. </a:t>
            </a:r>
          </a:p>
          <a:p>
            <a:pPr marL="285750" indent="-285750">
              <a:buFont typeface="Arial" panose="020B0604020202020204" pitchFamily="34" charset="0"/>
              <a:buChar char="•"/>
            </a:pPr>
            <a:r>
              <a:rPr lang="en-US" sz="1500" dirty="0"/>
              <a:t>Right-shoulder pain since 2012, which was associated with his repetitive single-handed cranking of jacks used to adjust the height of semi-trailers. </a:t>
            </a:r>
          </a:p>
          <a:p>
            <a:pPr marL="742950" lvl="1" indent="-285750">
              <a:buFont typeface="Arial" panose="020B0604020202020204" pitchFamily="34" charset="0"/>
              <a:buChar char="•"/>
            </a:pPr>
            <a:r>
              <a:rPr lang="en-US" sz="1500" dirty="0"/>
              <a:t>In 2016, he was diagnosed with bursitis in his right shoulder, which required steroid injections every 3-4 months.</a:t>
            </a:r>
          </a:p>
        </p:txBody>
      </p:sp>
    </p:spTree>
    <p:extLst>
      <p:ext uri="{BB962C8B-B14F-4D97-AF65-F5344CB8AC3E}">
        <p14:creationId xmlns:p14="http://schemas.microsoft.com/office/powerpoint/2010/main" val="3310942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Swafford v. Treasurer of Missouri</a:t>
            </a:r>
            <a:r>
              <a:rPr lang="en-US" sz="1300" dirty="0"/>
              <a:t/>
            </a:r>
            <a:br>
              <a:rPr lang="en-US" sz="1300" dirty="0"/>
            </a:br>
            <a:r>
              <a:rPr lang="pl-PL" sz="1300" dirty="0"/>
              <a:t>659 S.W.3d 580 (Mo. 2023)</a:t>
            </a:r>
            <a:br>
              <a:rPr lang="pl-PL" sz="1300" dirty="0"/>
            </a:br>
            <a:r>
              <a:rPr lang="en-US" sz="1300" dirty="0"/>
              <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716618" y="1729570"/>
            <a:ext cx="9592235" cy="2169825"/>
          </a:xfrm>
          <a:prstGeom prst="rect">
            <a:avLst/>
          </a:prstGeom>
          <a:noFill/>
        </p:spPr>
        <p:txBody>
          <a:bodyPr wrap="square" rtlCol="0">
            <a:spAutoFit/>
          </a:bodyPr>
          <a:lstStyle/>
          <a:p>
            <a:r>
              <a:rPr lang="en-US" sz="1500" dirty="0"/>
              <a:t>Employee settled his primary claim with the Employer and proceeded against the Fund for PTD benefits</a:t>
            </a:r>
          </a:p>
          <a:p>
            <a:endParaRPr lang="en-US" sz="1500" dirty="0"/>
          </a:p>
          <a:p>
            <a:r>
              <a:rPr lang="en-US" sz="1500" dirty="0"/>
              <a:t>Dr. Erich Lingenfelter and Dr. Brent </a:t>
            </a:r>
            <a:r>
              <a:rPr lang="en-US" sz="1500" dirty="0" err="1"/>
              <a:t>Koprivica</a:t>
            </a:r>
            <a:r>
              <a:rPr lang="en-US" sz="1500" dirty="0"/>
              <a:t> both testified about the synergistic effect between Employee’s primary injury and his preexisting disabilities</a:t>
            </a:r>
          </a:p>
          <a:p>
            <a:endParaRPr lang="en-US" sz="1500" dirty="0"/>
          </a:p>
          <a:p>
            <a:r>
              <a:rPr lang="en-US" sz="1500" dirty="0"/>
              <a:t>ALJ and LIRC denied Employee’s claim for PTD against the Fund</a:t>
            </a:r>
          </a:p>
          <a:p>
            <a:pPr marL="285750" indent="-285750">
              <a:buFont typeface="Arial" panose="020B0604020202020204" pitchFamily="34" charset="0"/>
              <a:buChar char="•"/>
            </a:pPr>
            <a:r>
              <a:rPr lang="en-US" sz="1500" dirty="0"/>
              <a:t>Employee failed to show his preexisting disabilities “directly and significantly aggravated or accelerated” his primary injury pursuant to § 287.220.3(2)(a)a(iii)</a:t>
            </a:r>
          </a:p>
        </p:txBody>
      </p:sp>
    </p:spTree>
    <p:extLst>
      <p:ext uri="{BB962C8B-B14F-4D97-AF65-F5344CB8AC3E}">
        <p14:creationId xmlns:p14="http://schemas.microsoft.com/office/powerpoint/2010/main" val="148828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b="1" i="1" dirty="0" err="1"/>
              <a:t>Kurbursky</a:t>
            </a:r>
            <a:r>
              <a:rPr lang="en-US" b="1" i="1" dirty="0"/>
              <a:t> v. Independent In-Home Services., LLC </a:t>
            </a:r>
            <a:r>
              <a:rPr lang="en-US" i="1" dirty="0"/>
              <a:t/>
            </a:r>
            <a:br>
              <a:rPr lang="en-US" i="1" dirty="0"/>
            </a:br>
            <a:r>
              <a:rPr lang="en-US" sz="1200" dirty="0"/>
              <a:t>648 S.W.3d 894 (Mo. Ct. App. 2022)</a:t>
            </a:r>
            <a:br>
              <a:rPr lang="en-US" sz="12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49506" y="2268071"/>
            <a:ext cx="9592235" cy="4016484"/>
          </a:xfrm>
          <a:prstGeom prst="rect">
            <a:avLst/>
          </a:prstGeom>
          <a:noFill/>
        </p:spPr>
        <p:txBody>
          <a:bodyPr wrap="square" rtlCol="0">
            <a:spAutoFit/>
          </a:bodyPr>
          <a:lstStyle/>
          <a:p>
            <a:r>
              <a:rPr lang="en-US" sz="1500" b="1" dirty="0"/>
              <a:t>Final Hearing – 10/18/19</a:t>
            </a:r>
          </a:p>
          <a:p>
            <a:endParaRPr lang="en-US" sz="1500" dirty="0"/>
          </a:p>
          <a:p>
            <a:pPr marL="285750" indent="-285750">
              <a:buFont typeface="Arial" panose="020B0604020202020204" pitchFamily="34" charset="0"/>
              <a:buChar char="•"/>
            </a:pPr>
            <a:r>
              <a:rPr lang="en-US" sz="1500" dirty="0"/>
              <a:t>Employee testified she worked between 20-25 hours per week for the employer</a:t>
            </a:r>
          </a:p>
          <a:p>
            <a:pPr marL="285750" indent="-285750">
              <a:buFont typeface="Arial" panose="020B0604020202020204" pitchFamily="34" charset="0"/>
              <a:buChar char="•"/>
            </a:pPr>
            <a:r>
              <a:rPr lang="en-US" sz="1500" dirty="0"/>
              <a:t>Employee testified she was a part-time Employee</a:t>
            </a:r>
          </a:p>
          <a:p>
            <a:pPr marL="285750" indent="-285750">
              <a:buFont typeface="Arial" panose="020B0604020202020204" pitchFamily="34" charset="0"/>
              <a:buChar char="•"/>
            </a:pPr>
            <a:r>
              <a:rPr lang="en-US" sz="1500" dirty="0"/>
              <a:t>Employee testified she earned $7.65/hour</a:t>
            </a:r>
          </a:p>
          <a:p>
            <a:pPr marL="285750" indent="-285750">
              <a:buFont typeface="Arial" panose="020B0604020202020204" pitchFamily="34" charset="0"/>
              <a:buChar char="•"/>
            </a:pPr>
            <a:r>
              <a:rPr lang="en-US" sz="1500" dirty="0"/>
              <a:t>Employee testified there were about three other employees performing the same job in a full-time capacity</a:t>
            </a:r>
          </a:p>
          <a:p>
            <a:endParaRPr lang="en-US" sz="1500" dirty="0"/>
          </a:p>
          <a:p>
            <a:r>
              <a:rPr lang="en-US" sz="1500" b="1" dirty="0"/>
              <a:t>LIRC – 04/07/21</a:t>
            </a:r>
          </a:p>
          <a:p>
            <a:endParaRPr lang="en-US" sz="1500" dirty="0"/>
          </a:p>
          <a:p>
            <a:r>
              <a:rPr lang="en-US" sz="1500" dirty="0"/>
              <a:t>“If the Missouri legislature simply wanted us to calculate part-time employees at a rate of a full-time worker at 40 hours, then the legislature could have directed us to do so.  However, the current wording of the statute does not state that, and the current approach taken by the Commission makes the most sense based on the statute as it is currently written.  Based on that, we use a 30 hour work week, since, under §287.250, it represents the closest to the actual amount of hours worked by employee per week that is allowed under that statute.”</a:t>
            </a:r>
          </a:p>
          <a:p>
            <a:endParaRPr lang="en-US" sz="1500" dirty="0"/>
          </a:p>
        </p:txBody>
      </p:sp>
    </p:spTree>
    <p:extLst>
      <p:ext uri="{BB962C8B-B14F-4D97-AF65-F5344CB8AC3E}">
        <p14:creationId xmlns:p14="http://schemas.microsoft.com/office/powerpoint/2010/main" val="4279615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Swafford v. Treasurer of Missouri</a:t>
            </a:r>
            <a:r>
              <a:rPr lang="en-US" sz="1300" dirty="0"/>
              <a:t/>
            </a:r>
            <a:br>
              <a:rPr lang="en-US" sz="1300" dirty="0"/>
            </a:br>
            <a:r>
              <a:rPr lang="pl-PL" sz="1300" dirty="0"/>
              <a:t>659 S.W.3d 580 (Mo. 2023)</a:t>
            </a:r>
            <a:br>
              <a:rPr lang="pl-PL" sz="1300" dirty="0"/>
            </a:br>
            <a:r>
              <a:rPr lang="en-US" sz="1300" dirty="0"/>
              <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716618" y="1729570"/>
            <a:ext cx="9592235" cy="2631490"/>
          </a:xfrm>
          <a:prstGeom prst="rect">
            <a:avLst/>
          </a:prstGeom>
          <a:noFill/>
        </p:spPr>
        <p:txBody>
          <a:bodyPr wrap="square" rtlCol="0">
            <a:spAutoFit/>
          </a:bodyPr>
          <a:lstStyle/>
          <a:p>
            <a:r>
              <a:rPr lang="en-US" sz="1500" dirty="0"/>
              <a:t>Employee appealed, arguing his preexisting qualifying disability directly or significantly aggravated or accelerated his primary workplace injury</a:t>
            </a:r>
          </a:p>
          <a:p>
            <a:endParaRPr lang="en-US" sz="1500" dirty="0"/>
          </a:p>
          <a:p>
            <a:r>
              <a:rPr lang="en-US" sz="1500" dirty="0"/>
              <a:t>Court of Appeals emphasized that the LIRC did not disregard, ignore, or reject Employee’s medical opinions from Dr. Lingenfelter or Dr. </a:t>
            </a:r>
            <a:r>
              <a:rPr lang="en-US" sz="1500" dirty="0" err="1"/>
              <a:t>Koprivica</a:t>
            </a:r>
            <a:endParaRPr lang="en-US" sz="1500" dirty="0"/>
          </a:p>
          <a:p>
            <a:pPr marL="285750" indent="-285750">
              <a:buFont typeface="Arial" panose="020B0604020202020204" pitchFamily="34" charset="0"/>
              <a:buChar char="•"/>
            </a:pPr>
            <a:r>
              <a:rPr lang="en-US" sz="1500" dirty="0"/>
              <a:t>The LIRC simply determined that the evidence was insufficient to prove his claim under 287.220.3(2)(a)a(iii) </a:t>
            </a:r>
          </a:p>
          <a:p>
            <a:pPr marL="285750" indent="-285750">
              <a:buFont typeface="Arial" panose="020B0604020202020204" pitchFamily="34" charset="0"/>
              <a:buChar char="•"/>
            </a:pPr>
            <a:endParaRPr lang="en-US" sz="1500" dirty="0"/>
          </a:p>
          <a:p>
            <a:r>
              <a:rPr lang="en-US" sz="1500" dirty="0"/>
              <a:t>While Employee’s experts established that Employee’s preexisting disabilities had some worsening effect on his primary injury, the LIRC did not err in concluding those reports were insufficient to show that worsening effect rose to the level of significant and direct aggravation or acceleration</a:t>
            </a:r>
          </a:p>
        </p:txBody>
      </p:sp>
    </p:spTree>
    <p:extLst>
      <p:ext uri="{BB962C8B-B14F-4D97-AF65-F5344CB8AC3E}">
        <p14:creationId xmlns:p14="http://schemas.microsoft.com/office/powerpoint/2010/main" val="536170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204972"/>
          </a:xfrm>
        </p:spPr>
        <p:txBody>
          <a:bodyPr anchor="t">
            <a:normAutofit fontScale="90000"/>
          </a:bodyPr>
          <a:lstStyle/>
          <a:p>
            <a:pPr algn="ctr"/>
            <a:r>
              <a:rPr lang="en-US" sz="4300" b="1" i="1" dirty="0"/>
              <a:t>Swafford v. Treasurer of Missouri</a:t>
            </a:r>
            <a:r>
              <a:rPr lang="en-US" sz="1300" dirty="0"/>
              <a:t/>
            </a:r>
            <a:br>
              <a:rPr lang="en-US" sz="1300" dirty="0"/>
            </a:br>
            <a:r>
              <a:rPr lang="pl-PL" sz="1300" dirty="0"/>
              <a:t>659 S.W.3d 580 (Mo. 2023)</a:t>
            </a:r>
            <a:br>
              <a:rPr lang="pl-PL" sz="1300" dirty="0"/>
            </a:br>
            <a:r>
              <a:rPr lang="en-US" sz="1300" dirty="0"/>
              <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B8C1384-E283-F94D-D276-5CB7EE9DC930}"/>
              </a:ext>
            </a:extLst>
          </p:cNvPr>
          <p:cNvSpPr txBox="1"/>
          <p:nvPr/>
        </p:nvSpPr>
        <p:spPr>
          <a:xfrm>
            <a:off x="1716618" y="1729570"/>
            <a:ext cx="9592235" cy="4478149"/>
          </a:xfrm>
          <a:prstGeom prst="rect">
            <a:avLst/>
          </a:prstGeom>
          <a:noFill/>
        </p:spPr>
        <p:txBody>
          <a:bodyPr wrap="square" rtlCol="0">
            <a:spAutoFit/>
          </a:bodyPr>
          <a:lstStyle/>
          <a:p>
            <a:r>
              <a:rPr lang="en-US" sz="1500" i="1" dirty="0"/>
              <a:t>Webster's Third New International Dictionary</a:t>
            </a:r>
            <a:r>
              <a:rPr lang="en-US" sz="1500" dirty="0"/>
              <a:t> defines “aggravate” as “to burden” and “to add weight to” and “accelerate” as “to hasten the ordinary progress or the development of” and “increase the rate or amount of.” </a:t>
            </a:r>
          </a:p>
          <a:p>
            <a:endParaRPr lang="en-US" sz="1500" dirty="0"/>
          </a:p>
          <a:p>
            <a:r>
              <a:rPr lang="en-US" sz="1500" dirty="0"/>
              <a:t>As such, the “aggravate or accelerate” requirement can be interpreted to mean the preexisting disabilities must exacerbate the primary injury in some way. </a:t>
            </a:r>
          </a:p>
          <a:p>
            <a:endParaRPr lang="en-US" sz="1500" dirty="0"/>
          </a:p>
          <a:p>
            <a:r>
              <a:rPr lang="en-US" sz="1500" dirty="0"/>
              <a:t>But that alone is not enough; the preexisting disabilities must directly and significantly exacerbate the primary injury. </a:t>
            </a:r>
          </a:p>
          <a:p>
            <a:endParaRPr lang="en-US" sz="1500" dirty="0"/>
          </a:p>
          <a:p>
            <a:r>
              <a:rPr lang="en-US" sz="1500" dirty="0"/>
              <a:t>“Significant” is defined as “deserving to be considered” and “direct” is defined as “characterized by or giving evidence of a close especially logical, casual, or consequential relationship.” </a:t>
            </a:r>
          </a:p>
          <a:p>
            <a:endParaRPr lang="en-US" sz="1500" dirty="0"/>
          </a:p>
          <a:p>
            <a:r>
              <a:rPr lang="en-US" sz="1500" dirty="0"/>
              <a:t>Hence, the impact of the preexisting disabilities on the primary injury must be more than incidental; they must clearly exacerbate the primary injury in a meaningful way.</a:t>
            </a:r>
          </a:p>
          <a:p>
            <a:endParaRPr lang="en-US" sz="1500" dirty="0"/>
          </a:p>
          <a:p>
            <a:r>
              <a:rPr lang="en-US" sz="1500" dirty="0"/>
              <a:t>The requirement that a qualifying preexisting disability combine with or, in Dr. Lingenfelter's terms, “contribute” to an employee’s PTD is distinct from whether it “directly and significantly aggravates or accelerates” the employee's primary injury.</a:t>
            </a:r>
          </a:p>
        </p:txBody>
      </p:sp>
    </p:spTree>
    <p:extLst>
      <p:ext uri="{BB962C8B-B14F-4D97-AF65-F5344CB8AC3E}">
        <p14:creationId xmlns:p14="http://schemas.microsoft.com/office/powerpoint/2010/main" val="428423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fontScale="90000"/>
          </a:bodyPr>
          <a:lstStyle/>
          <a:p>
            <a:pPr algn="ctr"/>
            <a:r>
              <a:rPr lang="en-US" b="1" i="1" dirty="0" err="1"/>
              <a:t>Kurbursky</a:t>
            </a:r>
            <a:r>
              <a:rPr lang="en-US" b="1" i="1" dirty="0"/>
              <a:t> v. Independent </a:t>
            </a:r>
            <a:r>
              <a:rPr lang="en-US" b="1" i="1"/>
              <a:t>In-Home Services</a:t>
            </a:r>
            <a:r>
              <a:rPr lang="en-US" b="1" i="1" dirty="0"/>
              <a:t>., LLC </a:t>
            </a:r>
            <a:r>
              <a:rPr lang="en-US" i="1" dirty="0"/>
              <a:t/>
            </a:r>
            <a:br>
              <a:rPr lang="en-US" i="1" dirty="0"/>
            </a:br>
            <a:r>
              <a:rPr lang="en-US" sz="1200" dirty="0"/>
              <a:t>648 S.W.3d 894 (Mo. Ct. App. 2022)</a:t>
            </a:r>
            <a:br>
              <a:rPr lang="en-US" sz="12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878AF58D-3041-A817-DDBA-487C90EC2679}"/>
              </a:ext>
            </a:extLst>
          </p:cNvPr>
          <p:cNvSpPr txBox="1"/>
          <p:nvPr/>
        </p:nvSpPr>
        <p:spPr>
          <a:xfrm>
            <a:off x="1649506" y="2268071"/>
            <a:ext cx="9592235" cy="3093154"/>
          </a:xfrm>
          <a:prstGeom prst="rect">
            <a:avLst/>
          </a:prstGeom>
          <a:noFill/>
        </p:spPr>
        <p:txBody>
          <a:bodyPr wrap="square" rtlCol="0">
            <a:spAutoFit/>
          </a:bodyPr>
          <a:lstStyle/>
          <a:p>
            <a:r>
              <a:rPr lang="en-US" sz="1500" b="1" dirty="0"/>
              <a:t>Court of Appeals – Southern District</a:t>
            </a:r>
          </a:p>
          <a:p>
            <a:endParaRPr lang="en-US" sz="1500" dirty="0"/>
          </a:p>
          <a:p>
            <a:r>
              <a:rPr lang="en-US" sz="1500" dirty="0"/>
              <a:t>Reversed and remanded for the Commission to make factual findings on “the average weekly wage of a full-time or regular employee engaged by [E]</a:t>
            </a:r>
            <a:r>
              <a:rPr lang="en-US" sz="1500" dirty="0" err="1"/>
              <a:t>mployer</a:t>
            </a:r>
            <a:r>
              <a:rPr lang="en-US" sz="1500" dirty="0"/>
              <a:t> to perform work of the same or similar nature” and the number of hours required by Employer to classify an employee as a “full-time or regular employee” and to then calculate its award based upon those findings. § 287.250.3</a:t>
            </a:r>
          </a:p>
          <a:p>
            <a:endParaRPr lang="en-US" sz="1500" dirty="0"/>
          </a:p>
          <a:p>
            <a:r>
              <a:rPr lang="en-US" sz="1500" b="1" dirty="0"/>
              <a:t>Remand Hearing – 09/29/22</a:t>
            </a:r>
            <a:endParaRPr lang="en-US" sz="1500" dirty="0"/>
          </a:p>
          <a:p>
            <a:endParaRPr lang="en-US" sz="1500" b="1" dirty="0"/>
          </a:p>
          <a:p>
            <a:pPr marL="285750" indent="-285750">
              <a:buFont typeface="Arial" panose="020B0604020202020204" pitchFamily="34" charset="0"/>
              <a:buChar char="•"/>
            </a:pPr>
            <a:r>
              <a:rPr lang="en-US" sz="1500" dirty="0"/>
              <a:t>Parties stipulated that a full-time worker worked 40 hours per week</a:t>
            </a:r>
          </a:p>
          <a:p>
            <a:pPr marL="285750" indent="-285750">
              <a:buFont typeface="Arial" panose="020B0604020202020204" pitchFamily="34" charset="0"/>
              <a:buChar char="•"/>
            </a:pPr>
            <a:r>
              <a:rPr lang="en-US" sz="1500" dirty="0"/>
              <a:t>Parties stipulated that Employee was paid at an hourly rate of $7.65</a:t>
            </a:r>
          </a:p>
          <a:p>
            <a:pPr marL="285750" indent="-285750">
              <a:buFont typeface="Arial" panose="020B0604020202020204" pitchFamily="34" charset="0"/>
              <a:buChar char="•"/>
            </a:pPr>
            <a:r>
              <a:rPr lang="en-US" sz="1500" dirty="0"/>
              <a:t>Parties stipulated that Employee’s AWW was $306.00, with a PPD rate of $204.00</a:t>
            </a:r>
          </a:p>
          <a:p>
            <a:endParaRPr lang="en-US" sz="1500" dirty="0"/>
          </a:p>
        </p:txBody>
      </p:sp>
    </p:spTree>
    <p:extLst>
      <p:ext uri="{BB962C8B-B14F-4D97-AF65-F5344CB8AC3E}">
        <p14:creationId xmlns:p14="http://schemas.microsoft.com/office/powerpoint/2010/main" val="302780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Lamy v. Stahl </a:t>
            </a:r>
            <a:r>
              <a:rPr lang="en-US" sz="4300" b="1" i="1" dirty="0" err="1"/>
              <a:t>Speciality</a:t>
            </a:r>
            <a:r>
              <a:rPr lang="en-US" sz="4300" b="1" i="1" dirty="0"/>
              <a:t> Co.</a:t>
            </a:r>
            <a:r>
              <a:rPr lang="en-US" sz="1200" b="1" i="1" dirty="0"/>
              <a:t/>
            </a:r>
            <a:br>
              <a:rPr lang="en-US" sz="1200" b="1" i="1" dirty="0"/>
            </a:br>
            <a:r>
              <a:rPr lang="en-US" sz="1200" dirty="0"/>
              <a:t>649 S.W.3d 330 (Mo. Ct. App. 2022)</a:t>
            </a:r>
            <a:br>
              <a:rPr lang="en-US" sz="12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49506" y="2268071"/>
            <a:ext cx="9592235" cy="3093154"/>
          </a:xfrm>
          <a:prstGeom prst="rect">
            <a:avLst/>
          </a:prstGeom>
          <a:noFill/>
        </p:spPr>
        <p:txBody>
          <a:bodyPr wrap="square" rtlCol="0">
            <a:spAutoFit/>
          </a:bodyPr>
          <a:lstStyle/>
          <a:p>
            <a:r>
              <a:rPr lang="en-US" sz="1500" dirty="0"/>
              <a:t>Employee alleged a repetitive trauma injury to his “left upper extremity”</a:t>
            </a:r>
          </a:p>
          <a:p>
            <a:pPr marL="285750" indent="-285750">
              <a:buFont typeface="Arial" panose="020B0604020202020204" pitchFamily="34" charset="0"/>
              <a:buChar char="•"/>
            </a:pPr>
            <a:r>
              <a:rPr lang="en-US" sz="1500" dirty="0"/>
              <a:t>Date of occupational disease – 08/26/16</a:t>
            </a:r>
          </a:p>
          <a:p>
            <a:pPr marL="285750" indent="-285750">
              <a:buFont typeface="Arial" panose="020B0604020202020204" pitchFamily="34" charset="0"/>
              <a:buChar char="•"/>
            </a:pPr>
            <a:r>
              <a:rPr lang="en-US" sz="1500" dirty="0"/>
              <a:t>Left shoulder surgery with Dr. McNamara on 10/11/16</a:t>
            </a:r>
          </a:p>
          <a:p>
            <a:pPr marL="285750" indent="-285750">
              <a:buFont typeface="Arial" panose="020B0604020202020204" pitchFamily="34" charset="0"/>
              <a:buChar char="•"/>
            </a:pPr>
            <a:r>
              <a:rPr lang="en-US" sz="1500" dirty="0"/>
              <a:t>02/13/17 – Dr. McNamara indicates Employee still has carpal tunnel syndrome in the left wrist that might require future attention</a:t>
            </a:r>
          </a:p>
          <a:p>
            <a:pPr marL="285750" indent="-285750">
              <a:buFont typeface="Arial" panose="020B0604020202020204" pitchFamily="34" charset="0"/>
              <a:buChar char="•"/>
            </a:pPr>
            <a:r>
              <a:rPr lang="en-US" sz="1500" dirty="0"/>
              <a:t>03/13/17 – Dr. McNamara releases Employee without restrictions</a:t>
            </a:r>
          </a:p>
          <a:p>
            <a:pPr marL="285750" indent="-285750">
              <a:buFont typeface="Arial" panose="020B0604020202020204" pitchFamily="34" charset="0"/>
              <a:buChar char="•"/>
            </a:pPr>
            <a:r>
              <a:rPr lang="en-US" sz="1500" dirty="0"/>
              <a:t>04/10/17 – MMI</a:t>
            </a:r>
          </a:p>
          <a:p>
            <a:pPr marL="285750" indent="-285750">
              <a:buFont typeface="Arial" panose="020B0604020202020204" pitchFamily="34" charset="0"/>
              <a:buChar char="•"/>
            </a:pPr>
            <a:endParaRPr lang="en-US" sz="1500" dirty="0"/>
          </a:p>
          <a:p>
            <a:r>
              <a:rPr lang="en-US" sz="1500" dirty="0"/>
              <a:t>11/09/17 – Dr. </a:t>
            </a:r>
            <a:r>
              <a:rPr lang="en-US" sz="1500" dirty="0" err="1"/>
              <a:t>Stuckmeyer</a:t>
            </a:r>
            <a:r>
              <a:rPr lang="en-US" sz="1500" dirty="0"/>
              <a:t> IME</a:t>
            </a:r>
          </a:p>
          <a:p>
            <a:pPr marL="285750" indent="-285750">
              <a:buFont typeface="Arial" panose="020B0604020202020204" pitchFamily="34" charset="0"/>
              <a:buChar char="•"/>
            </a:pPr>
            <a:r>
              <a:rPr lang="en-US" sz="1500" dirty="0"/>
              <a:t>Employee requires additional treatment for his left shoulder</a:t>
            </a:r>
          </a:p>
          <a:p>
            <a:pPr marL="285750" indent="-285750">
              <a:buFont typeface="Arial" panose="020B0604020202020204" pitchFamily="34" charset="0"/>
              <a:buChar char="•"/>
            </a:pPr>
            <a:r>
              <a:rPr lang="en-US" sz="1500" dirty="0"/>
              <a:t>In the absence of additional treatment, Employee has 35% PPD of the left shoulder</a:t>
            </a:r>
          </a:p>
          <a:p>
            <a:pPr marL="285750" indent="-285750">
              <a:buFont typeface="Arial" panose="020B0604020202020204" pitchFamily="34" charset="0"/>
              <a:buChar char="•"/>
            </a:pPr>
            <a:r>
              <a:rPr lang="en-US" sz="1500" dirty="0"/>
              <a:t>Employee also requires additional treatment for his work-related left carpal tunnel syndrome</a:t>
            </a:r>
          </a:p>
          <a:p>
            <a:endParaRPr lang="en-US" sz="1500" dirty="0"/>
          </a:p>
        </p:txBody>
      </p:sp>
    </p:spTree>
    <p:extLst>
      <p:ext uri="{BB962C8B-B14F-4D97-AF65-F5344CB8AC3E}">
        <p14:creationId xmlns:p14="http://schemas.microsoft.com/office/powerpoint/2010/main" val="146348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Lamy v. Stahl </a:t>
            </a:r>
            <a:r>
              <a:rPr lang="en-US" sz="4300" b="1" i="1" dirty="0" err="1"/>
              <a:t>Speciality</a:t>
            </a:r>
            <a:r>
              <a:rPr lang="en-US" sz="4300" b="1" i="1" dirty="0"/>
              <a:t> Co.</a:t>
            </a:r>
            <a:r>
              <a:rPr lang="en-US" sz="1200" b="1" i="1" dirty="0"/>
              <a:t/>
            </a:r>
            <a:br>
              <a:rPr lang="en-US" sz="1200" b="1" i="1" dirty="0"/>
            </a:br>
            <a:r>
              <a:rPr lang="en-US" sz="1200" dirty="0"/>
              <a:t>649 S.W.3d 330 (Mo. Ct. App. 2022)</a:t>
            </a:r>
            <a:br>
              <a:rPr lang="en-US" sz="12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49506" y="2268071"/>
            <a:ext cx="9592235" cy="3093154"/>
          </a:xfrm>
          <a:prstGeom prst="rect">
            <a:avLst/>
          </a:prstGeom>
          <a:noFill/>
        </p:spPr>
        <p:txBody>
          <a:bodyPr wrap="square" rtlCol="0">
            <a:spAutoFit/>
          </a:bodyPr>
          <a:lstStyle/>
          <a:p>
            <a:r>
              <a:rPr lang="en-US" sz="1500" dirty="0"/>
              <a:t>05/02/18 – Employee settles his Claim for 12.5% PPD of the left shoulder</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endParaRPr lang="en-US" sz="1500" dirty="0"/>
          </a:p>
          <a:p>
            <a:r>
              <a:rPr lang="en-US" sz="1500" dirty="0"/>
              <a:t>06/26/18 – Employee files a new Claim for Compensation for the repetitive trauma injury to the left wrist</a:t>
            </a:r>
          </a:p>
          <a:p>
            <a:pPr marL="285750" indent="-285750">
              <a:buFont typeface="Arial" panose="020B0604020202020204" pitchFamily="34" charset="0"/>
              <a:buChar char="•"/>
            </a:pPr>
            <a:r>
              <a:rPr lang="en-US" sz="1500" dirty="0"/>
              <a:t>Date of occupational disease – 02/13/17</a:t>
            </a:r>
          </a:p>
          <a:p>
            <a:endParaRPr lang="en-US" sz="1500" dirty="0"/>
          </a:p>
          <a:p>
            <a:endParaRPr lang="en-US" sz="1500" dirty="0"/>
          </a:p>
          <a:p>
            <a:r>
              <a:rPr lang="en-US" sz="1500" dirty="0"/>
              <a:t>08/19/19 – Dr. McNamara authors a report opining that Employee’s current left hand complaints were related to the repetitive work injury that had been the subject of the August 2016 claim</a:t>
            </a:r>
          </a:p>
          <a:p>
            <a:endParaRPr lang="en-US" sz="1500" dirty="0"/>
          </a:p>
          <a:p>
            <a:endParaRPr lang="en-US" sz="1500" dirty="0"/>
          </a:p>
          <a:p>
            <a:endParaRPr lang="en-US" sz="1500" dirty="0"/>
          </a:p>
        </p:txBody>
      </p:sp>
    </p:spTree>
    <p:extLst>
      <p:ext uri="{BB962C8B-B14F-4D97-AF65-F5344CB8AC3E}">
        <p14:creationId xmlns:p14="http://schemas.microsoft.com/office/powerpoint/2010/main" val="2674764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Lamy v. Stahl </a:t>
            </a:r>
            <a:r>
              <a:rPr lang="en-US" sz="4300" b="1" i="1" dirty="0" err="1"/>
              <a:t>Speciality</a:t>
            </a:r>
            <a:r>
              <a:rPr lang="en-US" sz="4300" b="1" i="1" dirty="0"/>
              <a:t> Co.</a:t>
            </a:r>
            <a:r>
              <a:rPr lang="en-US" sz="1200" b="1" i="1" dirty="0"/>
              <a:t/>
            </a:r>
            <a:br>
              <a:rPr lang="en-US" sz="1200" b="1" i="1" dirty="0"/>
            </a:br>
            <a:r>
              <a:rPr lang="en-US" sz="1200" dirty="0"/>
              <a:t>649 S.W.3d 330 (Mo. Ct. App. 2022)</a:t>
            </a:r>
            <a:br>
              <a:rPr lang="en-US" sz="12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83062" y="1731175"/>
            <a:ext cx="9592235" cy="4939814"/>
          </a:xfrm>
          <a:prstGeom prst="rect">
            <a:avLst/>
          </a:prstGeom>
          <a:noFill/>
        </p:spPr>
        <p:txBody>
          <a:bodyPr wrap="square" rtlCol="0">
            <a:spAutoFit/>
          </a:bodyPr>
          <a:lstStyle/>
          <a:p>
            <a:r>
              <a:rPr lang="en-US" sz="1500" dirty="0"/>
              <a:t>Final Hearing – 05/04/21</a:t>
            </a:r>
          </a:p>
          <a:p>
            <a:pPr marL="285750" indent="-285750">
              <a:buFont typeface="Arial" panose="020B0604020202020204" pitchFamily="34" charset="0"/>
              <a:buChar char="•"/>
            </a:pPr>
            <a:r>
              <a:rPr lang="en-US" sz="1500" dirty="0"/>
              <a:t>Employer argues Employee’s request for medical benefits and compensation for the left wrist is barred by the prior settlement of the 08/26/16 injury</a:t>
            </a:r>
          </a:p>
          <a:p>
            <a:endParaRPr lang="en-US" sz="1500" dirty="0"/>
          </a:p>
          <a:p>
            <a:r>
              <a:rPr lang="en-US" sz="1500" dirty="0"/>
              <a:t>ALJ concludes the prevailing factor for Employee’s left carpal tunnel syndrome was the same as the prevailing factor for his left shoulder injury: the repetitive work activities that gave rise to the August 2016 claim</a:t>
            </a:r>
          </a:p>
          <a:p>
            <a:endParaRPr lang="en-US" sz="1500" dirty="0"/>
          </a:p>
          <a:p>
            <a:r>
              <a:rPr lang="en-US" sz="1500" dirty="0"/>
              <a:t>Employee voluntarily elected to settle his August 2016 claim with the knowledge that both Dr. McNamara and Dr. </a:t>
            </a:r>
            <a:r>
              <a:rPr lang="en-US" sz="1500" dirty="0" err="1"/>
              <a:t>Stuckmeyer</a:t>
            </a:r>
            <a:r>
              <a:rPr lang="en-US" sz="1500" dirty="0"/>
              <a:t> had diagnosed him with left carpal tunnel syndrome that might require future surgery, and with the knowledge that the compromise settlement settled “all issues between the parties.”</a:t>
            </a:r>
          </a:p>
          <a:p>
            <a:endParaRPr lang="en-US" sz="1500" dirty="0"/>
          </a:p>
          <a:p>
            <a:r>
              <a:rPr lang="en-US" sz="1500" dirty="0"/>
              <a:t>LIRC affirms</a:t>
            </a:r>
          </a:p>
          <a:p>
            <a:endParaRPr lang="en-US" sz="1500" dirty="0"/>
          </a:p>
          <a:p>
            <a:r>
              <a:rPr lang="en-US" sz="1500" dirty="0"/>
              <a:t>On appeal, Employee argued the compromise settlement only bound the parties with respect to the left shoulder injury</a:t>
            </a:r>
          </a:p>
          <a:p>
            <a:endParaRPr lang="en-US" sz="1500" dirty="0"/>
          </a:p>
          <a:p>
            <a:endParaRPr lang="en-US" sz="1500" dirty="0"/>
          </a:p>
          <a:p>
            <a:endParaRPr lang="en-US" sz="1500" dirty="0"/>
          </a:p>
          <a:p>
            <a:endParaRPr lang="en-US" sz="1500" dirty="0"/>
          </a:p>
        </p:txBody>
      </p:sp>
    </p:spTree>
    <p:extLst>
      <p:ext uri="{BB962C8B-B14F-4D97-AF65-F5344CB8AC3E}">
        <p14:creationId xmlns:p14="http://schemas.microsoft.com/office/powerpoint/2010/main" val="298398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828801"/>
          </a:xfrm>
        </p:spPr>
        <p:txBody>
          <a:bodyPr anchor="t">
            <a:normAutofit/>
          </a:bodyPr>
          <a:lstStyle/>
          <a:p>
            <a:pPr algn="ctr"/>
            <a:r>
              <a:rPr lang="en-US" sz="4300" b="1" i="1" dirty="0"/>
              <a:t>Lamy v. Stahl </a:t>
            </a:r>
            <a:r>
              <a:rPr lang="en-US" sz="4300" b="1" i="1" dirty="0" err="1"/>
              <a:t>Speciality</a:t>
            </a:r>
            <a:r>
              <a:rPr lang="en-US" sz="4300" b="1" i="1" dirty="0"/>
              <a:t> Co.</a:t>
            </a:r>
            <a:r>
              <a:rPr lang="en-US" sz="1200" b="1" i="1" dirty="0"/>
              <a:t/>
            </a:r>
            <a:br>
              <a:rPr lang="en-US" sz="1200" b="1" i="1" dirty="0"/>
            </a:br>
            <a:r>
              <a:rPr lang="en-US" sz="1200" dirty="0"/>
              <a:t>649 S.W.3d 330 (Mo. Ct. App. 2022)</a:t>
            </a:r>
            <a:br>
              <a:rPr lang="en-US" sz="1200" dirty="0"/>
            </a:br>
            <a:r>
              <a:rPr lang="en-US" sz="1200" dirty="0"/>
              <a:t/>
            </a:r>
            <a:br>
              <a:rPr lang="en-US" sz="1200" dirty="0"/>
            </a:br>
            <a:endParaRPr lang="en-US" sz="1200" dirty="0"/>
          </a:p>
        </p:txBody>
      </p:sp>
      <p:sp>
        <p:nvSpPr>
          <p:cNvPr id="4" name="TextBox 3">
            <a:extLst>
              <a:ext uri="{FF2B5EF4-FFF2-40B4-BE49-F238E27FC236}">
                <a16:creationId xmlns:a16="http://schemas.microsoft.com/office/drawing/2014/main" xmlns="" id="{9F83AB74-D1CF-D5DB-F454-6B1DED3DC90A}"/>
              </a:ext>
            </a:extLst>
          </p:cNvPr>
          <p:cNvSpPr txBox="1"/>
          <p:nvPr/>
        </p:nvSpPr>
        <p:spPr>
          <a:xfrm>
            <a:off x="1674673" y="1721181"/>
            <a:ext cx="9592235" cy="4939814"/>
          </a:xfrm>
          <a:prstGeom prst="rect">
            <a:avLst/>
          </a:prstGeom>
          <a:noFill/>
        </p:spPr>
        <p:txBody>
          <a:bodyPr wrap="square" rtlCol="0">
            <a:spAutoFit/>
          </a:bodyPr>
          <a:lstStyle/>
          <a:p>
            <a:r>
              <a:rPr lang="en-US" sz="1500" dirty="0"/>
              <a:t>Court clarified Employee was challenging whether the LIRC’s uncontested factual findings support a legal conclusion that the compromise settlement foreclosed the LIRC’s jurisdiction to consider the February 2017 claim for injury to his left wrist</a:t>
            </a:r>
          </a:p>
          <a:p>
            <a:pPr marL="285750" indent="-285750">
              <a:buFont typeface="Arial" panose="020B0604020202020204" pitchFamily="34" charset="0"/>
              <a:buChar char="•"/>
            </a:pPr>
            <a:r>
              <a:rPr lang="en-US" sz="1500" dirty="0"/>
              <a:t>Employee contended that the compromise settlement was limited in its scope to settlement of his left shoulder injury claim</a:t>
            </a:r>
          </a:p>
          <a:p>
            <a:endParaRPr lang="en-US" sz="1500" dirty="0"/>
          </a:p>
          <a:p>
            <a:r>
              <a:rPr lang="en-US" sz="1500" dirty="0"/>
              <a:t>Dr. McNamara’s 08/19/19 letter underscores that Employee knew he had a repetitive trauma injury to his left wrist (a portion of his left upper extremity) when he saw Dr. McNamara back in August 2016, and before he entered into the compromise settlement</a:t>
            </a:r>
          </a:p>
          <a:p>
            <a:pPr marL="285750" indent="-285750">
              <a:buFont typeface="Arial" panose="020B0604020202020204" pitchFamily="34" charset="0"/>
              <a:buChar char="•"/>
            </a:pPr>
            <a:r>
              <a:rPr lang="en-US" sz="1500" dirty="0"/>
              <a:t>Nevertheless, Employee settled all issues with Employer involving his August 2016 claim for repetitive injury to the left upper extremity</a:t>
            </a:r>
          </a:p>
          <a:p>
            <a:pPr marL="285750" indent="-285750">
              <a:buFont typeface="Arial" panose="020B0604020202020204" pitchFamily="34" charset="0"/>
              <a:buChar char="•"/>
            </a:pPr>
            <a:endParaRPr lang="en-US" sz="1500" dirty="0"/>
          </a:p>
          <a:p>
            <a:r>
              <a:rPr lang="en-US" sz="1500" dirty="0"/>
              <a:t>LIRC did not improperly rely on </a:t>
            </a:r>
            <a:r>
              <a:rPr lang="en-US" sz="1500" i="1" dirty="0"/>
              <a:t>Miller v. U.S. Airways Group, Inc.</a:t>
            </a:r>
            <a:r>
              <a:rPr lang="en-US" sz="1500" dirty="0"/>
              <a:t>, 316 S.W.3d 462 (Mo. App. W.D. 2010), which dismissed successive claims for bilateral carpal tunnel syndrome as a result of repetitive trauma</a:t>
            </a:r>
          </a:p>
          <a:p>
            <a:endParaRPr lang="en-US" sz="1500" dirty="0"/>
          </a:p>
          <a:p>
            <a:r>
              <a:rPr lang="en-US" sz="1500" dirty="0"/>
              <a:t>LIRC did not commit legal error when it concluded that the compromise settlement exhausted its jurisdiction to entertain Employee’s February 2017 claim</a:t>
            </a:r>
          </a:p>
          <a:p>
            <a:endParaRPr lang="en-US" sz="1500" dirty="0"/>
          </a:p>
          <a:p>
            <a:endParaRPr lang="en-US" sz="1500" dirty="0"/>
          </a:p>
          <a:p>
            <a:endParaRPr lang="en-US" sz="1500" dirty="0"/>
          </a:p>
          <a:p>
            <a:endParaRPr lang="en-US" sz="1500" dirty="0"/>
          </a:p>
        </p:txBody>
      </p:sp>
    </p:spTree>
    <p:extLst>
      <p:ext uri="{BB962C8B-B14F-4D97-AF65-F5344CB8AC3E}">
        <p14:creationId xmlns:p14="http://schemas.microsoft.com/office/powerpoint/2010/main" val="28443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C080F-372E-4C0F-8C9A-51371C158A70}"/>
              </a:ext>
            </a:extLst>
          </p:cNvPr>
          <p:cNvSpPr>
            <a:spLocks noGrp="1"/>
          </p:cNvSpPr>
          <p:nvPr>
            <p:ph type="title"/>
          </p:nvPr>
        </p:nvSpPr>
        <p:spPr>
          <a:xfrm>
            <a:off x="2028301" y="439270"/>
            <a:ext cx="8915399" cy="1381141"/>
          </a:xfrm>
        </p:spPr>
        <p:txBody>
          <a:bodyPr anchor="t">
            <a:normAutofit/>
          </a:bodyPr>
          <a:lstStyle/>
          <a:p>
            <a:pPr algn="ctr"/>
            <a:r>
              <a:rPr lang="en-US" sz="4300" b="1" i="1" dirty="0"/>
              <a:t>Watson v. Tuthill Corporation</a:t>
            </a:r>
            <a:r>
              <a:rPr lang="en-US" sz="1300" dirty="0"/>
              <a:t/>
            </a:r>
            <a:br>
              <a:rPr lang="en-US" sz="1300" dirty="0"/>
            </a:br>
            <a:r>
              <a:rPr lang="en-US" sz="1300" dirty="0"/>
              <a:t>No. SD 37293, 2023 WL 4614768 (Mo. Ct. App. July 19, 2023)</a:t>
            </a:r>
            <a:br>
              <a:rPr lang="en-US" sz="1300" dirty="0"/>
            </a:br>
            <a:r>
              <a:rPr lang="en-US" sz="1200" dirty="0"/>
              <a:t/>
            </a:r>
            <a:br>
              <a:rPr lang="en-US" sz="1200" dirty="0"/>
            </a:br>
            <a:endParaRPr lang="en-US" sz="1200" dirty="0"/>
          </a:p>
        </p:txBody>
      </p:sp>
      <p:sp>
        <p:nvSpPr>
          <p:cNvPr id="3" name="TextBox 2">
            <a:extLst>
              <a:ext uri="{FF2B5EF4-FFF2-40B4-BE49-F238E27FC236}">
                <a16:creationId xmlns:a16="http://schemas.microsoft.com/office/drawing/2014/main" xmlns="" id="{35DDE74D-A11C-BC0D-1046-9328B73D37C4}"/>
              </a:ext>
            </a:extLst>
          </p:cNvPr>
          <p:cNvSpPr txBox="1"/>
          <p:nvPr/>
        </p:nvSpPr>
        <p:spPr>
          <a:xfrm>
            <a:off x="1674673" y="1721181"/>
            <a:ext cx="9592235" cy="3785652"/>
          </a:xfrm>
          <a:prstGeom prst="rect">
            <a:avLst/>
          </a:prstGeom>
          <a:noFill/>
        </p:spPr>
        <p:txBody>
          <a:bodyPr wrap="square" rtlCol="0">
            <a:spAutoFit/>
          </a:bodyPr>
          <a:lstStyle/>
          <a:p>
            <a:r>
              <a:rPr lang="en-US" sz="1500" dirty="0"/>
              <a:t>Employee worked 28 years for Employer, most of which was spent as a service technician, tearing down and repairing rotary air equipment</a:t>
            </a:r>
          </a:p>
          <a:p>
            <a:endParaRPr lang="en-US" sz="1500" dirty="0"/>
          </a:p>
          <a:p>
            <a:r>
              <a:rPr lang="en-US" sz="1500" b="1" dirty="0"/>
              <a:t>April 2015</a:t>
            </a:r>
            <a:r>
              <a:rPr lang="en-US" sz="1500" dirty="0"/>
              <a:t> – Employee’s lower back popped when he caught a falling motor</a:t>
            </a:r>
          </a:p>
          <a:p>
            <a:pPr marL="285750" indent="-285750">
              <a:buFont typeface="Arial" panose="020B0604020202020204" pitchFamily="34" charset="0"/>
              <a:buChar char="•"/>
            </a:pPr>
            <a:r>
              <a:rPr lang="en-US" sz="1500" dirty="0"/>
              <a:t>Employee underwent a lumbar fusion in August 2015</a:t>
            </a:r>
          </a:p>
          <a:p>
            <a:pPr marL="285750" indent="-285750">
              <a:buFont typeface="Arial" panose="020B0604020202020204" pitchFamily="34" charset="0"/>
              <a:buChar char="•"/>
            </a:pPr>
            <a:r>
              <a:rPr lang="en-US" sz="1500" dirty="0"/>
              <a:t>Surgery improved, but did not resolve Employee’s symptoms</a:t>
            </a:r>
          </a:p>
          <a:p>
            <a:endParaRPr lang="en-US" sz="1500" dirty="0"/>
          </a:p>
          <a:p>
            <a:r>
              <a:rPr lang="en-US" sz="1500" b="1" dirty="0"/>
              <a:t>January 2016</a:t>
            </a:r>
            <a:r>
              <a:rPr lang="en-US" sz="1500" dirty="0"/>
              <a:t> – Employee returned to full time work performing basically the same tasks he was performing prior to April 2015</a:t>
            </a:r>
          </a:p>
          <a:p>
            <a:pPr marL="285750" indent="-285750">
              <a:buFont typeface="Arial" panose="020B0604020202020204" pitchFamily="34" charset="0"/>
              <a:buChar char="•"/>
            </a:pPr>
            <a:r>
              <a:rPr lang="en-US" sz="1500" dirty="0"/>
              <a:t>Employee had to take breaks to lie down for 10-20 minutes, 3-5 times a day</a:t>
            </a:r>
          </a:p>
          <a:p>
            <a:endParaRPr lang="en-US" sz="1500" dirty="0"/>
          </a:p>
          <a:p>
            <a:r>
              <a:rPr lang="en-US" sz="1500" b="1" dirty="0"/>
              <a:t>February 2016 </a:t>
            </a:r>
            <a:r>
              <a:rPr lang="en-US" sz="1500" dirty="0"/>
              <a:t>– Employee twisted his neck and heard a crack/pop while using a pneumatic tool at work</a:t>
            </a:r>
          </a:p>
          <a:p>
            <a:pPr marL="285750" indent="-285750">
              <a:buFont typeface="Arial" panose="020B0604020202020204" pitchFamily="34" charset="0"/>
              <a:buChar char="•"/>
            </a:pPr>
            <a:r>
              <a:rPr lang="en-US" sz="1500" dirty="0"/>
              <a:t>Employee treated his neck injury with heat, manipulation, and traction</a:t>
            </a:r>
          </a:p>
          <a:p>
            <a:endParaRPr lang="en-US" sz="1500" dirty="0"/>
          </a:p>
          <a:p>
            <a:endParaRPr lang="en-US" sz="1500" dirty="0"/>
          </a:p>
        </p:txBody>
      </p:sp>
    </p:spTree>
    <p:extLst>
      <p:ext uri="{BB962C8B-B14F-4D97-AF65-F5344CB8AC3E}">
        <p14:creationId xmlns:p14="http://schemas.microsoft.com/office/powerpoint/2010/main" val="372434144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Words>3993</Words>
  <PresentationFormat>Widescreen</PresentationFormat>
  <Paragraphs>312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Wingdings 3</vt:lpstr>
      <vt:lpstr>Wisp</vt:lpstr>
      <vt:lpstr>2023 Missouri  Case Law Update</vt:lpstr>
      <vt:lpstr>Kurbursky v. Independent In-Home Services., LLC  648 S.W.3d 894 (Mo. Ct. App. 2022)  </vt:lpstr>
      <vt:lpstr>Kurbursky v. Independent In-Home Services., LLC  648 S.W.3d 894 (Mo. Ct. App. 2022)  </vt:lpstr>
      <vt:lpstr>Kurbursky v. Independent In-Home Services., LLC  648 S.W.3d 894 (Mo. Ct. App. 2022)  </vt:lpstr>
      <vt:lpstr>Lamy v. Stahl Speciality Co. 649 S.W.3d 330 (Mo. Ct. App. 2022)  </vt:lpstr>
      <vt:lpstr>Lamy v. Stahl Speciality Co. 649 S.W.3d 330 (Mo. Ct. App. 2022)  </vt:lpstr>
      <vt:lpstr>Lamy v. Stahl Speciality Co. 649 S.W.3d 330 (Mo. Ct. App. 2022)  </vt:lpstr>
      <vt:lpstr>Lamy v. Stahl Speciality Co. 649 S.W.3d 330 (Mo. Ct. App. 2022)  </vt:lpstr>
      <vt:lpstr>Watson v. Tuthill Corporation No. SD 37293, 2023 WL 4614768 (Mo. Ct. App. July 19, 2023)  </vt:lpstr>
      <vt:lpstr>Watson v. Tuthill Corporation No. SD 37293, 2023 WL 4614768 (Mo. Ct. App. July 19, 2023)  </vt:lpstr>
      <vt:lpstr>Watson v. Tuthill Corporation No. SD 37293, 2023 WL 4614768 (Mo. Ct. App. July 19, 2023)  </vt:lpstr>
      <vt:lpstr>Watson v. Tuthill Corporation No. SD 37293, 2023 WL 4614768 (Mo. Ct. App. July 19, 2023)  </vt:lpstr>
      <vt:lpstr>Watson v. Tuthill Corporation No. SD 37293, 2023 WL 4614768 (Mo. Ct. App. July 19, 2023)  </vt:lpstr>
      <vt:lpstr>City of Clinton v. Dahman 669 S.W.3d 142 (Mo. Ct. App. 2023)   </vt:lpstr>
      <vt:lpstr>City of Clinton v. Dahman 669 S.W.3d 142 (Mo. Ct. App. 2023)  </vt:lpstr>
      <vt:lpstr>City of Clinton v. Dahman 669 S.W.3d 142 (Mo. Ct. App. 2023)   </vt:lpstr>
      <vt:lpstr>Harper v. Springfield Rehab &amp; Health Care Ctr./NHC Health No. SD 37268, 2023 WL 1776279 (Mo. Ct. App. Feb. 6, 2023), reh'g and/or transfer denied (Feb. 24, 2023) Westlaw says this case has been ordered transferred to the Supreme Court  </vt:lpstr>
      <vt:lpstr>Harper v. Springfield Rehab &amp; Health Care Ctr./NHC Health No. SD 37268, 2023 WL 1776279 (Mo. Ct. App. Feb. 6, 2023), reh'g and/or transfer denied (Feb. 24, 2023) Westlaw says this case has been ordered transferred to the Supreme Court  </vt:lpstr>
      <vt:lpstr>Harper v. Springfield Rehab &amp; Health Care Ctr./NHC Health No. SD 37268, 2023 WL 1776279 (Mo. Ct. App. Feb. 6, 2023), reh'g and/or transfer denied (Feb. 24, 2023) Westlaw says this case has been ordered transferred to the Supreme Court  </vt:lpstr>
      <vt:lpstr>Harper v. Springfield Rehab &amp; Health Care Ctr./NHC Health No. SD 37268, 2023 WL 1776279 (Mo. Ct. App. Feb. 6, 2023), reh'g and/or transfer denied (Feb. 24, 2023) Westlaw says this case has been ordered transferred to the Supreme Court  </vt:lpstr>
      <vt:lpstr>Second Injury Fund Cases   </vt:lpstr>
      <vt:lpstr>March v. Treasurer of State,  649 S.W.3d 293 (Mo. 2022)</vt:lpstr>
      <vt:lpstr>March v. Treasurer of State,  649 S.W.3d 293 (Mo. 2022)</vt:lpstr>
      <vt:lpstr>March v. Treasurer of State,  649 S.W.3d 293 (Mo. 2022)</vt:lpstr>
      <vt:lpstr>Adams v. Treasurer of State 662 S.W.3d 8 (Mo. Ct. App. 2022), reh'g and/or transfer denied (Nov. 22, 2022), transfer denied (Apr. 4, 2023)  </vt:lpstr>
      <vt:lpstr>Adams v. Treasurer of State 662 S.W.3d 8 (Mo. Ct. App. 2022), reh'g and/or transfer denied (Nov. 22, 2022), transfer denied (Apr. 4, 2023)  </vt:lpstr>
      <vt:lpstr>Adams v. Treasurer of State 662 S.W.3d 8 (Mo. Ct. App. 2022), reh'g and/or transfer denied (Nov. 22, 2022), transfer denied (Apr. 4, 2023)  </vt:lpstr>
      <vt:lpstr>Swafford v. Treasurer of Missouri 659 S.W.3d 580 (Mo. 2023)   </vt:lpstr>
      <vt:lpstr>Swafford v. Treasurer of Missouri 659 S.W.3d 580 (Mo. 2023)   </vt:lpstr>
      <vt:lpstr>Swafford v. Treasurer of Missouri 659 S.W.3d 580 (Mo. 2023)   </vt:lpstr>
      <vt:lpstr>Swafford v. Treasurer of Missouri 659 S.W.3d 580 (Mo. 2023)   </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Missouri  Case Law Update</dc:title>
  <cp:revision>1</cp:revision>
</cp:coreProperties>
</file>