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3" r:id="rId6"/>
    <p:sldId id="541" r:id="rId7"/>
    <p:sldId id="266" r:id="rId8"/>
    <p:sldId id="258" r:id="rId9"/>
    <p:sldId id="260" r:id="rId10"/>
    <p:sldId id="540" r:id="rId11"/>
    <p:sldId id="262" r:id="rId12"/>
    <p:sldId id="264" r:id="rId13"/>
    <p:sldId id="539" r:id="rId14"/>
    <p:sldId id="267" r:id="rId15"/>
    <p:sldId id="275" r:id="rId16"/>
    <p:sldId id="276" r:id="rId17"/>
    <p:sldId id="277" r:id="rId18"/>
    <p:sldId id="278" r:id="rId19"/>
    <p:sldId id="279" r:id="rId20"/>
    <p:sldId id="280" r:id="rId21"/>
    <p:sldId id="281" r:id="rId22"/>
    <p:sldId id="282" r:id="rId23"/>
    <p:sldId id="283" r:id="rId24"/>
    <p:sldId id="284" r:id="rId25"/>
    <p:sldId id="285" r:id="rId26"/>
    <p:sldId id="265" r:id="rId27"/>
    <p:sldId id="286" r:id="rId28"/>
    <p:sldId id="274" r:id="rId29"/>
    <p:sldId id="287" r:id="rId30"/>
    <p:sldId id="535" r:id="rId31"/>
    <p:sldId id="537" r:id="rId32"/>
    <p:sldId id="288" r:id="rId33"/>
    <p:sldId id="289" r:id="rId34"/>
    <p:sldId id="269" r:id="rId35"/>
    <p:sldId id="53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7" d="100"/>
          <a:sy n="127"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137239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17C9D-F446-4DE2-A9E9-621A7366ABA3}" type="datetimeFigureOut">
              <a:rPr lang="en-US" smtClean="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120213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2985338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7429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28043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426649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1855669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60027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43495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403944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133459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17C9D-F446-4DE2-A9E9-621A7366ABA3}" type="datetimeFigureOut">
              <a:rPr lang="en-US" smtClean="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371583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17C9D-F446-4DE2-A9E9-621A7366ABA3}" type="datetimeFigureOut">
              <a:rPr lang="en-US" smtClean="0"/>
              <a:t>8/7/23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201019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140412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75557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9B17C9D-F446-4DE2-A9E9-621A7366ABA3}" type="datetimeFigureOut">
              <a:rPr lang="en-US" smtClean="0"/>
              <a:t>8/7/23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75719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B17C9D-F446-4DE2-A9E9-621A7366ABA3}" type="datetimeFigureOut">
              <a:rPr lang="en-US" smtClean="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065AC-44A0-4575-B2A6-78BCC291B4D9}" type="slidenum">
              <a:rPr lang="en-US" smtClean="0"/>
              <a:t>‹#›</a:t>
            </a:fld>
            <a:endParaRPr lang="en-US"/>
          </a:p>
        </p:txBody>
      </p:sp>
    </p:spTree>
    <p:extLst>
      <p:ext uri="{BB962C8B-B14F-4D97-AF65-F5344CB8AC3E}">
        <p14:creationId xmlns:p14="http://schemas.microsoft.com/office/powerpoint/2010/main" val="201031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9B17C9D-F446-4DE2-A9E9-621A7366ABA3}" type="datetimeFigureOut">
              <a:rPr lang="en-US" smtClean="0"/>
              <a:t>8/7/23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34065AC-44A0-4575-B2A6-78BCC291B4D9}" type="slidenum">
              <a:rPr lang="en-US" smtClean="0"/>
              <a:t>‹#›</a:t>
            </a:fld>
            <a:endParaRPr lang="en-US"/>
          </a:p>
        </p:txBody>
      </p:sp>
    </p:spTree>
    <p:extLst>
      <p:ext uri="{BB962C8B-B14F-4D97-AF65-F5344CB8AC3E}">
        <p14:creationId xmlns:p14="http://schemas.microsoft.com/office/powerpoint/2010/main" val="29703006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37000" b="-3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FFED-DB58-8AFC-E9F2-2CF43BE56598}"/>
              </a:ext>
            </a:extLst>
          </p:cNvPr>
          <p:cNvSpPr>
            <a:spLocks noGrp="1"/>
          </p:cNvSpPr>
          <p:nvPr>
            <p:ph type="ctrTitle"/>
          </p:nvPr>
        </p:nvSpPr>
        <p:spPr/>
        <p:txBody>
          <a:bodyPr/>
          <a:lstStyle/>
          <a:p>
            <a:r>
              <a:rPr lang="en-US" sz="5400" dirty="0">
                <a:solidFill>
                  <a:schemeClr val="bg2">
                    <a:lumMod val="75000"/>
                  </a:schemeClr>
                </a:solidFill>
              </a:rPr>
              <a:t>Medical and Legal Perspectives of Medical Causation and Prevailing Factor</a:t>
            </a:r>
          </a:p>
        </p:txBody>
      </p:sp>
      <p:sp>
        <p:nvSpPr>
          <p:cNvPr id="3" name="Subtitle 2">
            <a:extLst>
              <a:ext uri="{FF2B5EF4-FFF2-40B4-BE49-F238E27FC236}">
                <a16:creationId xmlns:a16="http://schemas.microsoft.com/office/drawing/2014/main" id="{4C478930-C6CF-5F96-19CF-D91147790956}"/>
              </a:ext>
            </a:extLst>
          </p:cNvPr>
          <p:cNvSpPr>
            <a:spLocks noGrp="1"/>
          </p:cNvSpPr>
          <p:nvPr>
            <p:ph type="subTitle" idx="1"/>
          </p:nvPr>
        </p:nvSpPr>
        <p:spPr>
          <a:xfrm>
            <a:off x="1154955" y="4777379"/>
            <a:ext cx="8931154" cy="1078475"/>
          </a:xfrm>
        </p:spPr>
        <p:txBody>
          <a:bodyPr>
            <a:normAutofit fontScale="92500" lnSpcReduction="20000"/>
          </a:bodyPr>
          <a:lstStyle/>
          <a:p>
            <a:r>
              <a:rPr lang="en-US" b="1" dirty="0">
                <a:solidFill>
                  <a:schemeClr val="bg2">
                    <a:lumMod val="50000"/>
                  </a:schemeClr>
                </a:solidFill>
                <a:effectLst>
                  <a:outerShdw blurRad="38100" dist="38100" dir="2700000" algn="tl">
                    <a:srgbClr val="000000">
                      <a:alpha val="43137"/>
                    </a:srgbClr>
                  </a:outerShdw>
                </a:effectLst>
              </a:rPr>
              <a:t>By:  Dr. Robert Hagan, </a:t>
            </a:r>
            <a:r>
              <a:rPr lang="en-US" b="1" dirty="0" err="1">
                <a:solidFill>
                  <a:schemeClr val="bg2">
                    <a:lumMod val="50000"/>
                  </a:schemeClr>
                </a:solidFill>
                <a:effectLst>
                  <a:outerShdw blurRad="38100" dist="38100" dir="2700000" algn="tl">
                    <a:srgbClr val="000000">
                      <a:alpha val="43137"/>
                    </a:srgbClr>
                  </a:outerShdw>
                </a:effectLst>
              </a:rPr>
              <a:t>Neuropax</a:t>
            </a:r>
            <a:r>
              <a:rPr lang="en-US" b="1" dirty="0">
                <a:solidFill>
                  <a:schemeClr val="bg2">
                    <a:lumMod val="50000"/>
                  </a:schemeClr>
                </a:solidFill>
                <a:effectLst>
                  <a:outerShdw blurRad="38100" dist="38100" dir="2700000" algn="tl">
                    <a:srgbClr val="000000">
                      <a:alpha val="43137"/>
                    </a:srgbClr>
                  </a:outerShdw>
                </a:effectLst>
              </a:rPr>
              <a:t> Clinic</a:t>
            </a:r>
          </a:p>
          <a:p>
            <a:r>
              <a:rPr lang="en-US" b="1" dirty="0">
                <a:solidFill>
                  <a:schemeClr val="bg2">
                    <a:lumMod val="50000"/>
                  </a:schemeClr>
                </a:solidFill>
                <a:effectLst>
                  <a:outerShdw blurRad="38100" dist="38100" dir="2700000" algn="tl">
                    <a:srgbClr val="000000">
                      <a:alpha val="43137"/>
                    </a:srgbClr>
                  </a:outerShdw>
                </a:effectLst>
              </a:rPr>
              <a:t>       Bob Mandava, Hammond &amp; </a:t>
            </a:r>
            <a:r>
              <a:rPr lang="en-US" b="1" dirty="0" err="1">
                <a:solidFill>
                  <a:schemeClr val="bg2">
                    <a:lumMod val="50000"/>
                  </a:schemeClr>
                </a:solidFill>
                <a:effectLst>
                  <a:outerShdw blurRad="38100" dist="38100" dir="2700000" algn="tl">
                    <a:srgbClr val="000000">
                      <a:alpha val="43137"/>
                    </a:srgbClr>
                  </a:outerShdw>
                </a:effectLst>
              </a:rPr>
              <a:t>Shinners</a:t>
            </a:r>
            <a:r>
              <a:rPr lang="en-US" b="1" dirty="0">
                <a:solidFill>
                  <a:schemeClr val="bg2">
                    <a:lumMod val="50000"/>
                  </a:schemeClr>
                </a:solidFill>
                <a:effectLst>
                  <a:outerShdw blurRad="38100" dist="38100" dir="2700000" algn="tl">
                    <a:srgbClr val="000000">
                      <a:alpha val="43137"/>
                    </a:srgbClr>
                  </a:outerShdw>
                </a:effectLst>
              </a:rPr>
              <a:t>, Attorneys at Law</a:t>
            </a:r>
          </a:p>
          <a:p>
            <a:r>
              <a:rPr lang="en-US" b="1" dirty="0">
                <a:solidFill>
                  <a:schemeClr val="bg2">
                    <a:lumMod val="50000"/>
                  </a:schemeClr>
                </a:solidFill>
                <a:effectLst>
                  <a:outerShdw blurRad="38100" dist="38100" dir="2700000" algn="tl">
                    <a:srgbClr val="000000">
                      <a:alpha val="43137"/>
                    </a:srgbClr>
                  </a:outerShdw>
                </a:effectLst>
              </a:rPr>
              <a:t>       Steve McManus, MVP Law</a:t>
            </a:r>
          </a:p>
        </p:txBody>
      </p:sp>
    </p:spTree>
    <p:extLst>
      <p:ext uri="{BB962C8B-B14F-4D97-AF65-F5344CB8AC3E}">
        <p14:creationId xmlns:p14="http://schemas.microsoft.com/office/powerpoint/2010/main" val="1962978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24000" b="-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7F72-8195-A430-6729-C32B0274730E}"/>
              </a:ext>
            </a:extLst>
          </p:cNvPr>
          <p:cNvSpPr>
            <a:spLocks noGrp="1"/>
          </p:cNvSpPr>
          <p:nvPr>
            <p:ph type="title"/>
          </p:nvPr>
        </p:nvSpPr>
        <p:spPr/>
        <p:txBody>
          <a:bodyPr/>
          <a:lstStyle/>
          <a:p>
            <a:r>
              <a:rPr lang="en-US" dirty="0">
                <a:solidFill>
                  <a:schemeClr val="bg2">
                    <a:lumMod val="50000"/>
                  </a:schemeClr>
                </a:solidFill>
              </a:rPr>
              <a:t>Prevailing Factor: Upper extremity-repetitive trauma.</a:t>
            </a:r>
          </a:p>
        </p:txBody>
      </p:sp>
      <p:sp>
        <p:nvSpPr>
          <p:cNvPr id="3" name="Content Placeholder 2">
            <a:extLst>
              <a:ext uri="{FF2B5EF4-FFF2-40B4-BE49-F238E27FC236}">
                <a16:creationId xmlns:a16="http://schemas.microsoft.com/office/drawing/2014/main" id="{02D2B840-0CAF-6E6E-0C47-7F6213F95D3C}"/>
              </a:ext>
            </a:extLst>
          </p:cNvPr>
          <p:cNvSpPr>
            <a:spLocks noGrp="1"/>
          </p:cNvSpPr>
          <p:nvPr>
            <p:ph idx="1"/>
          </p:nvPr>
        </p:nvSpPr>
        <p:spPr/>
        <p:txBody>
          <a:bodyPr numCol="2"/>
          <a:lstStyle/>
          <a:p>
            <a:pPr>
              <a:buClr>
                <a:schemeClr val="accent1">
                  <a:lumMod val="60000"/>
                  <a:lumOff val="40000"/>
                </a:schemeClr>
              </a:buClr>
            </a:pPr>
            <a:r>
              <a:rPr lang="en-US" dirty="0">
                <a:solidFill>
                  <a:schemeClr val="bg2">
                    <a:lumMod val="50000"/>
                  </a:schemeClr>
                </a:solidFill>
              </a:rPr>
              <a:t>In Favor of: </a:t>
            </a:r>
          </a:p>
          <a:p>
            <a:pPr lvl="1">
              <a:buClr>
                <a:schemeClr val="accent1">
                  <a:lumMod val="60000"/>
                  <a:lumOff val="40000"/>
                </a:schemeClr>
              </a:buClr>
            </a:pPr>
            <a:r>
              <a:rPr lang="en-US" dirty="0">
                <a:solidFill>
                  <a:schemeClr val="bg2">
                    <a:lumMod val="50000"/>
                  </a:schemeClr>
                </a:solidFill>
              </a:rPr>
              <a:t>Long-term repetitive work.</a:t>
            </a:r>
          </a:p>
          <a:p>
            <a:pPr lvl="1">
              <a:buClr>
                <a:schemeClr val="accent1">
                  <a:lumMod val="60000"/>
                  <a:lumOff val="40000"/>
                </a:schemeClr>
              </a:buClr>
            </a:pPr>
            <a:r>
              <a:rPr lang="en-US" dirty="0">
                <a:solidFill>
                  <a:schemeClr val="bg2">
                    <a:lumMod val="50000"/>
                  </a:schemeClr>
                </a:solidFill>
              </a:rPr>
              <a:t>Sustained awkward or forceful gripping.</a:t>
            </a:r>
          </a:p>
          <a:p>
            <a:pPr lvl="1">
              <a:buClr>
                <a:schemeClr val="accent1">
                  <a:lumMod val="60000"/>
                  <a:lumOff val="40000"/>
                </a:schemeClr>
              </a:buClr>
            </a:pPr>
            <a:r>
              <a:rPr lang="en-US" dirty="0">
                <a:solidFill>
                  <a:schemeClr val="bg2">
                    <a:lumMod val="50000"/>
                  </a:schemeClr>
                </a:solidFill>
              </a:rPr>
              <a:t>Not in risk factor group.</a:t>
            </a:r>
          </a:p>
          <a:p>
            <a:pPr lvl="1">
              <a:buClr>
                <a:schemeClr val="accent1">
                  <a:lumMod val="60000"/>
                  <a:lumOff val="40000"/>
                </a:schemeClr>
              </a:buClr>
            </a:pPr>
            <a:r>
              <a:rPr lang="en-US" dirty="0">
                <a:solidFill>
                  <a:schemeClr val="bg2">
                    <a:lumMod val="50000"/>
                  </a:schemeClr>
                </a:solidFill>
              </a:rPr>
              <a:t>Positive EMG/NCV.</a:t>
            </a:r>
          </a:p>
          <a:p>
            <a:pPr lvl="4">
              <a:buClr>
                <a:schemeClr val="accent1">
                  <a:lumMod val="60000"/>
                  <a:lumOff val="40000"/>
                </a:schemeClr>
              </a:buClr>
            </a:pPr>
            <a:endParaRPr lang="en-US" dirty="0">
              <a:solidFill>
                <a:schemeClr val="bg2">
                  <a:lumMod val="50000"/>
                </a:schemeClr>
              </a:solidFill>
            </a:endParaRPr>
          </a:p>
          <a:p>
            <a:pPr lvl="4">
              <a:buClr>
                <a:schemeClr val="accent1">
                  <a:lumMod val="60000"/>
                  <a:lumOff val="40000"/>
                </a:schemeClr>
              </a:buClr>
            </a:pPr>
            <a:endParaRPr lang="en-US" dirty="0">
              <a:solidFill>
                <a:schemeClr val="bg2">
                  <a:lumMod val="50000"/>
                </a:schemeClr>
              </a:solidFill>
            </a:endParaRPr>
          </a:p>
          <a:p>
            <a:pPr lvl="4">
              <a:buClr>
                <a:schemeClr val="accent1">
                  <a:lumMod val="60000"/>
                  <a:lumOff val="40000"/>
                </a:schemeClr>
              </a:buClr>
            </a:pPr>
            <a:endParaRPr lang="en-US" dirty="0">
              <a:solidFill>
                <a:schemeClr val="bg2">
                  <a:lumMod val="50000"/>
                </a:schemeClr>
              </a:solidFill>
            </a:endParaRPr>
          </a:p>
          <a:p>
            <a:pPr lvl="4">
              <a:buClr>
                <a:schemeClr val="accent1">
                  <a:lumMod val="60000"/>
                  <a:lumOff val="40000"/>
                </a:schemeClr>
              </a:buClr>
            </a:pPr>
            <a:endParaRPr lang="en-US" dirty="0">
              <a:solidFill>
                <a:schemeClr val="bg2">
                  <a:lumMod val="50000"/>
                </a:schemeClr>
              </a:solidFill>
            </a:endParaRPr>
          </a:p>
          <a:p>
            <a:pPr lvl="4">
              <a:buClr>
                <a:schemeClr val="accent1">
                  <a:lumMod val="60000"/>
                  <a:lumOff val="40000"/>
                </a:schemeClr>
              </a:buClr>
            </a:pPr>
            <a:endParaRPr lang="en-US" dirty="0">
              <a:solidFill>
                <a:schemeClr val="bg2">
                  <a:lumMod val="50000"/>
                </a:schemeClr>
              </a:solidFill>
            </a:endParaRPr>
          </a:p>
          <a:p>
            <a:pPr lvl="1">
              <a:buClr>
                <a:schemeClr val="accent1">
                  <a:lumMod val="60000"/>
                  <a:lumOff val="40000"/>
                </a:schemeClr>
              </a:buClr>
            </a:pPr>
            <a:r>
              <a:rPr lang="en-US" dirty="0">
                <a:solidFill>
                  <a:schemeClr val="bg2">
                    <a:lumMod val="50000"/>
                  </a:schemeClr>
                </a:solidFill>
              </a:rPr>
              <a:t>Against: </a:t>
            </a:r>
          </a:p>
          <a:p>
            <a:pPr lvl="2">
              <a:buClr>
                <a:schemeClr val="accent1">
                  <a:lumMod val="60000"/>
                  <a:lumOff val="40000"/>
                </a:schemeClr>
              </a:buClr>
            </a:pPr>
            <a:r>
              <a:rPr lang="en-US" dirty="0">
                <a:solidFill>
                  <a:schemeClr val="bg2">
                    <a:lumMod val="50000"/>
                  </a:schemeClr>
                </a:solidFill>
              </a:rPr>
              <a:t>Short-term employment.</a:t>
            </a:r>
          </a:p>
          <a:p>
            <a:pPr lvl="2">
              <a:buClr>
                <a:schemeClr val="accent1">
                  <a:lumMod val="60000"/>
                  <a:lumOff val="40000"/>
                </a:schemeClr>
              </a:buClr>
            </a:pPr>
            <a:r>
              <a:rPr lang="en-US" dirty="0">
                <a:solidFill>
                  <a:schemeClr val="bg2">
                    <a:lumMod val="50000"/>
                  </a:schemeClr>
                </a:solidFill>
              </a:rPr>
              <a:t>Negative EMG/NCV.</a:t>
            </a:r>
          </a:p>
          <a:p>
            <a:pPr lvl="2">
              <a:buClr>
                <a:schemeClr val="accent1">
                  <a:lumMod val="60000"/>
                  <a:lumOff val="40000"/>
                </a:schemeClr>
              </a:buClr>
            </a:pPr>
            <a:r>
              <a:rPr lang="en-US" dirty="0">
                <a:solidFill>
                  <a:schemeClr val="bg2">
                    <a:lumMod val="50000"/>
                  </a:schemeClr>
                </a:solidFill>
              </a:rPr>
              <a:t>Risk Factor</a:t>
            </a:r>
          </a:p>
          <a:p>
            <a:pPr lvl="3">
              <a:buClr>
                <a:schemeClr val="accent1">
                  <a:lumMod val="60000"/>
                  <a:lumOff val="40000"/>
                </a:schemeClr>
              </a:buClr>
            </a:pPr>
            <a:r>
              <a:rPr lang="en-US" dirty="0">
                <a:solidFill>
                  <a:schemeClr val="bg2">
                    <a:lumMod val="50000"/>
                  </a:schemeClr>
                </a:solidFill>
              </a:rPr>
              <a:t>Females over age of 50</a:t>
            </a:r>
          </a:p>
          <a:p>
            <a:pPr lvl="2">
              <a:buClr>
                <a:schemeClr val="accent1">
                  <a:lumMod val="60000"/>
                  <a:lumOff val="40000"/>
                </a:schemeClr>
              </a:buClr>
            </a:pPr>
            <a:r>
              <a:rPr lang="en-US" dirty="0">
                <a:solidFill>
                  <a:schemeClr val="bg2">
                    <a:lumMod val="50000"/>
                  </a:schemeClr>
                </a:solidFill>
              </a:rPr>
              <a:t>Other peripheral nerve injury.</a:t>
            </a:r>
          </a:p>
          <a:p>
            <a:pPr lvl="2"/>
            <a:endParaRPr lang="en-US" dirty="0"/>
          </a:p>
        </p:txBody>
      </p:sp>
    </p:spTree>
    <p:extLst>
      <p:ext uri="{BB962C8B-B14F-4D97-AF65-F5344CB8AC3E}">
        <p14:creationId xmlns:p14="http://schemas.microsoft.com/office/powerpoint/2010/main" val="293498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7BE6-A771-3EB1-2040-8FBBEB85904B}"/>
              </a:ext>
            </a:extLst>
          </p:cNvPr>
          <p:cNvSpPr>
            <a:spLocks noGrp="1"/>
          </p:cNvSpPr>
          <p:nvPr>
            <p:ph type="title"/>
          </p:nvPr>
        </p:nvSpPr>
        <p:spPr>
          <a:xfrm>
            <a:off x="653143" y="1645920"/>
            <a:ext cx="3522879" cy="4470821"/>
          </a:xfrm>
        </p:spPr>
        <p:txBody>
          <a:bodyPr>
            <a:normAutofit/>
          </a:bodyPr>
          <a:lstStyle/>
          <a:p>
            <a:pPr algn="r"/>
            <a:r>
              <a:rPr lang="en-US" dirty="0">
                <a:solidFill>
                  <a:srgbClr val="FFFFFF"/>
                </a:solidFill>
              </a:rPr>
              <a:t>Employee Statements</a:t>
            </a:r>
          </a:p>
        </p:txBody>
      </p:sp>
      <p:sp>
        <p:nvSpPr>
          <p:cNvPr id="3" name="Content Placeholder 2">
            <a:extLst>
              <a:ext uri="{FF2B5EF4-FFF2-40B4-BE49-F238E27FC236}">
                <a16:creationId xmlns:a16="http://schemas.microsoft.com/office/drawing/2014/main" id="{49740DF5-ECFE-76ED-17F5-060B525D711B}"/>
              </a:ext>
            </a:extLst>
          </p:cNvPr>
          <p:cNvSpPr>
            <a:spLocks noGrp="1"/>
          </p:cNvSpPr>
          <p:nvPr>
            <p:ph idx="1"/>
          </p:nvPr>
        </p:nvSpPr>
        <p:spPr>
          <a:xfrm>
            <a:off x="5204109" y="1645920"/>
            <a:ext cx="5919503" cy="4470821"/>
          </a:xfrm>
        </p:spPr>
        <p:txBody>
          <a:bodyPr>
            <a:normAutofit/>
          </a:bodyPr>
          <a:lstStyle/>
          <a:p>
            <a:pPr eaLnBrk="1" hangingPunct="1">
              <a:buClr>
                <a:schemeClr val="accent1">
                  <a:lumMod val="60000"/>
                  <a:lumOff val="40000"/>
                </a:schemeClr>
              </a:buClr>
              <a:buFont typeface="Wingdings" panose="05000000000000000000" pitchFamily="2" charset="2"/>
              <a:buChar char="Ø"/>
            </a:pPr>
            <a:r>
              <a:rPr lang="en-US" altLang="en-US" sz="2800" dirty="0">
                <a:ea typeface="ＭＳ Ｐゴシック" panose="020B0600070205080204" pitchFamily="34" charset="-128"/>
              </a:rPr>
              <a:t>Mechanism of injury—did something significant happen?</a:t>
            </a:r>
          </a:p>
          <a:p>
            <a:pPr eaLnBrk="1" hangingPunct="1">
              <a:buFont typeface="Wingdings 2" panose="05020102010507070707" pitchFamily="18" charset="2"/>
              <a:buNone/>
            </a:pPr>
            <a:r>
              <a:rPr lang="en-US" altLang="en-US" sz="2800" dirty="0">
                <a:ea typeface="ＭＳ Ｐゴシック" panose="020B0600070205080204" pitchFamily="34" charset="-128"/>
              </a:rPr>
              <a:t> </a:t>
            </a:r>
          </a:p>
          <a:p>
            <a:pPr eaLnBrk="1" hangingPunct="1">
              <a:buClr>
                <a:schemeClr val="accent1">
                  <a:lumMod val="60000"/>
                  <a:lumOff val="40000"/>
                </a:schemeClr>
              </a:buClr>
              <a:buFont typeface="Wingdings" panose="05000000000000000000" pitchFamily="2" charset="2"/>
              <a:buChar char="Ø"/>
            </a:pPr>
            <a:r>
              <a:rPr lang="en-US" altLang="en-US" sz="2800" dirty="0">
                <a:ea typeface="ＭＳ Ｐゴシック" panose="020B0600070205080204" pitchFamily="34" charset="-128"/>
              </a:rPr>
              <a:t>Was it: </a:t>
            </a:r>
          </a:p>
          <a:p>
            <a:pPr lvl="1">
              <a:buClr>
                <a:schemeClr val="accent1">
                  <a:lumMod val="60000"/>
                  <a:lumOff val="40000"/>
                </a:schemeClr>
              </a:buClr>
              <a:buFont typeface="Wingdings" panose="05000000000000000000" pitchFamily="2" charset="2"/>
              <a:buChar char="Ø"/>
            </a:pPr>
            <a:r>
              <a:rPr lang="en-US" altLang="en-US" sz="2400" dirty="0">
                <a:ea typeface="ＭＳ Ｐゴシック" panose="020B0600070205080204" pitchFamily="34" charset="-128"/>
              </a:rPr>
              <a:t>Unique to the job?</a:t>
            </a:r>
          </a:p>
          <a:p>
            <a:pPr lvl="1">
              <a:buClr>
                <a:schemeClr val="accent1">
                  <a:lumMod val="60000"/>
                  <a:lumOff val="40000"/>
                </a:schemeClr>
              </a:buClr>
              <a:buFont typeface="Wingdings" panose="05000000000000000000" pitchFamily="2" charset="2"/>
              <a:buChar char="Ø"/>
            </a:pPr>
            <a:r>
              <a:rPr lang="en-US" altLang="en-US" sz="2400" dirty="0">
                <a:ea typeface="ＭＳ Ｐゴシック" panose="020B0600070205080204" pitchFamily="34" charset="-128"/>
              </a:rPr>
              <a:t>An ordinary activity?</a:t>
            </a:r>
          </a:p>
          <a:p>
            <a:pPr lvl="2">
              <a:buClr>
                <a:schemeClr val="accent1">
                  <a:lumMod val="60000"/>
                  <a:lumOff val="40000"/>
                </a:schemeClr>
              </a:buClr>
              <a:buFont typeface="Wingdings" panose="05000000000000000000" pitchFamily="2" charset="2"/>
              <a:buChar char="Ø"/>
            </a:pPr>
            <a:r>
              <a:rPr lang="en-US" altLang="en-US" sz="2000" dirty="0">
                <a:ea typeface="ＭＳ Ｐゴシック" panose="020B0600070205080204" pitchFamily="34" charset="-128"/>
              </a:rPr>
              <a:t>Walking?</a:t>
            </a:r>
          </a:p>
          <a:p>
            <a:pPr lvl="2">
              <a:buClr>
                <a:schemeClr val="accent1">
                  <a:lumMod val="60000"/>
                  <a:lumOff val="40000"/>
                </a:schemeClr>
              </a:buClr>
              <a:buFont typeface="Wingdings" panose="05000000000000000000" pitchFamily="2" charset="2"/>
              <a:buChar char="Ø"/>
            </a:pPr>
            <a:r>
              <a:rPr lang="en-US" altLang="en-US" sz="2000" dirty="0">
                <a:ea typeface="ＭＳ Ｐゴシック" panose="020B0600070205080204" pitchFamily="34" charset="-128"/>
              </a:rPr>
              <a:t>Stairs?</a:t>
            </a:r>
          </a:p>
          <a:p>
            <a:pPr eaLnBrk="1" hangingPunct="1">
              <a:buClr>
                <a:schemeClr val="accent1">
                  <a:lumMod val="60000"/>
                  <a:lumOff val="40000"/>
                </a:schemeClr>
              </a:buClr>
              <a:buFont typeface="Wingdings" panose="05000000000000000000" pitchFamily="2" charset="2"/>
              <a:buChar char="Ø"/>
            </a:pPr>
            <a:endParaRPr lang="en-US" altLang="en-US" sz="2800" dirty="0">
              <a:ea typeface="ＭＳ Ｐゴシック" panose="020B0600070205080204" pitchFamily="34" charset="-128"/>
            </a:endParaRPr>
          </a:p>
          <a:p>
            <a:endParaRPr lang="en-US" sz="2800" dirty="0"/>
          </a:p>
        </p:txBody>
      </p:sp>
      <p:pic>
        <p:nvPicPr>
          <p:cNvPr id="5" name="Picture 4">
            <a:extLst>
              <a:ext uri="{FF2B5EF4-FFF2-40B4-BE49-F238E27FC236}">
                <a16:creationId xmlns:a16="http://schemas.microsoft.com/office/drawing/2014/main" id="{C0AB03BC-BA3A-DB6B-C55B-610B714C115E}"/>
              </a:ext>
            </a:extLst>
          </p:cNvPr>
          <p:cNvPicPr>
            <a:picLocks noChangeAspect="1"/>
          </p:cNvPicPr>
          <p:nvPr/>
        </p:nvPicPr>
        <p:blipFill>
          <a:blip r:embed="rId2">
            <a:alphaModFix amt="58000"/>
          </a:blip>
          <a:stretch>
            <a:fillRect/>
          </a:stretch>
        </p:blipFill>
        <p:spPr>
          <a:xfrm>
            <a:off x="770516" y="3122427"/>
            <a:ext cx="4222564" cy="2994314"/>
          </a:xfrm>
          <a:prstGeom prst="rect">
            <a:avLst/>
          </a:prstGeom>
          <a:ln>
            <a:noFill/>
          </a:ln>
          <a:effectLst>
            <a:softEdge rad="112500"/>
          </a:effectLst>
        </p:spPr>
      </p:pic>
    </p:spTree>
    <p:extLst>
      <p:ext uri="{BB962C8B-B14F-4D97-AF65-F5344CB8AC3E}">
        <p14:creationId xmlns:p14="http://schemas.microsoft.com/office/powerpoint/2010/main" val="194897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1AD1-F118-2754-BD9E-1BB51D5DC8BF}"/>
              </a:ext>
            </a:extLst>
          </p:cNvPr>
          <p:cNvSpPr>
            <a:spLocks noGrp="1"/>
          </p:cNvSpPr>
          <p:nvPr>
            <p:ph type="title"/>
          </p:nvPr>
        </p:nvSpPr>
        <p:spPr/>
        <p:txBody>
          <a:bodyPr/>
          <a:lstStyle/>
          <a:p>
            <a:r>
              <a:rPr lang="en-US" dirty="0"/>
              <a:t>Mechanism of Injury</a:t>
            </a:r>
          </a:p>
        </p:txBody>
      </p:sp>
      <p:sp>
        <p:nvSpPr>
          <p:cNvPr id="3" name="Content Placeholder 2">
            <a:extLst>
              <a:ext uri="{FF2B5EF4-FFF2-40B4-BE49-F238E27FC236}">
                <a16:creationId xmlns:a16="http://schemas.microsoft.com/office/drawing/2014/main" id="{4FBE0A51-5E02-9095-2DD9-30342C329752}"/>
              </a:ext>
            </a:extLst>
          </p:cNvPr>
          <p:cNvSpPr>
            <a:spLocks noGrp="1"/>
          </p:cNvSpPr>
          <p:nvPr>
            <p:ph idx="1"/>
          </p:nvPr>
        </p:nvSpPr>
        <p:spPr/>
        <p:txBody>
          <a:bodyPr>
            <a:normAutofit/>
          </a:bodyPr>
          <a:lstStyle/>
          <a:p>
            <a:r>
              <a:rPr lang="en-US" sz="2800" dirty="0"/>
              <a:t>Knee	</a:t>
            </a:r>
          </a:p>
          <a:p>
            <a:pPr lvl="1"/>
            <a:r>
              <a:rPr lang="en-US" sz="2400" dirty="0"/>
              <a:t>Twisting</a:t>
            </a:r>
          </a:p>
          <a:p>
            <a:pPr lvl="1"/>
            <a:r>
              <a:rPr lang="en-US" sz="2400" dirty="0"/>
              <a:t>Sudden deceleration/pop</a:t>
            </a:r>
          </a:p>
          <a:p>
            <a:pPr lvl="1"/>
            <a:endParaRPr lang="en-US" sz="2400" dirty="0"/>
          </a:p>
          <a:p>
            <a:r>
              <a:rPr lang="en-US" sz="2800" dirty="0"/>
              <a:t>Shoulder</a:t>
            </a:r>
          </a:p>
          <a:p>
            <a:pPr lvl="1"/>
            <a:r>
              <a:rPr lang="en-US" sz="2400" dirty="0"/>
              <a:t>Impingement</a:t>
            </a:r>
          </a:p>
          <a:p>
            <a:pPr lvl="1"/>
            <a:r>
              <a:rPr lang="en-US" sz="2400" dirty="0"/>
              <a:t>Torque/strains</a:t>
            </a:r>
          </a:p>
          <a:p>
            <a:pPr lvl="1"/>
            <a:r>
              <a:rPr lang="en-US" sz="2400" dirty="0"/>
              <a:t>Falls/fractures</a:t>
            </a:r>
          </a:p>
        </p:txBody>
      </p:sp>
      <p:pic>
        <p:nvPicPr>
          <p:cNvPr id="5" name="Picture 4">
            <a:extLst>
              <a:ext uri="{FF2B5EF4-FFF2-40B4-BE49-F238E27FC236}">
                <a16:creationId xmlns:a16="http://schemas.microsoft.com/office/drawing/2014/main" id="{801E8EA2-471A-5488-C09F-49268D2FC9D7}"/>
              </a:ext>
            </a:extLst>
          </p:cNvPr>
          <p:cNvPicPr>
            <a:picLocks noChangeAspect="1"/>
          </p:cNvPicPr>
          <p:nvPr/>
        </p:nvPicPr>
        <p:blipFill>
          <a:blip r:embed="rId2">
            <a:alphaModFix amt="39000"/>
          </a:blip>
          <a:stretch>
            <a:fillRect/>
          </a:stretch>
        </p:blipFill>
        <p:spPr>
          <a:xfrm>
            <a:off x="6096000" y="1293091"/>
            <a:ext cx="5680817" cy="5440218"/>
          </a:xfrm>
          <a:prstGeom prst="rect">
            <a:avLst/>
          </a:prstGeom>
          <a:ln>
            <a:noFill/>
          </a:ln>
          <a:effectLst>
            <a:softEdge rad="112500"/>
          </a:effectLst>
        </p:spPr>
      </p:pic>
    </p:spTree>
    <p:extLst>
      <p:ext uri="{BB962C8B-B14F-4D97-AF65-F5344CB8AC3E}">
        <p14:creationId xmlns:p14="http://schemas.microsoft.com/office/powerpoint/2010/main" val="253836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hould Michael Drive The Forklift  - The Office US">
            <a:hlinkClick r:id="" action="ppaction://media"/>
            <a:extLst>
              <a:ext uri="{FF2B5EF4-FFF2-40B4-BE49-F238E27FC236}">
                <a16:creationId xmlns:a16="http://schemas.microsoft.com/office/drawing/2014/main" id="{4F258C54-6995-5613-788F-1958F0FDBC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05475" y="1471524"/>
            <a:ext cx="7446963" cy="4195762"/>
          </a:xfrm>
        </p:spPr>
      </p:pic>
    </p:spTree>
    <p:extLst>
      <p:ext uri="{BB962C8B-B14F-4D97-AF65-F5344CB8AC3E}">
        <p14:creationId xmlns:p14="http://schemas.microsoft.com/office/powerpoint/2010/main" val="23056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Johnson v. Indiana Western Exp., Inc.</a:t>
            </a:r>
            <a:r>
              <a:rPr lang="en-US" dirty="0"/>
              <a:t>, </a:t>
            </a:r>
            <a:br>
              <a:rPr lang="en-US" dirty="0"/>
            </a:br>
            <a:r>
              <a:rPr lang="en-US" dirty="0"/>
              <a:t>281 S.W.3d 885 (Mo. App. S.D. 2009) </a:t>
            </a:r>
          </a:p>
        </p:txBody>
      </p:sp>
      <p:graphicFrame>
        <p:nvGraphicFramePr>
          <p:cNvPr id="4" name="Table 3"/>
          <p:cNvGraphicFramePr>
            <a:graphicFrameLocks noGrp="1"/>
          </p:cNvGraphicFramePr>
          <p:nvPr/>
        </p:nvGraphicFramePr>
        <p:xfrm>
          <a:off x="3009900" y="2057400"/>
          <a:ext cx="6096000" cy="3749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 aggravated a prior back condition when he was operating a trailer door that was pulled by a gust of wind. </a:t>
                      </a:r>
                    </a:p>
                    <a:p>
                      <a:endParaRPr lang="en-US" dirty="0"/>
                    </a:p>
                  </a:txBody>
                  <a:tcPr/>
                </a:tc>
                <a:tc>
                  <a:txBody>
                    <a:bodyPr/>
                    <a:lstStyle/>
                    <a:p>
                      <a:pPr marL="285750" indent="-285750">
                        <a:buFont typeface="Arial" panose="020B0604020202020204" pitchFamily="34" charset="0"/>
                        <a:buChar char="•"/>
                      </a:pPr>
                      <a:r>
                        <a:rPr lang="en-US" dirty="0"/>
                        <a:t>Though the injury was to the same area of the back, the claimant was asymptomatic until the work injury.</a:t>
                      </a:r>
                    </a:p>
                    <a:p>
                      <a:pPr marL="285750" indent="-285750">
                        <a:buFont typeface="Arial" panose="020B0604020202020204" pitchFamily="34" charset="0"/>
                        <a:buChar char="•"/>
                      </a:pPr>
                      <a:r>
                        <a:rPr lang="en-US" dirty="0"/>
                        <a:t>There was no difference in the MRI taken prior to the injury and the one taken after the injury.</a:t>
                      </a:r>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0739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Johnson v. Indiana Western Exp., Inc.</a:t>
            </a:r>
            <a:r>
              <a:rPr lang="en-US" dirty="0"/>
              <a:t>, </a:t>
            </a:r>
            <a:br>
              <a:rPr lang="en-US" dirty="0"/>
            </a:br>
            <a:r>
              <a:rPr lang="en-US" dirty="0"/>
              <a:t>281 S.W.3d 885 (Mo. App. S.D. 2009) </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The court held the new injury was not the prevailing factor and it was not compensable. </a:t>
            </a:r>
          </a:p>
        </p:txBody>
      </p:sp>
    </p:spTree>
    <p:extLst>
      <p:ext uri="{BB962C8B-B14F-4D97-AF65-F5344CB8AC3E}">
        <p14:creationId xmlns:p14="http://schemas.microsoft.com/office/powerpoint/2010/main" val="164319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Gordon v. City of Ellisville</a:t>
            </a:r>
            <a:r>
              <a:rPr lang="en-US" dirty="0"/>
              <a:t>,</a:t>
            </a:r>
            <a:br>
              <a:rPr lang="en-US" dirty="0"/>
            </a:br>
            <a:r>
              <a:rPr lang="en-US" dirty="0"/>
              <a:t>268 S.W.3d 454 (Mo. App. E.D. 2008)</a:t>
            </a:r>
          </a:p>
        </p:txBody>
      </p:sp>
      <p:graphicFrame>
        <p:nvGraphicFramePr>
          <p:cNvPr id="5" name="Table 4"/>
          <p:cNvGraphicFramePr>
            <a:graphicFrameLocks noGrp="1"/>
          </p:cNvGraphicFramePr>
          <p:nvPr>
            <p:extLst>
              <p:ext uri="{D42A27DB-BD31-4B8C-83A1-F6EECF244321}">
                <p14:modId xmlns:p14="http://schemas.microsoft.com/office/powerpoint/2010/main" val="3291027180"/>
              </p:ext>
            </p:extLst>
          </p:nvPr>
        </p:nvGraphicFramePr>
        <p:xfrm>
          <a:off x="2924442" y="2214785"/>
          <a:ext cx="6096000" cy="32004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 injured</a:t>
                      </a:r>
                      <a:r>
                        <a:rPr lang="en-US" baseline="0" dirty="0"/>
                        <a:t> his right shoulder after having a previous rotator cuff repair. </a:t>
                      </a:r>
                      <a:endParaRPr lang="en-US" dirty="0"/>
                    </a:p>
                    <a:p>
                      <a:endParaRPr lang="en-US" dirty="0"/>
                    </a:p>
                    <a:p>
                      <a:pPr marL="285750" indent="-285750">
                        <a:buFont typeface="Arial" panose="020B0604020202020204" pitchFamily="34" charset="0"/>
                        <a:buChar char="•"/>
                      </a:pPr>
                      <a:r>
                        <a:rPr lang="en-US" dirty="0"/>
                        <a:t>He alleged difficulties</a:t>
                      </a:r>
                      <a:r>
                        <a:rPr lang="en-US" baseline="0" dirty="0"/>
                        <a:t> in performing activities that he did not have prior to the work injury. </a:t>
                      </a:r>
                      <a:endParaRPr lang="en-US" dirty="0"/>
                    </a:p>
                  </a:txBody>
                  <a:tcPr/>
                </a:tc>
                <a:tc>
                  <a:txBody>
                    <a:bodyPr/>
                    <a:lstStyle/>
                    <a:p>
                      <a:pPr marL="285750" indent="-285750">
                        <a:buFont typeface="Arial" panose="020B0604020202020204" pitchFamily="34" charset="0"/>
                        <a:buChar char="•"/>
                      </a:pPr>
                      <a:r>
                        <a:rPr lang="en-US" dirty="0"/>
                        <a:t>The treating surgeon found that there was extensive</a:t>
                      </a:r>
                      <a:r>
                        <a:rPr lang="en-US" baseline="0" dirty="0"/>
                        <a:t> damage to the rotator cuff that was not caused by an acute injury.</a:t>
                      </a:r>
                      <a:endParaRPr lang="en-US" dirty="0"/>
                    </a:p>
                    <a:p>
                      <a:pPr marL="0" indent="0">
                        <a:buFont typeface="Arial" panose="020B0604020202020204" pitchFamily="34" charset="0"/>
                        <a:buNone/>
                      </a:pPr>
                      <a:endParaRPr lang="en-US" dirty="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3813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Gordon v. City of Ellisville</a:t>
            </a:r>
            <a:r>
              <a:rPr lang="en-US" dirty="0"/>
              <a:t>,</a:t>
            </a:r>
            <a:br>
              <a:rPr lang="en-US" dirty="0"/>
            </a:br>
            <a:r>
              <a:rPr lang="en-US" dirty="0"/>
              <a:t>268 S.W.3d 454 (Mo. App. E.D. 2008)</a:t>
            </a:r>
          </a:p>
        </p:txBody>
      </p:sp>
      <p:sp>
        <p:nvSpPr>
          <p:cNvPr id="7" name="TextBox 6"/>
          <p:cNvSpPr txBox="1"/>
          <p:nvPr/>
        </p:nvSpPr>
        <p:spPr>
          <a:xfrm>
            <a:off x="2225468" y="2367897"/>
            <a:ext cx="7391400" cy="3046988"/>
          </a:xfrm>
          <a:prstGeom prst="rect">
            <a:avLst/>
          </a:prstGeom>
          <a:noFill/>
        </p:spPr>
        <p:txBody>
          <a:bodyPr wrap="square" rtlCol="0">
            <a:spAutoFit/>
          </a:bodyPr>
          <a:lstStyle/>
          <a:p>
            <a:pPr marL="274320" indent="-274320">
              <a:spcBef>
                <a:spcPct val="20000"/>
              </a:spcBef>
              <a:buClr>
                <a:schemeClr val="accent1">
                  <a:lumMod val="60000"/>
                  <a:lumOff val="40000"/>
                </a:schemeClr>
              </a:buClr>
              <a:buFont typeface="Arial" pitchFamily="34" charset="0"/>
              <a:buChar char="•"/>
            </a:pPr>
            <a:r>
              <a:rPr lang="en-US" sz="3200" dirty="0">
                <a:solidFill>
                  <a:schemeClr val="tx2"/>
                </a:solidFill>
                <a:effectLst>
                  <a:outerShdw blurRad="38100" dist="38100" dir="2700000" algn="tl">
                    <a:srgbClr val="000000">
                      <a:alpha val="43137"/>
                    </a:srgbClr>
                  </a:outerShdw>
                </a:effectLst>
              </a:rPr>
              <a:t>The court held that as there was no evidence of an acute injury, the work injury was not the prevailing factor and the claim was found to not be compensable. </a:t>
            </a:r>
          </a:p>
        </p:txBody>
      </p:sp>
    </p:spTree>
    <p:extLst>
      <p:ext uri="{BB962C8B-B14F-4D97-AF65-F5344CB8AC3E}">
        <p14:creationId xmlns:p14="http://schemas.microsoft.com/office/powerpoint/2010/main" val="226120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Payne v. Thompson Sales Co.</a:t>
            </a:r>
            <a:br>
              <a:rPr lang="en-US" i="1" dirty="0"/>
            </a:br>
            <a:r>
              <a:rPr lang="en-US" dirty="0"/>
              <a:t>322 S.W.3d 590 (Mo. App. S.D. 2010)</a:t>
            </a:r>
          </a:p>
        </p:txBody>
      </p:sp>
      <p:graphicFrame>
        <p:nvGraphicFramePr>
          <p:cNvPr id="5" name="Table 4"/>
          <p:cNvGraphicFramePr>
            <a:graphicFrameLocks noGrp="1"/>
          </p:cNvGraphicFramePr>
          <p:nvPr>
            <p:extLst>
              <p:ext uri="{D42A27DB-BD31-4B8C-83A1-F6EECF244321}">
                <p14:modId xmlns:p14="http://schemas.microsoft.com/office/powerpoint/2010/main" val="4038475672"/>
              </p:ext>
            </p:extLst>
          </p:nvPr>
        </p:nvGraphicFramePr>
        <p:xfrm>
          <a:off x="3200400" y="1933967"/>
          <a:ext cx="5559040" cy="4683576"/>
        </p:xfrm>
        <a:graphic>
          <a:graphicData uri="http://schemas.openxmlformats.org/drawingml/2006/table">
            <a:tbl>
              <a:tblPr firstRow="1" bandRow="1">
                <a:tableStyleId>{5C22544A-7EE6-4342-B048-85BDC9FD1C3A}</a:tableStyleId>
              </a:tblPr>
              <a:tblGrid>
                <a:gridCol w="2779520">
                  <a:extLst>
                    <a:ext uri="{9D8B030D-6E8A-4147-A177-3AD203B41FA5}">
                      <a16:colId xmlns:a16="http://schemas.microsoft.com/office/drawing/2014/main" val="20000"/>
                    </a:ext>
                  </a:extLst>
                </a:gridCol>
                <a:gridCol w="2779520">
                  <a:extLst>
                    <a:ext uri="{9D8B030D-6E8A-4147-A177-3AD203B41FA5}">
                      <a16:colId xmlns:a16="http://schemas.microsoft.com/office/drawing/2014/main" val="20001"/>
                    </a:ext>
                  </a:extLst>
                </a:gridCol>
              </a:tblGrid>
              <a:tr h="306313">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4043496">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Claimant alleged injury to his</a:t>
                      </a:r>
                      <a:r>
                        <a:rPr lang="en-US" sz="1600" baseline="0" dirty="0"/>
                        <a:t> neck when shoveling ice and snow at work.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He had prior cervical surgery that included removing a cervical bone.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Despite working for six weeks without interruption or restriction, he alleged the work accident aggravated his prior neck condition.</a:t>
                      </a:r>
                      <a:endParaRPr lang="en-US" sz="1600" dirty="0"/>
                    </a:p>
                    <a:p>
                      <a:endParaRPr lang="en-US" dirty="0"/>
                    </a:p>
                  </a:txBody>
                  <a:tcPr/>
                </a:tc>
                <a:tc>
                  <a:txBody>
                    <a:bodyPr/>
                    <a:lstStyle/>
                    <a:p>
                      <a:pPr marL="285750" indent="-285750">
                        <a:buFont typeface="Arial" panose="020B0604020202020204" pitchFamily="34" charset="0"/>
                        <a:buChar char="•"/>
                      </a:pPr>
                      <a:r>
                        <a:rPr lang="en-US" sz="1600" dirty="0"/>
                        <a:t>The prior cervical surgery made the</a:t>
                      </a:r>
                      <a:r>
                        <a:rPr lang="en-US" sz="1600" baseline="0" dirty="0"/>
                        <a:t> claimant’s cervical structure weaker. Claimant also had a history of smoking and degenerative disc disease.</a:t>
                      </a:r>
                    </a:p>
                    <a:p>
                      <a:pPr marL="285750" indent="-285750">
                        <a:buFont typeface="Arial" panose="020B0604020202020204" pitchFamily="34" charset="0"/>
                        <a:buChar char="•"/>
                      </a:pPr>
                      <a:r>
                        <a:rPr lang="en-US" sz="1600" baseline="0" dirty="0"/>
                        <a:t>Claimant worked for six weeks without complaint before being diagnosed.</a:t>
                      </a:r>
                      <a:endParaRPr lang="en-US" sz="1600" dirty="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29808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Payne v. Thompson Sales Co.</a:t>
            </a:r>
            <a:br>
              <a:rPr lang="en-US" i="1" dirty="0"/>
            </a:br>
            <a:r>
              <a:rPr lang="en-US" dirty="0"/>
              <a:t>322 S.W.3d 590 (Mo. App. S.D. 2010)</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The court held that as the claimant worked for six weeks after the injury with no complaint or restrictions, the injury was not compensable. </a:t>
            </a:r>
          </a:p>
        </p:txBody>
      </p:sp>
    </p:spTree>
    <p:extLst>
      <p:ext uri="{BB962C8B-B14F-4D97-AF65-F5344CB8AC3E}">
        <p14:creationId xmlns:p14="http://schemas.microsoft.com/office/powerpoint/2010/main" val="30970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B87BE6-A771-3EB1-2040-8FBBEB85904B}"/>
              </a:ext>
            </a:extLst>
          </p:cNvPr>
          <p:cNvSpPr>
            <a:spLocks noGrp="1"/>
          </p:cNvSpPr>
          <p:nvPr>
            <p:ph type="title"/>
          </p:nvPr>
        </p:nvSpPr>
        <p:spPr>
          <a:xfrm>
            <a:off x="653143" y="1645920"/>
            <a:ext cx="3522879" cy="4470821"/>
          </a:xfrm>
        </p:spPr>
        <p:txBody>
          <a:bodyPr>
            <a:normAutofit/>
          </a:bodyPr>
          <a:lstStyle/>
          <a:p>
            <a:pPr algn="r"/>
            <a:r>
              <a:rPr lang="en-US" dirty="0">
                <a:solidFill>
                  <a:srgbClr val="FFFFFF"/>
                </a:solidFill>
              </a:rPr>
              <a:t>Phases of Medical Causation</a:t>
            </a:r>
          </a:p>
        </p:txBody>
      </p:sp>
      <p:sp>
        <p:nvSpPr>
          <p:cNvPr id="3" name="Content Placeholder 2">
            <a:extLst>
              <a:ext uri="{FF2B5EF4-FFF2-40B4-BE49-F238E27FC236}">
                <a16:creationId xmlns:a16="http://schemas.microsoft.com/office/drawing/2014/main" id="{49740DF5-ECFE-76ED-17F5-060B525D711B}"/>
              </a:ext>
            </a:extLst>
          </p:cNvPr>
          <p:cNvSpPr>
            <a:spLocks noGrp="1"/>
          </p:cNvSpPr>
          <p:nvPr>
            <p:ph idx="1"/>
          </p:nvPr>
        </p:nvSpPr>
        <p:spPr>
          <a:xfrm>
            <a:off x="5204109" y="1645920"/>
            <a:ext cx="5919503" cy="4470821"/>
          </a:xfrm>
        </p:spPr>
        <p:txBody>
          <a:bodyPr>
            <a:normAutofit/>
          </a:bodyPr>
          <a:lstStyle/>
          <a:p>
            <a:pPr eaLnBrk="1" hangingPunct="1">
              <a:buClr>
                <a:schemeClr val="accent1">
                  <a:lumMod val="60000"/>
                  <a:lumOff val="40000"/>
                </a:schemeClr>
              </a:buClr>
              <a:buFont typeface="Wingdings" panose="05000000000000000000" pitchFamily="2" charset="2"/>
              <a:buChar char="Ø"/>
            </a:pPr>
            <a:r>
              <a:rPr lang="en-US" altLang="en-US" sz="2400" dirty="0">
                <a:ea typeface="ＭＳ Ｐゴシック" panose="020B0600070205080204" pitchFamily="34" charset="-128"/>
              </a:rPr>
              <a:t>Proving medical causation for original accident. </a:t>
            </a:r>
          </a:p>
          <a:p>
            <a:pPr eaLnBrk="1" hangingPunct="1">
              <a:buFont typeface="Wingdings 2" panose="05020102010507070707" pitchFamily="18" charset="2"/>
              <a:buNone/>
            </a:pPr>
            <a:r>
              <a:rPr lang="en-US" altLang="en-US" sz="2400" dirty="0">
                <a:ea typeface="ＭＳ Ｐゴシック" panose="020B0600070205080204" pitchFamily="34" charset="-128"/>
              </a:rPr>
              <a:t> </a:t>
            </a:r>
          </a:p>
          <a:p>
            <a:pPr eaLnBrk="1" hangingPunct="1">
              <a:buClr>
                <a:schemeClr val="accent1">
                  <a:lumMod val="60000"/>
                  <a:lumOff val="40000"/>
                </a:schemeClr>
              </a:buClr>
              <a:buFont typeface="Wingdings" panose="05000000000000000000" pitchFamily="2" charset="2"/>
              <a:buChar char="Ø"/>
            </a:pPr>
            <a:r>
              <a:rPr lang="en-US" altLang="en-US" sz="2400" dirty="0">
                <a:ea typeface="ＭＳ Ｐゴシック" panose="020B0600070205080204" pitchFamily="34" charset="-128"/>
              </a:rPr>
              <a:t>Proving medical causation to treat injuries.</a:t>
            </a:r>
          </a:p>
          <a:p>
            <a:pPr eaLnBrk="1" hangingPunct="1">
              <a:buClr>
                <a:schemeClr val="accent1">
                  <a:lumMod val="60000"/>
                  <a:lumOff val="40000"/>
                </a:schemeClr>
              </a:buClr>
              <a:buFont typeface="Wingdings" panose="05000000000000000000" pitchFamily="2" charset="2"/>
              <a:buChar char="Ø"/>
            </a:pPr>
            <a:endParaRPr lang="en-US" altLang="en-US" sz="2400" dirty="0">
              <a:ea typeface="ＭＳ Ｐゴシック" panose="020B0600070205080204" pitchFamily="34" charset="-128"/>
            </a:endParaRPr>
          </a:p>
          <a:p>
            <a:pPr eaLnBrk="1" hangingPunct="1">
              <a:buClr>
                <a:schemeClr val="accent1">
                  <a:lumMod val="60000"/>
                  <a:lumOff val="40000"/>
                </a:schemeClr>
              </a:buClr>
              <a:buFont typeface="Wingdings" panose="05000000000000000000" pitchFamily="2" charset="2"/>
              <a:buChar char="Ø"/>
            </a:pPr>
            <a:r>
              <a:rPr lang="en-US" altLang="en-US" sz="2400" dirty="0">
                <a:ea typeface="ＭＳ Ｐゴシック" panose="020B0600070205080204" pitchFamily="34" charset="-128"/>
              </a:rPr>
              <a:t>Proving medical causation for award of future medical benefits.</a:t>
            </a:r>
          </a:p>
          <a:p>
            <a:endParaRPr lang="en-US" sz="2400" dirty="0"/>
          </a:p>
        </p:txBody>
      </p:sp>
    </p:spTree>
    <p:extLst>
      <p:ext uri="{BB962C8B-B14F-4D97-AF65-F5344CB8AC3E}">
        <p14:creationId xmlns:p14="http://schemas.microsoft.com/office/powerpoint/2010/main" val="422514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Maness v. City of De Soto</a:t>
            </a:r>
            <a:br>
              <a:rPr lang="en-US" i="1" dirty="0"/>
            </a:br>
            <a:r>
              <a:rPr lang="en-US" dirty="0"/>
              <a:t>421 S.W.3d 532 (Mo. App. E.D. 2014)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4482649"/>
              </p:ext>
            </p:extLst>
          </p:nvPr>
        </p:nvGraphicFramePr>
        <p:xfrm>
          <a:off x="2200542" y="2139299"/>
          <a:ext cx="7543800" cy="402336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312947">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2963652">
                <a:tc>
                  <a:txBody>
                    <a:bodyPr/>
                    <a:lstStyle/>
                    <a:p>
                      <a:pPr marL="285750" indent="-285750" algn="l">
                        <a:buFont typeface="Arial" panose="020B0604020202020204" pitchFamily="34" charset="0"/>
                        <a:buChar char="•"/>
                      </a:pPr>
                      <a:r>
                        <a:rPr lang="en-US" dirty="0"/>
                        <a:t>Claimant injured his neck when moving concrete stones.</a:t>
                      </a:r>
                      <a:r>
                        <a:rPr lang="en-US" baseline="0" dirty="0"/>
                        <a:t> </a:t>
                      </a:r>
                    </a:p>
                    <a:p>
                      <a:pPr marL="0" indent="0" algn="l">
                        <a:buFont typeface="Arial" panose="020B0604020202020204" pitchFamily="34" charset="0"/>
                        <a:buNone/>
                      </a:pPr>
                      <a:endParaRPr lang="en-US" baseline="0" dirty="0"/>
                    </a:p>
                    <a:p>
                      <a:pPr marL="285750" indent="-285750" algn="l">
                        <a:buFont typeface="Arial" panose="020B0604020202020204" pitchFamily="34" charset="0"/>
                        <a:buChar char="•"/>
                      </a:pPr>
                      <a:r>
                        <a:rPr lang="en-US" dirty="0"/>
                        <a:t>Claimant’s doctor testified that the work accident was the prevailing factor, as there were significant changes in his cervical spine when comparing an MRI prior to the accident and one taken after the accident. </a:t>
                      </a:r>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Claimant</a:t>
                      </a:r>
                      <a:r>
                        <a:rPr lang="en-US" dirty="0"/>
                        <a:t> had a prior history of motor vehicle accidents and was diagnosed with degenerative disc disease. </a:t>
                      </a:r>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276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Maness v. City of De Soto</a:t>
            </a:r>
            <a:br>
              <a:rPr lang="en-US" i="1" dirty="0"/>
            </a:br>
            <a:r>
              <a:rPr lang="en-US" dirty="0"/>
              <a:t>421 S.W.3d 532 (Mo. App. E.D. 2014)</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The court held that the accident was the prevailing factor, and not merely an aggravation. </a:t>
            </a:r>
          </a:p>
        </p:txBody>
      </p:sp>
    </p:spTree>
    <p:extLst>
      <p:ext uri="{BB962C8B-B14F-4D97-AF65-F5344CB8AC3E}">
        <p14:creationId xmlns:p14="http://schemas.microsoft.com/office/powerpoint/2010/main" val="336742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Whiteley v. City of Poplar Bluff</a:t>
            </a:r>
            <a:br>
              <a:rPr lang="en-US" i="1" dirty="0"/>
            </a:br>
            <a:r>
              <a:rPr lang="en-US" dirty="0"/>
              <a:t>350 S.W.3d 70 (Mo. App. S.D. 2011) </a:t>
            </a:r>
          </a:p>
        </p:txBody>
      </p:sp>
      <p:sp>
        <p:nvSpPr>
          <p:cNvPr id="4" name="Footer Placeholder 3"/>
          <p:cNvSpPr>
            <a:spLocks noGrp="1"/>
          </p:cNvSpPr>
          <p:nvPr>
            <p:ph type="ftr" sz="quarter" idx="11"/>
          </p:nvPr>
        </p:nvSpPr>
        <p:spPr/>
        <p:txBody>
          <a:bodyPr/>
          <a:lstStyle/>
          <a:p>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3118064599"/>
              </p:ext>
            </p:extLst>
          </p:nvPr>
        </p:nvGraphicFramePr>
        <p:xfrm>
          <a:off x="2003988" y="2173481"/>
          <a:ext cx="7543800" cy="3329412"/>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312947">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2963652">
                <a:tc>
                  <a:txBody>
                    <a:bodyPr/>
                    <a:lstStyle/>
                    <a:p>
                      <a:pPr marL="285750" indent="-285750">
                        <a:buFont typeface="Arial" panose="020B0604020202020204" pitchFamily="34" charset="0"/>
                        <a:buChar char="•"/>
                      </a:pPr>
                      <a:r>
                        <a:rPr lang="en-US" dirty="0"/>
                        <a:t>Claimant alleged an injury to his neck when cleaning his police car. </a:t>
                      </a:r>
                    </a:p>
                    <a:p>
                      <a:pPr marL="285750" indent="-285750">
                        <a:buFont typeface="Arial" panose="020B0604020202020204" pitchFamily="34" charset="0"/>
                        <a:buChar char="•"/>
                      </a:pPr>
                      <a:r>
                        <a:rPr lang="en-US" dirty="0"/>
                        <a:t>None of the claimant’s prior injuries had been to the cervical spine and his neck had been asymptomatic prior to the work accident.</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Claimant had a long history of injuries due to his bull riding career.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 had degenerative disc disease in the thoracic spine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360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Whiteley v. City of Poplar Bluff</a:t>
            </a:r>
            <a:br>
              <a:rPr lang="en-US" i="1" dirty="0"/>
            </a:br>
            <a:r>
              <a:rPr lang="en-US" dirty="0"/>
              <a:t>350 S.W.3d 70 (Mo. App. S.D. 2011) </a:t>
            </a:r>
          </a:p>
        </p:txBody>
      </p:sp>
      <p:sp>
        <p:nvSpPr>
          <p:cNvPr id="3" name="Content Placeholder 2"/>
          <p:cNvSpPr>
            <a:spLocks noGrp="1"/>
          </p:cNvSpPr>
          <p:nvPr>
            <p:ph idx="1"/>
          </p:nvPr>
        </p:nvSpPr>
        <p:spPr/>
        <p:txBody>
          <a:bodyPr/>
          <a:lstStyle/>
          <a:p>
            <a:r>
              <a:rPr lang="en-US" sz="3600" dirty="0">
                <a:effectLst>
                  <a:outerShdw blurRad="38100" dist="38100" dir="2700000" algn="tl">
                    <a:srgbClr val="000000">
                      <a:alpha val="43137"/>
                    </a:srgbClr>
                  </a:outerShdw>
                </a:effectLst>
              </a:rPr>
              <a:t>The court held that the accident was compensable, as it was the prevailing factor in his condition. </a:t>
            </a: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0876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Armstrong v. Tetra Pak, Inc.</a:t>
            </a:r>
            <a:r>
              <a:rPr lang="en-US" dirty="0"/>
              <a:t>,</a:t>
            </a:r>
            <a:br>
              <a:rPr lang="en-US" dirty="0"/>
            </a:br>
            <a:r>
              <a:rPr lang="en-US" dirty="0"/>
              <a:t>391 S.W.3d 466 (Mo. App. S.D. 2012)</a:t>
            </a:r>
          </a:p>
        </p:txBody>
      </p:sp>
      <p:graphicFrame>
        <p:nvGraphicFramePr>
          <p:cNvPr id="6" name="Content Placeholder 5"/>
          <p:cNvGraphicFramePr>
            <a:graphicFrameLocks/>
          </p:cNvGraphicFramePr>
          <p:nvPr>
            <p:extLst>
              <p:ext uri="{D42A27DB-BD31-4B8C-83A1-F6EECF244321}">
                <p14:modId xmlns:p14="http://schemas.microsoft.com/office/powerpoint/2010/main" val="2257934259"/>
              </p:ext>
            </p:extLst>
          </p:nvPr>
        </p:nvGraphicFramePr>
        <p:xfrm>
          <a:off x="1909985" y="2276031"/>
          <a:ext cx="7543800" cy="374904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312947">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2963652">
                <a:tc>
                  <a:txBody>
                    <a:bodyPr/>
                    <a:lstStyle/>
                    <a:p>
                      <a:pPr marL="285750" indent="-285750">
                        <a:buFont typeface="Arial" panose="020B0604020202020204" pitchFamily="34" charset="0"/>
                        <a:buChar char="•"/>
                      </a:pPr>
                      <a:r>
                        <a:rPr lang="en-US" dirty="0"/>
                        <a:t>Claimant alleged injury to his shoulder when he was reaching to move a stack of cardboard.</a:t>
                      </a:r>
                    </a:p>
                  </a:txBody>
                  <a:tcPr/>
                </a:tc>
                <a:tc>
                  <a:txBody>
                    <a:bodyPr/>
                    <a:lstStyle/>
                    <a:p>
                      <a:pPr marL="285750" indent="-285750">
                        <a:buFont typeface="Arial" panose="020B0604020202020204" pitchFamily="34" charset="0"/>
                        <a:buChar char="•"/>
                      </a:pPr>
                      <a:r>
                        <a:rPr lang="en-US" dirty="0"/>
                        <a:t>He had a history of prior injuries to the neck and upper extremities. </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An MRI found no significant tears but did find arthritis. </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A doctor opined that the mechanism of injury was could not have created clinical damage.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0352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Armstrong v. Tetra Pak, Inc.</a:t>
            </a:r>
            <a:r>
              <a:rPr lang="en-US" dirty="0"/>
              <a:t>,</a:t>
            </a:r>
            <a:br>
              <a:rPr lang="en-US" dirty="0"/>
            </a:br>
            <a:r>
              <a:rPr lang="en-US" dirty="0"/>
              <a:t>391 S.W.3d 466 (Mo. App. S.D. 2012)</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The court held the claim was not compensable, as the MRI showed chronic, long-term, pre-existing issues. </a:t>
            </a:r>
          </a:p>
        </p:txBody>
      </p:sp>
    </p:spTree>
    <p:extLst>
      <p:ext uri="{BB962C8B-B14F-4D97-AF65-F5344CB8AC3E}">
        <p14:creationId xmlns:p14="http://schemas.microsoft.com/office/powerpoint/2010/main" val="1260251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Dierks v. Kraft Foods</a:t>
            </a:r>
            <a:r>
              <a:rPr lang="en-US" dirty="0"/>
              <a:t>, </a:t>
            </a:r>
            <a:br>
              <a:rPr lang="en-US" dirty="0"/>
            </a:br>
            <a:r>
              <a:rPr lang="en-US" dirty="0"/>
              <a:t>471 S.W.3d 726 (Mo. App. W.D. 2015)</a:t>
            </a:r>
          </a:p>
        </p:txBody>
      </p:sp>
      <p:graphicFrame>
        <p:nvGraphicFramePr>
          <p:cNvPr id="6" name="Content Placeholder 5"/>
          <p:cNvGraphicFramePr>
            <a:graphicFrameLocks/>
          </p:cNvGraphicFramePr>
          <p:nvPr/>
        </p:nvGraphicFramePr>
        <p:xfrm>
          <a:off x="2286000" y="1905000"/>
          <a:ext cx="7543800" cy="210312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312947">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161543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Claimant tore her meniscus after tripping over a hose.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MRI revealed the torn meniscus and significant arthritis to both knees. </a:t>
                      </a:r>
                    </a:p>
                    <a:p>
                      <a:pPr marL="0" indent="0">
                        <a:buFont typeface="Arial" panose="020B0604020202020204" pitchFamily="34" charset="0"/>
                        <a:buNone/>
                      </a:pPr>
                      <a:endParaRPr lang="en-US" dirty="0"/>
                    </a:p>
                  </a:txBody>
                  <a:tcPr/>
                </a:tc>
                <a:tc>
                  <a:txBody>
                    <a:bodyPr/>
                    <a:lstStyle/>
                    <a:p>
                      <a:pPr marL="285750" indent="-285750">
                        <a:buFont typeface="Arial" panose="020B0604020202020204" pitchFamily="34" charset="0"/>
                        <a:buChar char="•"/>
                      </a:pPr>
                      <a:r>
                        <a:rPr lang="en-US" dirty="0"/>
                        <a:t>The Employer argued that the meniscus was caused by the arthritis and that the claim should not be compensable.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794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Dierks v. Kraft Foods</a:t>
            </a:r>
            <a:r>
              <a:rPr lang="en-US" dirty="0"/>
              <a:t>, </a:t>
            </a:r>
            <a:br>
              <a:rPr lang="en-US" dirty="0"/>
            </a:br>
            <a:r>
              <a:rPr lang="en-US" dirty="0"/>
              <a:t>471 S.W.3d 726 (Mo. App. W.D. 2015)</a:t>
            </a:r>
          </a:p>
        </p:txBody>
      </p:sp>
      <p:sp>
        <p:nvSpPr>
          <p:cNvPr id="3" name="Content Placeholder 2"/>
          <p:cNvSpPr>
            <a:spLocks noGrp="1"/>
          </p:cNvSpPr>
          <p:nvPr>
            <p:ph idx="1"/>
          </p:nvPr>
        </p:nvSpPr>
        <p:spPr/>
        <p:txBody>
          <a:bodyPr>
            <a:normAutofit/>
          </a:bodyPr>
          <a:lstStyle/>
          <a:p>
            <a:r>
              <a:rPr lang="en-US" sz="3600" dirty="0">
                <a:effectLst>
                  <a:outerShdw blurRad="38100" dist="38100" dir="2700000" algn="tl">
                    <a:srgbClr val="000000">
                      <a:alpha val="43137"/>
                    </a:srgbClr>
                  </a:outerShdw>
                </a:effectLst>
              </a:rPr>
              <a:t>The court held that since the claimant was asymptomatic prior to the work injury, the case was compensable. </a:t>
            </a:r>
          </a:p>
        </p:txBody>
      </p:sp>
    </p:spTree>
    <p:extLst>
      <p:ext uri="{BB962C8B-B14F-4D97-AF65-F5344CB8AC3E}">
        <p14:creationId xmlns:p14="http://schemas.microsoft.com/office/powerpoint/2010/main" val="1619249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Moore-Ransdell</a:t>
            </a:r>
            <a:r>
              <a:rPr lang="en-US" dirty="0"/>
              <a:t>, </a:t>
            </a:r>
            <a:br>
              <a:rPr lang="en-US" dirty="0"/>
            </a:br>
            <a:r>
              <a:rPr lang="en-US" sz="3600" spc="-100" dirty="0"/>
              <a:t>446 S.W.3d 699 (Mo. Ct. App. W.D. - July 29, 2014)</a:t>
            </a:r>
            <a:endParaRPr lang="en-US" spc="-100" dirty="0"/>
          </a:p>
        </p:txBody>
      </p:sp>
      <p:graphicFrame>
        <p:nvGraphicFramePr>
          <p:cNvPr id="6" name="Content Placeholder 5"/>
          <p:cNvGraphicFramePr>
            <a:graphicFrameLocks/>
          </p:cNvGraphicFramePr>
          <p:nvPr>
            <p:extLst>
              <p:ext uri="{D42A27DB-BD31-4B8C-83A1-F6EECF244321}">
                <p14:modId xmlns:p14="http://schemas.microsoft.com/office/powerpoint/2010/main" val="1671713362"/>
              </p:ext>
            </p:extLst>
          </p:nvPr>
        </p:nvGraphicFramePr>
        <p:xfrm>
          <a:off x="1884347" y="2634241"/>
          <a:ext cx="7543800" cy="368808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20000"/>
                    </a:ext>
                  </a:extLst>
                </a:gridCol>
                <a:gridCol w="3771900">
                  <a:extLst>
                    <a:ext uri="{9D8B030D-6E8A-4147-A177-3AD203B41FA5}">
                      <a16:colId xmlns:a16="http://schemas.microsoft.com/office/drawing/2014/main" val="20001"/>
                    </a:ext>
                  </a:extLst>
                </a:gridCol>
              </a:tblGrid>
              <a:tr h="312947">
                <a:tc>
                  <a:txBody>
                    <a:bodyPr/>
                    <a:lstStyle/>
                    <a:p>
                      <a:r>
                        <a:rPr lang="en-US" dirty="0"/>
                        <a:t>The Claimant’s Argument:</a:t>
                      </a:r>
                    </a:p>
                  </a:txBody>
                  <a:tcPr/>
                </a:tc>
                <a:tc>
                  <a:txBody>
                    <a:bodyPr/>
                    <a:lstStyle/>
                    <a:p>
                      <a:r>
                        <a:rPr lang="en-US" dirty="0"/>
                        <a:t>The Employer’s Argument:</a:t>
                      </a:r>
                    </a:p>
                  </a:txBody>
                  <a:tcPr/>
                </a:tc>
                <a:extLst>
                  <a:ext uri="{0D108BD9-81ED-4DB2-BD59-A6C34878D82A}">
                    <a16:rowId xmlns:a16="http://schemas.microsoft.com/office/drawing/2014/main" val="10000"/>
                  </a:ext>
                </a:extLst>
              </a:tr>
              <a:tr h="1615439">
                <a:tc>
                  <a:txBody>
                    <a:bodyPr/>
                    <a:lstStyle/>
                    <a:p>
                      <a:pPr marL="285750" indent="-285750">
                        <a:buFont typeface="Arial" panose="020B0604020202020204" pitchFamily="34" charset="0"/>
                        <a:buChar char="•"/>
                      </a:pPr>
                      <a:r>
                        <a:rPr lang="en-US" sz="1600" dirty="0"/>
                        <a:t>Claimant injured her low back when squatting down and twisting to remove a file from a jammed bottom file drawer. </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treating physician testified that the lumbar strain was the primary factor of the overall condition and that the workplace incident caused the degeneration of the spine to become symptomatic. </a:t>
                      </a:r>
                    </a:p>
                    <a:p>
                      <a:pPr marL="285750" indent="-285750">
                        <a:buFont typeface="Arial" panose="020B0604020202020204" pitchFamily="34" charset="0"/>
                        <a:buChar char="•"/>
                      </a:pPr>
                      <a:endParaRPr lang="en-US" dirty="0"/>
                    </a:p>
                    <a:p>
                      <a:pPr marL="0" indent="0">
                        <a:buFont typeface="Arial" panose="020B0604020202020204" pitchFamily="34" charset="0"/>
                        <a:buNone/>
                      </a:pPr>
                      <a:endParaRPr lang="en-US" dirty="0"/>
                    </a:p>
                  </a:txBody>
                  <a:tcPr/>
                </a:tc>
                <a:tc>
                  <a:txBody>
                    <a:bodyPr/>
                    <a:lstStyle/>
                    <a:p>
                      <a:pPr marL="285750" indent="-285750">
                        <a:buFont typeface="Arial" panose="020B0604020202020204" pitchFamily="34" charset="0"/>
                        <a:buChar char="•"/>
                      </a:pPr>
                      <a:r>
                        <a:rPr lang="en-US" dirty="0"/>
                        <a:t>The claimant had prior back injuries.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0362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Moore-Ransdell</a:t>
            </a:r>
            <a:r>
              <a:rPr lang="en-US" dirty="0"/>
              <a:t>, </a:t>
            </a:r>
            <a:br>
              <a:rPr lang="en-US" dirty="0"/>
            </a:br>
            <a:r>
              <a:rPr lang="en-US" sz="3600" spc="-100" dirty="0"/>
              <a:t>446 S.W.3d 699 (Mo. Ct. App. W.D. - July 29, 2014)</a:t>
            </a:r>
            <a:endParaRPr lang="en-US" spc="-100" dirty="0"/>
          </a:p>
        </p:txBody>
      </p:sp>
      <p:sp>
        <p:nvSpPr>
          <p:cNvPr id="3" name="Content Placeholder 2"/>
          <p:cNvSpPr>
            <a:spLocks noGrp="1"/>
          </p:cNvSpPr>
          <p:nvPr>
            <p:ph idx="1"/>
          </p:nvPr>
        </p:nvSpPr>
        <p:spPr/>
        <p:txBody>
          <a:bodyPr>
            <a:normAutofit/>
          </a:bodyPr>
          <a:lstStyle/>
          <a:p>
            <a:pPr lvl="1"/>
            <a:r>
              <a:rPr lang="en-US" sz="3600" dirty="0">
                <a:effectLst>
                  <a:outerShdw blurRad="38100" dist="38100" dir="2700000" algn="tl">
                    <a:srgbClr val="000000">
                      <a:alpha val="43137"/>
                    </a:srgbClr>
                  </a:outerShdw>
                </a:effectLst>
              </a:rPr>
              <a:t>The Court held that the claim was compensable as although she had prior back issues, they were “well” before the injury and the symptoms she had were new as of her first visit with the treating physician. </a:t>
            </a:r>
          </a:p>
        </p:txBody>
      </p:sp>
    </p:spTree>
    <p:extLst>
      <p:ext uri="{BB962C8B-B14F-4D97-AF65-F5344CB8AC3E}">
        <p14:creationId xmlns:p14="http://schemas.microsoft.com/office/powerpoint/2010/main" val="105403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C585063-CB08-58D1-759A-E0AAF3D1A222}"/>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Medical Causation: Injury caused by accident</a:t>
            </a:r>
          </a:p>
        </p:txBody>
      </p:sp>
      <p:sp>
        <p:nvSpPr>
          <p:cNvPr id="3" name="Content Placeholder 2">
            <a:extLst>
              <a:ext uri="{FF2B5EF4-FFF2-40B4-BE49-F238E27FC236}">
                <a16:creationId xmlns:a16="http://schemas.microsoft.com/office/drawing/2014/main" id="{51168298-E88B-04D4-9517-CB97458B1164}"/>
              </a:ext>
            </a:extLst>
          </p:cNvPr>
          <p:cNvSpPr>
            <a:spLocks noGrp="1"/>
          </p:cNvSpPr>
          <p:nvPr>
            <p:ph idx="1"/>
          </p:nvPr>
        </p:nvSpPr>
        <p:spPr>
          <a:xfrm>
            <a:off x="1103312" y="2763520"/>
            <a:ext cx="8946541" cy="3484879"/>
          </a:xfrm>
        </p:spPr>
        <p:txBody>
          <a:bodyPr>
            <a:normAutofit/>
          </a:bodyPr>
          <a:lstStyle/>
          <a:p>
            <a:pPr eaLnBrk="1" hangingPunct="1">
              <a:lnSpc>
                <a:spcPct val="90000"/>
              </a:lnSpc>
              <a:buClr>
                <a:schemeClr val="accent1">
                  <a:lumMod val="60000"/>
                  <a:lumOff val="40000"/>
                </a:schemeClr>
              </a:buClr>
            </a:pPr>
            <a:r>
              <a:rPr lang="en-US" altLang="en-US" sz="2400" dirty="0">
                <a:ea typeface="ＭＳ Ｐゴシック" panose="020B0600070205080204" pitchFamily="34" charset="-128"/>
              </a:rPr>
              <a:t>Accident must be the PREVAILING FACTOR (PF) in causing both the resulting </a:t>
            </a:r>
            <a:r>
              <a:rPr lang="en-US" altLang="en-US" sz="2400" b="1" dirty="0">
                <a:ea typeface="ＭＳ Ｐゴシック" panose="020B0600070205080204" pitchFamily="34" charset="-128"/>
              </a:rPr>
              <a:t>medical condition and disability.</a:t>
            </a:r>
          </a:p>
          <a:p>
            <a:pPr eaLnBrk="1" hangingPunct="1">
              <a:lnSpc>
                <a:spcPct val="90000"/>
              </a:lnSpc>
              <a:buClr>
                <a:schemeClr val="accent1">
                  <a:lumMod val="60000"/>
                  <a:lumOff val="40000"/>
                </a:schemeClr>
              </a:buClr>
            </a:pPr>
            <a:r>
              <a:rPr lang="en-US" altLang="en-US" sz="2400" b="1" dirty="0">
                <a:ea typeface="ＭＳ Ｐゴシック" panose="020B0600070205080204" pitchFamily="34" charset="-128"/>
              </a:rPr>
              <a:t>PF: primary factor in relation to any other factor</a:t>
            </a:r>
          </a:p>
          <a:p>
            <a:pPr eaLnBrk="1" hangingPunct="1">
              <a:lnSpc>
                <a:spcPct val="90000"/>
              </a:lnSpc>
              <a:buClr>
                <a:schemeClr val="accent1">
                  <a:lumMod val="60000"/>
                  <a:lumOff val="40000"/>
                </a:schemeClr>
              </a:buClr>
            </a:pPr>
            <a:r>
              <a:rPr lang="en-US" altLang="en-US" sz="2400" dirty="0">
                <a:ea typeface="ＭＳ Ｐゴシック" panose="020B0600070205080204" pitchFamily="34" charset="-128"/>
              </a:rPr>
              <a:t>Employee bears the burden of proof on all essential elements of his WC case.</a:t>
            </a:r>
          </a:p>
          <a:p>
            <a:pPr eaLnBrk="1" hangingPunct="1">
              <a:lnSpc>
                <a:spcPct val="90000"/>
              </a:lnSpc>
              <a:buClr>
                <a:schemeClr val="accent1">
                  <a:lumMod val="60000"/>
                  <a:lumOff val="40000"/>
                </a:schemeClr>
              </a:buClr>
            </a:pPr>
            <a:r>
              <a:rPr lang="en-US" altLang="en-US" sz="2400" dirty="0">
                <a:ea typeface="ＭＳ Ｐゴシック" panose="020B0600070205080204" pitchFamily="34" charset="-128"/>
              </a:rPr>
              <a:t>Employee must establish a causal connection between the accident and injury. </a:t>
            </a:r>
            <a:endParaRPr lang="en-US" altLang="en-US" sz="2400" b="1" dirty="0">
              <a:ea typeface="ＭＳ Ｐゴシック" panose="020B0600070205080204" pitchFamily="34" charset="-128"/>
            </a:endParaRPr>
          </a:p>
          <a:p>
            <a:endParaRPr lang="en-US" sz="2400" dirty="0"/>
          </a:p>
        </p:txBody>
      </p:sp>
    </p:spTree>
    <p:extLst>
      <p:ext uri="{BB962C8B-B14F-4D97-AF65-F5344CB8AC3E}">
        <p14:creationId xmlns:p14="http://schemas.microsoft.com/office/powerpoint/2010/main" val="343116058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eaLnBrk="1" hangingPunct="1"/>
            <a:r>
              <a:rPr lang="en-US" dirty="0"/>
              <a:t>Tillotson v. St. Joseph Medical Center</a:t>
            </a:r>
          </a:p>
        </p:txBody>
      </p:sp>
      <p:sp>
        <p:nvSpPr>
          <p:cNvPr id="3" name="Content Placeholder 2"/>
          <p:cNvSpPr>
            <a:spLocks noGrp="1"/>
          </p:cNvSpPr>
          <p:nvPr>
            <p:ph idx="1"/>
          </p:nvPr>
        </p:nvSpPr>
        <p:spPr/>
        <p:txBody>
          <a:bodyPr/>
          <a:lstStyle/>
          <a:p>
            <a:pPr eaLnBrk="1" fontAlgn="auto" hangingPunct="1">
              <a:spcAft>
                <a:spcPts val="0"/>
              </a:spcAft>
              <a:buFont typeface="Arial" panose="020B0604020202020204" pitchFamily="34" charset="0"/>
              <a:buChar char="•"/>
              <a:defRPr/>
            </a:pPr>
            <a:r>
              <a:rPr lang="en-US" altLang="en-US" dirty="0">
                <a:cs typeface="Arial" pitchFamily="34" charset="0"/>
              </a:rPr>
              <a:t>Dr. V and Dr. S agree that C suffered a torn lateral meniscus from the incident and had pre-existing degenerative arthritis.</a:t>
            </a:r>
          </a:p>
          <a:p>
            <a:pPr eaLnBrk="1" fontAlgn="auto" hangingPunct="1">
              <a:spcAft>
                <a:spcPts val="0"/>
              </a:spcAft>
              <a:buFont typeface="Arial" panose="020B0604020202020204" pitchFamily="34" charset="0"/>
              <a:buChar char="•"/>
              <a:defRPr/>
            </a:pPr>
            <a:r>
              <a:rPr lang="en-US" altLang="en-US" dirty="0">
                <a:cs typeface="Arial" pitchFamily="34" charset="0"/>
              </a:rPr>
              <a:t>Both agree she needed a total knee replacement to repair the conditions.</a:t>
            </a:r>
          </a:p>
          <a:p>
            <a:pPr eaLnBrk="1" fontAlgn="auto" hangingPunct="1">
              <a:spcAft>
                <a:spcPts val="0"/>
              </a:spcAft>
              <a:buFont typeface="Arial" panose="020B0604020202020204" pitchFamily="34" charset="0"/>
              <a:buChar char="•"/>
              <a:defRPr/>
            </a:pPr>
            <a:r>
              <a:rPr lang="en-US" altLang="en-US" dirty="0">
                <a:cs typeface="Arial" pitchFamily="34" charset="0"/>
              </a:rPr>
              <a:t>Dr. V stated both lateral meniscus and arthritis contributing to her present pain.</a:t>
            </a:r>
          </a:p>
          <a:p>
            <a:pPr eaLnBrk="1" fontAlgn="auto" hangingPunct="1">
              <a:spcAft>
                <a:spcPts val="0"/>
              </a:spcAft>
              <a:buFont typeface="Arial" panose="020B0604020202020204" pitchFamily="34" charset="0"/>
              <a:buChar char="•"/>
              <a:defRPr/>
            </a:pPr>
            <a:r>
              <a:rPr lang="en-US" altLang="en-US" dirty="0">
                <a:cs typeface="Arial" pitchFamily="34" charset="0"/>
              </a:rPr>
              <a:t>Dr. S stated “her pre-existing arthritis” is the major prevailing factor for the need for surgery (total knee).</a:t>
            </a:r>
            <a:endParaRPr lang="en-US" altLang="en-US" dirty="0"/>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pPr eaLnBrk="1" hangingPunct="1"/>
            <a:r>
              <a:rPr lang="en-US" dirty="0"/>
              <a:t>Tillotson v. St. Joseph Medical Center</a:t>
            </a:r>
          </a:p>
        </p:txBody>
      </p:sp>
      <p:sp>
        <p:nvSpPr>
          <p:cNvPr id="3" name="Content Placeholder 2"/>
          <p:cNvSpPr>
            <a:spLocks noGrp="1"/>
          </p:cNvSpPr>
          <p:nvPr>
            <p:ph idx="1"/>
          </p:nvPr>
        </p:nvSpPr>
        <p:spPr/>
        <p:txBody>
          <a:bodyPr>
            <a:normAutofit fontScale="85000" lnSpcReduction="20000"/>
          </a:bodyPr>
          <a:lstStyle/>
          <a:p>
            <a:pPr eaLnBrk="1" fontAlgn="auto" hangingPunct="1">
              <a:spcAft>
                <a:spcPts val="0"/>
              </a:spcAft>
              <a:buFont typeface="Arial" panose="020B0604020202020204" pitchFamily="34" charset="0"/>
              <a:buChar char="•"/>
              <a:defRPr/>
            </a:pPr>
            <a:r>
              <a:rPr lang="en-US" sz="2800" dirty="0"/>
              <a:t>At the Court of Appeals:</a:t>
            </a:r>
          </a:p>
          <a:p>
            <a:pPr lvl="1" algn="just" eaLnBrk="1" fontAlgn="auto" hangingPunct="1">
              <a:spcAft>
                <a:spcPts val="0"/>
              </a:spcAft>
              <a:buFont typeface="Arial" panose="020B0604020202020204" pitchFamily="34" charset="0"/>
              <a:buChar char="•"/>
              <a:defRPr/>
            </a:pPr>
            <a:r>
              <a:rPr lang="en-US" altLang="en-US" sz="2400" dirty="0">
                <a:cs typeface="Arial" pitchFamily="34" charset="0"/>
              </a:rPr>
              <a:t>Reverse and Remand Analysis: (1) Did C suffer accident by injury arising out of and in the course of employment; and (2) The appropriate compensation to be furnished.</a:t>
            </a:r>
          </a:p>
          <a:p>
            <a:pPr lvl="1" algn="just" eaLnBrk="1" fontAlgn="auto" hangingPunct="1">
              <a:spcAft>
                <a:spcPts val="0"/>
              </a:spcAft>
              <a:buFont typeface="Arial" panose="020B0604020202020204" pitchFamily="34" charset="0"/>
              <a:buChar char="•"/>
              <a:defRPr/>
            </a:pPr>
            <a:r>
              <a:rPr lang="en-US" altLang="en-US" sz="2400" dirty="0">
                <a:cs typeface="Arial" pitchFamily="34" charset="0"/>
              </a:rPr>
              <a:t>Employer admitted accident, therefore, only question is on benefits.</a:t>
            </a:r>
          </a:p>
          <a:p>
            <a:pPr lvl="1" algn="just" eaLnBrk="1" fontAlgn="auto" hangingPunct="1">
              <a:spcAft>
                <a:spcPts val="0"/>
              </a:spcAft>
              <a:buFont typeface="Arial" panose="020B0604020202020204" pitchFamily="34" charset="0"/>
              <a:buChar char="•"/>
              <a:defRPr/>
            </a:pPr>
            <a:r>
              <a:rPr lang="en-US" altLang="en-US" sz="2400" dirty="0">
                <a:cs typeface="Arial" pitchFamily="34" charset="0"/>
              </a:rPr>
              <a:t>it is immaterial that the treatment may have been required because of 1) complication of pre-existing conditions, or 2) the treatment will benefit the compensable injury and a pre-existing condition.</a:t>
            </a:r>
          </a:p>
          <a:p>
            <a:pPr lvl="1" algn="just" eaLnBrk="1" fontAlgn="auto" hangingPunct="1">
              <a:spcAft>
                <a:spcPts val="0"/>
              </a:spcAft>
              <a:buFont typeface="Arial" panose="020B0604020202020204" pitchFamily="34" charset="0"/>
              <a:buChar char="•"/>
              <a:defRPr/>
            </a:pPr>
            <a:r>
              <a:rPr lang="en-US" altLang="en-US" sz="2400" dirty="0">
                <a:cs typeface="Arial" pitchFamily="34" charset="0"/>
              </a:rPr>
              <a:t>If accident admitted, C need only prove that the need for treatment and medication flow from the work injury.  C need only prove that the treatment will cure and relieve him from the effects of the injury where accident is admitted.</a:t>
            </a:r>
            <a:endParaRPr lang="en-US" altLang="en-US" sz="2400" dirty="0"/>
          </a:p>
          <a:p>
            <a:pPr lvl="1" eaLnBrk="1" fontAlgn="auto" hangingPunct="1">
              <a:spcAft>
                <a:spcPts val="0"/>
              </a:spcAft>
              <a:buFont typeface="Arial" panose="020B0604020202020204" pitchFamily="34" charset="0"/>
              <a:buChar char="•"/>
              <a:defRPr/>
            </a:pPr>
            <a:endParaRPr lang="en-US" altLang="en-US" dirty="0"/>
          </a:p>
          <a:p>
            <a:pPr eaLnBrk="1" fontAlgn="auto" hangingPunct="1">
              <a:spcAft>
                <a:spcPts val="0"/>
              </a:spcAft>
              <a:buFont typeface="Arial" panose="020B0604020202020204" pitchFamily="34" charset="0"/>
              <a:buChar cha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effectLst>
                  <a:outerShdw blurRad="38100" dist="38100" dir="2700000" algn="tl">
                    <a:srgbClr val="000000">
                      <a:alpha val="43137"/>
                    </a:srgbClr>
                  </a:outerShdw>
                </a:effectLst>
              </a:rPr>
              <a:t>Trends and Factors on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Which the Commission and Court Rely</a:t>
            </a:r>
          </a:p>
        </p:txBody>
      </p:sp>
      <p:sp>
        <p:nvSpPr>
          <p:cNvPr id="3" name="Content Placeholder 2"/>
          <p:cNvSpPr>
            <a:spLocks noGrp="1"/>
          </p:cNvSpPr>
          <p:nvPr>
            <p:ph idx="1"/>
          </p:nvPr>
        </p:nvSpPr>
        <p:spPr/>
        <p:txBody>
          <a:bodyPr/>
          <a:lstStyle/>
          <a:p>
            <a:pPr algn="just"/>
            <a:r>
              <a:rPr lang="en-US" dirty="0">
                <a:effectLst>
                  <a:outerShdw blurRad="38100" dist="38100" dir="2700000" algn="tl">
                    <a:srgbClr val="000000">
                      <a:alpha val="43137"/>
                    </a:srgbClr>
                  </a:outerShdw>
                </a:effectLst>
              </a:rPr>
              <a:t>Evidence of Acute Injury</a:t>
            </a:r>
          </a:p>
          <a:p>
            <a:pPr lvl="1" algn="just"/>
            <a:r>
              <a:rPr lang="en-US" dirty="0">
                <a:effectLst>
                  <a:outerShdw blurRad="38100" dist="38100" dir="2700000" algn="tl">
                    <a:srgbClr val="000000">
                      <a:alpha val="43137"/>
                    </a:srgbClr>
                  </a:outerShdw>
                </a:effectLst>
              </a:rPr>
              <a:t>Many of the opinions made mention of whether medical records showed evidence of a new injury, or if medical testing (such as MRIs) looked similar to how they were when the claimants were evaluated for prior injuries. </a:t>
            </a:r>
          </a:p>
          <a:p>
            <a:pPr lvl="2" algn="just"/>
            <a:r>
              <a:rPr lang="en-US" dirty="0">
                <a:effectLst>
                  <a:outerShdw blurRad="38100" dist="38100" dir="2700000" algn="tl">
                    <a:srgbClr val="000000">
                      <a:alpha val="43137"/>
                    </a:srgbClr>
                  </a:outerShdw>
                </a:effectLst>
              </a:rPr>
              <a:t>In</a:t>
            </a:r>
            <a:r>
              <a:rPr lang="en-US" i="1" dirty="0">
                <a:effectLst>
                  <a:outerShdw blurRad="38100" dist="38100" dir="2700000" algn="tl">
                    <a:srgbClr val="000000">
                      <a:alpha val="43137"/>
                    </a:srgbClr>
                  </a:outerShdw>
                </a:effectLst>
              </a:rPr>
              <a:t> Johnson, Armstrong, Gordon, and Wilken, </a:t>
            </a:r>
            <a:r>
              <a:rPr lang="en-US" dirty="0">
                <a:effectLst>
                  <a:outerShdw blurRad="38100" dist="38100" dir="2700000" algn="tl">
                    <a:srgbClr val="000000">
                      <a:alpha val="43137"/>
                    </a:srgbClr>
                  </a:outerShdw>
                </a:effectLst>
              </a:rPr>
              <a:t>medical records did not show changes significant enough compared to the claimant’s prior injuries to warrant that the accident was the prevailing factor, and the courts held that the claims were not compensable. </a:t>
            </a:r>
          </a:p>
          <a:p>
            <a:pPr lvl="2" algn="just"/>
            <a:r>
              <a:rPr lang="en-US" dirty="0">
                <a:effectLst>
                  <a:outerShdw blurRad="38100" dist="38100" dir="2700000" algn="tl">
                    <a:srgbClr val="000000">
                      <a:alpha val="43137"/>
                    </a:srgbClr>
                  </a:outerShdw>
                </a:effectLst>
              </a:rPr>
              <a:t>In </a:t>
            </a:r>
            <a:r>
              <a:rPr lang="en-US" i="1" dirty="0">
                <a:effectLst>
                  <a:outerShdw blurRad="38100" dist="38100" dir="2700000" algn="tl">
                    <a:srgbClr val="000000">
                      <a:alpha val="43137"/>
                    </a:srgbClr>
                  </a:outerShdw>
                </a:effectLst>
              </a:rPr>
              <a:t>Maness</a:t>
            </a:r>
            <a:r>
              <a:rPr lang="en-US" dirty="0">
                <a:effectLst>
                  <a:outerShdw blurRad="38100" dist="38100" dir="2700000" algn="tl">
                    <a:srgbClr val="000000">
                      <a:alpha val="43137"/>
                    </a:srgbClr>
                  </a:outerShdw>
                </a:effectLst>
              </a:rPr>
              <a:t> and </a:t>
            </a:r>
            <a:r>
              <a:rPr lang="en-US" i="1" dirty="0" err="1">
                <a:effectLst>
                  <a:outerShdw blurRad="38100" dist="38100" dir="2700000" algn="tl">
                    <a:srgbClr val="000000">
                      <a:alpha val="43137"/>
                    </a:srgbClr>
                  </a:outerShdw>
                </a:effectLst>
              </a:rPr>
              <a:t>Holeman</a:t>
            </a:r>
            <a:r>
              <a:rPr lang="en-US" dirty="0">
                <a:effectLst>
                  <a:outerShdw blurRad="38100" dist="38100" dir="2700000" algn="tl">
                    <a:srgbClr val="000000">
                      <a:alpha val="43137"/>
                    </a:srgbClr>
                  </a:outerShdw>
                </a:effectLst>
              </a:rPr>
              <a:t>, the medical records showed significant changes and evidence of acute injuries, and the courts held that the claims were compensable.</a:t>
            </a:r>
          </a:p>
        </p:txBody>
      </p:sp>
    </p:spTree>
    <p:extLst>
      <p:ext uri="{BB962C8B-B14F-4D97-AF65-F5344CB8AC3E}">
        <p14:creationId xmlns:p14="http://schemas.microsoft.com/office/powerpoint/2010/main" val="402179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effectLst>
                  <a:outerShdw blurRad="38100" dist="38100" dir="2700000" algn="tl">
                    <a:srgbClr val="000000">
                      <a:alpha val="43137"/>
                    </a:srgbClr>
                  </a:outerShdw>
                </a:effectLst>
              </a:rPr>
              <a:t>Trends and Factors on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Which the Commission and Court Rely</a:t>
            </a:r>
          </a:p>
        </p:txBody>
      </p:sp>
      <p:sp>
        <p:nvSpPr>
          <p:cNvPr id="3" name="Content Placeholder 2"/>
          <p:cNvSpPr>
            <a:spLocks noGrp="1"/>
          </p:cNvSpPr>
          <p:nvPr>
            <p:ph idx="1"/>
          </p:nvPr>
        </p:nvSpPr>
        <p:spPr/>
        <p:txBody>
          <a:bodyPr>
            <a:normAutofit/>
          </a:bodyPr>
          <a:lstStyle/>
          <a:p>
            <a:r>
              <a:rPr lang="en-US" dirty="0">
                <a:effectLst>
                  <a:outerShdw blurRad="38100" dist="38100" dir="2700000" algn="tl">
                    <a:srgbClr val="000000">
                      <a:alpha val="43137"/>
                    </a:srgbClr>
                  </a:outerShdw>
                </a:effectLst>
              </a:rPr>
              <a:t>Treating physician testified to acute damage.</a:t>
            </a:r>
          </a:p>
          <a:p>
            <a:pPr lvl="1"/>
            <a:r>
              <a:rPr lang="en-US" dirty="0">
                <a:effectLst>
                  <a:outerShdw blurRad="38100" dist="38100" dir="2700000" algn="tl">
                    <a:srgbClr val="000000">
                      <a:alpha val="43137"/>
                    </a:srgbClr>
                  </a:outerShdw>
                </a:effectLst>
              </a:rPr>
              <a:t>In </a:t>
            </a:r>
            <a:r>
              <a:rPr lang="en-US" i="1" dirty="0">
                <a:effectLst>
                  <a:outerShdw blurRad="38100" dist="38100" dir="2700000" algn="tl">
                    <a:srgbClr val="000000">
                      <a:alpha val="43137"/>
                    </a:srgbClr>
                  </a:outerShdw>
                </a:effectLst>
              </a:rPr>
              <a:t>Gordon</a:t>
            </a:r>
            <a:r>
              <a:rPr lang="en-US" dirty="0">
                <a:effectLst>
                  <a:outerShdw blurRad="38100" dist="38100" dir="2700000" algn="tl">
                    <a:srgbClr val="000000">
                      <a:alpha val="43137"/>
                    </a:srgbClr>
                  </a:outerShdw>
                </a:effectLst>
              </a:rPr>
              <a:t>, as the treating surgeon found that the claimant’s shoulder had been in its present condition prior to the work accident, the claim was not found compensable. </a:t>
            </a:r>
          </a:p>
          <a:p>
            <a:pPr lvl="1"/>
            <a:r>
              <a:rPr lang="en-US" dirty="0">
                <a:effectLst>
                  <a:outerShdw blurRad="38100" dist="38100" dir="2700000" algn="tl">
                    <a:srgbClr val="000000">
                      <a:alpha val="43137"/>
                    </a:srgbClr>
                  </a:outerShdw>
                </a:effectLst>
              </a:rPr>
              <a:t>Conversely, in </a:t>
            </a:r>
            <a:r>
              <a:rPr lang="en-US" i="1" dirty="0" err="1">
                <a:effectLst>
                  <a:outerShdw blurRad="38100" dist="38100" dir="2700000" algn="tl">
                    <a:srgbClr val="000000">
                      <a:alpha val="43137"/>
                    </a:srgbClr>
                  </a:outerShdw>
                </a:effectLst>
              </a:rPr>
              <a:t>Dierks</a:t>
            </a:r>
            <a:r>
              <a:rPr lang="en-US" dirty="0">
                <a:effectLst>
                  <a:outerShdw blurRad="38100" dist="38100" dir="2700000" algn="tl">
                    <a:srgbClr val="000000">
                      <a:alpha val="43137"/>
                    </a:srgbClr>
                  </a:outerShdw>
                </a:effectLst>
              </a:rPr>
              <a:t> and </a:t>
            </a:r>
            <a:r>
              <a:rPr lang="en-US" i="1" dirty="0">
                <a:effectLst>
                  <a:outerShdw blurRad="38100" dist="38100" dir="2700000" algn="tl">
                    <a:srgbClr val="000000">
                      <a:alpha val="43137"/>
                    </a:srgbClr>
                  </a:outerShdw>
                </a:effectLst>
              </a:rPr>
              <a:t>Beatrice</a:t>
            </a:r>
            <a:r>
              <a:rPr lang="en-US" dirty="0">
                <a:effectLst>
                  <a:outerShdw blurRad="38100" dist="38100" dir="2700000" algn="tl">
                    <a:srgbClr val="000000">
                      <a:alpha val="43137"/>
                    </a:srgbClr>
                  </a:outerShdw>
                </a:effectLst>
              </a:rPr>
              <a:t>, the treating physicians testified to acute damage that was not there prior to the work accident and the courts held that the claims were compensable. </a:t>
            </a:r>
          </a:p>
          <a:p>
            <a:r>
              <a:rPr lang="en-US" dirty="0">
                <a:effectLst>
                  <a:outerShdw blurRad="38100" dist="38100" dir="2700000" algn="tl">
                    <a:srgbClr val="000000">
                      <a:alpha val="43137"/>
                    </a:srgbClr>
                  </a:outerShdw>
                </a:effectLst>
              </a:rPr>
              <a:t>This can create a dilemma for the employer on denying claims knowing that the claimant will have surgery with an unauthorized surgeon.</a:t>
            </a:r>
          </a:p>
          <a:p>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1877666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Claimant had Been Asymptomatic or Working Job with No Problems Prior to Accident</a:t>
            </a:r>
          </a:p>
        </p:txBody>
      </p:sp>
      <p:sp>
        <p:nvSpPr>
          <p:cNvPr id="3" name="Content Placeholder 2"/>
          <p:cNvSpPr>
            <a:spLocks noGrp="1"/>
          </p:cNvSpPr>
          <p:nvPr>
            <p:ph idx="1"/>
          </p:nvPr>
        </p:nvSpPr>
        <p:spPr/>
        <p:txBody>
          <a:bodyPr/>
          <a:lstStyle/>
          <a:p>
            <a:pPr algn="just"/>
            <a:r>
              <a:rPr lang="en-US" dirty="0"/>
              <a:t>The employer may need to investigate by doing hospital/medical clinic skip trace looking for medical records, as well as speak with co-employees regarding claimant's pre-existing condition. </a:t>
            </a:r>
          </a:p>
          <a:p>
            <a:pPr lvl="1" algn="just"/>
            <a:r>
              <a:rPr lang="en-US" dirty="0"/>
              <a:t>In </a:t>
            </a:r>
            <a:r>
              <a:rPr lang="en-US" i="1" dirty="0"/>
              <a:t>Whitley, </a:t>
            </a:r>
            <a:r>
              <a:rPr lang="en-US" i="1" dirty="0" err="1"/>
              <a:t>Holeman</a:t>
            </a:r>
            <a:r>
              <a:rPr lang="en-US" dirty="0"/>
              <a:t>, and </a:t>
            </a:r>
            <a:r>
              <a:rPr lang="en-US" i="1" dirty="0" err="1"/>
              <a:t>Dierks</a:t>
            </a:r>
            <a:r>
              <a:rPr lang="en-US" dirty="0"/>
              <a:t>, the claimants had been working for considerable amounts of time without complaint until after their work accidents, and the claims were deemed compensable. </a:t>
            </a:r>
          </a:p>
          <a:p>
            <a:pPr lvl="1" algn="just"/>
            <a:r>
              <a:rPr lang="en-US" dirty="0"/>
              <a:t>In </a:t>
            </a:r>
            <a:r>
              <a:rPr lang="en-US" i="1" dirty="0"/>
              <a:t>Gordon</a:t>
            </a:r>
            <a:r>
              <a:rPr lang="en-US" dirty="0"/>
              <a:t>,  as the claimant’s rotator cuff had been damaged for years prior to the work accident, the court held the case was non-compensable. </a:t>
            </a:r>
          </a:p>
        </p:txBody>
      </p:sp>
    </p:spTree>
    <p:extLst>
      <p:ext uri="{BB962C8B-B14F-4D97-AF65-F5344CB8AC3E}">
        <p14:creationId xmlns:p14="http://schemas.microsoft.com/office/powerpoint/2010/main" val="584163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491FE-244B-C5B5-48F5-04492EEA9A81}"/>
              </a:ext>
            </a:extLst>
          </p:cNvPr>
          <p:cNvSpPr>
            <a:spLocks noGrp="1"/>
          </p:cNvSpPr>
          <p:nvPr>
            <p:ph type="ctrTitle"/>
          </p:nvPr>
        </p:nvSpPr>
        <p:spPr>
          <a:xfrm>
            <a:off x="2043718" y="1754024"/>
            <a:ext cx="8825658" cy="1348381"/>
          </a:xfrm>
        </p:spPr>
        <p:txBody>
          <a:bodyPr/>
          <a:lstStyle/>
          <a:p>
            <a:r>
              <a:rPr lang="en-US" dirty="0"/>
              <a:t>Questions?</a:t>
            </a:r>
          </a:p>
        </p:txBody>
      </p:sp>
      <p:sp>
        <p:nvSpPr>
          <p:cNvPr id="5" name="Subtitle 4">
            <a:extLst>
              <a:ext uri="{FF2B5EF4-FFF2-40B4-BE49-F238E27FC236}">
                <a16:creationId xmlns:a16="http://schemas.microsoft.com/office/drawing/2014/main" id="{2C8E4792-9E2D-0226-0932-B5AC330E57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41022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259BA4AE-CFA7-BAB7-84DC-537F162CA41D}"/>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Medical Causation: Injury caused by accident</a:t>
            </a:r>
          </a:p>
        </p:txBody>
      </p:sp>
      <p:sp>
        <p:nvSpPr>
          <p:cNvPr id="3" name="Content Placeholder 2">
            <a:extLst>
              <a:ext uri="{FF2B5EF4-FFF2-40B4-BE49-F238E27FC236}">
                <a16:creationId xmlns:a16="http://schemas.microsoft.com/office/drawing/2014/main" id="{3981604E-5CB6-3E90-5F08-F27058952598}"/>
              </a:ext>
            </a:extLst>
          </p:cNvPr>
          <p:cNvSpPr>
            <a:spLocks noGrp="1"/>
          </p:cNvSpPr>
          <p:nvPr>
            <p:ph idx="1"/>
          </p:nvPr>
        </p:nvSpPr>
        <p:spPr>
          <a:xfrm>
            <a:off x="1103312" y="2763520"/>
            <a:ext cx="8946541" cy="3484879"/>
          </a:xfrm>
        </p:spPr>
        <p:txBody>
          <a:bodyPr>
            <a:normAutofit/>
          </a:bodyPr>
          <a:lstStyle/>
          <a:p>
            <a:pPr eaLnBrk="1" hangingPunct="1">
              <a:lnSpc>
                <a:spcPct val="90000"/>
              </a:lnSpc>
              <a:buClr>
                <a:schemeClr val="accent1">
                  <a:lumMod val="60000"/>
                  <a:lumOff val="40000"/>
                </a:schemeClr>
              </a:buClr>
            </a:pPr>
            <a:r>
              <a:rPr lang="en-US" altLang="en-US" sz="2800" dirty="0">
                <a:ea typeface="ＭＳ Ｐゴシック" panose="020B0600070205080204" pitchFamily="34" charset="-128"/>
              </a:rPr>
              <a:t>Injury is deemed to arise out of and in the course of employment only if:</a:t>
            </a:r>
          </a:p>
          <a:p>
            <a:pPr lvl="1" eaLnBrk="1" hangingPunct="1">
              <a:lnSpc>
                <a:spcPct val="90000"/>
              </a:lnSpc>
              <a:buClr>
                <a:schemeClr val="accent1">
                  <a:lumMod val="60000"/>
                  <a:lumOff val="40000"/>
                </a:schemeClr>
              </a:buClr>
            </a:pPr>
            <a:r>
              <a:rPr lang="en-US" altLang="en-US" sz="2400" dirty="0">
                <a:ea typeface="ＭＳ Ｐゴシック" panose="020B0600070205080204" pitchFamily="34" charset="-128"/>
              </a:rPr>
              <a:t>It is reasonably apparent,…, that the accident is the prevailing factor in causing the injury; and</a:t>
            </a:r>
          </a:p>
          <a:p>
            <a:pPr lvl="1" eaLnBrk="1" hangingPunct="1">
              <a:lnSpc>
                <a:spcPct val="90000"/>
              </a:lnSpc>
              <a:buClr>
                <a:schemeClr val="accent1">
                  <a:lumMod val="60000"/>
                  <a:lumOff val="40000"/>
                </a:schemeClr>
              </a:buClr>
            </a:pPr>
            <a:r>
              <a:rPr lang="en-US" altLang="en-US" sz="2400" dirty="0">
                <a:ea typeface="ＭＳ Ｐゴシック" panose="020B0600070205080204" pitchFamily="34" charset="-128"/>
              </a:rPr>
              <a:t>It does not come from a hazard or risk unrelated to the employment to which workers would have been equally exposed outside of and unrelated to the employment in normal non-employment life.</a:t>
            </a:r>
          </a:p>
          <a:p>
            <a:endParaRPr lang="en-US" sz="2800" dirty="0"/>
          </a:p>
        </p:txBody>
      </p:sp>
    </p:spTree>
    <p:extLst>
      <p:ext uri="{BB962C8B-B14F-4D97-AF65-F5344CB8AC3E}">
        <p14:creationId xmlns:p14="http://schemas.microsoft.com/office/powerpoint/2010/main" val="426855931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B87BE6-A771-3EB1-2040-8FBBEB85904B}"/>
              </a:ext>
            </a:extLst>
          </p:cNvPr>
          <p:cNvSpPr>
            <a:spLocks noGrp="1"/>
          </p:cNvSpPr>
          <p:nvPr>
            <p:ph type="title"/>
          </p:nvPr>
        </p:nvSpPr>
        <p:spPr>
          <a:xfrm>
            <a:off x="653143" y="1645920"/>
            <a:ext cx="3522879" cy="4470821"/>
          </a:xfrm>
        </p:spPr>
        <p:txBody>
          <a:bodyPr>
            <a:normAutofit/>
          </a:bodyPr>
          <a:lstStyle/>
          <a:p>
            <a:pPr algn="r"/>
            <a:r>
              <a:rPr lang="en-US" dirty="0">
                <a:solidFill>
                  <a:srgbClr val="FFFFFF"/>
                </a:solidFill>
              </a:rPr>
              <a:t>Medical Causation: Injury caused by accident</a:t>
            </a:r>
          </a:p>
        </p:txBody>
      </p:sp>
      <p:sp>
        <p:nvSpPr>
          <p:cNvPr id="3" name="Content Placeholder 2">
            <a:extLst>
              <a:ext uri="{FF2B5EF4-FFF2-40B4-BE49-F238E27FC236}">
                <a16:creationId xmlns:a16="http://schemas.microsoft.com/office/drawing/2014/main" id="{49740DF5-ECFE-76ED-17F5-060B525D711B}"/>
              </a:ext>
            </a:extLst>
          </p:cNvPr>
          <p:cNvSpPr>
            <a:spLocks noGrp="1"/>
          </p:cNvSpPr>
          <p:nvPr>
            <p:ph idx="1"/>
          </p:nvPr>
        </p:nvSpPr>
        <p:spPr>
          <a:xfrm>
            <a:off x="5204109" y="1645920"/>
            <a:ext cx="5919503" cy="4470821"/>
          </a:xfrm>
        </p:spPr>
        <p:txBody>
          <a:bodyPr>
            <a:normAutofit/>
          </a:bodyPr>
          <a:lstStyle/>
          <a:p>
            <a:pPr eaLnBrk="1" hangingPunct="1">
              <a:lnSpc>
                <a:spcPct val="90000"/>
              </a:lnSpc>
              <a:buClr>
                <a:schemeClr val="accent1">
                  <a:lumMod val="60000"/>
                  <a:lumOff val="40000"/>
                </a:schemeClr>
              </a:buClr>
            </a:pPr>
            <a:r>
              <a:rPr lang="en-US" altLang="en-US" sz="2400" dirty="0">
                <a:ea typeface="ＭＳ Ｐゴシック" panose="020B0600070205080204" pitchFamily="34" charset="-128"/>
              </a:rPr>
              <a:t>If medical causation is within understanding of laypersons, expert medical testimony is not needed</a:t>
            </a:r>
          </a:p>
          <a:p>
            <a:pPr eaLnBrk="1" hangingPunct="1">
              <a:lnSpc>
                <a:spcPct val="90000"/>
              </a:lnSpc>
              <a:buClr>
                <a:schemeClr val="accent1">
                  <a:lumMod val="60000"/>
                  <a:lumOff val="40000"/>
                </a:schemeClr>
              </a:buClr>
            </a:pPr>
            <a:endParaRPr lang="en-US" altLang="en-US" sz="2400" dirty="0">
              <a:ea typeface="ＭＳ Ｐゴシック" panose="020B0600070205080204" pitchFamily="34" charset="-128"/>
            </a:endParaRPr>
          </a:p>
          <a:p>
            <a:pPr eaLnBrk="1" hangingPunct="1">
              <a:lnSpc>
                <a:spcPct val="90000"/>
              </a:lnSpc>
              <a:buClr>
                <a:schemeClr val="accent1">
                  <a:lumMod val="60000"/>
                  <a:lumOff val="40000"/>
                </a:schemeClr>
              </a:buClr>
            </a:pPr>
            <a:r>
              <a:rPr lang="en-US" altLang="en-US" sz="2400" dirty="0">
                <a:ea typeface="ＭＳ Ｐゴシック" panose="020B0600070205080204" pitchFamily="34" charset="-128"/>
              </a:rPr>
              <a:t>If the case is a sophisticated injury requiring surgery or highly scientific techniques for diagnosis, and when there is a serious question of pre-existing disability, proof of medical causation is not within  lay understanding.</a:t>
            </a:r>
          </a:p>
          <a:p>
            <a:endParaRPr lang="en-US" dirty="0"/>
          </a:p>
        </p:txBody>
      </p:sp>
    </p:spTree>
    <p:extLst>
      <p:ext uri="{BB962C8B-B14F-4D97-AF65-F5344CB8AC3E}">
        <p14:creationId xmlns:p14="http://schemas.microsoft.com/office/powerpoint/2010/main" val="390535190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30000" b="-3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6B5E-AF69-73F2-6635-80BE58E9AD72}"/>
              </a:ext>
            </a:extLst>
          </p:cNvPr>
          <p:cNvSpPr>
            <a:spLocks noGrp="1"/>
          </p:cNvSpPr>
          <p:nvPr>
            <p:ph type="title"/>
          </p:nvPr>
        </p:nvSpPr>
        <p:spPr/>
        <p:txBody>
          <a:bodyPr/>
          <a:lstStyle/>
          <a:p>
            <a:r>
              <a:rPr lang="en-US" dirty="0">
                <a:solidFill>
                  <a:schemeClr val="bg2">
                    <a:lumMod val="50000"/>
                  </a:schemeClr>
                </a:solidFill>
              </a:rPr>
              <a:t>Prevailing factor: factors to consider.</a:t>
            </a:r>
          </a:p>
        </p:txBody>
      </p:sp>
      <p:sp>
        <p:nvSpPr>
          <p:cNvPr id="3" name="Content Placeholder 2">
            <a:extLst>
              <a:ext uri="{FF2B5EF4-FFF2-40B4-BE49-F238E27FC236}">
                <a16:creationId xmlns:a16="http://schemas.microsoft.com/office/drawing/2014/main" id="{496C8556-F337-B510-1939-54A6123FE03B}"/>
              </a:ext>
            </a:extLst>
          </p:cNvPr>
          <p:cNvSpPr>
            <a:spLocks noGrp="1"/>
          </p:cNvSpPr>
          <p:nvPr>
            <p:ph idx="1"/>
          </p:nvPr>
        </p:nvSpPr>
        <p:spPr/>
        <p:txBody>
          <a:bodyPr/>
          <a:lstStyle/>
          <a:p>
            <a:r>
              <a:rPr lang="en-US" dirty="0">
                <a:solidFill>
                  <a:schemeClr val="bg2">
                    <a:lumMod val="50000"/>
                  </a:schemeClr>
                </a:solidFill>
              </a:rPr>
              <a:t>Mechanism of injury/history of injury.</a:t>
            </a:r>
          </a:p>
          <a:p>
            <a:r>
              <a:rPr lang="en-US" dirty="0">
                <a:solidFill>
                  <a:schemeClr val="bg2">
                    <a:lumMod val="50000"/>
                  </a:schemeClr>
                </a:solidFill>
              </a:rPr>
              <a:t>Type of symptoms.</a:t>
            </a:r>
          </a:p>
          <a:p>
            <a:r>
              <a:rPr lang="en-US" dirty="0">
                <a:solidFill>
                  <a:schemeClr val="bg2">
                    <a:lumMod val="50000"/>
                  </a:schemeClr>
                </a:solidFill>
              </a:rPr>
              <a:t>Onset of symptoms.</a:t>
            </a:r>
          </a:p>
          <a:p>
            <a:r>
              <a:rPr lang="en-US" dirty="0">
                <a:solidFill>
                  <a:schemeClr val="bg2">
                    <a:lumMod val="50000"/>
                  </a:schemeClr>
                </a:solidFill>
              </a:rPr>
              <a:t>Pre-existing conditions/prior medical treatment.</a:t>
            </a:r>
          </a:p>
          <a:p>
            <a:r>
              <a:rPr lang="en-US" dirty="0">
                <a:solidFill>
                  <a:schemeClr val="bg2">
                    <a:lumMod val="50000"/>
                  </a:schemeClr>
                </a:solidFill>
              </a:rPr>
              <a:t>Diagnostic studies.</a:t>
            </a:r>
          </a:p>
          <a:p>
            <a:r>
              <a:rPr lang="en-US" dirty="0">
                <a:solidFill>
                  <a:schemeClr val="bg2">
                    <a:lumMod val="50000"/>
                  </a:schemeClr>
                </a:solidFill>
              </a:rPr>
              <a:t>Physical/clinical exam.</a:t>
            </a:r>
          </a:p>
          <a:p>
            <a:r>
              <a:rPr lang="en-US" dirty="0">
                <a:solidFill>
                  <a:schemeClr val="bg2">
                    <a:lumMod val="50000"/>
                  </a:schemeClr>
                </a:solidFill>
              </a:rPr>
              <a:t>Response to treatment. </a:t>
            </a:r>
          </a:p>
          <a:p>
            <a:endParaRPr lang="en-US" dirty="0"/>
          </a:p>
          <a:p>
            <a:endParaRPr lang="en-US" dirty="0"/>
          </a:p>
        </p:txBody>
      </p:sp>
    </p:spTree>
    <p:extLst>
      <p:ext uri="{BB962C8B-B14F-4D97-AF65-F5344CB8AC3E}">
        <p14:creationId xmlns:p14="http://schemas.microsoft.com/office/powerpoint/2010/main" val="314557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7BE6-A771-3EB1-2040-8FBBEB85904B}"/>
              </a:ext>
            </a:extLst>
          </p:cNvPr>
          <p:cNvSpPr>
            <a:spLocks noGrp="1"/>
          </p:cNvSpPr>
          <p:nvPr>
            <p:ph type="title"/>
          </p:nvPr>
        </p:nvSpPr>
        <p:spPr>
          <a:xfrm>
            <a:off x="688379" y="1100975"/>
            <a:ext cx="3522879" cy="4470821"/>
          </a:xfrm>
        </p:spPr>
        <p:txBody>
          <a:bodyPr>
            <a:normAutofit/>
          </a:bodyPr>
          <a:lstStyle/>
          <a:p>
            <a:pPr algn="r"/>
            <a:r>
              <a:rPr lang="en-US" dirty="0">
                <a:solidFill>
                  <a:srgbClr val="FFFFFF"/>
                </a:solidFill>
              </a:rPr>
              <a:t>Mechanism of Injury</a:t>
            </a:r>
          </a:p>
        </p:txBody>
      </p:sp>
      <p:sp>
        <p:nvSpPr>
          <p:cNvPr id="5" name="Content Placeholder 4">
            <a:extLst>
              <a:ext uri="{FF2B5EF4-FFF2-40B4-BE49-F238E27FC236}">
                <a16:creationId xmlns:a16="http://schemas.microsoft.com/office/drawing/2014/main" id="{8DC739D8-3A00-7E50-6963-16E625268986}"/>
              </a:ext>
            </a:extLst>
          </p:cNvPr>
          <p:cNvSpPr>
            <a:spLocks noGrp="1"/>
          </p:cNvSpPr>
          <p:nvPr>
            <p:ph idx="1"/>
          </p:nvPr>
        </p:nvSpPr>
        <p:spPr>
          <a:xfrm>
            <a:off x="4640366" y="1215430"/>
            <a:ext cx="6340979" cy="5260234"/>
          </a:xfrm>
        </p:spPr>
        <p:txBody>
          <a:bodyPr>
            <a:normAutofit/>
          </a:bodyPr>
          <a:lstStyle/>
          <a:p>
            <a:r>
              <a:rPr lang="en-US" dirty="0"/>
              <a:t>The mechanism of injury is something that the Court and Commission evaluate on a case-by-case basis. </a:t>
            </a:r>
          </a:p>
          <a:p>
            <a:r>
              <a:rPr lang="en-US" dirty="0"/>
              <a:t>More acute or forceful injuries are likely to be found compensable for aggravation than less forceful or traumatic accidents. </a:t>
            </a:r>
          </a:p>
          <a:p>
            <a:pPr lvl="1"/>
            <a:r>
              <a:rPr lang="en-US" dirty="0"/>
              <a:t>In </a:t>
            </a:r>
            <a:r>
              <a:rPr lang="en-US" i="1" dirty="0"/>
              <a:t>Armstrong</a:t>
            </a:r>
            <a:r>
              <a:rPr lang="en-US" dirty="0"/>
              <a:t>, the claimant was denied compensation when moving and lifting stacks of cardboard.</a:t>
            </a:r>
          </a:p>
          <a:p>
            <a:pPr lvl="1"/>
            <a:r>
              <a:rPr lang="en-US" dirty="0"/>
              <a:t>In </a:t>
            </a:r>
            <a:r>
              <a:rPr lang="en-US" i="1" dirty="0"/>
              <a:t>Beatrice</a:t>
            </a:r>
            <a:r>
              <a:rPr lang="en-US" dirty="0"/>
              <a:t>, the claimant was a nurse who received compensation after experiencing back pain when pushing a patient’s bed down a hallway. </a:t>
            </a:r>
          </a:p>
          <a:p>
            <a:pPr lvl="1"/>
            <a:r>
              <a:rPr lang="en-US" dirty="0"/>
              <a:t>Both of the above claimants had histories of back pain or injury in the relative areas they aggravated following their work accidents. </a:t>
            </a:r>
          </a:p>
          <a:p>
            <a:endParaRPr lang="en-US" dirty="0"/>
          </a:p>
        </p:txBody>
      </p:sp>
      <p:pic>
        <p:nvPicPr>
          <p:cNvPr id="4" name="Picture 3">
            <a:extLst>
              <a:ext uri="{FF2B5EF4-FFF2-40B4-BE49-F238E27FC236}">
                <a16:creationId xmlns:a16="http://schemas.microsoft.com/office/drawing/2014/main" id="{6923FA0B-F9C9-D07D-FE7C-86220418E4DB}"/>
              </a:ext>
            </a:extLst>
          </p:cNvPr>
          <p:cNvPicPr>
            <a:picLocks noChangeAspect="1"/>
          </p:cNvPicPr>
          <p:nvPr/>
        </p:nvPicPr>
        <p:blipFill>
          <a:blip r:embed="rId2"/>
          <a:stretch>
            <a:fillRect/>
          </a:stretch>
        </p:blipFill>
        <p:spPr>
          <a:xfrm>
            <a:off x="1047013" y="2654734"/>
            <a:ext cx="2735137" cy="3653704"/>
          </a:xfrm>
          <a:prstGeom prst="rect">
            <a:avLst/>
          </a:prstGeom>
        </p:spPr>
      </p:pic>
    </p:spTree>
    <p:extLst>
      <p:ext uri="{BB962C8B-B14F-4D97-AF65-F5344CB8AC3E}">
        <p14:creationId xmlns:p14="http://schemas.microsoft.com/office/powerpoint/2010/main" val="2755798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689E-A7AB-084C-E040-DAB0433EBFEE}"/>
              </a:ext>
            </a:extLst>
          </p:cNvPr>
          <p:cNvSpPr>
            <a:spLocks noGrp="1"/>
          </p:cNvSpPr>
          <p:nvPr>
            <p:ph type="title"/>
          </p:nvPr>
        </p:nvSpPr>
        <p:spPr/>
        <p:txBody>
          <a:bodyPr/>
          <a:lstStyle/>
          <a:p>
            <a:r>
              <a:rPr lang="en-US" dirty="0"/>
              <a:t>Medical Assessment for Causation</a:t>
            </a:r>
          </a:p>
        </p:txBody>
      </p:sp>
      <p:sp>
        <p:nvSpPr>
          <p:cNvPr id="3" name="Content Placeholder 2">
            <a:extLst>
              <a:ext uri="{FF2B5EF4-FFF2-40B4-BE49-F238E27FC236}">
                <a16:creationId xmlns:a16="http://schemas.microsoft.com/office/drawing/2014/main" id="{174A56C1-5AF2-9181-F283-C23A1204C32D}"/>
              </a:ext>
            </a:extLst>
          </p:cNvPr>
          <p:cNvSpPr>
            <a:spLocks noGrp="1"/>
          </p:cNvSpPr>
          <p:nvPr>
            <p:ph idx="1"/>
          </p:nvPr>
        </p:nvSpPr>
        <p:spPr/>
        <p:txBody>
          <a:bodyPr numCol="2">
            <a:normAutofit/>
          </a:bodyPr>
          <a:lstStyle/>
          <a:p>
            <a:pPr>
              <a:buFont typeface="Wingdings" panose="05000000000000000000" pitchFamily="2" charset="2"/>
              <a:buChar char="q"/>
            </a:pPr>
            <a:r>
              <a:rPr lang="en-US" sz="2800" dirty="0"/>
              <a:t>Information	</a:t>
            </a:r>
          </a:p>
          <a:p>
            <a:pPr lvl="1">
              <a:buFont typeface="Wingdings" panose="05000000000000000000" pitchFamily="2" charset="2"/>
              <a:buChar char="ü"/>
            </a:pPr>
            <a:r>
              <a:rPr lang="en-US" sz="2400" dirty="0"/>
              <a:t>History from patient</a:t>
            </a:r>
          </a:p>
          <a:p>
            <a:pPr lvl="1">
              <a:buFont typeface="Wingdings" panose="05000000000000000000" pitchFamily="2" charset="2"/>
              <a:buChar char="ü"/>
            </a:pPr>
            <a:r>
              <a:rPr lang="en-US" sz="2400" dirty="0"/>
              <a:t>Exam of patient</a:t>
            </a:r>
          </a:p>
          <a:p>
            <a:pPr lvl="1">
              <a:buFont typeface="Wingdings" panose="05000000000000000000" pitchFamily="2" charset="2"/>
              <a:buChar char="ü"/>
            </a:pPr>
            <a:r>
              <a:rPr lang="en-US" sz="2400" dirty="0"/>
              <a:t>Diagnostic tests</a:t>
            </a:r>
          </a:p>
          <a:p>
            <a:pPr lvl="1">
              <a:buFont typeface="Wingdings" panose="05000000000000000000" pitchFamily="2" charset="2"/>
              <a:buChar char="ü"/>
            </a:pPr>
            <a:r>
              <a:rPr lang="en-US" sz="2400" dirty="0"/>
              <a:t>Old records</a:t>
            </a:r>
          </a:p>
          <a:p>
            <a:pPr lvl="1">
              <a:buFont typeface="Wingdings" panose="05000000000000000000" pitchFamily="2" charset="2"/>
              <a:buChar char="ü"/>
            </a:pPr>
            <a:r>
              <a:rPr lang="en-US" sz="2400" dirty="0"/>
              <a:t>Old tests</a:t>
            </a:r>
          </a:p>
          <a:p>
            <a:pPr lvl="1">
              <a:buFont typeface="Wingdings" panose="05000000000000000000" pitchFamily="2" charset="2"/>
              <a:buChar char="ü"/>
            </a:pPr>
            <a:r>
              <a:rPr lang="en-US" sz="2400" dirty="0"/>
              <a:t>Response to treatment</a:t>
            </a:r>
          </a:p>
          <a:p>
            <a:pPr lvl="1">
              <a:buFont typeface="Wingdings" panose="05000000000000000000" pitchFamily="2" charset="2"/>
              <a:buChar char="q"/>
            </a:pPr>
            <a:endParaRPr lang="en-US" sz="2400" dirty="0"/>
          </a:p>
          <a:p>
            <a:pPr lvl="1">
              <a:buFont typeface="Wingdings" panose="05000000000000000000" pitchFamily="2" charset="2"/>
              <a:buChar char="q"/>
            </a:pPr>
            <a:endParaRPr lang="en-US" sz="2400" dirty="0"/>
          </a:p>
          <a:p>
            <a:pPr>
              <a:buFont typeface="Wingdings" panose="05000000000000000000" pitchFamily="2" charset="2"/>
              <a:buChar char="q"/>
            </a:pPr>
            <a:r>
              <a:rPr lang="en-US" sz="2800" dirty="0"/>
              <a:t>Opinion</a:t>
            </a:r>
          </a:p>
          <a:p>
            <a:pPr lvl="1">
              <a:buFont typeface="Wingdings" panose="05000000000000000000" pitchFamily="2" charset="2"/>
              <a:buChar char="ü"/>
            </a:pPr>
            <a:r>
              <a:rPr lang="en-US" sz="2400" dirty="0"/>
              <a:t>Diagnosis</a:t>
            </a:r>
          </a:p>
          <a:p>
            <a:pPr lvl="1">
              <a:buFont typeface="Wingdings" panose="05000000000000000000" pitchFamily="2" charset="2"/>
              <a:buChar char="ü"/>
            </a:pPr>
            <a:r>
              <a:rPr lang="en-US" sz="2400" dirty="0"/>
              <a:t>Identify old vs. new</a:t>
            </a:r>
          </a:p>
          <a:p>
            <a:pPr lvl="1">
              <a:buFont typeface="Wingdings" panose="05000000000000000000" pitchFamily="2" charset="2"/>
              <a:buChar char="ü"/>
            </a:pPr>
            <a:r>
              <a:rPr lang="en-US" sz="2400" dirty="0"/>
              <a:t>Treatment plan</a:t>
            </a:r>
          </a:p>
        </p:txBody>
      </p:sp>
      <p:pic>
        <p:nvPicPr>
          <p:cNvPr id="5" name="Picture 4">
            <a:extLst>
              <a:ext uri="{FF2B5EF4-FFF2-40B4-BE49-F238E27FC236}">
                <a16:creationId xmlns:a16="http://schemas.microsoft.com/office/drawing/2014/main" id="{4CB166B4-7263-70BA-CA20-3E280909126F}"/>
              </a:ext>
            </a:extLst>
          </p:cNvPr>
          <p:cNvPicPr>
            <a:picLocks noChangeAspect="1"/>
          </p:cNvPicPr>
          <p:nvPr/>
        </p:nvPicPr>
        <p:blipFill>
          <a:blip r:embed="rId2"/>
          <a:stretch>
            <a:fillRect/>
          </a:stretch>
        </p:blipFill>
        <p:spPr>
          <a:xfrm>
            <a:off x="8162303" y="4150658"/>
            <a:ext cx="3156815" cy="2364442"/>
          </a:xfrm>
          <a:prstGeom prst="ellipse">
            <a:avLst/>
          </a:prstGeom>
          <a:ln>
            <a:noFill/>
          </a:ln>
          <a:effectLst>
            <a:softEdge rad="112500"/>
          </a:effectLst>
        </p:spPr>
      </p:pic>
    </p:spTree>
    <p:extLst>
      <p:ext uri="{BB962C8B-B14F-4D97-AF65-F5344CB8AC3E}">
        <p14:creationId xmlns:p14="http://schemas.microsoft.com/office/powerpoint/2010/main" val="133925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5000" b="-15000"/>
          </a:stretch>
        </a:blip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8D00BA88-9437-427B-7082-2B6F58D22D8C}"/>
              </a:ext>
            </a:extLst>
          </p:cNvPr>
          <p:cNvSpPr>
            <a:spLocks noGrp="1"/>
          </p:cNvSpPr>
          <p:nvPr>
            <p:ph type="title"/>
          </p:nvPr>
        </p:nvSpPr>
        <p:spPr>
          <a:xfrm>
            <a:off x="1103312" y="452718"/>
            <a:ext cx="8947522" cy="1400530"/>
          </a:xfrm>
        </p:spPr>
        <p:txBody>
          <a:bodyPr anchor="ctr">
            <a:normAutofit/>
          </a:bodyPr>
          <a:lstStyle/>
          <a:p>
            <a:r>
              <a:rPr lang="en-US" dirty="0">
                <a:solidFill>
                  <a:srgbClr val="FFFFFF"/>
                </a:solidFill>
              </a:rPr>
              <a:t>Prevailing Factor: Meniscal Tear</a:t>
            </a:r>
          </a:p>
        </p:txBody>
      </p:sp>
      <p:sp>
        <p:nvSpPr>
          <p:cNvPr id="3" name="Content Placeholder 2">
            <a:extLst>
              <a:ext uri="{FF2B5EF4-FFF2-40B4-BE49-F238E27FC236}">
                <a16:creationId xmlns:a16="http://schemas.microsoft.com/office/drawing/2014/main" id="{3F9E3E48-502B-D084-5C5F-961A8E13BE49}"/>
              </a:ext>
            </a:extLst>
          </p:cNvPr>
          <p:cNvSpPr>
            <a:spLocks noGrp="1"/>
          </p:cNvSpPr>
          <p:nvPr>
            <p:ph idx="1"/>
          </p:nvPr>
        </p:nvSpPr>
        <p:spPr>
          <a:xfrm>
            <a:off x="1103312" y="2763520"/>
            <a:ext cx="8946541" cy="3484879"/>
          </a:xfrm>
        </p:spPr>
        <p:txBody>
          <a:bodyPr numCol="2">
            <a:normAutofit/>
          </a:bodyPr>
          <a:lstStyle/>
          <a:p>
            <a:pPr>
              <a:buClr>
                <a:schemeClr val="accent1">
                  <a:lumMod val="60000"/>
                  <a:lumOff val="40000"/>
                </a:schemeClr>
              </a:buClr>
            </a:pPr>
            <a:r>
              <a:rPr lang="en-US" sz="2800" dirty="0">
                <a:solidFill>
                  <a:schemeClr val="bg1"/>
                </a:solidFill>
              </a:rPr>
              <a:t>In Favor of: </a:t>
            </a:r>
          </a:p>
          <a:p>
            <a:pPr lvl="1">
              <a:buClr>
                <a:schemeClr val="accent1">
                  <a:lumMod val="60000"/>
                  <a:lumOff val="40000"/>
                </a:schemeClr>
              </a:buClr>
            </a:pPr>
            <a:r>
              <a:rPr lang="en-US" sz="2400" dirty="0">
                <a:solidFill>
                  <a:schemeClr val="bg1"/>
                </a:solidFill>
              </a:rPr>
              <a:t>Twisting mechanism</a:t>
            </a:r>
          </a:p>
          <a:p>
            <a:pPr lvl="1">
              <a:buClr>
                <a:schemeClr val="accent1">
                  <a:lumMod val="60000"/>
                  <a:lumOff val="40000"/>
                </a:schemeClr>
              </a:buClr>
            </a:pPr>
            <a:r>
              <a:rPr lang="en-US" sz="2400" dirty="0">
                <a:solidFill>
                  <a:schemeClr val="bg1"/>
                </a:solidFill>
              </a:rPr>
              <a:t>Pop/swelling</a:t>
            </a:r>
          </a:p>
          <a:p>
            <a:pPr lvl="1">
              <a:buClr>
                <a:schemeClr val="accent1">
                  <a:lumMod val="60000"/>
                  <a:lumOff val="40000"/>
                </a:schemeClr>
              </a:buClr>
            </a:pPr>
            <a:r>
              <a:rPr lang="en-US" sz="2400" dirty="0">
                <a:solidFill>
                  <a:schemeClr val="bg1"/>
                </a:solidFill>
              </a:rPr>
              <a:t>No/minimal arthritis</a:t>
            </a:r>
          </a:p>
          <a:p>
            <a:pPr lvl="1">
              <a:buClr>
                <a:schemeClr val="accent1">
                  <a:lumMod val="60000"/>
                  <a:lumOff val="40000"/>
                </a:schemeClr>
              </a:buClr>
            </a:pPr>
            <a:r>
              <a:rPr lang="en-US" sz="2400" dirty="0">
                <a:solidFill>
                  <a:schemeClr val="bg1"/>
                </a:solidFill>
              </a:rPr>
              <a:t>MRI positive</a:t>
            </a:r>
          </a:p>
          <a:p>
            <a:pPr lvl="1">
              <a:buClr>
                <a:schemeClr val="accent1">
                  <a:lumMod val="60000"/>
                  <a:lumOff val="40000"/>
                </a:schemeClr>
              </a:buClr>
            </a:pPr>
            <a:r>
              <a:rPr lang="en-US" sz="2400" dirty="0">
                <a:solidFill>
                  <a:schemeClr val="bg1"/>
                </a:solidFill>
              </a:rPr>
              <a:t>Positive physical exam</a:t>
            </a:r>
          </a:p>
          <a:p>
            <a:pPr lvl="1">
              <a:buClr>
                <a:schemeClr val="accent1">
                  <a:lumMod val="60000"/>
                  <a:lumOff val="40000"/>
                </a:schemeClr>
              </a:buClr>
            </a:pPr>
            <a:endParaRPr lang="en-US" sz="2400" dirty="0">
              <a:solidFill>
                <a:schemeClr val="bg1"/>
              </a:solidFill>
            </a:endParaRPr>
          </a:p>
          <a:p>
            <a:pPr lvl="1">
              <a:buClr>
                <a:schemeClr val="accent1">
                  <a:lumMod val="60000"/>
                  <a:lumOff val="40000"/>
                </a:schemeClr>
              </a:buClr>
            </a:pPr>
            <a:r>
              <a:rPr lang="en-US" sz="2400" dirty="0">
                <a:solidFill>
                  <a:schemeClr val="bg1"/>
                </a:solidFill>
              </a:rPr>
              <a:t>Against: </a:t>
            </a:r>
          </a:p>
          <a:p>
            <a:pPr lvl="2">
              <a:buClr>
                <a:schemeClr val="accent1">
                  <a:lumMod val="60000"/>
                  <a:lumOff val="40000"/>
                </a:schemeClr>
              </a:buClr>
            </a:pPr>
            <a:r>
              <a:rPr lang="en-US" sz="2000" dirty="0">
                <a:solidFill>
                  <a:schemeClr val="bg1"/>
                </a:solidFill>
              </a:rPr>
              <a:t>Old cartilage problems</a:t>
            </a:r>
          </a:p>
          <a:p>
            <a:pPr lvl="2">
              <a:buClr>
                <a:schemeClr val="accent1">
                  <a:lumMod val="60000"/>
                  <a:lumOff val="40000"/>
                </a:schemeClr>
              </a:buClr>
            </a:pPr>
            <a:r>
              <a:rPr lang="en-US" sz="2000" dirty="0">
                <a:solidFill>
                  <a:schemeClr val="bg1"/>
                </a:solidFill>
              </a:rPr>
              <a:t>Degenerative MRI</a:t>
            </a:r>
          </a:p>
          <a:p>
            <a:pPr lvl="2">
              <a:buClr>
                <a:schemeClr val="accent1">
                  <a:lumMod val="60000"/>
                  <a:lumOff val="40000"/>
                </a:schemeClr>
              </a:buClr>
            </a:pPr>
            <a:r>
              <a:rPr lang="en-US" sz="2000" dirty="0">
                <a:solidFill>
                  <a:schemeClr val="bg1"/>
                </a:solidFill>
              </a:rPr>
              <a:t>No pop/swelling</a:t>
            </a:r>
          </a:p>
          <a:p>
            <a:pPr lvl="2">
              <a:buClr>
                <a:schemeClr val="accent1">
                  <a:lumMod val="60000"/>
                  <a:lumOff val="40000"/>
                </a:schemeClr>
              </a:buClr>
            </a:pPr>
            <a:r>
              <a:rPr lang="en-US" sz="2000" dirty="0">
                <a:solidFill>
                  <a:schemeClr val="bg1"/>
                </a:solidFill>
              </a:rPr>
              <a:t>Pre-injury condition in records </a:t>
            </a:r>
            <a:r>
              <a:rPr lang="en-US" sz="2000" dirty="0">
                <a:solidFill>
                  <a:schemeClr val="tx2">
                    <a:lumMod val="40000"/>
                    <a:lumOff val="60000"/>
                  </a:schemeClr>
                </a:solidFill>
              </a:rPr>
              <a:t>and studies.</a:t>
            </a:r>
          </a:p>
        </p:txBody>
      </p:sp>
    </p:spTree>
    <p:extLst>
      <p:ext uri="{BB962C8B-B14F-4D97-AF65-F5344CB8AC3E}">
        <p14:creationId xmlns:p14="http://schemas.microsoft.com/office/powerpoint/2010/main" val="340114813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193</TotalTime>
  <Words>2293</Words>
  <Application>Microsoft Macintosh PowerPoint</Application>
  <PresentationFormat>Widescreen</PresentationFormat>
  <Paragraphs>197</Paragraphs>
  <Slides>35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ＭＳ Ｐゴシック</vt:lpstr>
      <vt:lpstr>Arial</vt:lpstr>
      <vt:lpstr>Century Gothic</vt:lpstr>
      <vt:lpstr>Wingdings</vt:lpstr>
      <vt:lpstr>Wingdings 2</vt:lpstr>
      <vt:lpstr>Wingdings 3</vt:lpstr>
      <vt:lpstr>Ion</vt:lpstr>
      <vt:lpstr>Medical and Legal Perspectives of Medical Causation and Prevailing Factor</vt:lpstr>
      <vt:lpstr>Phases of Medical Causation</vt:lpstr>
      <vt:lpstr>Medical Causation: Injury caused by accident</vt:lpstr>
      <vt:lpstr>Medical Causation: Injury caused by accident</vt:lpstr>
      <vt:lpstr>Medical Causation: Injury caused by accident</vt:lpstr>
      <vt:lpstr>Prevailing factor: factors to consider.</vt:lpstr>
      <vt:lpstr>Mechanism of Injury</vt:lpstr>
      <vt:lpstr>Medical Assessment for Causation</vt:lpstr>
      <vt:lpstr>Prevailing Factor: Meniscal Tear</vt:lpstr>
      <vt:lpstr>Prevailing Factor: Upper extremity-repetitive trauma.</vt:lpstr>
      <vt:lpstr>Employee Statements</vt:lpstr>
      <vt:lpstr>Mechanism of Injury</vt:lpstr>
      <vt:lpstr>PowerPoint Presentation</vt:lpstr>
      <vt:lpstr>Johnson v. Indiana Western Exp., Inc.,  281 S.W.3d 885 (Mo. App. S.D. 2009) </vt:lpstr>
      <vt:lpstr>Johnson v. Indiana Western Exp., Inc.,  281 S.W.3d 885 (Mo. App. S.D. 2009) </vt:lpstr>
      <vt:lpstr>Gordon v. City of Ellisville, 268 S.W.3d 454 (Mo. App. E.D. 2008)</vt:lpstr>
      <vt:lpstr>Gordon v. City of Ellisville, 268 S.W.3d 454 (Mo. App. E.D. 2008)</vt:lpstr>
      <vt:lpstr>Payne v. Thompson Sales Co. 322 S.W.3d 590 (Mo. App. S.D. 2010)</vt:lpstr>
      <vt:lpstr>Payne v. Thompson Sales Co. 322 S.W.3d 590 (Mo. App. S.D. 2010)</vt:lpstr>
      <vt:lpstr>Maness v. City of De Soto 421 S.W.3d 532 (Mo. App. E.D. 2014)</vt:lpstr>
      <vt:lpstr>Maness v. City of De Soto 421 S.W.3d 532 (Mo. App. E.D. 2014)</vt:lpstr>
      <vt:lpstr>Whiteley v. City of Poplar Bluff 350 S.W.3d 70 (Mo. App. S.D. 2011) </vt:lpstr>
      <vt:lpstr>Whiteley v. City of Poplar Bluff 350 S.W.3d 70 (Mo. App. S.D. 2011) </vt:lpstr>
      <vt:lpstr>Armstrong v. Tetra Pak, Inc., 391 S.W.3d 466 (Mo. App. S.D. 2012)</vt:lpstr>
      <vt:lpstr>Armstrong v. Tetra Pak, Inc., 391 S.W.3d 466 (Mo. App. S.D. 2012)</vt:lpstr>
      <vt:lpstr>Dierks v. Kraft Foods,  471 S.W.3d 726 (Mo. App. W.D. 2015)</vt:lpstr>
      <vt:lpstr>Dierks v. Kraft Foods,  471 S.W.3d 726 (Mo. App. W.D. 2015)</vt:lpstr>
      <vt:lpstr>Moore-Ransdell,  446 S.W.3d 699 (Mo. Ct. App. W.D. - July 29, 2014)</vt:lpstr>
      <vt:lpstr>Moore-Ransdell,  446 S.W.3d 699 (Mo. Ct. App. W.D. - July 29, 2014)</vt:lpstr>
      <vt:lpstr>Tillotson v. St. Joseph Medical Center</vt:lpstr>
      <vt:lpstr>Tillotson v. St. Joseph Medical Center</vt:lpstr>
      <vt:lpstr>Trends and Factors on  Which the Commission and Court Rely</vt:lpstr>
      <vt:lpstr>Trends and Factors on  Which the Commission and Court Rely</vt:lpstr>
      <vt:lpstr>Claimant had Been Asymptomatic or Working Job with No Problems Prior to Accident</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and Legal Perspectives of Medical Causation and Prevailing Factor</dc:title>
  <dc:creator>Genifer J. Brown</dc:creator>
  <cp:lastModifiedBy>Nick Omland</cp:lastModifiedBy>
  <cp:revision>24</cp:revision>
  <dcterms:created xsi:type="dcterms:W3CDTF">2023-07-31T21:15:43Z</dcterms:created>
  <dcterms:modified xsi:type="dcterms:W3CDTF">2023-08-07T15:41:38Z</dcterms:modified>
</cp:coreProperties>
</file>