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85" r:id="rId4"/>
  </p:sldMasterIdLst>
  <p:notesMasterIdLst>
    <p:notesMasterId r:id="rId23"/>
  </p:notesMasterIdLst>
  <p:sldIdLst>
    <p:sldId id="259" r:id="rId5"/>
    <p:sldId id="263" r:id="rId6"/>
    <p:sldId id="260" r:id="rId7"/>
    <p:sldId id="261" r:id="rId8"/>
    <p:sldId id="262" r:id="rId9"/>
    <p:sldId id="257" r:id="rId10"/>
    <p:sldId id="275" r:id="rId11"/>
    <p:sldId id="276" r:id="rId12"/>
    <p:sldId id="268" r:id="rId13"/>
    <p:sldId id="269" r:id="rId14"/>
    <p:sldId id="270" r:id="rId15"/>
    <p:sldId id="271" r:id="rId16"/>
    <p:sldId id="258" r:id="rId17"/>
    <p:sldId id="272" r:id="rId18"/>
    <p:sldId id="273" r:id="rId19"/>
    <p:sldId id="274" r:id="rId20"/>
    <p:sldId id="266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A21CC6-1C10-4F31-87D3-2BDE5D6AF70F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36AAE4-FE2B-4E84-A813-9622C5EDEDFD}">
      <dgm:prSet phldrT="[Text]"/>
      <dgm:spPr/>
      <dgm:t>
        <a:bodyPr/>
        <a:lstStyle/>
        <a:p>
          <a:r>
            <a:rPr lang="en-US" dirty="0"/>
            <a:t>Prior to 2017</a:t>
          </a:r>
        </a:p>
      </dgm:t>
    </dgm:pt>
    <dgm:pt modelId="{979DE891-E970-4D52-AB24-2899ABC1E883}" type="parTrans" cxnId="{0E43ECAC-64DB-45C8-86BA-66B086D77C50}">
      <dgm:prSet/>
      <dgm:spPr/>
      <dgm:t>
        <a:bodyPr/>
        <a:lstStyle/>
        <a:p>
          <a:endParaRPr lang="en-US"/>
        </a:p>
      </dgm:t>
    </dgm:pt>
    <dgm:pt modelId="{963A95BB-EF09-42F8-B0C6-26DAA5BE13A4}" type="sibTrans" cxnId="{0E43ECAC-64DB-45C8-86BA-66B086D77C50}">
      <dgm:prSet/>
      <dgm:spPr/>
      <dgm:t>
        <a:bodyPr/>
        <a:lstStyle/>
        <a:p>
          <a:endParaRPr lang="en-US"/>
        </a:p>
      </dgm:t>
    </dgm:pt>
    <dgm:pt modelId="{111DA7BF-54C6-45A7-8220-43D51403DBD0}">
      <dgm:prSet phldrT="[Text]"/>
      <dgm:spPr/>
      <dgm:t>
        <a:bodyPr/>
        <a:lstStyle/>
        <a:p>
          <a:r>
            <a:rPr lang="en-US" dirty="0"/>
            <a:t>Nurse call lines</a:t>
          </a:r>
        </a:p>
      </dgm:t>
    </dgm:pt>
    <dgm:pt modelId="{65C7240D-8140-44C0-BA2C-05AE6EB314A2}" type="parTrans" cxnId="{5DDE374E-0623-40FD-BDC4-96FF5D386375}">
      <dgm:prSet/>
      <dgm:spPr/>
      <dgm:t>
        <a:bodyPr/>
        <a:lstStyle/>
        <a:p>
          <a:endParaRPr lang="en-US"/>
        </a:p>
      </dgm:t>
    </dgm:pt>
    <dgm:pt modelId="{D82CECA6-3AF9-480C-A6C7-16361E859911}" type="sibTrans" cxnId="{5DDE374E-0623-40FD-BDC4-96FF5D386375}">
      <dgm:prSet/>
      <dgm:spPr/>
      <dgm:t>
        <a:bodyPr/>
        <a:lstStyle/>
        <a:p>
          <a:endParaRPr lang="en-US"/>
        </a:p>
      </dgm:t>
    </dgm:pt>
    <dgm:pt modelId="{9A44BD2E-4444-47A9-B3AB-24CE49DB3BA6}">
      <dgm:prSet phldrT="[Text]"/>
      <dgm:spPr/>
      <dgm:t>
        <a:bodyPr/>
        <a:lstStyle/>
        <a:p>
          <a:r>
            <a:rPr lang="en-US" dirty="0"/>
            <a:t>Cell phones with cameras</a:t>
          </a:r>
        </a:p>
      </dgm:t>
    </dgm:pt>
    <dgm:pt modelId="{AF57EC94-B392-4B6F-BB70-05EE509A6160}" type="parTrans" cxnId="{5FFC0738-5AB6-42C0-B0B6-433F92B31970}">
      <dgm:prSet/>
      <dgm:spPr/>
      <dgm:t>
        <a:bodyPr/>
        <a:lstStyle/>
        <a:p>
          <a:endParaRPr lang="en-US"/>
        </a:p>
      </dgm:t>
    </dgm:pt>
    <dgm:pt modelId="{49998117-A477-4812-9C8E-FE9C8C7FE5CF}" type="sibTrans" cxnId="{5FFC0738-5AB6-42C0-B0B6-433F92B31970}">
      <dgm:prSet/>
      <dgm:spPr/>
      <dgm:t>
        <a:bodyPr/>
        <a:lstStyle/>
        <a:p>
          <a:endParaRPr lang="en-US"/>
        </a:p>
      </dgm:t>
    </dgm:pt>
    <dgm:pt modelId="{5C30D496-D158-474B-9FB5-538F1E28945F}">
      <dgm:prSet phldrT="[Text]"/>
      <dgm:spPr/>
      <dgm:t>
        <a:bodyPr/>
        <a:lstStyle/>
        <a:p>
          <a:r>
            <a:rPr lang="en-US" dirty="0"/>
            <a:t>Popularity post-2020</a:t>
          </a:r>
        </a:p>
      </dgm:t>
    </dgm:pt>
    <dgm:pt modelId="{4597BA75-E41A-4C45-8441-C26FD52E0554}" type="parTrans" cxnId="{E0FD806B-5F75-4D52-A88E-0EE78C5CC1C6}">
      <dgm:prSet/>
      <dgm:spPr/>
      <dgm:t>
        <a:bodyPr/>
        <a:lstStyle/>
        <a:p>
          <a:endParaRPr lang="en-US"/>
        </a:p>
      </dgm:t>
    </dgm:pt>
    <dgm:pt modelId="{010F5263-946F-4AB1-B04A-14BE58B91552}" type="sibTrans" cxnId="{E0FD806B-5F75-4D52-A88E-0EE78C5CC1C6}">
      <dgm:prSet/>
      <dgm:spPr/>
      <dgm:t>
        <a:bodyPr/>
        <a:lstStyle/>
        <a:p>
          <a:endParaRPr lang="en-US"/>
        </a:p>
      </dgm:t>
    </dgm:pt>
    <dgm:pt modelId="{E719BFA8-A10B-434D-92B0-D1C658BF765A}">
      <dgm:prSet phldrT="[Text]"/>
      <dgm:spPr/>
      <dgm:t>
        <a:bodyPr/>
        <a:lstStyle/>
        <a:p>
          <a:r>
            <a:rPr lang="en-US" dirty="0"/>
            <a:t>Don’t close the box!</a:t>
          </a:r>
        </a:p>
      </dgm:t>
    </dgm:pt>
    <dgm:pt modelId="{463C497B-21FB-4F52-AAF5-C74AF97CEF7F}" type="parTrans" cxnId="{80086C4A-48E6-4029-BACD-6DB575366BC2}">
      <dgm:prSet/>
      <dgm:spPr/>
      <dgm:t>
        <a:bodyPr/>
        <a:lstStyle/>
        <a:p>
          <a:endParaRPr lang="en-US"/>
        </a:p>
      </dgm:t>
    </dgm:pt>
    <dgm:pt modelId="{94A1CF71-A859-4B19-BF46-D1B7056B5627}" type="sibTrans" cxnId="{80086C4A-48E6-4029-BACD-6DB575366BC2}">
      <dgm:prSet/>
      <dgm:spPr/>
      <dgm:t>
        <a:bodyPr/>
        <a:lstStyle/>
        <a:p>
          <a:endParaRPr lang="en-US"/>
        </a:p>
      </dgm:t>
    </dgm:pt>
    <dgm:pt modelId="{411CA0E3-4621-4FC6-B30A-AD404B24023E}" type="pres">
      <dgm:prSet presAssocID="{99A21CC6-1C10-4F31-87D3-2BDE5D6AF70F}" presName="diagram" presStyleCnt="0">
        <dgm:presLayoutVars>
          <dgm:dir/>
          <dgm:resizeHandles val="exact"/>
        </dgm:presLayoutVars>
      </dgm:prSet>
      <dgm:spPr/>
    </dgm:pt>
    <dgm:pt modelId="{483169CE-4EC2-469A-856C-731F5AAC8DB4}" type="pres">
      <dgm:prSet presAssocID="{6F36AAE4-FE2B-4E84-A813-9622C5EDEDFD}" presName="node" presStyleLbl="node1" presStyleIdx="0" presStyleCnt="5">
        <dgm:presLayoutVars>
          <dgm:bulletEnabled val="1"/>
        </dgm:presLayoutVars>
      </dgm:prSet>
      <dgm:spPr/>
    </dgm:pt>
    <dgm:pt modelId="{5808C6DE-46EA-4042-A824-C03AA403C372}" type="pres">
      <dgm:prSet presAssocID="{963A95BB-EF09-42F8-B0C6-26DAA5BE13A4}" presName="sibTrans" presStyleCnt="0"/>
      <dgm:spPr/>
    </dgm:pt>
    <dgm:pt modelId="{E7626810-7988-4D13-82DF-6750BF6711C5}" type="pres">
      <dgm:prSet presAssocID="{111DA7BF-54C6-45A7-8220-43D51403DBD0}" presName="node" presStyleLbl="node1" presStyleIdx="1" presStyleCnt="5">
        <dgm:presLayoutVars>
          <dgm:bulletEnabled val="1"/>
        </dgm:presLayoutVars>
      </dgm:prSet>
      <dgm:spPr/>
    </dgm:pt>
    <dgm:pt modelId="{BE2B7DC7-A3E6-4DA8-B093-90C2BBCB31F1}" type="pres">
      <dgm:prSet presAssocID="{D82CECA6-3AF9-480C-A6C7-16361E859911}" presName="sibTrans" presStyleCnt="0"/>
      <dgm:spPr/>
    </dgm:pt>
    <dgm:pt modelId="{1DFC50A9-1A85-40CA-9D80-97A65CF3BCBB}" type="pres">
      <dgm:prSet presAssocID="{9A44BD2E-4444-47A9-B3AB-24CE49DB3BA6}" presName="node" presStyleLbl="node1" presStyleIdx="2" presStyleCnt="5">
        <dgm:presLayoutVars>
          <dgm:bulletEnabled val="1"/>
        </dgm:presLayoutVars>
      </dgm:prSet>
      <dgm:spPr/>
    </dgm:pt>
    <dgm:pt modelId="{DF910939-03F4-4425-B02F-085BF71A721E}" type="pres">
      <dgm:prSet presAssocID="{49998117-A477-4812-9C8E-FE9C8C7FE5CF}" presName="sibTrans" presStyleCnt="0"/>
      <dgm:spPr/>
    </dgm:pt>
    <dgm:pt modelId="{54ABE909-7F11-4387-A21F-0D2DD4EBF9C1}" type="pres">
      <dgm:prSet presAssocID="{5C30D496-D158-474B-9FB5-538F1E28945F}" presName="node" presStyleLbl="node1" presStyleIdx="3" presStyleCnt="5">
        <dgm:presLayoutVars>
          <dgm:bulletEnabled val="1"/>
        </dgm:presLayoutVars>
      </dgm:prSet>
      <dgm:spPr/>
    </dgm:pt>
    <dgm:pt modelId="{9FF46880-5FB0-424D-80F6-EF11AD5737A0}" type="pres">
      <dgm:prSet presAssocID="{010F5263-946F-4AB1-B04A-14BE58B91552}" presName="sibTrans" presStyleCnt="0"/>
      <dgm:spPr/>
    </dgm:pt>
    <dgm:pt modelId="{1C55BBBD-59C7-46BA-AE9F-05F31F8C3116}" type="pres">
      <dgm:prSet presAssocID="{E719BFA8-A10B-434D-92B0-D1C658BF765A}" presName="node" presStyleLbl="node1" presStyleIdx="4" presStyleCnt="5">
        <dgm:presLayoutVars>
          <dgm:bulletEnabled val="1"/>
        </dgm:presLayoutVars>
      </dgm:prSet>
      <dgm:spPr/>
    </dgm:pt>
  </dgm:ptLst>
  <dgm:cxnLst>
    <dgm:cxn modelId="{0344F029-22F6-4D89-B74C-CD22D12CF629}" type="presOf" srcId="{6F36AAE4-FE2B-4E84-A813-9622C5EDEDFD}" destId="{483169CE-4EC2-469A-856C-731F5AAC8DB4}" srcOrd="0" destOrd="0" presId="urn:microsoft.com/office/officeart/2005/8/layout/default"/>
    <dgm:cxn modelId="{5FFC0738-5AB6-42C0-B0B6-433F92B31970}" srcId="{99A21CC6-1C10-4F31-87D3-2BDE5D6AF70F}" destId="{9A44BD2E-4444-47A9-B3AB-24CE49DB3BA6}" srcOrd="2" destOrd="0" parTransId="{AF57EC94-B392-4B6F-BB70-05EE509A6160}" sibTransId="{49998117-A477-4812-9C8E-FE9C8C7FE5CF}"/>
    <dgm:cxn modelId="{80086C4A-48E6-4029-BACD-6DB575366BC2}" srcId="{99A21CC6-1C10-4F31-87D3-2BDE5D6AF70F}" destId="{E719BFA8-A10B-434D-92B0-D1C658BF765A}" srcOrd="4" destOrd="0" parTransId="{463C497B-21FB-4F52-AAF5-C74AF97CEF7F}" sibTransId="{94A1CF71-A859-4B19-BF46-D1B7056B5627}"/>
    <dgm:cxn modelId="{E0FD806B-5F75-4D52-A88E-0EE78C5CC1C6}" srcId="{99A21CC6-1C10-4F31-87D3-2BDE5D6AF70F}" destId="{5C30D496-D158-474B-9FB5-538F1E28945F}" srcOrd="3" destOrd="0" parTransId="{4597BA75-E41A-4C45-8441-C26FD52E0554}" sibTransId="{010F5263-946F-4AB1-B04A-14BE58B91552}"/>
    <dgm:cxn modelId="{5DDE374E-0623-40FD-BDC4-96FF5D386375}" srcId="{99A21CC6-1C10-4F31-87D3-2BDE5D6AF70F}" destId="{111DA7BF-54C6-45A7-8220-43D51403DBD0}" srcOrd="1" destOrd="0" parTransId="{65C7240D-8140-44C0-BA2C-05AE6EB314A2}" sibTransId="{D82CECA6-3AF9-480C-A6C7-16361E859911}"/>
    <dgm:cxn modelId="{92FD744F-5883-4258-ACF1-BD88CD685081}" type="presOf" srcId="{99A21CC6-1C10-4F31-87D3-2BDE5D6AF70F}" destId="{411CA0E3-4621-4FC6-B30A-AD404B24023E}" srcOrd="0" destOrd="0" presId="urn:microsoft.com/office/officeart/2005/8/layout/default"/>
    <dgm:cxn modelId="{33D1C291-C320-438F-837F-23EA0F3E7B6C}" type="presOf" srcId="{9A44BD2E-4444-47A9-B3AB-24CE49DB3BA6}" destId="{1DFC50A9-1A85-40CA-9D80-97A65CF3BCBB}" srcOrd="0" destOrd="0" presId="urn:microsoft.com/office/officeart/2005/8/layout/default"/>
    <dgm:cxn modelId="{591E4EA2-C618-4194-8523-D57583E1896D}" type="presOf" srcId="{5C30D496-D158-474B-9FB5-538F1E28945F}" destId="{54ABE909-7F11-4387-A21F-0D2DD4EBF9C1}" srcOrd="0" destOrd="0" presId="urn:microsoft.com/office/officeart/2005/8/layout/default"/>
    <dgm:cxn modelId="{0E43ECAC-64DB-45C8-86BA-66B086D77C50}" srcId="{99A21CC6-1C10-4F31-87D3-2BDE5D6AF70F}" destId="{6F36AAE4-FE2B-4E84-A813-9622C5EDEDFD}" srcOrd="0" destOrd="0" parTransId="{979DE891-E970-4D52-AB24-2899ABC1E883}" sibTransId="{963A95BB-EF09-42F8-B0C6-26DAA5BE13A4}"/>
    <dgm:cxn modelId="{4ED99CCF-152B-4362-9020-C6DFC95E2D89}" type="presOf" srcId="{E719BFA8-A10B-434D-92B0-D1C658BF765A}" destId="{1C55BBBD-59C7-46BA-AE9F-05F31F8C3116}" srcOrd="0" destOrd="0" presId="urn:microsoft.com/office/officeart/2005/8/layout/default"/>
    <dgm:cxn modelId="{2C8995D5-9D80-4787-8BF6-5339C12DC7F5}" type="presOf" srcId="{111DA7BF-54C6-45A7-8220-43D51403DBD0}" destId="{E7626810-7988-4D13-82DF-6750BF6711C5}" srcOrd="0" destOrd="0" presId="urn:microsoft.com/office/officeart/2005/8/layout/default"/>
    <dgm:cxn modelId="{AA3EB1DC-A8E6-4EC2-8D2E-BA0CC9358137}" type="presParOf" srcId="{411CA0E3-4621-4FC6-B30A-AD404B24023E}" destId="{483169CE-4EC2-469A-856C-731F5AAC8DB4}" srcOrd="0" destOrd="0" presId="urn:microsoft.com/office/officeart/2005/8/layout/default"/>
    <dgm:cxn modelId="{4FBAF5B6-C824-4DFF-AE91-51EC03DD2407}" type="presParOf" srcId="{411CA0E3-4621-4FC6-B30A-AD404B24023E}" destId="{5808C6DE-46EA-4042-A824-C03AA403C372}" srcOrd="1" destOrd="0" presId="urn:microsoft.com/office/officeart/2005/8/layout/default"/>
    <dgm:cxn modelId="{3497C01F-CBB5-439A-9F93-9779B0114751}" type="presParOf" srcId="{411CA0E3-4621-4FC6-B30A-AD404B24023E}" destId="{E7626810-7988-4D13-82DF-6750BF6711C5}" srcOrd="2" destOrd="0" presId="urn:microsoft.com/office/officeart/2005/8/layout/default"/>
    <dgm:cxn modelId="{01DB5C84-C1B7-47C2-AAC6-1BB45E06DA89}" type="presParOf" srcId="{411CA0E3-4621-4FC6-B30A-AD404B24023E}" destId="{BE2B7DC7-A3E6-4DA8-B093-90C2BBCB31F1}" srcOrd="3" destOrd="0" presId="urn:microsoft.com/office/officeart/2005/8/layout/default"/>
    <dgm:cxn modelId="{F88A882C-BE43-4922-ADE0-783A1EB23D01}" type="presParOf" srcId="{411CA0E3-4621-4FC6-B30A-AD404B24023E}" destId="{1DFC50A9-1A85-40CA-9D80-97A65CF3BCBB}" srcOrd="4" destOrd="0" presId="urn:microsoft.com/office/officeart/2005/8/layout/default"/>
    <dgm:cxn modelId="{8FC5F8D7-7A45-4CF0-9C41-CCDA7C8AA5B6}" type="presParOf" srcId="{411CA0E3-4621-4FC6-B30A-AD404B24023E}" destId="{DF910939-03F4-4425-B02F-085BF71A721E}" srcOrd="5" destOrd="0" presId="urn:microsoft.com/office/officeart/2005/8/layout/default"/>
    <dgm:cxn modelId="{FCC5B37B-B37C-45B1-8473-0B5412E0DD58}" type="presParOf" srcId="{411CA0E3-4621-4FC6-B30A-AD404B24023E}" destId="{54ABE909-7F11-4387-A21F-0D2DD4EBF9C1}" srcOrd="6" destOrd="0" presId="urn:microsoft.com/office/officeart/2005/8/layout/default"/>
    <dgm:cxn modelId="{AA0A6004-B1D0-4209-818C-1154DE42DA79}" type="presParOf" srcId="{411CA0E3-4621-4FC6-B30A-AD404B24023E}" destId="{9FF46880-5FB0-424D-80F6-EF11AD5737A0}" srcOrd="7" destOrd="0" presId="urn:microsoft.com/office/officeart/2005/8/layout/default"/>
    <dgm:cxn modelId="{C5FA6DF4-C85D-4B00-A0B8-09D32F61FBF9}" type="presParOf" srcId="{411CA0E3-4621-4FC6-B30A-AD404B24023E}" destId="{1C55BBBD-59C7-46BA-AE9F-05F31F8C311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169CE-4EC2-469A-856C-731F5AAC8DB4}">
      <dsp:nvSpPr>
        <dsp:cNvPr id="0" name=""/>
        <dsp:cNvSpPr/>
      </dsp:nvSpPr>
      <dsp:spPr>
        <a:xfrm>
          <a:off x="731020" y="52"/>
          <a:ext cx="2153757" cy="12922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Prior to 2017</a:t>
          </a:r>
        </a:p>
      </dsp:txBody>
      <dsp:txXfrm>
        <a:off x="731020" y="52"/>
        <a:ext cx="2153757" cy="1292254"/>
      </dsp:txXfrm>
    </dsp:sp>
    <dsp:sp modelId="{E7626810-7988-4D13-82DF-6750BF6711C5}">
      <dsp:nvSpPr>
        <dsp:cNvPr id="0" name=""/>
        <dsp:cNvSpPr/>
      </dsp:nvSpPr>
      <dsp:spPr>
        <a:xfrm>
          <a:off x="3100153" y="52"/>
          <a:ext cx="2153757" cy="12922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Nurse call lines</a:t>
          </a:r>
        </a:p>
      </dsp:txBody>
      <dsp:txXfrm>
        <a:off x="3100153" y="52"/>
        <a:ext cx="2153757" cy="1292254"/>
      </dsp:txXfrm>
    </dsp:sp>
    <dsp:sp modelId="{1DFC50A9-1A85-40CA-9D80-97A65CF3BCBB}">
      <dsp:nvSpPr>
        <dsp:cNvPr id="0" name=""/>
        <dsp:cNvSpPr/>
      </dsp:nvSpPr>
      <dsp:spPr>
        <a:xfrm>
          <a:off x="731020" y="1507682"/>
          <a:ext cx="2153757" cy="12922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Cell phones with cameras</a:t>
          </a:r>
        </a:p>
      </dsp:txBody>
      <dsp:txXfrm>
        <a:off x="731020" y="1507682"/>
        <a:ext cx="2153757" cy="1292254"/>
      </dsp:txXfrm>
    </dsp:sp>
    <dsp:sp modelId="{54ABE909-7F11-4387-A21F-0D2DD4EBF9C1}">
      <dsp:nvSpPr>
        <dsp:cNvPr id="0" name=""/>
        <dsp:cNvSpPr/>
      </dsp:nvSpPr>
      <dsp:spPr>
        <a:xfrm>
          <a:off x="3100153" y="1507682"/>
          <a:ext cx="2153757" cy="12922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Popularity post-2020</a:t>
          </a:r>
        </a:p>
      </dsp:txBody>
      <dsp:txXfrm>
        <a:off x="3100153" y="1507682"/>
        <a:ext cx="2153757" cy="1292254"/>
      </dsp:txXfrm>
    </dsp:sp>
    <dsp:sp modelId="{1C55BBBD-59C7-46BA-AE9F-05F31F8C3116}">
      <dsp:nvSpPr>
        <dsp:cNvPr id="0" name=""/>
        <dsp:cNvSpPr/>
      </dsp:nvSpPr>
      <dsp:spPr>
        <a:xfrm>
          <a:off x="1915587" y="3015312"/>
          <a:ext cx="2153757" cy="12922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Don’t close the box!</a:t>
          </a:r>
        </a:p>
      </dsp:txBody>
      <dsp:txXfrm>
        <a:off x="1915587" y="3015312"/>
        <a:ext cx="2153757" cy="1292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693E5-76B1-4C9D-86AD-DE81B169105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46991-51F2-453F-8FF3-CB4592E9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1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CBB32-7FD1-8748-9A4C-F89B63FE27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06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made the</a:t>
            </a:r>
            <a:r>
              <a:rPr lang="en-US" baseline="0" dirty="0"/>
              <a:t> font bigger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CBB32-7FD1-8748-9A4C-F89B63FE27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20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99987-B601-4B5D-895C-CF31C12C5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542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to pull my pants down to show you the large hematoma on my thigh.  Who is recording me in my underwear?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E66-B085-4161-B059-47BB6B3A1A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18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zoom in on an injury</a:t>
            </a:r>
          </a:p>
          <a:p>
            <a:r>
              <a:rPr lang="en-US" dirty="0"/>
              <a:t>Do you have cell phone reception in the area that you want to do the telemedicine visit</a:t>
            </a:r>
          </a:p>
          <a:p>
            <a:r>
              <a:rPr lang="en-US" dirty="0"/>
              <a:t>How are you going to hold or position the cell phone or tablet so the provider can see the injured employee</a:t>
            </a:r>
          </a:p>
          <a:p>
            <a:r>
              <a:rPr lang="en-US" dirty="0"/>
              <a:t>Who has the login information for the computer, cell phone, or tablet</a:t>
            </a:r>
          </a:p>
          <a:p>
            <a:endParaRPr lang="en-US" dirty="0"/>
          </a:p>
          <a:p>
            <a:r>
              <a:rPr lang="en-US" dirty="0"/>
              <a:t>Not all employees are the same</a:t>
            </a:r>
          </a:p>
          <a:p>
            <a:r>
              <a:rPr lang="en-US" dirty="0"/>
              <a:t>Some employees don’t like telemedicine and they feel like the company is taking the easy way out</a:t>
            </a:r>
          </a:p>
          <a:p>
            <a:r>
              <a:rPr lang="en-US" dirty="0"/>
              <a:t>Some employees are difficult and looking for any reason possible to cause the company pain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E66-B085-4161-B059-47BB6B3A1A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32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5E255-0F04-A8E3-0CB1-5F6515D43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0BFF17-664C-1902-F0BD-D8F16278E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D897F-E306-951D-CB38-060B6962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CAC-DC5E-42FA-8C8B-12AFF92144C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30AC3-4828-BA2E-0304-30A3796B2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AD741-CE42-BF62-1A59-849E8CA6C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0DF8-7E04-4D4A-8BEF-F1B756AC4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58FAA-5A30-78F0-89EE-01D03F9F1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50434-FE6E-3060-FA67-FCEACB4ED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64FD0-BD9C-3982-B82B-6AB46534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CAC-DC5E-42FA-8C8B-12AFF92144C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531A5-AC9A-30CB-4C64-BFFF9F02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02950-AF87-BF2B-D327-AEA328AC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0DF8-7E04-4D4A-8BEF-F1B756AC4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58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8AD81-3067-B55B-6ABD-840426A36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E54FF-9C53-5B03-F101-F05FD5227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3272F-14CC-F240-D036-CC66700C9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CAC-DC5E-42FA-8C8B-12AFF92144C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E0BF1-4674-243F-AE21-77FE103E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A429D-0F7B-2451-EF79-836232941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0DF8-7E04-4D4A-8BEF-F1B756AC4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80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E3A284C-5E16-454E-AF84-D9DFBD88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0267" y="0"/>
            <a:ext cx="14017150" cy="6858000"/>
          </a:xfrm>
          <a:prstGeom prst="rect">
            <a:avLst/>
          </a:prstGeom>
        </p:spPr>
      </p:pic>
      <p:sp>
        <p:nvSpPr>
          <p:cNvPr id="7" name="Google Shape;9;p2">
            <a:extLst>
              <a:ext uri="{FF2B5EF4-FFF2-40B4-BE49-F238E27FC236}">
                <a16:creationId xmlns:a16="http://schemas.microsoft.com/office/drawing/2014/main" id="{9DAC9DC3-AE31-9D40-BD0F-B99E55AF8C5D}"/>
              </a:ext>
            </a:extLst>
          </p:cNvPr>
          <p:cNvSpPr/>
          <p:nvPr userDrawn="1"/>
        </p:nvSpPr>
        <p:spPr>
          <a:xfrm>
            <a:off x="3860550" y="1816792"/>
            <a:ext cx="4470900" cy="3629654"/>
          </a:xfrm>
          <a:prstGeom prst="rect">
            <a:avLst/>
          </a:prstGeom>
          <a:solidFill>
            <a:srgbClr val="0A4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A7399E32-4FE6-DE42-9C05-ED0E368237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434750" y="4329194"/>
            <a:ext cx="3377400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D8ECD651-E503-0A4E-9BBA-B30F440A24F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489650" y="4788794"/>
            <a:ext cx="3322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C99330-DE5A-2C40-B2F1-0E60B9E49A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1959" y="2206025"/>
            <a:ext cx="1448082" cy="9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23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84F36-94F1-C942-915C-92485DDA0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45771" y="-1061987"/>
            <a:ext cx="13820655" cy="9183757"/>
          </a:xfrm>
          <a:prstGeom prst="rect">
            <a:avLst/>
          </a:prstGeom>
        </p:spPr>
      </p:pic>
      <p:sp>
        <p:nvSpPr>
          <p:cNvPr id="12" name="Google Shape;9;p2">
            <a:extLst>
              <a:ext uri="{FF2B5EF4-FFF2-40B4-BE49-F238E27FC236}">
                <a16:creationId xmlns:a16="http://schemas.microsoft.com/office/drawing/2014/main" id="{0592F494-98DB-5344-A2EC-5F05C4BAC0E7}"/>
              </a:ext>
            </a:extLst>
          </p:cNvPr>
          <p:cNvSpPr/>
          <p:nvPr userDrawn="1"/>
        </p:nvSpPr>
        <p:spPr>
          <a:xfrm>
            <a:off x="3860550" y="1816792"/>
            <a:ext cx="4470900" cy="3629654"/>
          </a:xfrm>
          <a:prstGeom prst="rect">
            <a:avLst/>
          </a:prstGeom>
          <a:solidFill>
            <a:srgbClr val="0A4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0;p2">
            <a:extLst>
              <a:ext uri="{FF2B5EF4-FFF2-40B4-BE49-F238E27FC236}">
                <a16:creationId xmlns:a16="http://schemas.microsoft.com/office/drawing/2014/main" id="{8434A61B-2ECF-804D-8921-61247C9249F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434750" y="4329194"/>
            <a:ext cx="3377400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4" name="Google Shape;11;p2">
            <a:extLst>
              <a:ext uri="{FF2B5EF4-FFF2-40B4-BE49-F238E27FC236}">
                <a16:creationId xmlns:a16="http://schemas.microsoft.com/office/drawing/2014/main" id="{EC9317B5-8DBB-FB47-9DCC-BD301267356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489650" y="4788794"/>
            <a:ext cx="3322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CE97E2-248C-A749-A368-B9181762C8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1959" y="2206025"/>
            <a:ext cx="1448082" cy="9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24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E3A284C-5E16-454E-AF84-D9DFBD88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0267" y="0"/>
            <a:ext cx="14017150" cy="6858000"/>
          </a:xfrm>
          <a:prstGeom prst="rect">
            <a:avLst/>
          </a:prstGeom>
        </p:spPr>
      </p:pic>
      <p:sp>
        <p:nvSpPr>
          <p:cNvPr id="7" name="Google Shape;9;p2">
            <a:extLst>
              <a:ext uri="{FF2B5EF4-FFF2-40B4-BE49-F238E27FC236}">
                <a16:creationId xmlns:a16="http://schemas.microsoft.com/office/drawing/2014/main" id="{9DAC9DC3-AE31-9D40-BD0F-B99E55AF8C5D}"/>
              </a:ext>
            </a:extLst>
          </p:cNvPr>
          <p:cNvSpPr/>
          <p:nvPr userDrawn="1"/>
        </p:nvSpPr>
        <p:spPr>
          <a:xfrm>
            <a:off x="2438399" y="2726266"/>
            <a:ext cx="8009467" cy="2703245"/>
          </a:xfrm>
          <a:prstGeom prst="rect">
            <a:avLst/>
          </a:prstGeom>
          <a:solidFill>
            <a:srgbClr val="0A4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A7399E32-4FE6-DE42-9C05-ED0E368237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004841" y="3556321"/>
            <a:ext cx="4907665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D8ECD651-E503-0A4E-9BBA-B30F440A24F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71057" y="4305416"/>
            <a:ext cx="4421529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138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E3453-45DC-FE48-99B2-6F1BF1066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31945"/>
            <a:ext cx="12303889" cy="8202593"/>
          </a:xfrm>
          <a:prstGeom prst="rect">
            <a:avLst/>
          </a:prstGeom>
        </p:spPr>
      </p:pic>
      <p:sp>
        <p:nvSpPr>
          <p:cNvPr id="6" name="Google Shape;9;p2">
            <a:extLst>
              <a:ext uri="{FF2B5EF4-FFF2-40B4-BE49-F238E27FC236}">
                <a16:creationId xmlns:a16="http://schemas.microsoft.com/office/drawing/2014/main" id="{7453F021-7994-9742-B145-E200D4E0B0BA}"/>
              </a:ext>
            </a:extLst>
          </p:cNvPr>
          <p:cNvSpPr/>
          <p:nvPr userDrawn="1"/>
        </p:nvSpPr>
        <p:spPr>
          <a:xfrm>
            <a:off x="2438399" y="2726266"/>
            <a:ext cx="8009467" cy="2703245"/>
          </a:xfrm>
          <a:prstGeom prst="rect">
            <a:avLst/>
          </a:prstGeom>
          <a:solidFill>
            <a:srgbClr val="0A4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>
            <a:extLst>
              <a:ext uri="{FF2B5EF4-FFF2-40B4-BE49-F238E27FC236}">
                <a16:creationId xmlns:a16="http://schemas.microsoft.com/office/drawing/2014/main" id="{C28B7C8C-7E2A-7342-90EA-356AE31E18B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004841" y="3556321"/>
            <a:ext cx="4907665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2">
            <a:extLst>
              <a:ext uri="{FF2B5EF4-FFF2-40B4-BE49-F238E27FC236}">
                <a16:creationId xmlns:a16="http://schemas.microsoft.com/office/drawing/2014/main" id="{0EAD324F-1A68-F549-92DB-BADFF222BB0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71057" y="4305416"/>
            <a:ext cx="4421529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7948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154031-4210-7643-97B2-79570557F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7621"/>
            <a:ext cx="12192000" cy="8101524"/>
          </a:xfrm>
          <a:prstGeom prst="rect">
            <a:avLst/>
          </a:prstGeom>
        </p:spPr>
      </p:pic>
      <p:sp>
        <p:nvSpPr>
          <p:cNvPr id="7" name="Google Shape;9;p2">
            <a:extLst>
              <a:ext uri="{FF2B5EF4-FFF2-40B4-BE49-F238E27FC236}">
                <a16:creationId xmlns:a16="http://schemas.microsoft.com/office/drawing/2014/main" id="{9DAC9DC3-AE31-9D40-BD0F-B99E55AF8C5D}"/>
              </a:ext>
            </a:extLst>
          </p:cNvPr>
          <p:cNvSpPr/>
          <p:nvPr userDrawn="1"/>
        </p:nvSpPr>
        <p:spPr>
          <a:xfrm>
            <a:off x="4182533" y="3604015"/>
            <a:ext cx="8009467" cy="2703245"/>
          </a:xfrm>
          <a:prstGeom prst="rect">
            <a:avLst/>
          </a:prstGeom>
          <a:solidFill>
            <a:srgbClr val="FBB7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A7399E32-4FE6-DE42-9C05-ED0E368237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82883" y="4081709"/>
            <a:ext cx="5608765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D8ECD651-E503-0A4E-9BBA-B30F440A24F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625296" y="5206502"/>
            <a:ext cx="5366352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9378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6418F9D-234E-5746-877E-714DC2832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28655" y="-2325757"/>
            <a:ext cx="13820655" cy="9183757"/>
          </a:xfrm>
          <a:prstGeom prst="rect">
            <a:avLst/>
          </a:prstGeom>
        </p:spPr>
      </p:pic>
      <p:sp>
        <p:nvSpPr>
          <p:cNvPr id="6" name="Google Shape;9;p2">
            <a:extLst>
              <a:ext uri="{FF2B5EF4-FFF2-40B4-BE49-F238E27FC236}">
                <a16:creationId xmlns:a16="http://schemas.microsoft.com/office/drawing/2014/main" id="{1B07D82F-4C6B-C84D-A0B9-130B9DE5B1F6}"/>
              </a:ext>
            </a:extLst>
          </p:cNvPr>
          <p:cNvSpPr/>
          <p:nvPr userDrawn="1"/>
        </p:nvSpPr>
        <p:spPr>
          <a:xfrm>
            <a:off x="4182533" y="3604015"/>
            <a:ext cx="8009467" cy="2703245"/>
          </a:xfrm>
          <a:prstGeom prst="rect">
            <a:avLst/>
          </a:prstGeom>
          <a:solidFill>
            <a:srgbClr val="FBB7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0;p2">
            <a:extLst>
              <a:ext uri="{FF2B5EF4-FFF2-40B4-BE49-F238E27FC236}">
                <a16:creationId xmlns:a16="http://schemas.microsoft.com/office/drawing/2014/main" id="{7EC75AB0-3E68-8948-9DAE-AEE6522F396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82883" y="4081709"/>
            <a:ext cx="5608765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11;p2">
            <a:extLst>
              <a:ext uri="{FF2B5EF4-FFF2-40B4-BE49-F238E27FC236}">
                <a16:creationId xmlns:a16="http://schemas.microsoft.com/office/drawing/2014/main" id="{065D2DDD-5978-1049-AA11-F837381FE5B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625296" y="5206502"/>
            <a:ext cx="5366352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8991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F5CC7-DD2B-CA47-9F26-65F98AF89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7299" y="-1928200"/>
            <a:ext cx="13179299" cy="8786199"/>
          </a:xfrm>
          <a:prstGeom prst="rect">
            <a:avLst/>
          </a:prstGeom>
        </p:spPr>
      </p:pic>
      <p:sp>
        <p:nvSpPr>
          <p:cNvPr id="6" name="Google Shape;9;p2">
            <a:extLst>
              <a:ext uri="{FF2B5EF4-FFF2-40B4-BE49-F238E27FC236}">
                <a16:creationId xmlns:a16="http://schemas.microsoft.com/office/drawing/2014/main" id="{FE3FF49A-22B3-0C48-8E4F-8F905314930F}"/>
              </a:ext>
            </a:extLst>
          </p:cNvPr>
          <p:cNvSpPr/>
          <p:nvPr userDrawn="1"/>
        </p:nvSpPr>
        <p:spPr>
          <a:xfrm>
            <a:off x="4182533" y="3604015"/>
            <a:ext cx="8009467" cy="2703245"/>
          </a:xfrm>
          <a:prstGeom prst="rect">
            <a:avLst/>
          </a:prstGeom>
          <a:solidFill>
            <a:srgbClr val="FBB7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>
            <a:extLst>
              <a:ext uri="{FF2B5EF4-FFF2-40B4-BE49-F238E27FC236}">
                <a16:creationId xmlns:a16="http://schemas.microsoft.com/office/drawing/2014/main" id="{7D8B3FC9-5ED5-024C-B1C9-393879D9A2F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82883" y="4081709"/>
            <a:ext cx="5608765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2">
            <a:extLst>
              <a:ext uri="{FF2B5EF4-FFF2-40B4-BE49-F238E27FC236}">
                <a16:creationId xmlns:a16="http://schemas.microsoft.com/office/drawing/2014/main" id="{735F8C62-A2CD-CE4D-A031-39C514E002E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625296" y="5206502"/>
            <a:ext cx="5366352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699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31E0D6-F69B-DB46-B59D-FC5FCBD795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01524"/>
          </a:xfrm>
          <a:prstGeom prst="rect">
            <a:avLst/>
          </a:prstGeom>
        </p:spPr>
      </p:pic>
      <p:sp>
        <p:nvSpPr>
          <p:cNvPr id="7" name="Google Shape;9;p2">
            <a:extLst>
              <a:ext uri="{FF2B5EF4-FFF2-40B4-BE49-F238E27FC236}">
                <a16:creationId xmlns:a16="http://schemas.microsoft.com/office/drawing/2014/main" id="{9DAC9DC3-AE31-9D40-BD0F-B99E55AF8C5D}"/>
              </a:ext>
            </a:extLst>
          </p:cNvPr>
          <p:cNvSpPr/>
          <p:nvPr userDrawn="1"/>
        </p:nvSpPr>
        <p:spPr>
          <a:xfrm>
            <a:off x="0" y="3751873"/>
            <a:ext cx="8009467" cy="2703245"/>
          </a:xfrm>
          <a:prstGeom prst="rect">
            <a:avLst/>
          </a:prstGeom>
          <a:solidFill>
            <a:srgbClr val="0A4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A7399E32-4FE6-DE42-9C05-ED0E368237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31932" y="4169366"/>
            <a:ext cx="5744372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D8ECD651-E503-0A4E-9BBA-B30F440A24F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13562" y="5233959"/>
            <a:ext cx="5662741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115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56FA5-C8FC-B401-35FD-7EE6DD50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3B423-241F-CAAF-B537-D082AC0B6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9A103-9DE2-53CF-34CD-95C9F39B7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CAC-DC5E-42FA-8C8B-12AFF92144C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4042F-823F-A6EC-02FD-0383B465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BEDD5-F741-E7EB-4D90-1439A2420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0DF8-7E04-4D4A-8BEF-F1B756AC4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17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BC8C1A-A4F6-8B47-A603-67FC222D06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8102" y="-3716370"/>
            <a:ext cx="17010599" cy="11303460"/>
          </a:xfrm>
          <a:prstGeom prst="rect">
            <a:avLst/>
          </a:prstGeom>
        </p:spPr>
      </p:pic>
      <p:sp>
        <p:nvSpPr>
          <p:cNvPr id="7" name="Google Shape;9;p2">
            <a:extLst>
              <a:ext uri="{FF2B5EF4-FFF2-40B4-BE49-F238E27FC236}">
                <a16:creationId xmlns:a16="http://schemas.microsoft.com/office/drawing/2014/main" id="{9DAC9DC3-AE31-9D40-BD0F-B99E55AF8C5D}"/>
              </a:ext>
            </a:extLst>
          </p:cNvPr>
          <p:cNvSpPr/>
          <p:nvPr userDrawn="1"/>
        </p:nvSpPr>
        <p:spPr>
          <a:xfrm>
            <a:off x="0" y="3751873"/>
            <a:ext cx="8009467" cy="2703245"/>
          </a:xfrm>
          <a:prstGeom prst="rect">
            <a:avLst/>
          </a:prstGeom>
          <a:solidFill>
            <a:srgbClr val="0A4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>
            <a:extLst>
              <a:ext uri="{FF2B5EF4-FFF2-40B4-BE49-F238E27FC236}">
                <a16:creationId xmlns:a16="http://schemas.microsoft.com/office/drawing/2014/main" id="{2D3EAD2E-7957-4E4F-8A92-2D288F09C9F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31932" y="4169366"/>
            <a:ext cx="5744372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2">
            <a:extLst>
              <a:ext uri="{FF2B5EF4-FFF2-40B4-BE49-F238E27FC236}">
                <a16:creationId xmlns:a16="http://schemas.microsoft.com/office/drawing/2014/main" id="{82ED41E5-B676-3A45-BCF9-EBDB2EBF15D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13562" y="5233959"/>
            <a:ext cx="5662741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1551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19A4FF-BF29-724F-BE19-03752DF4E6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10" name="Google Shape;9;p2">
            <a:extLst>
              <a:ext uri="{FF2B5EF4-FFF2-40B4-BE49-F238E27FC236}">
                <a16:creationId xmlns:a16="http://schemas.microsoft.com/office/drawing/2014/main" id="{666CC111-E98B-5149-887D-198CBFE61D3A}"/>
              </a:ext>
            </a:extLst>
          </p:cNvPr>
          <p:cNvSpPr/>
          <p:nvPr userDrawn="1"/>
        </p:nvSpPr>
        <p:spPr>
          <a:xfrm>
            <a:off x="0" y="3751873"/>
            <a:ext cx="8009467" cy="2703245"/>
          </a:xfrm>
          <a:prstGeom prst="rect">
            <a:avLst/>
          </a:prstGeom>
          <a:solidFill>
            <a:srgbClr val="0A4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0;p2">
            <a:extLst>
              <a:ext uri="{FF2B5EF4-FFF2-40B4-BE49-F238E27FC236}">
                <a16:creationId xmlns:a16="http://schemas.microsoft.com/office/drawing/2014/main" id="{046D65EE-ED9A-7845-A910-FD3F04F3EE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31932" y="4169366"/>
            <a:ext cx="5744372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34CFBEA1-4469-0F40-AF99-DEB4B23E8E3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13562" y="5233959"/>
            <a:ext cx="5662741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1425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F1F641-2B40-1A45-9756-3DD659CEA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552733"/>
            <a:ext cx="12191999" cy="7963465"/>
          </a:xfrm>
          <a:prstGeom prst="rect">
            <a:avLst/>
          </a:prstGeom>
        </p:spPr>
      </p:pic>
      <p:sp>
        <p:nvSpPr>
          <p:cNvPr id="9" name="Google Shape;110;p16">
            <a:extLst>
              <a:ext uri="{FF2B5EF4-FFF2-40B4-BE49-F238E27FC236}">
                <a16:creationId xmlns:a16="http://schemas.microsoft.com/office/drawing/2014/main" id="{E4616873-6586-7A40-9494-19599F94408B}"/>
              </a:ext>
            </a:extLst>
          </p:cNvPr>
          <p:cNvSpPr/>
          <p:nvPr userDrawn="1"/>
        </p:nvSpPr>
        <p:spPr>
          <a:xfrm>
            <a:off x="0" y="5510111"/>
            <a:ext cx="12191999" cy="1319288"/>
          </a:xfrm>
          <a:prstGeom prst="rect">
            <a:avLst/>
          </a:prstGeom>
          <a:solidFill>
            <a:srgbClr val="FBB7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DC26D-B03F-9145-95A2-EBA826528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18142"/>
            <a:ext cx="10515600" cy="1325563"/>
          </a:xfrm>
        </p:spPr>
        <p:txBody>
          <a:bodyPr/>
          <a:lstStyle>
            <a:lvl1pPr>
              <a:defRPr baseline="0">
                <a:solidFill>
                  <a:srgbClr val="0A4D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335DD7-2FC1-BD4E-846C-BCC7DC57D8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0633" y="6356350"/>
            <a:ext cx="1660367" cy="30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34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0;p16">
            <a:extLst>
              <a:ext uri="{FF2B5EF4-FFF2-40B4-BE49-F238E27FC236}">
                <a16:creationId xmlns:a16="http://schemas.microsoft.com/office/drawing/2014/main" id="{E4616873-6586-7A40-9494-19599F94408B}"/>
              </a:ext>
            </a:extLst>
          </p:cNvPr>
          <p:cNvSpPr/>
          <p:nvPr userDrawn="1"/>
        </p:nvSpPr>
        <p:spPr>
          <a:xfrm>
            <a:off x="0" y="371400"/>
            <a:ext cx="12191999" cy="1319288"/>
          </a:xfrm>
          <a:prstGeom prst="rect">
            <a:avLst/>
          </a:prstGeom>
          <a:solidFill>
            <a:srgbClr val="FBB7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DC26D-B03F-9145-95A2-EBA826528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A4D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A4F9-60D0-0843-B006-6EC565F9C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0A4D8D"/>
                </a:solidFill>
              </a:defRPr>
            </a:lvl1pPr>
            <a:lvl2pPr>
              <a:defRPr baseline="0">
                <a:solidFill>
                  <a:srgbClr val="0A4D8D"/>
                </a:solidFill>
              </a:defRPr>
            </a:lvl2pPr>
            <a:lvl3pPr>
              <a:defRPr baseline="0">
                <a:solidFill>
                  <a:srgbClr val="0A4D8D"/>
                </a:solidFill>
              </a:defRPr>
            </a:lvl3pPr>
            <a:lvl4pPr>
              <a:defRPr baseline="0">
                <a:solidFill>
                  <a:srgbClr val="0A4D8D"/>
                </a:solidFill>
              </a:defRPr>
            </a:lvl4pPr>
            <a:lvl5pPr>
              <a:defRPr baseline="0">
                <a:solidFill>
                  <a:srgbClr val="0A4D8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335DD7-2FC1-BD4E-846C-BCC7DC57D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0633" y="6356350"/>
            <a:ext cx="1660367" cy="30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76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0;p16">
            <a:extLst>
              <a:ext uri="{FF2B5EF4-FFF2-40B4-BE49-F238E27FC236}">
                <a16:creationId xmlns:a16="http://schemas.microsoft.com/office/drawing/2014/main" id="{E4616873-6586-7A40-9494-19599F94408B}"/>
              </a:ext>
            </a:extLst>
          </p:cNvPr>
          <p:cNvSpPr/>
          <p:nvPr userDrawn="1"/>
        </p:nvSpPr>
        <p:spPr>
          <a:xfrm>
            <a:off x="0" y="365125"/>
            <a:ext cx="12192000" cy="1319288"/>
          </a:xfrm>
          <a:prstGeom prst="rect">
            <a:avLst/>
          </a:prstGeom>
          <a:solidFill>
            <a:srgbClr val="0A4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DC26D-B03F-9145-95A2-EBA826528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A4F9-60D0-0843-B006-6EC565F9C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0A4D8D"/>
                </a:solidFill>
              </a:defRPr>
            </a:lvl1pPr>
            <a:lvl2pPr>
              <a:defRPr baseline="0">
                <a:solidFill>
                  <a:srgbClr val="0A4D8D"/>
                </a:solidFill>
              </a:defRPr>
            </a:lvl2pPr>
            <a:lvl3pPr>
              <a:defRPr baseline="0">
                <a:solidFill>
                  <a:srgbClr val="0A4D8D"/>
                </a:solidFill>
              </a:defRPr>
            </a:lvl3pPr>
            <a:lvl4pPr>
              <a:defRPr baseline="0">
                <a:solidFill>
                  <a:srgbClr val="0A4D8D"/>
                </a:solidFill>
              </a:defRPr>
            </a:lvl4pPr>
            <a:lvl5pPr>
              <a:defRPr baseline="0">
                <a:solidFill>
                  <a:srgbClr val="0A4D8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3CA18-F6D1-5748-A0CE-6A5D6184F5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0633" y="6356350"/>
            <a:ext cx="1660367" cy="30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75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0;p16">
            <a:extLst>
              <a:ext uri="{FF2B5EF4-FFF2-40B4-BE49-F238E27FC236}">
                <a16:creationId xmlns:a16="http://schemas.microsoft.com/office/drawing/2014/main" id="{CEC7486C-DDF0-B741-8C5B-51B1AD01C734}"/>
              </a:ext>
            </a:extLst>
          </p:cNvPr>
          <p:cNvSpPr/>
          <p:nvPr userDrawn="1"/>
        </p:nvSpPr>
        <p:spPr>
          <a:xfrm>
            <a:off x="1150483" y="2088622"/>
            <a:ext cx="6876900" cy="3057600"/>
          </a:xfrm>
          <a:prstGeom prst="rect">
            <a:avLst/>
          </a:prstGeom>
          <a:solidFill>
            <a:srgbClr val="FBB7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11;p16">
            <a:extLst>
              <a:ext uri="{FF2B5EF4-FFF2-40B4-BE49-F238E27FC236}">
                <a16:creationId xmlns:a16="http://schemas.microsoft.com/office/drawing/2014/main" id="{888B1B55-C290-DB4A-9D34-6B3A079C68E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20750" y="1711778"/>
            <a:ext cx="4945200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 baseline="0">
                <a:solidFill>
                  <a:srgbClr val="0A4D8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sp>
        <p:nvSpPr>
          <p:cNvPr id="7" name="Google Shape;112;p16">
            <a:extLst>
              <a:ext uri="{FF2B5EF4-FFF2-40B4-BE49-F238E27FC236}">
                <a16:creationId xmlns:a16="http://schemas.microsoft.com/office/drawing/2014/main" id="{49E9B6ED-F93C-5442-997D-883CCEFECD3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20750" y="2595499"/>
            <a:ext cx="3154450" cy="9774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 baseline="0">
                <a:solidFill>
                  <a:srgbClr val="0A4D8D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0733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0;p16">
            <a:extLst>
              <a:ext uri="{FF2B5EF4-FFF2-40B4-BE49-F238E27FC236}">
                <a16:creationId xmlns:a16="http://schemas.microsoft.com/office/drawing/2014/main" id="{CEC7486C-DDF0-B741-8C5B-51B1AD01C734}"/>
              </a:ext>
            </a:extLst>
          </p:cNvPr>
          <p:cNvSpPr/>
          <p:nvPr userDrawn="1"/>
        </p:nvSpPr>
        <p:spPr>
          <a:xfrm>
            <a:off x="1150483" y="2088622"/>
            <a:ext cx="6876900" cy="3057600"/>
          </a:xfrm>
          <a:prstGeom prst="rect">
            <a:avLst/>
          </a:prstGeom>
          <a:solidFill>
            <a:srgbClr val="0A4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11;p16">
            <a:extLst>
              <a:ext uri="{FF2B5EF4-FFF2-40B4-BE49-F238E27FC236}">
                <a16:creationId xmlns:a16="http://schemas.microsoft.com/office/drawing/2014/main" id="{888B1B55-C290-DB4A-9D34-6B3A079C68E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20750" y="1510767"/>
            <a:ext cx="4945200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 baseline="0">
                <a:solidFill>
                  <a:srgbClr val="0A4D8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sp>
        <p:nvSpPr>
          <p:cNvPr id="7" name="Google Shape;112;p16">
            <a:extLst>
              <a:ext uri="{FF2B5EF4-FFF2-40B4-BE49-F238E27FC236}">
                <a16:creationId xmlns:a16="http://schemas.microsoft.com/office/drawing/2014/main" id="{49E9B6ED-F93C-5442-997D-883CCEFECD3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20750" y="2595499"/>
            <a:ext cx="3154450" cy="9774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 baseline="0">
                <a:solidFill>
                  <a:schemeClr val="bg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7408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274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452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Blue">
    <p:bg>
      <p:bgPr>
        <a:solidFill>
          <a:srgbClr val="274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FBD59A60-F4E0-44C0-FB9F-45B858A9D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5664" b="90341"/>
          <a:stretch/>
        </p:blipFill>
        <p:spPr>
          <a:xfrm>
            <a:off x="2785435" y="1958975"/>
            <a:ext cx="0" cy="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5E29336-C41F-C4CA-4AEE-5B89B566F4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503" y="0"/>
            <a:ext cx="3584761" cy="686443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3CAC743-C268-0B08-6D9D-AF04BBD82288}"/>
              </a:ext>
            </a:extLst>
          </p:cNvPr>
          <p:cNvSpPr txBox="1">
            <a:spLocks/>
          </p:cNvSpPr>
          <p:nvPr userDrawn="1"/>
        </p:nvSpPr>
        <p:spPr>
          <a:xfrm>
            <a:off x="974726" y="6258561"/>
            <a:ext cx="1213058" cy="1365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0" kern="120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dirty="0">
                <a:solidFill>
                  <a:schemeClr val="bg1"/>
                </a:solidFill>
              </a:rPr>
              <a:t>©2022 CORVEL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74725" y="2697057"/>
            <a:ext cx="6370109" cy="1219200"/>
          </a:xfrm>
        </p:spPr>
        <p:txBody>
          <a:bodyPr/>
          <a:lstStyle>
            <a:lvl1pPr marL="0" indent="0">
              <a:buNone/>
              <a:defRPr lang="en-US" sz="7000" b="1" i="0" kern="1200" spc="-200" dirty="0" smtClean="0">
                <a:solidFill>
                  <a:schemeClr val="bg1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3310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Navy">
    <p:bg>
      <p:bgPr>
        <a:solidFill>
          <a:srgbClr val="1D1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FBD59A60-F4E0-44C0-FB9F-45B858A9D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5664" b="90341"/>
          <a:stretch/>
        </p:blipFill>
        <p:spPr>
          <a:xfrm>
            <a:off x="2785435" y="1958975"/>
            <a:ext cx="0" cy="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5E29336-C41F-C4CA-4AEE-5B89B566F4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503" y="0"/>
            <a:ext cx="3584761" cy="686443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3CAC743-C268-0B08-6D9D-AF04BBD82288}"/>
              </a:ext>
            </a:extLst>
          </p:cNvPr>
          <p:cNvSpPr txBox="1">
            <a:spLocks/>
          </p:cNvSpPr>
          <p:nvPr userDrawn="1"/>
        </p:nvSpPr>
        <p:spPr>
          <a:xfrm>
            <a:off x="974726" y="6258561"/>
            <a:ext cx="1213058" cy="1365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0" kern="120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dirty="0">
                <a:solidFill>
                  <a:schemeClr val="bg1"/>
                </a:solidFill>
              </a:rPr>
              <a:t>©2022 CORVEL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74725" y="2697057"/>
            <a:ext cx="6370109" cy="1219200"/>
          </a:xfrm>
        </p:spPr>
        <p:txBody>
          <a:bodyPr/>
          <a:lstStyle>
            <a:lvl1pPr marL="0" indent="0">
              <a:buNone/>
              <a:defRPr lang="en-US" sz="7000" b="1" i="0" kern="1200" spc="-200" dirty="0" smtClean="0">
                <a:solidFill>
                  <a:schemeClr val="bg1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973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7DB5F-B892-0FEB-6134-AE9751A8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7B612-6C57-0EE2-7CA8-5CE13C715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1B94-B48E-969F-9CF9-A06F10D5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CAC-DC5E-42FA-8C8B-12AFF92144C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8151-F296-ACE9-09C7-CD6440E7F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F5F57-5173-2C0F-F9E8-BA5BB176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0DF8-7E04-4D4A-8BEF-F1B756AC4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6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ty Tech Features">
    <p:bg>
      <p:bgPr>
        <a:solidFill>
          <a:srgbClr val="274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FBD59A60-F4E0-44C0-FB9F-45B858A9D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5664" b="90341"/>
          <a:stretch/>
        </p:blipFill>
        <p:spPr>
          <a:xfrm>
            <a:off x="2785435" y="1958975"/>
            <a:ext cx="0" cy="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0CF0D3-9BC8-47BD-F0CA-77DBAE47379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74725" y="2861551"/>
            <a:ext cx="4875593" cy="2448984"/>
          </a:xfrm>
        </p:spPr>
        <p:txBody>
          <a:bodyPr/>
          <a:lstStyle>
            <a:lvl1pPr>
              <a:defRPr sz="1733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74725" y="1612591"/>
            <a:ext cx="4625975" cy="566729"/>
          </a:xfrm>
          <a:prstGeom prst="rect">
            <a:avLst/>
          </a:prstGeom>
        </p:spPr>
        <p:txBody>
          <a:bodyPr/>
          <a:lstStyle>
            <a:lvl1pPr>
              <a:defRPr lang="en-US" sz="3200" b="1" i="0" kern="1200" spc="-100" dirty="0">
                <a:solidFill>
                  <a:schemeClr val="bg1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1982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Blue">
    <p:bg>
      <p:bgPr>
        <a:solidFill>
          <a:srgbClr val="274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FBD59A60-F4E0-44C0-FB9F-45B858A9D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5664" b="90341"/>
          <a:stretch/>
        </p:blipFill>
        <p:spPr>
          <a:xfrm>
            <a:off x="2785435" y="1958975"/>
            <a:ext cx="0" cy="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5E29336-C41F-C4CA-4AEE-5B89B566F4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503" y="0"/>
            <a:ext cx="3584761" cy="686443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3CAC743-C268-0B08-6D9D-AF04BBD82288}"/>
              </a:ext>
            </a:extLst>
          </p:cNvPr>
          <p:cNvSpPr txBox="1">
            <a:spLocks/>
          </p:cNvSpPr>
          <p:nvPr userDrawn="1"/>
        </p:nvSpPr>
        <p:spPr>
          <a:xfrm>
            <a:off x="974726" y="6258561"/>
            <a:ext cx="1213058" cy="1365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0" kern="120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dirty="0">
                <a:solidFill>
                  <a:schemeClr val="bg1"/>
                </a:solidFill>
              </a:rPr>
              <a:t>©2022 CORVEL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74725" y="2697057"/>
            <a:ext cx="6370109" cy="1219200"/>
          </a:xfrm>
        </p:spPr>
        <p:txBody>
          <a:bodyPr/>
          <a:lstStyle>
            <a:lvl1pPr marL="0" indent="0">
              <a:buNone/>
              <a:defRPr lang="en-US" sz="7000" b="1" i="0" kern="1200" spc="-200" dirty="0" smtClean="0">
                <a:solidFill>
                  <a:schemeClr val="bg1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718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Navy">
    <p:bg>
      <p:bgPr>
        <a:solidFill>
          <a:srgbClr val="1D1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FBD59A60-F4E0-44C0-FB9F-45B858A9D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5664" b="90341"/>
          <a:stretch/>
        </p:blipFill>
        <p:spPr>
          <a:xfrm>
            <a:off x="2785435" y="1958975"/>
            <a:ext cx="0" cy="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5E29336-C41F-C4CA-4AEE-5B89B566F4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503" y="0"/>
            <a:ext cx="3584761" cy="686443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3CAC743-C268-0B08-6D9D-AF04BBD82288}"/>
              </a:ext>
            </a:extLst>
          </p:cNvPr>
          <p:cNvSpPr txBox="1">
            <a:spLocks/>
          </p:cNvSpPr>
          <p:nvPr userDrawn="1"/>
        </p:nvSpPr>
        <p:spPr>
          <a:xfrm>
            <a:off x="974726" y="6258561"/>
            <a:ext cx="1213058" cy="1365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0" kern="120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dirty="0">
                <a:solidFill>
                  <a:schemeClr val="bg1"/>
                </a:solidFill>
              </a:rPr>
              <a:t>©2022 CORVEL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74725" y="2697057"/>
            <a:ext cx="6370109" cy="1219200"/>
          </a:xfrm>
        </p:spPr>
        <p:txBody>
          <a:bodyPr/>
          <a:lstStyle>
            <a:lvl1pPr marL="0" indent="0">
              <a:buNone/>
              <a:defRPr lang="en-US" sz="7000" b="1" i="0" kern="1200" spc="-200" dirty="0" smtClean="0">
                <a:solidFill>
                  <a:schemeClr val="bg1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7081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ty Tech Features">
    <p:bg>
      <p:bgPr>
        <a:solidFill>
          <a:srgbClr val="274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FBD59A60-F4E0-44C0-FB9F-45B858A9D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5664" b="90341"/>
          <a:stretch/>
        </p:blipFill>
        <p:spPr>
          <a:xfrm>
            <a:off x="2785435" y="1958975"/>
            <a:ext cx="0" cy="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0CF0D3-9BC8-47BD-F0CA-77DBAE47379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74725" y="2861551"/>
            <a:ext cx="4875593" cy="2448984"/>
          </a:xfrm>
        </p:spPr>
        <p:txBody>
          <a:bodyPr/>
          <a:lstStyle>
            <a:lvl1pPr>
              <a:defRPr sz="1733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74725" y="1612591"/>
            <a:ext cx="4625975" cy="566729"/>
          </a:xfrm>
          <a:prstGeom prst="rect">
            <a:avLst/>
          </a:prstGeom>
        </p:spPr>
        <p:txBody>
          <a:bodyPr/>
          <a:lstStyle>
            <a:lvl1pPr>
              <a:defRPr lang="en-US" sz="3200" b="1" i="0" kern="1200" spc="-100" dirty="0">
                <a:solidFill>
                  <a:schemeClr val="bg1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1743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avy">
    <p:bg>
      <p:bgPr>
        <a:solidFill>
          <a:srgbClr val="1D1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959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Logo">
    <p:bg>
      <p:bgPr>
        <a:solidFill>
          <a:srgbClr val="274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636" y="3795184"/>
            <a:ext cx="10301817" cy="1225550"/>
          </a:xfrm>
          <a:prstGeom prst="rect">
            <a:avLst/>
          </a:prstGeom>
        </p:spPr>
        <p:txBody>
          <a:bodyPr anchor="ctr"/>
          <a:lstStyle>
            <a:lvl1pPr algn="l">
              <a:defRPr sz="7000" b="1" i="0" spc="-200">
                <a:solidFill>
                  <a:schemeClr val="bg1"/>
                </a:solidFill>
                <a:latin typeface="Work Sans SemiBold" pitchFamily="2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5676" y="5105400"/>
            <a:ext cx="5383741" cy="457200"/>
          </a:xfrm>
        </p:spPr>
        <p:txBody>
          <a:bodyPr anchor="t"/>
          <a:lstStyle>
            <a:lvl1pPr marL="0" indent="0" algn="l">
              <a:buNone/>
              <a:defRPr sz="2400" b="1" i="0" spc="-100">
                <a:solidFill>
                  <a:schemeClr val="bg1"/>
                </a:solidFill>
                <a:latin typeface="Work Sans SemiBold" pitchFamily="2" charset="77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3D74D37C-7EB6-06DE-6A14-E977CE297413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35271" y="4738511"/>
            <a:ext cx="4693920" cy="3048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02635" y="2906704"/>
            <a:ext cx="1494367" cy="42333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2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r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A97FD1C-224C-A75F-5B4B-B1D1038C17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498196"/>
            <a:ext cx="5425017" cy="1861609"/>
          </a:xfrm>
          <a:prstGeom prst="rect">
            <a:avLst/>
          </a:prstGeom>
        </p:spPr>
        <p:txBody>
          <a:bodyPr anchor="ctr"/>
          <a:lstStyle>
            <a:lvl1pPr algn="l">
              <a:defRPr sz="7000" b="1" i="0" spc="-200">
                <a:solidFill>
                  <a:srgbClr val="2741DE"/>
                </a:solidFill>
                <a:latin typeface="Work Sans SemiBold" pitchFamily="2" charset="77"/>
              </a:defRPr>
            </a:lvl1pPr>
          </a:lstStyle>
          <a:p>
            <a:r>
              <a:rPr lang="en-US" dirty="0"/>
              <a:t>Click to edit Master slide</a:t>
            </a: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3D74D37C-7EB6-06DE-6A14-E977CE297413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4725" y="3313355"/>
            <a:ext cx="5059680" cy="30480"/>
          </a:xfrm>
          <a:prstGeom prst="rect">
            <a:avLst/>
          </a:prstGeom>
        </p:spPr>
      </p:pic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FBD59A60-F4E0-44C0-FB9F-45B858A9D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5664" b="90341"/>
          <a:stretch/>
        </p:blipFill>
        <p:spPr>
          <a:xfrm>
            <a:off x="2785435" y="1958975"/>
            <a:ext cx="0" cy="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3FE869-A954-A706-C38E-E0861A1CAA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46333" y="-254000"/>
            <a:ext cx="668867" cy="50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203017" y="1885469"/>
            <a:ext cx="4584700" cy="3087060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14400" y="1663700"/>
            <a:ext cx="1689100" cy="6921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4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158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 50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A4E7FE-4C01-771A-3699-063399C55725}"/>
              </a:ext>
            </a:extLst>
          </p:cNvPr>
          <p:cNvSpPr/>
          <p:nvPr userDrawn="1"/>
        </p:nvSpPr>
        <p:spPr>
          <a:xfrm>
            <a:off x="6082453" y="0"/>
            <a:ext cx="61095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74725" y="2833573"/>
            <a:ext cx="4875593" cy="2448984"/>
          </a:xfrm>
        </p:spPr>
        <p:txBody>
          <a:bodyPr/>
          <a:lstStyle>
            <a:lvl1pPr>
              <a:defRPr sz="1733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974725" y="1622426"/>
            <a:ext cx="5067935" cy="541655"/>
          </a:xfrm>
          <a:prstGeom prst="rect">
            <a:avLst/>
          </a:prstGeom>
        </p:spPr>
        <p:txBody>
          <a:bodyPr/>
          <a:lstStyle>
            <a:lvl1pPr>
              <a:defRPr lang="en-US" sz="3200" b="1" i="0" kern="1200" spc="-100" dirty="0" smtClean="0">
                <a:solidFill>
                  <a:srgbClr val="2741DE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907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 50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A4E7FE-4C01-771A-3699-063399C55725}"/>
              </a:ext>
            </a:extLst>
          </p:cNvPr>
          <p:cNvSpPr/>
          <p:nvPr userDrawn="1"/>
        </p:nvSpPr>
        <p:spPr>
          <a:xfrm>
            <a:off x="6082453" y="0"/>
            <a:ext cx="61095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699430" y="2368060"/>
            <a:ext cx="4875593" cy="2448984"/>
          </a:xfrm>
        </p:spPr>
        <p:txBody>
          <a:bodyPr/>
          <a:lstStyle>
            <a:lvl1pPr>
              <a:defRPr sz="1733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974725" y="1622426"/>
            <a:ext cx="5067935" cy="541655"/>
          </a:xfrm>
          <a:prstGeom prst="rect">
            <a:avLst/>
          </a:prstGeom>
        </p:spPr>
        <p:txBody>
          <a:bodyPr/>
          <a:lstStyle>
            <a:lvl1pPr>
              <a:defRPr lang="en-US" sz="3200" b="1" i="0" kern="1200" spc="-100" dirty="0" smtClean="0">
                <a:solidFill>
                  <a:srgbClr val="2741DE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833E2B-B365-AA00-772B-4F4300C9DBA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74726" y="3133841"/>
            <a:ext cx="4146342" cy="2563149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44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3B04-8642-19C4-B7AA-327108B6E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095C3-7FFC-D77A-B4D8-53BF4B23E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0BFBD-67C5-342E-3CC3-D945F2345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B95D9-526C-3395-A4E4-15F94091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CAC-DC5E-42FA-8C8B-12AFF92144C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9E67D-7D1D-C703-366F-6EDD6F00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E1638-6B7C-85F8-7F6F-CA9237B3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0DF8-7E04-4D4A-8BEF-F1B756AC4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07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725" y="2833573"/>
            <a:ext cx="4875593" cy="2448984"/>
          </a:xfrm>
        </p:spPr>
        <p:txBody>
          <a:bodyPr/>
          <a:lstStyle>
            <a:lvl1pPr>
              <a:defRPr sz="1733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1833E2B-B365-AA00-772B-4F4300C9DBA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74725" y="1622426"/>
            <a:ext cx="5067935" cy="541655"/>
          </a:xfrm>
          <a:prstGeom prst="rect">
            <a:avLst/>
          </a:prstGeom>
        </p:spPr>
        <p:txBody>
          <a:bodyPr/>
          <a:lstStyle>
            <a:lvl1pPr>
              <a:defRPr lang="en-US" sz="3200" b="1" i="0" kern="1200" spc="-100" dirty="0" smtClean="0">
                <a:solidFill>
                  <a:srgbClr val="2741DE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4633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9E3A77-23E7-4073-6E2A-4F671E98157F}"/>
              </a:ext>
            </a:extLst>
          </p:cNvPr>
          <p:cNvSpPr/>
          <p:nvPr userDrawn="1"/>
        </p:nvSpPr>
        <p:spPr>
          <a:xfrm>
            <a:off x="6115878" y="0"/>
            <a:ext cx="607612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96" y="2564372"/>
            <a:ext cx="4875593" cy="1177049"/>
          </a:xfrm>
        </p:spPr>
        <p:txBody>
          <a:bodyPr/>
          <a:lstStyle>
            <a:lvl1pPr marL="0" indent="0">
              <a:buNone/>
              <a:defRPr sz="1733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1833E2B-B365-AA00-772B-4F4300C9DBA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27309" y="1958976"/>
            <a:ext cx="4688830" cy="2938991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5" y="1612591"/>
            <a:ext cx="4625975" cy="566729"/>
          </a:xfrm>
          <a:prstGeom prst="rect">
            <a:avLst/>
          </a:prstGeom>
        </p:spPr>
        <p:txBody>
          <a:bodyPr/>
          <a:lstStyle>
            <a:lvl1pPr>
              <a:defRPr lang="en-US" sz="3200" b="1" i="0" kern="1200" spc="-100" dirty="0">
                <a:solidFill>
                  <a:srgbClr val="2741DE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23" hasCustomPrompt="1"/>
          </p:nvPr>
        </p:nvSpPr>
        <p:spPr>
          <a:xfrm>
            <a:off x="974725" y="3741421"/>
            <a:ext cx="4875593" cy="2263139"/>
          </a:xfrm>
        </p:spPr>
        <p:txBody>
          <a:bodyPr/>
          <a:lstStyle>
            <a:lvl1pPr marL="304815" indent="-304815">
              <a:buFont typeface="Arial" panose="020B0604020202020204" pitchFamily="34" charset="0"/>
              <a:buChar char="•"/>
              <a:defRPr sz="1733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4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ta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FBD59A60-F4E0-44C0-FB9F-45B858A9D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5664" b="90341"/>
          <a:stretch/>
        </p:blipFill>
        <p:spPr>
          <a:xfrm>
            <a:off x="2785435" y="1958975"/>
            <a:ext cx="0" cy="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0CF0D3-9BC8-47BD-F0CA-77DBAE47379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5B60B2F-9023-DB65-5941-911E263A62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4725" y="2979420"/>
            <a:ext cx="1113155" cy="488950"/>
          </a:xfrm>
        </p:spPr>
        <p:txBody>
          <a:bodyPr anchor="ctr">
            <a:noAutofit/>
          </a:bodyPr>
          <a:lstStyle>
            <a:lvl1pPr marL="0" indent="0">
              <a:buNone/>
              <a:defRPr sz="4267" b="0" i="0" spc="-200">
                <a:solidFill>
                  <a:srgbClr val="2741DE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DEA499B-2CEC-DA1F-9AB1-6D34C6642A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87880" y="2979420"/>
            <a:ext cx="3276600" cy="488950"/>
          </a:xfrm>
        </p:spPr>
        <p:txBody>
          <a:bodyPr anchor="ctr">
            <a:noAutofit/>
          </a:bodyPr>
          <a:lstStyle>
            <a:lvl1pPr marL="0" indent="0">
              <a:buNone/>
              <a:defRPr sz="1867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add description lorem ipsum dolor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ABE6953-C948-9772-560F-6ECD03C2AA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4725" y="3920173"/>
            <a:ext cx="1113155" cy="488950"/>
          </a:xfrm>
        </p:spPr>
        <p:txBody>
          <a:bodyPr anchor="ctr">
            <a:noAutofit/>
          </a:bodyPr>
          <a:lstStyle>
            <a:lvl1pPr marL="0" indent="0">
              <a:buNone/>
              <a:defRPr sz="4267" b="0" i="0" spc="-200">
                <a:solidFill>
                  <a:srgbClr val="2741DE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2B278FED-ECE7-2722-7B40-4DE9B4FDB3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87880" y="3920173"/>
            <a:ext cx="3276600" cy="488950"/>
          </a:xfrm>
        </p:spPr>
        <p:txBody>
          <a:bodyPr anchor="ctr">
            <a:noAutofit/>
          </a:bodyPr>
          <a:lstStyle>
            <a:lvl1pPr marL="0" indent="0">
              <a:buNone/>
              <a:defRPr sz="1867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add description lorem ipsum dolor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C887E1AE-D47A-E583-9D6C-4CDA7B9287B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4725" y="4860926"/>
            <a:ext cx="1113155" cy="488950"/>
          </a:xfrm>
        </p:spPr>
        <p:txBody>
          <a:bodyPr anchor="ctr">
            <a:noAutofit/>
          </a:bodyPr>
          <a:lstStyle>
            <a:lvl1pPr marL="0" indent="0">
              <a:buNone/>
              <a:defRPr sz="4267" b="0" i="0" spc="-200">
                <a:solidFill>
                  <a:srgbClr val="2741DE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E65D7FF8-FC24-EB42-B5F3-E313D47AE4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87880" y="4860926"/>
            <a:ext cx="3276600" cy="488950"/>
          </a:xfrm>
        </p:spPr>
        <p:txBody>
          <a:bodyPr anchor="ctr">
            <a:noAutofit/>
          </a:bodyPr>
          <a:lstStyle>
            <a:lvl1pPr marL="0" indent="0">
              <a:buNone/>
              <a:defRPr sz="1867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add description lorem ipsum dolor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74725" y="1612591"/>
            <a:ext cx="4625975" cy="566729"/>
          </a:xfrm>
          <a:prstGeom prst="rect">
            <a:avLst/>
          </a:prstGeom>
        </p:spPr>
        <p:txBody>
          <a:bodyPr/>
          <a:lstStyle>
            <a:lvl1pPr>
              <a:defRPr lang="en-US" sz="3200" b="1" i="0" kern="1200" spc="-100" dirty="0">
                <a:solidFill>
                  <a:srgbClr val="2741DE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6313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2C2D4EDA-3A79-28F6-36F9-DD2080BD28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223000" y="1454150"/>
            <a:ext cx="5969000" cy="54038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725" y="2861551"/>
            <a:ext cx="4875593" cy="2448984"/>
          </a:xfrm>
        </p:spPr>
        <p:txBody>
          <a:bodyPr/>
          <a:lstStyle>
            <a:lvl1pPr>
              <a:defRPr sz="1733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1833E2B-B365-AA00-772B-4F4300C9DBA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27309" y="2448983"/>
            <a:ext cx="4388908" cy="3429000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74725" y="1612591"/>
            <a:ext cx="4625975" cy="566729"/>
          </a:xfrm>
          <a:prstGeom prst="rect">
            <a:avLst/>
          </a:prstGeom>
        </p:spPr>
        <p:txBody>
          <a:bodyPr/>
          <a:lstStyle>
            <a:lvl1pPr>
              <a:defRPr lang="en-US" sz="3200" b="1" i="0" kern="1200" spc="-100" dirty="0">
                <a:solidFill>
                  <a:srgbClr val="2741DE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79812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1833E2B-B365-AA00-772B-4F4300C9DBA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74725" y="2861551"/>
            <a:ext cx="4875593" cy="2448984"/>
          </a:xfrm>
        </p:spPr>
        <p:txBody>
          <a:bodyPr/>
          <a:lstStyle>
            <a:lvl1pPr>
              <a:defRPr sz="1733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74725" y="1612591"/>
            <a:ext cx="4625975" cy="566729"/>
          </a:xfrm>
          <a:prstGeom prst="rect">
            <a:avLst/>
          </a:prstGeom>
        </p:spPr>
        <p:txBody>
          <a:bodyPr/>
          <a:lstStyle>
            <a:lvl1pPr>
              <a:defRPr lang="en-US" sz="3200" b="1" i="0" kern="1200" spc="-100" dirty="0">
                <a:solidFill>
                  <a:srgbClr val="2741DE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6583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gray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FBD59A60-F4E0-44C0-FB9F-45B858A9D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5664" b="90341"/>
          <a:stretch/>
        </p:blipFill>
        <p:spPr>
          <a:xfrm>
            <a:off x="2785435" y="1958975"/>
            <a:ext cx="0" cy="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5E29336-C41F-C4CA-4AEE-5B89B566F4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503" y="0"/>
            <a:ext cx="3584761" cy="686443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3CAC743-C268-0B08-6D9D-AF04BBD82288}"/>
              </a:ext>
            </a:extLst>
          </p:cNvPr>
          <p:cNvSpPr txBox="1">
            <a:spLocks/>
          </p:cNvSpPr>
          <p:nvPr userDrawn="1"/>
        </p:nvSpPr>
        <p:spPr>
          <a:xfrm>
            <a:off x="974726" y="6258561"/>
            <a:ext cx="1213058" cy="1365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0" kern="120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dirty="0">
                <a:solidFill>
                  <a:schemeClr val="bg1"/>
                </a:solidFill>
              </a:rPr>
              <a:t>©2022 CORVEL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74725" y="2697057"/>
            <a:ext cx="6370109" cy="1219200"/>
          </a:xfrm>
        </p:spPr>
        <p:txBody>
          <a:bodyPr/>
          <a:lstStyle>
            <a:lvl1pPr marL="0" indent="0">
              <a:buNone/>
              <a:defRPr lang="en-US" sz="7000" b="1" i="0" kern="1200" spc="-200" dirty="0" smtClean="0">
                <a:solidFill>
                  <a:srgbClr val="2741DE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3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A4E7FE-4C01-771A-3699-063399C55725}"/>
              </a:ext>
            </a:extLst>
          </p:cNvPr>
          <p:cNvSpPr/>
          <p:nvPr userDrawn="1"/>
        </p:nvSpPr>
        <p:spPr>
          <a:xfrm>
            <a:off x="6082453" y="0"/>
            <a:ext cx="61095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74725" y="2861551"/>
            <a:ext cx="4875593" cy="2448984"/>
          </a:xfrm>
        </p:spPr>
        <p:txBody>
          <a:bodyPr/>
          <a:lstStyle>
            <a:lvl1pPr>
              <a:defRPr sz="1733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74725" y="1612591"/>
            <a:ext cx="4625975" cy="566729"/>
          </a:xfrm>
          <a:prstGeom prst="rect">
            <a:avLst/>
          </a:prstGeom>
        </p:spPr>
        <p:txBody>
          <a:bodyPr/>
          <a:lstStyle>
            <a:lvl1pPr>
              <a:defRPr lang="en-US" sz="3200" b="1" i="0" kern="1200" spc="-100" dirty="0">
                <a:solidFill>
                  <a:srgbClr val="2741DE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F5B60B2F-9023-DB65-5941-911E263A62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1219" y="2303318"/>
            <a:ext cx="1113155" cy="488950"/>
          </a:xfrm>
        </p:spPr>
        <p:txBody>
          <a:bodyPr anchor="ctr">
            <a:noAutofit/>
          </a:bodyPr>
          <a:lstStyle>
            <a:lvl1pPr marL="0" indent="0">
              <a:buNone/>
              <a:defRPr sz="4267" b="0" i="0" spc="-200">
                <a:solidFill>
                  <a:srgbClr val="F4A42D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6DEA499B-2CEC-DA1F-9AB1-6D34C6642A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84374" y="2303318"/>
            <a:ext cx="3276600" cy="488950"/>
          </a:xfrm>
        </p:spPr>
        <p:txBody>
          <a:bodyPr anchor="ctr">
            <a:noAutofit/>
          </a:bodyPr>
          <a:lstStyle>
            <a:lvl1pPr marL="0" indent="0">
              <a:buNone/>
              <a:defRPr sz="1867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add description lorem ipsum dolor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ABE6953-C948-9772-560F-6ECD03C2AA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71219" y="3244071"/>
            <a:ext cx="1113155" cy="488950"/>
          </a:xfrm>
        </p:spPr>
        <p:txBody>
          <a:bodyPr anchor="ctr">
            <a:noAutofit/>
          </a:bodyPr>
          <a:lstStyle>
            <a:lvl1pPr marL="0" indent="0">
              <a:buNone/>
              <a:defRPr sz="4267" b="0" i="0" spc="-200">
                <a:solidFill>
                  <a:srgbClr val="2741DE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2B278FED-ECE7-2722-7B40-4DE9B4FDB3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84374" y="3244071"/>
            <a:ext cx="3276600" cy="488950"/>
          </a:xfrm>
        </p:spPr>
        <p:txBody>
          <a:bodyPr anchor="ctr">
            <a:noAutofit/>
          </a:bodyPr>
          <a:lstStyle>
            <a:lvl1pPr marL="0" indent="0">
              <a:buNone/>
              <a:defRPr sz="1867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add description lorem ipsum dolor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887E1AE-D47A-E583-9D6C-4CDA7B9287B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71219" y="4184824"/>
            <a:ext cx="1113155" cy="488950"/>
          </a:xfrm>
        </p:spPr>
        <p:txBody>
          <a:bodyPr anchor="ctr">
            <a:noAutofit/>
          </a:bodyPr>
          <a:lstStyle>
            <a:lvl1pPr marL="0" indent="0">
              <a:buNone/>
              <a:defRPr sz="4267" b="0" i="0" spc="-200">
                <a:solidFill>
                  <a:srgbClr val="01C2C0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E65D7FF8-FC24-EB42-B5F3-E313D47AE4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84374" y="4184824"/>
            <a:ext cx="3276600" cy="488950"/>
          </a:xfrm>
        </p:spPr>
        <p:txBody>
          <a:bodyPr anchor="ctr">
            <a:noAutofit/>
          </a:bodyPr>
          <a:lstStyle>
            <a:lvl1pPr marL="0" indent="0">
              <a:buNone/>
              <a:defRPr sz="1867" b="0" i="0">
                <a:solidFill>
                  <a:srgbClr val="1D1E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add description 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12185378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Nav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FBD59A60-F4E0-44C0-FB9F-45B858A9D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5664" b="90341"/>
          <a:stretch/>
        </p:blipFill>
        <p:spPr>
          <a:xfrm>
            <a:off x="2785435" y="1958975"/>
            <a:ext cx="0" cy="0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BE1982D-66D2-236A-22C0-09046BE8939C}"/>
              </a:ext>
            </a:extLst>
          </p:cNvPr>
          <p:cNvSpPr txBox="1">
            <a:spLocks/>
          </p:cNvSpPr>
          <p:nvPr userDrawn="1"/>
        </p:nvSpPr>
        <p:spPr>
          <a:xfrm>
            <a:off x="974726" y="6258561"/>
            <a:ext cx="1213058" cy="1365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0" kern="120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dirty="0">
                <a:solidFill>
                  <a:schemeClr val="bg1"/>
                </a:solidFill>
              </a:rPr>
              <a:t>©2022 CORVEL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974725" y="2833573"/>
            <a:ext cx="4875593" cy="2448984"/>
          </a:xfrm>
        </p:spPr>
        <p:txBody>
          <a:bodyPr/>
          <a:lstStyle>
            <a:lvl1pPr>
              <a:defRPr sz="1733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333">
                <a:solidFill>
                  <a:schemeClr val="tx1"/>
                </a:solidFill>
              </a:defRPr>
            </a:lvl3pPr>
            <a:lvl4pPr>
              <a:defRPr sz="1333">
                <a:solidFill>
                  <a:schemeClr val="tx1"/>
                </a:solidFill>
              </a:defRPr>
            </a:lvl4pPr>
            <a:lvl5pPr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6"/>
          <p:cNvSpPr>
            <a:spLocks noGrp="1"/>
          </p:cNvSpPr>
          <p:nvPr>
            <p:ph type="title"/>
          </p:nvPr>
        </p:nvSpPr>
        <p:spPr>
          <a:xfrm>
            <a:off x="974725" y="1622426"/>
            <a:ext cx="5067935" cy="541655"/>
          </a:xfrm>
          <a:prstGeom prst="rect">
            <a:avLst/>
          </a:prstGeom>
        </p:spPr>
        <p:txBody>
          <a:bodyPr/>
          <a:lstStyle>
            <a:lvl1pPr>
              <a:defRPr lang="en-US" sz="3200" b="1" i="0" kern="1200" spc="-100" dirty="0" smtClean="0">
                <a:solidFill>
                  <a:srgbClr val="2741DE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A4E7FE-4C01-771A-3699-063399C55725}"/>
              </a:ext>
            </a:extLst>
          </p:cNvPr>
          <p:cNvSpPr/>
          <p:nvPr userDrawn="1"/>
        </p:nvSpPr>
        <p:spPr>
          <a:xfrm>
            <a:off x="6082453" y="0"/>
            <a:ext cx="6109547" cy="6858000"/>
          </a:xfrm>
          <a:prstGeom prst="rect">
            <a:avLst/>
          </a:prstGeom>
          <a:solidFill>
            <a:srgbClr val="1D1E4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81241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s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FBD59A60-F4E0-44C0-FB9F-45B858A9D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5664" b="90341"/>
          <a:stretch/>
        </p:blipFill>
        <p:spPr>
          <a:xfrm>
            <a:off x="2785435" y="1958975"/>
            <a:ext cx="0" cy="0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BE1982D-66D2-236A-22C0-09046BE8939C}"/>
              </a:ext>
            </a:extLst>
          </p:cNvPr>
          <p:cNvSpPr txBox="1">
            <a:spLocks/>
          </p:cNvSpPr>
          <p:nvPr userDrawn="1"/>
        </p:nvSpPr>
        <p:spPr>
          <a:xfrm>
            <a:off x="974726" y="6258561"/>
            <a:ext cx="1213058" cy="1365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0" kern="120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dirty="0">
                <a:solidFill>
                  <a:schemeClr val="bg1"/>
                </a:solidFill>
              </a:rPr>
              <a:t>©2022 CORVEL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974725" y="2833573"/>
            <a:ext cx="4875593" cy="2448984"/>
          </a:xfrm>
        </p:spPr>
        <p:txBody>
          <a:bodyPr/>
          <a:lstStyle>
            <a:lvl1pPr>
              <a:defRPr sz="1733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333">
                <a:solidFill>
                  <a:schemeClr val="tx1"/>
                </a:solidFill>
              </a:defRPr>
            </a:lvl3pPr>
            <a:lvl4pPr>
              <a:defRPr sz="1333">
                <a:solidFill>
                  <a:schemeClr val="tx1"/>
                </a:solidFill>
              </a:defRPr>
            </a:lvl4pPr>
            <a:lvl5pPr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6"/>
          <p:cNvSpPr>
            <a:spLocks noGrp="1"/>
          </p:cNvSpPr>
          <p:nvPr>
            <p:ph type="title"/>
          </p:nvPr>
        </p:nvSpPr>
        <p:spPr>
          <a:xfrm>
            <a:off x="974725" y="1622426"/>
            <a:ext cx="5067935" cy="541655"/>
          </a:xfrm>
          <a:prstGeom prst="rect">
            <a:avLst/>
          </a:prstGeom>
        </p:spPr>
        <p:txBody>
          <a:bodyPr/>
          <a:lstStyle>
            <a:lvl1pPr>
              <a:defRPr lang="en-US" sz="3200" b="1" i="0" kern="1200" spc="-100" dirty="0" smtClean="0">
                <a:solidFill>
                  <a:srgbClr val="2741DE"/>
                </a:solidFill>
                <a:latin typeface="Work Sans SemiBol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A4E7FE-4C01-771A-3699-063399C55725}"/>
              </a:ext>
            </a:extLst>
          </p:cNvPr>
          <p:cNvSpPr/>
          <p:nvPr userDrawn="1"/>
        </p:nvSpPr>
        <p:spPr>
          <a:xfrm>
            <a:off x="6082453" y="0"/>
            <a:ext cx="6109547" cy="6858000"/>
          </a:xfrm>
          <a:prstGeom prst="rect">
            <a:avLst/>
          </a:prstGeom>
          <a:solidFill>
            <a:srgbClr val="2741DE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9576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9E3A77-23E7-4073-6E2A-4F671E98157F}"/>
              </a:ext>
            </a:extLst>
          </p:cNvPr>
          <p:cNvSpPr/>
          <p:nvPr userDrawn="1"/>
        </p:nvSpPr>
        <p:spPr>
          <a:xfrm>
            <a:off x="6115878" y="0"/>
            <a:ext cx="607612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1833E2B-B365-AA00-772B-4F4300C9DBA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27309" y="1958976"/>
            <a:ext cx="4688830" cy="2938991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214E45-82AD-BC13-7CF5-0B7EF3FA0349}"/>
              </a:ext>
            </a:extLst>
          </p:cNvPr>
          <p:cNvCxnSpPr/>
          <p:nvPr userDrawn="1"/>
        </p:nvCxnSpPr>
        <p:spPr>
          <a:xfrm>
            <a:off x="974725" y="1468967"/>
            <a:ext cx="390207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471A8E-DD7D-53B2-0C8B-2BAD6C4D73EC}"/>
              </a:ext>
            </a:extLst>
          </p:cNvPr>
          <p:cNvCxnSpPr/>
          <p:nvPr userDrawn="1"/>
        </p:nvCxnSpPr>
        <p:spPr>
          <a:xfrm>
            <a:off x="974725" y="5410200"/>
            <a:ext cx="390207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02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97013-8256-A0B2-F312-432D2004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A7A43-BBD9-F87E-8007-EA6D18224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8F1A4-11FA-81D6-CBD7-729305CB3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70EB5E-871B-1201-7ABA-8F3F397BA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559DBA-913A-13C5-1A02-24AAEF7C1F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AC19CD-CC58-9A81-E515-1A524826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CAC-DC5E-42FA-8C8B-12AFF92144C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969919-9DB2-9031-75B8-E0D20BAD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979E57-B440-74B2-D9FC-52CE05738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0DF8-7E04-4D4A-8BEF-F1B756AC4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5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97273-DDCD-7740-38F5-49E1B0287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63FEF-5D90-1C72-8163-3FB42B42F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CAC-DC5E-42FA-8C8B-12AFF92144C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3E3A1-3823-B20F-9588-BE9AD6DD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7D91A-4E30-F6F9-C83A-C004ABDC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0DF8-7E04-4D4A-8BEF-F1B756AC4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6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09601-F966-271C-2772-72AD7AC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CAC-DC5E-42FA-8C8B-12AFF92144C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9BAF49-D8B3-5B8C-D9CE-695AFF14B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08EDC-7E94-FE6F-8C08-7F8585B9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0DF8-7E04-4D4A-8BEF-F1B756AC4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7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86B6-9740-5475-0420-CBD26D09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CA6E6-D94C-926D-AF5C-684FD3091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22207-D3FB-6AB4-89FF-58A4B8ACF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ABAB0-065F-D8EA-7649-432FC55C2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CAC-DC5E-42FA-8C8B-12AFF92144C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6F708-950D-37A4-621D-DD88E1B81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1897C-5592-C8C3-1387-371A2C26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0DF8-7E04-4D4A-8BEF-F1B756AC4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92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DB8F-FA27-232F-6C6B-B34070035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47DC24-DFA9-8B93-BFB0-2B174AA7D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60AB3-31B7-2ED8-FE03-860430AE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53667-87BF-4210-CB6D-4AA754F59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CAC-DC5E-42FA-8C8B-12AFF92144C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CFB02-B362-836C-0FE1-E13D0B061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FF84E-B456-201E-7C1D-16883704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0DF8-7E04-4D4A-8BEF-F1B756AC4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83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6243BE-CCEB-1FF2-DB13-3E485899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88504-2CE9-D71C-DFEE-771FE7E55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A3759-CAFD-F8F7-F443-84B2DD69D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43CAC-DC5E-42FA-8C8B-12AFF92144C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4D475-1A56-6999-A1E8-EA159AA45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28070-72B1-F412-9E6D-67428E09A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0DF8-7E04-4D4A-8BEF-F1B756AC4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0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22DA05-0AC3-1A4B-89D5-5BA7DE8B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FD3AD-4BDA-1E43-9A37-A119E4D0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58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0A4D8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0A4D8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A4D8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A4D8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A4D8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A4D8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25" y="146896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736898-61CF-F0D2-9AC5-091E4A113207}"/>
              </a:ext>
            </a:extLst>
          </p:cNvPr>
          <p:cNvSpPr txBox="1">
            <a:spLocks/>
          </p:cNvSpPr>
          <p:nvPr userDrawn="1"/>
        </p:nvSpPr>
        <p:spPr>
          <a:xfrm>
            <a:off x="974726" y="6258561"/>
            <a:ext cx="1213058" cy="1365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0" kern="120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dirty="0">
                <a:solidFill>
                  <a:schemeClr val="bg1"/>
                </a:solidFill>
              </a:rPr>
              <a:t>©2023 CORVEL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7B97F13-AB55-F325-7283-E78496A5E6F4}"/>
              </a:ext>
            </a:extLst>
          </p:cNvPr>
          <p:cNvSpPr txBox="1">
            <a:spLocks/>
          </p:cNvSpPr>
          <p:nvPr userDrawn="1"/>
        </p:nvSpPr>
        <p:spPr>
          <a:xfrm>
            <a:off x="974725" y="434865"/>
            <a:ext cx="2581275" cy="1810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0" kern="120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3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1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25" y="146896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8736898-61CF-F0D2-9AC5-091E4A113207}"/>
              </a:ext>
            </a:extLst>
          </p:cNvPr>
          <p:cNvSpPr txBox="1">
            <a:spLocks/>
          </p:cNvSpPr>
          <p:nvPr userDrawn="1"/>
        </p:nvSpPr>
        <p:spPr>
          <a:xfrm>
            <a:off x="974726" y="6258561"/>
            <a:ext cx="1213058" cy="1365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0" kern="120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dirty="0">
                <a:solidFill>
                  <a:srgbClr val="1D1E4F"/>
                </a:solidFill>
              </a:rPr>
              <a:t>©2023 CORVEL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7B97F13-AB55-F325-7283-E78496A5E6F4}"/>
              </a:ext>
            </a:extLst>
          </p:cNvPr>
          <p:cNvSpPr txBox="1">
            <a:spLocks/>
          </p:cNvSpPr>
          <p:nvPr userDrawn="1"/>
        </p:nvSpPr>
        <p:spPr>
          <a:xfrm>
            <a:off x="974725" y="434865"/>
            <a:ext cx="2581275" cy="1810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0" kern="120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333" dirty="0">
              <a:solidFill>
                <a:srgbClr val="1D1E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4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hf sldNum="0"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600" b="0" i="0" kern="1200">
          <a:solidFill>
            <a:srgbClr val="1D1E4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b="0" i="0" kern="1200">
          <a:solidFill>
            <a:srgbClr val="1D1E4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b="0" i="0" kern="1200">
          <a:solidFill>
            <a:srgbClr val="1D1E4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b="0" i="0" kern="1200">
          <a:solidFill>
            <a:srgbClr val="1D1E4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b="0" i="0" kern="1200">
          <a:solidFill>
            <a:srgbClr val="1D1E4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307">
          <p15:clr>
            <a:srgbClr val="F26B43"/>
          </p15:clr>
        </p15:guide>
        <p15:guide id="4" pos="614">
          <p15:clr>
            <a:srgbClr val="F26B43"/>
          </p15:clr>
        </p15:guide>
        <p15:guide id="5" pos="921">
          <p15:clr>
            <a:srgbClr val="F26B43"/>
          </p15:clr>
        </p15:guide>
        <p15:guide id="6" pos="1229">
          <p15:clr>
            <a:srgbClr val="F26B43"/>
          </p15:clr>
        </p15:guide>
        <p15:guide id="7" pos="1536">
          <p15:clr>
            <a:srgbClr val="F26B43"/>
          </p15:clr>
        </p15:guide>
        <p15:guide id="8" pos="1843">
          <p15:clr>
            <a:srgbClr val="F26B43"/>
          </p15:clr>
        </p15:guide>
        <p15:guide id="9" pos="2150">
          <p15:clr>
            <a:srgbClr val="F26B43"/>
          </p15:clr>
        </p15:guide>
        <p15:guide id="10" pos="2457">
          <p15:clr>
            <a:srgbClr val="F26B43"/>
          </p15:clr>
        </p15:guide>
        <p15:guide id="11" pos="2765">
          <p15:clr>
            <a:srgbClr val="F26B43"/>
          </p15:clr>
        </p15:guide>
        <p15:guide id="12" pos="3072">
          <p15:clr>
            <a:srgbClr val="F26B43"/>
          </p15:clr>
        </p15:guide>
        <p15:guide id="13" pos="3379">
          <p15:clr>
            <a:srgbClr val="F26B43"/>
          </p15:clr>
        </p15:guide>
        <p15:guide id="14" pos="3686">
          <p15:clr>
            <a:srgbClr val="F26B43"/>
          </p15:clr>
        </p15:guide>
        <p15:guide id="15" pos="3993">
          <p15:clr>
            <a:srgbClr val="F26B43"/>
          </p15:clr>
        </p15:guide>
        <p15:guide id="16" pos="4301">
          <p15:clr>
            <a:srgbClr val="F26B43"/>
          </p15:clr>
        </p15:guide>
        <p15:guide id="17" pos="4608">
          <p15:clr>
            <a:srgbClr val="F26B43"/>
          </p15:clr>
        </p15:guide>
        <p15:guide id="18" pos="4915">
          <p15:clr>
            <a:srgbClr val="F26B43"/>
          </p15:clr>
        </p15:guide>
        <p15:guide id="19" pos="5222">
          <p15:clr>
            <a:srgbClr val="F26B43"/>
          </p15:clr>
        </p15:guide>
        <p15:guide id="20" pos="5529">
          <p15:clr>
            <a:srgbClr val="F26B43"/>
          </p15:clr>
        </p15:guide>
        <p15:guide id="21" pos="5837">
          <p15:clr>
            <a:srgbClr val="F26B43"/>
          </p15:clr>
        </p15:guide>
        <p15:guide id="22" pos="6144">
          <p15:clr>
            <a:srgbClr val="F26B43"/>
          </p15:clr>
        </p15:guide>
        <p15:guide id="23" pos="6451">
          <p15:clr>
            <a:srgbClr val="F26B43"/>
          </p15:clr>
        </p15:guide>
        <p15:guide id="24" pos="6758">
          <p15:clr>
            <a:srgbClr val="F26B43"/>
          </p15:clr>
        </p15:guide>
        <p15:guide id="25" pos="7065">
          <p15:clr>
            <a:srgbClr val="F26B43"/>
          </p15:clr>
        </p15:guide>
        <p15:guide id="26" pos="7373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308">
          <p15:clr>
            <a:srgbClr val="F26B43"/>
          </p15:clr>
        </p15:guide>
        <p15:guide id="30" orient="horz" pos="617">
          <p15:clr>
            <a:srgbClr val="F26B43"/>
          </p15:clr>
        </p15:guide>
        <p15:guide id="31" orient="horz" pos="925">
          <p15:clr>
            <a:srgbClr val="F26B43"/>
          </p15:clr>
        </p15:guide>
        <p15:guide id="32" orient="horz" pos="1234">
          <p15:clr>
            <a:srgbClr val="F26B43"/>
          </p15:clr>
        </p15:guide>
        <p15:guide id="33" orient="horz" pos="1543">
          <p15:clr>
            <a:srgbClr val="F26B43"/>
          </p15:clr>
        </p15:guide>
        <p15:guide id="34" orient="horz" pos="1851">
          <p15:clr>
            <a:srgbClr val="F26B43"/>
          </p15:clr>
        </p15:guide>
        <p15:guide id="35" orient="horz" pos="2160">
          <p15:clr>
            <a:srgbClr val="F26B43"/>
          </p15:clr>
        </p15:guide>
        <p15:guide id="36" orient="horz" pos="2468">
          <p15:clr>
            <a:srgbClr val="F26B43"/>
          </p15:clr>
        </p15:guide>
        <p15:guide id="37" orient="horz" pos="2777">
          <p15:clr>
            <a:srgbClr val="F26B43"/>
          </p15:clr>
        </p15:guide>
        <p15:guide id="38" orient="horz" pos="3085">
          <p15:clr>
            <a:srgbClr val="F26B43"/>
          </p15:clr>
        </p15:guide>
        <p15:guide id="39" orient="horz" pos="3394">
          <p15:clr>
            <a:srgbClr val="F26B43"/>
          </p15:clr>
        </p15:guide>
        <p15:guide id="40" orient="horz" pos="3703">
          <p15:clr>
            <a:srgbClr val="F26B43"/>
          </p15:clr>
        </p15:guide>
        <p15:guide id="41" orient="horz" pos="401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lsanders@ccohusa.com" TargetMode="External"/><Relationship Id="rId3" Type="http://schemas.openxmlformats.org/officeDocument/2006/relationships/image" Target="../media/image38.png"/><Relationship Id="rId7" Type="http://schemas.openxmlformats.org/officeDocument/2006/relationships/hyperlink" Target="mailto:gsmith@ccohusa.com" TargetMode="External"/><Relationship Id="rId12" Type="http://schemas.openxmlformats.org/officeDocument/2006/relationships/image" Target="../media/image29.PNG"/><Relationship Id="rId2" Type="http://schemas.openxmlformats.org/officeDocument/2006/relationships/hyperlink" Target="mailto:cheryl@tinsleyrisksolutions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11" Type="http://schemas.openxmlformats.org/officeDocument/2006/relationships/hyperlink" Target="mailto:Lucille_dimaria@corvel.com" TargetMode="External"/><Relationship Id="rId5" Type="http://schemas.openxmlformats.org/officeDocument/2006/relationships/hyperlink" Target="mailto:lborden@arcpt.com" TargetMode="External"/><Relationship Id="rId10" Type="http://schemas.openxmlformats.org/officeDocument/2006/relationships/hyperlink" Target="mailto:adrien_allen@corvel.com" TargetMode="External"/><Relationship Id="rId4" Type="http://schemas.openxmlformats.org/officeDocument/2006/relationships/hyperlink" Target="mailto:ksumner@arcpt.com" TargetMode="Externa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5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06AAD-7024-1227-758D-DC5B7DFA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92" y="5670836"/>
            <a:ext cx="7139010" cy="9964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Telemedicine Perspectives:</a:t>
            </a:r>
          </a:p>
        </p:txBody>
      </p:sp>
      <p:pic>
        <p:nvPicPr>
          <p:cNvPr id="9" name="Video 6" title="Box Production Line">
            <a:hlinkClick r:id="" action="ppaction://media"/>
            <a:extLst>
              <a:ext uri="{FF2B5EF4-FFF2-40B4-BE49-F238E27FC236}">
                <a16:creationId xmlns:a16="http://schemas.microsoft.com/office/drawing/2014/main" id="{159E8B42-F044-5B16-0B1C-FF60389647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019" y="1"/>
            <a:ext cx="9995984" cy="548861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638C7BA-FBFB-3E24-A72D-56F16B618D2D}"/>
              </a:ext>
            </a:extLst>
          </p:cNvPr>
          <p:cNvSpPr txBox="1">
            <a:spLocks/>
          </p:cNvSpPr>
          <p:nvPr/>
        </p:nvSpPr>
        <p:spPr>
          <a:xfrm>
            <a:off x="7703150" y="5670836"/>
            <a:ext cx="4265158" cy="1016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Staying outside the box</a:t>
            </a:r>
          </a:p>
        </p:txBody>
      </p:sp>
    </p:spTree>
    <p:extLst>
      <p:ext uri="{BB962C8B-B14F-4D97-AF65-F5344CB8AC3E}">
        <p14:creationId xmlns:p14="http://schemas.microsoft.com/office/powerpoint/2010/main" val="64791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5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06AAD-7024-1227-758D-DC5B7DFA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5" y="116006"/>
            <a:ext cx="8147713" cy="131925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Telemedicine for Occupational Injury 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55ACB-103C-4B99-5635-BA456008912E}"/>
              </a:ext>
            </a:extLst>
          </p:cNvPr>
          <p:cNvSpPr txBox="1"/>
          <p:nvPr/>
        </p:nvSpPr>
        <p:spPr>
          <a:xfrm>
            <a:off x="341524" y="1849645"/>
            <a:ext cx="11446524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telemedicine right for my injury?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 injury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 injury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 fracture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Sprains and strains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Minor lacerations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Contusions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visit vs. follow up visit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BE5A1-025C-4A99-642D-063BC656A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880" y="5971873"/>
            <a:ext cx="2583180" cy="661895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907061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5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06AAD-7024-1227-758D-DC5B7DFA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5" y="116006"/>
            <a:ext cx="8147713" cy="131925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Telemedicine for Occupational Injury 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55ACB-103C-4B99-5635-BA456008912E}"/>
              </a:ext>
            </a:extLst>
          </p:cNvPr>
          <p:cNvSpPr txBox="1"/>
          <p:nvPr/>
        </p:nvSpPr>
        <p:spPr>
          <a:xfrm>
            <a:off x="341524" y="2110915"/>
            <a:ext cx="1144652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have the correct equipment for telemedicine?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camera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Speakers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 phone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telemedicine the correct method of injury treatment for this employee?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6BB83-F419-FFBE-1168-0F92371D9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0" y="5971873"/>
            <a:ext cx="2583180" cy="661895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087591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FC612-6766-884E-B9B5-EBFE16B3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The PT/OT Telehealth Visit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3741E-481C-2E44-8E75-A6129D9FF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725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panose="020B0604020202020204" pitchFamily="34" charset="0"/>
              <a:buChar char="§"/>
            </a:pPr>
            <a:r>
              <a:rPr lang="en-US" b="1" dirty="0">
                <a:cs typeface="Arial" panose="020B0604020202020204"/>
              </a:rPr>
              <a:t>Initial Evaluation</a:t>
            </a:r>
          </a:p>
          <a:p>
            <a:pPr lvl="1"/>
            <a:r>
              <a:rPr lang="en-US" dirty="0">
                <a:cs typeface="Arial" panose="020B0604020202020204"/>
              </a:rPr>
              <a:t>  </a:t>
            </a:r>
            <a:r>
              <a:rPr lang="en-US" dirty="0">
                <a:latin typeface="Arial"/>
                <a:cs typeface="Arial" panose="020B0604020202020204"/>
              </a:rPr>
              <a:t>Subjective Exam</a:t>
            </a:r>
            <a:r>
              <a:rPr lang="en-US" dirty="0">
                <a:cs typeface="Arial" panose="020B0604020202020204"/>
              </a:rPr>
              <a:t>- Thorough history extremely important</a:t>
            </a:r>
          </a:p>
          <a:p>
            <a:pPr lvl="1"/>
            <a:r>
              <a:rPr lang="en-US" dirty="0">
                <a:cs typeface="Arial" panose="020B0604020202020204"/>
              </a:rPr>
              <a:t>  Objective Exam- Creativity Required</a:t>
            </a:r>
          </a:p>
          <a:p>
            <a:pPr lvl="1"/>
            <a:r>
              <a:rPr lang="en-US" dirty="0">
                <a:cs typeface="Arial" panose="020B0604020202020204"/>
              </a:rPr>
              <a:t>  Treatment- HEP, education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b="1" dirty="0">
                <a:cs typeface="Arial" panose="020B0604020202020204"/>
              </a:rPr>
              <a:t>Follow Up Visits</a:t>
            </a:r>
          </a:p>
          <a:p>
            <a:pPr lvl="1"/>
            <a:r>
              <a:rPr lang="en-US" dirty="0">
                <a:cs typeface="Arial" panose="020B0604020202020204"/>
              </a:rPr>
              <a:t> HEP progression</a:t>
            </a:r>
            <a:endParaRPr lang="en-US" b="1" dirty="0">
              <a:cs typeface="Arial" panose="020B0604020202020204"/>
            </a:endParaRPr>
          </a:p>
          <a:p>
            <a:pPr lvl="1"/>
            <a:r>
              <a:rPr lang="en-US" dirty="0">
                <a:cs typeface="Arial" panose="020B0604020202020204"/>
              </a:rPr>
              <a:t> Recheck functional limitations </a:t>
            </a:r>
          </a:p>
          <a:p>
            <a:pPr marL="457200" lvl="1" indent="0">
              <a:buNone/>
            </a:pPr>
            <a:r>
              <a:rPr lang="en-US" dirty="0">
                <a:cs typeface="Arial" panose="020B0604020202020204"/>
              </a:rPr>
              <a:t>   and aggravating factors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b="1" dirty="0">
                <a:cs typeface="Arial" panose="020B0604020202020204"/>
              </a:rPr>
              <a:t>Progress Notes</a:t>
            </a:r>
          </a:p>
          <a:p>
            <a:pPr lvl="1"/>
            <a:r>
              <a:rPr lang="en-US" dirty="0">
                <a:cs typeface="Arial" panose="020B0604020202020204"/>
              </a:rPr>
              <a:t>R/A measurements from eval</a:t>
            </a:r>
          </a:p>
          <a:p>
            <a:pPr lvl="1"/>
            <a:r>
              <a:rPr lang="en-US" dirty="0">
                <a:cs typeface="Arial" panose="020B0604020202020204"/>
              </a:rPr>
              <a:t>Lift Testing/Job Related Tasks</a:t>
            </a:r>
          </a:p>
        </p:txBody>
      </p:sp>
      <p:pic>
        <p:nvPicPr>
          <p:cNvPr id="4" name="Picture 4" descr="A group of people doing exercise&#10;&#10;Description automatically generated">
            <a:extLst>
              <a:ext uri="{FF2B5EF4-FFF2-40B4-BE49-F238E27FC236}">
                <a16:creationId xmlns:a16="http://schemas.microsoft.com/office/drawing/2014/main" id="{DF3FD3D8-A730-B1A6-0A39-EBC7B8AF5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908" y="3311202"/>
            <a:ext cx="5016908" cy="24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31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C329A-B0D5-EA41-8AF3-A02DBDAF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OPPORTUNITIES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A85DF-5901-8949-BE6B-A63D97F2B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Arial" panose="020B0604020202020204"/>
            </a:endParaRPr>
          </a:p>
          <a:p>
            <a:r>
              <a:rPr lang="en-US">
                <a:cs typeface="Arial" panose="020B0604020202020204"/>
              </a:rPr>
              <a:t>Accessibility</a:t>
            </a:r>
          </a:p>
          <a:p>
            <a:r>
              <a:rPr lang="en-US" dirty="0">
                <a:cs typeface="Arial" panose="020B0604020202020204"/>
              </a:rPr>
              <a:t>Decreased Mileage costs</a:t>
            </a:r>
          </a:p>
          <a:p>
            <a:r>
              <a:rPr lang="en-US" dirty="0">
                <a:cs typeface="Arial" panose="020B0604020202020204"/>
              </a:rPr>
              <a:t>Early intervention by work comp specialists</a:t>
            </a:r>
          </a:p>
          <a:p>
            <a:r>
              <a:rPr lang="en-US" dirty="0">
                <a:cs typeface="Arial" panose="020B0604020202020204"/>
              </a:rPr>
              <a:t>In Lieu of home health</a:t>
            </a:r>
          </a:p>
        </p:txBody>
      </p:sp>
      <p:pic>
        <p:nvPicPr>
          <p:cNvPr id="4" name="Picture 4" descr="A graphic of a person with a broken arm and money&#10;&#10;Description automatically generated">
            <a:extLst>
              <a:ext uri="{FF2B5EF4-FFF2-40B4-BE49-F238E27FC236}">
                <a16:creationId xmlns:a16="http://schemas.microsoft.com/office/drawing/2014/main" id="{5D937744-F594-4017-FA9E-73ECE5CBB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980" y="2192594"/>
            <a:ext cx="317336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63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FC612-6766-884E-B9B5-EBFE16B3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OBSTACLES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3741E-481C-2E44-8E75-A6129D9FF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Arial" panose="020B0604020202020204"/>
            </a:endParaRPr>
          </a:p>
          <a:p>
            <a:r>
              <a:rPr lang="en-US" dirty="0">
                <a:cs typeface="Arial" panose="020B0604020202020204"/>
              </a:rPr>
              <a:t>Physical limitations</a:t>
            </a:r>
            <a:endParaRPr lang="en-US" dirty="0"/>
          </a:p>
          <a:p>
            <a:r>
              <a:rPr lang="en-US" dirty="0">
                <a:cs typeface="Arial" panose="020B0604020202020204"/>
              </a:rPr>
              <a:t>Limited visual assessment</a:t>
            </a:r>
          </a:p>
          <a:p>
            <a:r>
              <a:rPr lang="en-US" dirty="0">
                <a:cs typeface="Arial" panose="020B0604020202020204"/>
              </a:rPr>
              <a:t>Equipment</a:t>
            </a:r>
          </a:p>
          <a:p>
            <a:r>
              <a:rPr lang="en-US" dirty="0">
                <a:cs typeface="Arial" panose="020B0604020202020204"/>
              </a:rPr>
              <a:t>Modalities</a:t>
            </a:r>
          </a:p>
          <a:p>
            <a:endParaRPr lang="en-US" dirty="0">
              <a:cs typeface="Arial" panose="020B0604020202020204"/>
            </a:endParaRPr>
          </a:p>
          <a:p>
            <a:pPr marL="0" indent="0">
              <a:buNone/>
            </a:pPr>
            <a:endParaRPr lang="en-US" dirty="0"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cs typeface="Arial" panose="020B0604020202020204"/>
              </a:rPr>
              <a:t>SOME THERAPY IS BETTER THAN NO THERAPY!!</a:t>
            </a:r>
          </a:p>
        </p:txBody>
      </p:sp>
      <p:pic>
        <p:nvPicPr>
          <p:cNvPr id="4" name="Picture 4" descr="Cartoon of a cartoon of a person in a medical chair and a doctor&#10;&#10;Description automatically generated">
            <a:extLst>
              <a:ext uri="{FF2B5EF4-FFF2-40B4-BE49-F238E27FC236}">
                <a16:creationId xmlns:a16="http://schemas.microsoft.com/office/drawing/2014/main" id="{14A4C213-B067-39B6-4E8F-2369A0B17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593" y="1228462"/>
            <a:ext cx="3701845" cy="371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02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C329A-B0D5-EA41-8AF3-A02DBDAF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TAKE AWAYS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A85DF-5901-8949-BE6B-A63D97F2B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The sooner intervention (PT/OT) is begun the shorter the claim will be. Telehealth can be a tool to help with this.</a:t>
            </a:r>
          </a:p>
          <a:p>
            <a:r>
              <a:rPr lang="en-US" dirty="0">
                <a:cs typeface="Arial"/>
              </a:rPr>
              <a:t>Data from a health system ARC PT+ works with: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Average number of days from injury to begin PT/OT= 50 (Average among all employers we work with 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   is 3 months)</a:t>
            </a:r>
            <a:endParaRPr lang="en-US" dirty="0">
              <a:cs typeface="Arial" panose="020B0604020202020204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Average number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  of visits per case: 8.7</a:t>
            </a:r>
            <a:endParaRPr lang="en-US" dirty="0">
              <a:cs typeface="Arial" panose="020B0604020202020204"/>
            </a:endParaRPr>
          </a:p>
          <a:p>
            <a:pPr lvl="1"/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4" descr="A screenshot of a medical therapy&#10;&#10;Description automatically generated">
            <a:extLst>
              <a:ext uri="{FF2B5EF4-FFF2-40B4-BE49-F238E27FC236}">
                <a16:creationId xmlns:a16="http://schemas.microsoft.com/office/drawing/2014/main" id="{7DE4F520-84F0-D93D-E0AF-8FB8F14C0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529" y="3563845"/>
            <a:ext cx="4955456" cy="2925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6D8C7B-09AF-569A-D260-AF5D375F7CB7}"/>
              </a:ext>
            </a:extLst>
          </p:cNvPr>
          <p:cNvSpPr txBox="1"/>
          <p:nvPr/>
        </p:nvSpPr>
        <p:spPr>
          <a:xfrm>
            <a:off x="5142271" y="5486400"/>
            <a:ext cx="4955457" cy="4307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775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5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Quizzical burrowing owl looking forward">
            <a:extLst>
              <a:ext uri="{FF2B5EF4-FFF2-40B4-BE49-F238E27FC236}">
                <a16:creationId xmlns:a16="http://schemas.microsoft.com/office/drawing/2014/main" id="{248FB72B-606C-6AFE-C98B-B1CE0AF8A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7" y="1210690"/>
            <a:ext cx="8147714" cy="56612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006AAD-7024-1227-758D-DC5B7DFA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008" y="-13924"/>
            <a:ext cx="8147713" cy="13192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Questions?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392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5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06AAD-7024-1227-758D-DC5B7DFA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5" y="116006"/>
            <a:ext cx="8147713" cy="13192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Next?</a:t>
            </a:r>
          </a:p>
        </p:txBody>
      </p:sp>
      <p:pic>
        <p:nvPicPr>
          <p:cNvPr id="6" name="Picture 5" descr="Child in pirate costume">
            <a:extLst>
              <a:ext uri="{FF2B5EF4-FFF2-40B4-BE49-F238E27FC236}">
                <a16:creationId xmlns:a16="http://schemas.microsoft.com/office/drawing/2014/main" id="{5FA2790A-A0DE-E9C4-3BA4-4AF01AC80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7979" y="2110915"/>
            <a:ext cx="4613429" cy="3370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55ACB-103C-4B99-5635-BA456008912E}"/>
              </a:ext>
            </a:extLst>
          </p:cNvPr>
          <p:cNvSpPr txBox="1"/>
          <p:nvPr/>
        </p:nvSpPr>
        <p:spPr>
          <a:xfrm>
            <a:off x="341524" y="2110915"/>
            <a:ext cx="642283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Talk to vendors in exhibit hall – you have one more break time!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Talk to your team, including your current providers – there are many ways to reach a good outcome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Think outside the box!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Reach out to any of us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141422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5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06AAD-7024-1227-758D-DC5B7DFA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5" y="116006"/>
            <a:ext cx="8147713" cy="13192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Contact Information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F687D0-6466-2F63-35CA-D94905EF7A58}"/>
              </a:ext>
            </a:extLst>
          </p:cNvPr>
          <p:cNvGrpSpPr/>
          <p:nvPr/>
        </p:nvGrpSpPr>
        <p:grpSpPr>
          <a:xfrm>
            <a:off x="6559041" y="4759443"/>
            <a:ext cx="4799178" cy="1323439"/>
            <a:chOff x="8719626" y="3346127"/>
            <a:chExt cx="4970965" cy="13234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B37A8B-B4F6-465A-2D80-34BE22837F91}"/>
                </a:ext>
              </a:extLst>
            </p:cNvPr>
            <p:cNvSpPr txBox="1"/>
            <p:nvPr/>
          </p:nvSpPr>
          <p:spPr>
            <a:xfrm>
              <a:off x="10026066" y="3346127"/>
              <a:ext cx="3664525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0" dirty="0">
                <a:latin typeface="+mj-lt"/>
              </a:endParaRPr>
            </a:p>
            <a:p>
              <a:r>
                <a:rPr lang="en-US" sz="2000" dirty="0">
                  <a:latin typeface="+mj-lt"/>
                </a:rPr>
                <a:t>Cheryl Tinsley, ARM, ABC</a:t>
              </a:r>
            </a:p>
            <a:p>
              <a:r>
                <a:rPr lang="en-US" sz="2000" dirty="0">
                  <a:latin typeface="+mj-lt"/>
                  <a:hlinkClick r:id="rId2"/>
                </a:rPr>
                <a:t>cheryl@tinsleyrisksolutions.com</a:t>
              </a:r>
              <a:endParaRPr lang="en-US" sz="2000" dirty="0">
                <a:latin typeface="+mj-lt"/>
              </a:endParaRPr>
            </a:p>
            <a:p>
              <a:endParaRPr lang="en-US" sz="2000" dirty="0">
                <a:latin typeface="+mj-lt"/>
              </a:endParaRPr>
            </a:p>
          </p:txBody>
        </p:sp>
        <p:pic>
          <p:nvPicPr>
            <p:cNvPr id="9" name="Picture 8" descr="A blue and white logo&#10;&#10;Description automatically generated">
              <a:extLst>
                <a:ext uri="{FF2B5EF4-FFF2-40B4-BE49-F238E27FC236}">
                  <a16:creationId xmlns:a16="http://schemas.microsoft.com/office/drawing/2014/main" id="{7525A757-EB05-04EB-D50A-C75B9BA8D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9626" y="3348219"/>
              <a:ext cx="1321897" cy="131925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C5EB26-8D2C-F3D7-A2B7-5DB46D5898A7}"/>
              </a:ext>
            </a:extLst>
          </p:cNvPr>
          <p:cNvGrpSpPr/>
          <p:nvPr/>
        </p:nvGrpSpPr>
        <p:grpSpPr>
          <a:xfrm>
            <a:off x="727147" y="1514882"/>
            <a:ext cx="4493023" cy="1938992"/>
            <a:chOff x="727147" y="1514882"/>
            <a:chExt cx="4493023" cy="19389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955ACB-103C-4B99-5635-BA456008912E}"/>
                </a:ext>
              </a:extLst>
            </p:cNvPr>
            <p:cNvSpPr txBox="1"/>
            <p:nvPr/>
          </p:nvSpPr>
          <p:spPr>
            <a:xfrm>
              <a:off x="727147" y="1514882"/>
              <a:ext cx="4493023" cy="19389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+mj-lt"/>
              </a:endParaRPr>
            </a:p>
            <a:p>
              <a:r>
                <a:rPr lang="en-US" sz="2400" dirty="0">
                  <a:latin typeface="+mj-lt"/>
                </a:rPr>
                <a:t>Kimberly Sumner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+mj-lt"/>
                  <a:hlinkClick r:id="rId4"/>
                </a:rPr>
                <a:t>ksumner@arcpt.com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  <a:p>
              <a:r>
                <a:rPr lang="en-US" sz="2400" dirty="0">
                  <a:latin typeface="+mj-lt"/>
                </a:rPr>
                <a:t>Leslie Borden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+mj-lt"/>
                  <a:hlinkClick r:id="rId5"/>
                </a:rPr>
                <a:t>lborden@arcpt.com</a:t>
              </a:r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3" name="Picture 12" descr="A blue and white logo&#10;&#10;Description automatically generated">
              <a:extLst>
                <a:ext uri="{FF2B5EF4-FFF2-40B4-BE49-F238E27FC236}">
                  <a16:creationId xmlns:a16="http://schemas.microsoft.com/office/drawing/2014/main" id="{E0F0C7A3-66B1-ED90-8D64-47AEAFB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1677" y="1855162"/>
              <a:ext cx="1579245" cy="108056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6D6020-5954-3E33-4855-4FE95FD1BAFB}"/>
              </a:ext>
            </a:extLst>
          </p:cNvPr>
          <p:cNvGrpSpPr/>
          <p:nvPr/>
        </p:nvGrpSpPr>
        <p:grpSpPr>
          <a:xfrm>
            <a:off x="6560537" y="1514882"/>
            <a:ext cx="4815291" cy="2400657"/>
            <a:chOff x="6560537" y="1514882"/>
            <a:chExt cx="4815291" cy="24006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8D9EEE-8338-8E16-D43E-D02EA7E659F7}"/>
                </a:ext>
              </a:extLst>
            </p:cNvPr>
            <p:cNvSpPr txBox="1"/>
            <p:nvPr/>
          </p:nvSpPr>
          <p:spPr>
            <a:xfrm>
              <a:off x="6560537" y="1514882"/>
              <a:ext cx="4815291" cy="24006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>
                <a:latin typeface="+mj-lt"/>
              </a:endParaRPr>
            </a:p>
            <a:p>
              <a:endParaRPr lang="en-US" sz="2400" dirty="0">
                <a:latin typeface="+mj-lt"/>
              </a:endParaRPr>
            </a:p>
            <a:p>
              <a:endParaRPr lang="en-US" sz="1200" dirty="0">
                <a:latin typeface="+mj-lt"/>
              </a:endParaRPr>
            </a:p>
            <a:p>
              <a:r>
                <a:rPr lang="en-US" sz="2400" dirty="0">
                  <a:latin typeface="+mj-lt"/>
                </a:rPr>
                <a:t>Gregg Smith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+mj-lt"/>
                  <a:hlinkClick r:id="rId7"/>
                </a:rPr>
                <a:t>gsmith@ccohusa.com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  <a:p>
              <a:r>
                <a:rPr lang="en-US" sz="2400" dirty="0">
                  <a:latin typeface="+mj-lt"/>
                </a:rPr>
                <a:t>Lane Sanders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+mj-lt"/>
                  <a:hlinkClick r:id="rId8"/>
                </a:rPr>
                <a:t>lsanders@ccohusa.com</a:t>
              </a:r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8" name="Picture 7" descr="A blue text on a black background&#10;&#10;Description automatically generated">
              <a:extLst>
                <a:ext uri="{FF2B5EF4-FFF2-40B4-BE49-F238E27FC236}">
                  <a16:creationId xmlns:a16="http://schemas.microsoft.com/office/drawing/2014/main" id="{6B00E27B-BD56-7667-E6D6-E2E44DFD4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926" y="1598876"/>
              <a:ext cx="2929606" cy="76969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582042-4235-AD3A-2858-A86B79650BB9}"/>
              </a:ext>
            </a:extLst>
          </p:cNvPr>
          <p:cNvGrpSpPr/>
          <p:nvPr/>
        </p:nvGrpSpPr>
        <p:grpSpPr>
          <a:xfrm>
            <a:off x="727147" y="4136938"/>
            <a:ext cx="4493022" cy="1952911"/>
            <a:chOff x="727147" y="4136938"/>
            <a:chExt cx="4390876" cy="195291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80FC03-D515-073C-1B32-A91E11001D1A}"/>
                </a:ext>
              </a:extLst>
            </p:cNvPr>
            <p:cNvSpPr txBox="1"/>
            <p:nvPr/>
          </p:nvSpPr>
          <p:spPr>
            <a:xfrm>
              <a:off x="727147" y="4150857"/>
              <a:ext cx="4390876" cy="19389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+mj-lt"/>
              </a:endParaRPr>
            </a:p>
            <a:p>
              <a:r>
                <a:rPr lang="en-US" sz="2400" dirty="0">
                  <a:latin typeface="+mj-lt"/>
                </a:rPr>
                <a:t>Adrien Allen</a:t>
              </a:r>
            </a:p>
            <a:p>
              <a:r>
                <a:rPr lang="en-US" sz="2400" dirty="0">
                  <a:latin typeface="+mj-lt"/>
                  <a:hlinkClick r:id="rId10"/>
                </a:rPr>
                <a:t>adrien_allen@corvel.com</a:t>
              </a:r>
              <a:endParaRPr lang="en-US" sz="2400" dirty="0">
                <a:latin typeface="+mj-lt"/>
              </a:endParaRPr>
            </a:p>
            <a:p>
              <a:r>
                <a:rPr lang="en-US" sz="2400" dirty="0">
                  <a:latin typeface="+mj-lt"/>
                </a:rPr>
                <a:t>Lucille DiMaria</a:t>
              </a:r>
            </a:p>
            <a:p>
              <a:r>
                <a:rPr lang="en-US" sz="2400" dirty="0">
                  <a:latin typeface="+mj-lt"/>
                  <a:hlinkClick r:id="rId11"/>
                </a:rPr>
                <a:t>Lucille_dimaria@corvel.com</a:t>
              </a:r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6" name="Picture 15" descr="A blue and black logo&#10;&#10;Description automatically generated">
              <a:extLst>
                <a:ext uri="{FF2B5EF4-FFF2-40B4-BE49-F238E27FC236}">
                  <a16:creationId xmlns:a16="http://schemas.microsoft.com/office/drawing/2014/main" id="{6652E5A7-8ABB-1FFD-1ED0-B8032AB1B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1768" y="4136938"/>
              <a:ext cx="1775577" cy="997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92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5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06AAD-7024-1227-758D-DC5B7DFA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5" y="116006"/>
            <a:ext cx="8147713" cy="13192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panelists:</a:t>
            </a:r>
          </a:p>
        </p:txBody>
      </p:sp>
      <p:pic>
        <p:nvPicPr>
          <p:cNvPr id="6" name="Picture 5" descr="One open lit box with other closed dark boxes">
            <a:extLst>
              <a:ext uri="{FF2B5EF4-FFF2-40B4-BE49-F238E27FC236}">
                <a16:creationId xmlns:a16="http://schemas.microsoft.com/office/drawing/2014/main" id="{5FA2790A-A0DE-E9C4-3BA4-4AF01AC80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78" y="1923594"/>
            <a:ext cx="4613429" cy="3460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55ACB-103C-4B99-5635-BA456008912E}"/>
              </a:ext>
            </a:extLst>
          </p:cNvPr>
          <p:cNvSpPr txBox="1"/>
          <p:nvPr/>
        </p:nvSpPr>
        <p:spPr>
          <a:xfrm>
            <a:off x="638541" y="1923593"/>
            <a:ext cx="6813818" cy="2430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+mj-lt"/>
              </a:rPr>
              <a:t>Kimberly Sumner, ARC Physical Therapy+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+mj-lt"/>
              </a:rPr>
              <a:t>Gregg Smith, Conservative Care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+mj-lt"/>
              </a:rPr>
              <a:t>Adrien Allen, CorVel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+mj-lt"/>
              </a:rPr>
              <a:t>Cheryl Tinsley, Tinsley Risk Solutions, Moderator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286E68-621D-EE28-7FCC-D9CF45F743AA}"/>
              </a:ext>
            </a:extLst>
          </p:cNvPr>
          <p:cNvSpPr txBox="1"/>
          <p:nvPr/>
        </p:nvSpPr>
        <p:spPr>
          <a:xfrm>
            <a:off x="391024" y="5474466"/>
            <a:ext cx="1101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Disclaimer:  There are many ways to get to a positive outcome.  We are not here to suggest you change all your team of providers!  We hope to trigger a conversation to create positive outcomes for your organization.</a:t>
            </a:r>
          </a:p>
        </p:txBody>
      </p:sp>
    </p:spTree>
    <p:extLst>
      <p:ext uri="{BB962C8B-B14F-4D97-AF65-F5344CB8AC3E}">
        <p14:creationId xmlns:p14="http://schemas.microsoft.com/office/powerpoint/2010/main" val="239835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5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06AAD-7024-1227-758D-DC5B7DFA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5" y="116006"/>
            <a:ext cx="8147713" cy="13192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Objectives: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55ACB-103C-4B99-5635-BA456008912E}"/>
              </a:ext>
            </a:extLst>
          </p:cNvPr>
          <p:cNvSpPr txBox="1"/>
          <p:nvPr/>
        </p:nvSpPr>
        <p:spPr>
          <a:xfrm>
            <a:off x="986479" y="1967696"/>
            <a:ext cx="49860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#1 TBA</a:t>
            </a:r>
          </a:p>
          <a:p>
            <a:endParaRPr lang="en-US" sz="2800" dirty="0">
              <a:solidFill>
                <a:schemeClr val="bg1"/>
              </a:solidFill>
              <a:latin typeface="+mj-lt"/>
            </a:endParaRP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#2 TBA</a:t>
            </a:r>
          </a:p>
          <a:p>
            <a:endParaRPr lang="en-US" sz="2800" dirty="0">
              <a:solidFill>
                <a:schemeClr val="bg1"/>
              </a:solidFill>
              <a:latin typeface="+mj-lt"/>
            </a:endParaRP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#3 – consider the possibilities</a:t>
            </a:r>
          </a:p>
          <a:p>
            <a:endParaRPr lang="en-US" sz="2800" dirty="0">
              <a:solidFill>
                <a:schemeClr val="bg1"/>
              </a:solidFill>
              <a:latin typeface="+mj-lt"/>
            </a:endParaRP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#4 – stay outside the box</a:t>
            </a:r>
          </a:p>
        </p:txBody>
      </p:sp>
      <p:pic>
        <p:nvPicPr>
          <p:cNvPr id="3" name="Picture 2" descr="Child in pirate costume">
            <a:extLst>
              <a:ext uri="{FF2B5EF4-FFF2-40B4-BE49-F238E27FC236}">
                <a16:creationId xmlns:a16="http://schemas.microsoft.com/office/drawing/2014/main" id="{C67DCB22-769D-479C-A201-847B75972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33" y="1825356"/>
            <a:ext cx="4851859" cy="35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86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5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06AAD-7024-1227-758D-DC5B7DFA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5" y="116006"/>
            <a:ext cx="8147713" cy="131925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Perspective:  Is Telemedicine New?</a:t>
            </a:r>
          </a:p>
        </p:txBody>
      </p:sp>
      <p:pic>
        <p:nvPicPr>
          <p:cNvPr id="6" name="Picture 5" descr="One open lit box with other closed dark boxes">
            <a:extLst>
              <a:ext uri="{FF2B5EF4-FFF2-40B4-BE49-F238E27FC236}">
                <a16:creationId xmlns:a16="http://schemas.microsoft.com/office/drawing/2014/main" id="{5FA2790A-A0DE-E9C4-3BA4-4AF01AC80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77" y="2047216"/>
            <a:ext cx="4613429" cy="3460071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7F1CD96-0916-E8B5-C421-3ED666AD7B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3719694"/>
              </p:ext>
            </p:extLst>
          </p:nvPr>
        </p:nvGraphicFramePr>
        <p:xfrm>
          <a:off x="605929" y="1435261"/>
          <a:ext cx="5984932" cy="4307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299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3169CE-4EC2-469A-856C-731F5AAC8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7626810-7988-4D13-82DF-6750BF671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FC50A9-1A85-40CA-9D80-97A65CF3B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4ABE909-7F11-4387-A21F-0D2DD4EBF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55BBBD-59C7-46BA-AE9F-05F31F8C3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5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06AAD-7024-1227-758D-DC5B7DFA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5" y="116006"/>
            <a:ext cx="8147713" cy="13192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 Many Options</a:t>
            </a:r>
          </a:p>
        </p:txBody>
      </p:sp>
      <p:pic>
        <p:nvPicPr>
          <p:cNvPr id="6" name="Picture 5" descr="One open lit box with other closed dark boxes">
            <a:extLst>
              <a:ext uri="{FF2B5EF4-FFF2-40B4-BE49-F238E27FC236}">
                <a16:creationId xmlns:a16="http://schemas.microsoft.com/office/drawing/2014/main" id="{5FA2790A-A0DE-E9C4-3BA4-4AF01AC80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80" y="2210765"/>
            <a:ext cx="4613429" cy="3460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55ACB-103C-4B99-5635-BA456008912E}"/>
              </a:ext>
            </a:extLst>
          </p:cNvPr>
          <p:cNvSpPr txBox="1"/>
          <p:nvPr/>
        </p:nvSpPr>
        <p:spPr>
          <a:xfrm>
            <a:off x="442755" y="1474981"/>
            <a:ext cx="6422834" cy="4503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Format:  Each panelist will speak about 8 minutes: 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How their company is offering telemedicine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Successes and pitfalls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Other considerations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After each panelist speaks, will have Q&amp;A time for all.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53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5117" y="685800"/>
            <a:ext cx="11395215" cy="5331747"/>
            <a:chOff x="622674" y="1028700"/>
            <a:chExt cx="17092824" cy="799762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3B2C497-6ED2-5FE7-20D8-7D6BAE1DD624}"/>
                </a:ext>
              </a:extLst>
            </p:cNvPr>
            <p:cNvCxnSpPr>
              <a:cxnSpLocks/>
            </p:cNvCxnSpPr>
            <p:nvPr/>
          </p:nvCxnSpPr>
          <p:spPr>
            <a:xfrm>
              <a:off x="2080124" y="2938463"/>
              <a:ext cx="7937816" cy="67583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4D0850E-2FAB-086B-7CCC-80759E13C9AA}"/>
                </a:ext>
              </a:extLst>
            </p:cNvPr>
            <p:cNvSpPr/>
            <p:nvPr/>
          </p:nvSpPr>
          <p:spPr>
            <a:xfrm>
              <a:off x="730251" y="2203450"/>
              <a:ext cx="2555115" cy="1877313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C05281-B341-4C80-206A-BE0D59B1B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5" r="125"/>
            <a:stretch/>
          </p:blipFill>
          <p:spPr>
            <a:xfrm>
              <a:off x="2507204" y="2496503"/>
              <a:ext cx="662868" cy="664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197B5E-9BC6-F3BF-CCFD-58F577003C1C}"/>
                </a:ext>
              </a:extLst>
            </p:cNvPr>
            <p:cNvSpPr txBox="1"/>
            <p:nvPr/>
          </p:nvSpPr>
          <p:spPr>
            <a:xfrm>
              <a:off x="958065" y="2512825"/>
              <a:ext cx="1967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Injured </a:t>
              </a:r>
            </a:p>
            <a:p>
              <a:pPr marL="0" marR="0" lvl="0" indent="0" algn="l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Worker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2F79F8-F462-5A55-47E9-4E1BF3DBB6C2}"/>
                </a:ext>
              </a:extLst>
            </p:cNvPr>
            <p:cNvSpPr/>
            <p:nvPr/>
          </p:nvSpPr>
          <p:spPr>
            <a:xfrm>
              <a:off x="3788740" y="2203450"/>
              <a:ext cx="2597837" cy="1877313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DF0A7A-C800-C6CA-C089-6E6BC56C6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" r="187"/>
            <a:stretch/>
          </p:blipFill>
          <p:spPr>
            <a:xfrm>
              <a:off x="5556900" y="2522348"/>
              <a:ext cx="629794" cy="6321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323A3B-78DA-A75F-AEF8-F330C63A1CEA}"/>
                </a:ext>
              </a:extLst>
            </p:cNvPr>
            <p:cNvSpPr txBox="1"/>
            <p:nvPr/>
          </p:nvSpPr>
          <p:spPr>
            <a:xfrm>
              <a:off x="4016554" y="2512825"/>
              <a:ext cx="13041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Nurse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A0A475-D0B1-2C2D-5543-9316E6B53526}"/>
                </a:ext>
              </a:extLst>
            </p:cNvPr>
            <p:cNvSpPr/>
            <p:nvPr/>
          </p:nvSpPr>
          <p:spPr>
            <a:xfrm>
              <a:off x="6765730" y="2203450"/>
              <a:ext cx="2699466" cy="1877313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24E4EC-EA8F-7F6C-090B-8B5FD1751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19" r="219"/>
            <a:stretch/>
          </p:blipFill>
          <p:spPr>
            <a:xfrm>
              <a:off x="8656909" y="2508592"/>
              <a:ext cx="504381" cy="50659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531328-2D97-32B9-024B-53915A479316}"/>
                </a:ext>
              </a:extLst>
            </p:cNvPr>
            <p:cNvSpPr txBox="1"/>
            <p:nvPr/>
          </p:nvSpPr>
          <p:spPr>
            <a:xfrm>
              <a:off x="7028081" y="2515611"/>
              <a:ext cx="15030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Concierge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AAF0E0-1A86-7DD4-8960-80951F64BB89}"/>
                </a:ext>
              </a:extLst>
            </p:cNvPr>
            <p:cNvSpPr txBox="1"/>
            <p:nvPr/>
          </p:nvSpPr>
          <p:spPr>
            <a:xfrm>
              <a:off x="6958448" y="3113153"/>
              <a:ext cx="2495746" cy="660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47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Provider channeling </a:t>
              </a:r>
              <a:b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App Assistance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05407DE-6D82-26FD-BF71-5EBE62B65480}"/>
                </a:ext>
              </a:extLst>
            </p:cNvPr>
            <p:cNvSpPr/>
            <p:nvPr/>
          </p:nvSpPr>
          <p:spPr>
            <a:xfrm>
              <a:off x="9411722" y="4063384"/>
              <a:ext cx="1792817" cy="916093"/>
            </a:xfrm>
            <a:prstGeom prst="roundRect">
              <a:avLst/>
            </a:prstGeom>
            <a:solidFill>
              <a:srgbClr val="F4A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B2C62A-5D5C-9794-0C57-02C538B81D13}"/>
                </a:ext>
              </a:extLst>
            </p:cNvPr>
            <p:cNvSpPr txBox="1"/>
            <p:nvPr/>
          </p:nvSpPr>
          <p:spPr>
            <a:xfrm>
              <a:off x="9421242" y="4201195"/>
              <a:ext cx="17928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Medical Care </a:t>
              </a:r>
            </a:p>
            <a:p>
              <a:pPr marL="0" marR="0" lvl="0" indent="0" algn="ctr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Needed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0ABDDC9-4FD1-0C3F-6DE7-D67C61C2EBE4}"/>
                </a:ext>
              </a:extLst>
            </p:cNvPr>
            <p:cNvGrpSpPr/>
            <p:nvPr/>
          </p:nvGrpSpPr>
          <p:grpSpPr>
            <a:xfrm>
              <a:off x="4592341" y="4935187"/>
              <a:ext cx="2926080" cy="1470025"/>
              <a:chOff x="4013986" y="4406900"/>
              <a:chExt cx="2926080" cy="1470025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D281C26-D59D-BCE3-F732-21999D0473D7}"/>
                  </a:ext>
                </a:extLst>
              </p:cNvPr>
              <p:cNvSpPr/>
              <p:nvPr userDrawn="1"/>
            </p:nvSpPr>
            <p:spPr>
              <a:xfrm>
                <a:off x="4013986" y="4406900"/>
                <a:ext cx="2926080" cy="1470025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1E446A19-A2DD-8DCD-B845-79D34B2448C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 l="234" r="234"/>
              <a:stretch/>
            </p:blipFill>
            <p:spPr>
              <a:xfrm>
                <a:off x="6167101" y="4669771"/>
                <a:ext cx="546493" cy="549066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EC70A07-B50C-2F8B-1B0B-6E03EB92E212}"/>
                  </a:ext>
                </a:extLst>
              </p:cNvPr>
              <p:cNvSpPr txBox="1"/>
              <p:nvPr userDrawn="1"/>
            </p:nvSpPr>
            <p:spPr>
              <a:xfrm>
                <a:off x="4241800" y="4716275"/>
                <a:ext cx="19676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 Medium" panose="02000000000000000000" pitchFamily="2" charset="0"/>
                    <a:ea typeface="Roboto Medium" panose="02000000000000000000" pitchFamily="2" charset="0"/>
                    <a:cs typeface="+mn-cs"/>
                  </a:rPr>
                  <a:t>Self Care/First Aid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CF91E03-FFB5-DA2B-9F02-8DC69111C13D}"/>
                  </a:ext>
                </a:extLst>
              </p:cNvPr>
              <p:cNvSpPr txBox="1"/>
              <p:nvPr userDrawn="1"/>
            </p:nvSpPr>
            <p:spPr>
              <a:xfrm>
                <a:off x="4241800" y="5435463"/>
                <a:ext cx="24957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Minor injuries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7ABE6C6-1946-E4C1-227D-B2149B68F2C7}"/>
                </a:ext>
              </a:extLst>
            </p:cNvPr>
            <p:cNvGrpSpPr/>
            <p:nvPr/>
          </p:nvGrpSpPr>
          <p:grpSpPr>
            <a:xfrm>
              <a:off x="730250" y="4935187"/>
              <a:ext cx="3121502" cy="2185803"/>
              <a:chOff x="730250" y="4408488"/>
              <a:chExt cx="2926080" cy="1470025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8F4FE2F-58C4-7A17-F240-ACB855324CF2}"/>
                  </a:ext>
                </a:extLst>
              </p:cNvPr>
              <p:cNvSpPr/>
              <p:nvPr userDrawn="1"/>
            </p:nvSpPr>
            <p:spPr>
              <a:xfrm>
                <a:off x="730250" y="4408488"/>
                <a:ext cx="2926080" cy="1470025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4C6D181-16B3-7C66-DB00-A7C651649B79}"/>
                  </a:ext>
                </a:extLst>
              </p:cNvPr>
              <p:cNvSpPr txBox="1"/>
              <p:nvPr userDrawn="1"/>
            </p:nvSpPr>
            <p:spPr>
              <a:xfrm>
                <a:off x="958064" y="4717863"/>
                <a:ext cx="1967698" cy="269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 Medium" panose="02000000000000000000" pitchFamily="2" charset="0"/>
                    <a:ea typeface="Roboto Medium" panose="02000000000000000000" pitchFamily="2" charset="0"/>
                    <a:cs typeface="+mn-cs"/>
                  </a:rPr>
                  <a:t>Triage Results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06A659D-260A-2A33-B738-0F0640503F98}"/>
                  </a:ext>
                </a:extLst>
              </p:cNvPr>
              <p:cNvSpPr txBox="1"/>
              <p:nvPr userDrawn="1"/>
            </p:nvSpPr>
            <p:spPr>
              <a:xfrm>
                <a:off x="958063" y="5064907"/>
                <a:ext cx="2631803" cy="757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3047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31% </a:t>
                </a:r>
                <a:r>
                  <a:rPr kumimoji="0" lang="en-US" sz="9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Decrease in </a:t>
                </a:r>
                <a:r>
                  <a:rPr kumimoji="0" lang="en-US" sz="933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avg</a:t>
                </a:r>
                <a:r>
                  <a:rPr kumimoji="0" lang="en-US" sz="9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 incurred</a:t>
                </a:r>
                <a:br>
                  <a:rPr kumimoji="0" lang="en-US" sz="9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</a:br>
                <a:r>
                  <a:rPr kumimoji="0" lang="en-US" sz="9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26%</a:t>
                </a:r>
                <a:r>
                  <a:rPr kumimoji="0" lang="en-US" sz="9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 Decrease in </a:t>
                </a:r>
                <a:r>
                  <a:rPr kumimoji="0" lang="en-US" sz="933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avg</a:t>
                </a:r>
                <a:r>
                  <a:rPr kumimoji="0" lang="en-US" sz="9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 days open</a:t>
                </a:r>
              </a:p>
              <a:p>
                <a:pPr marL="0" marR="0" lvl="0" indent="0" algn="l" defTabSz="3047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63% </a:t>
                </a:r>
                <a:r>
                  <a:rPr kumimoji="0" lang="en-US" sz="9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Decrease in litigation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45280B-15AD-44A3-953C-E4393214549C}"/>
                </a:ext>
              </a:extLst>
            </p:cNvPr>
            <p:cNvSpPr txBox="1"/>
            <p:nvPr userDrawn="1"/>
          </p:nvSpPr>
          <p:spPr>
            <a:xfrm>
              <a:off x="4019445" y="3491008"/>
              <a:ext cx="2602495" cy="233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4.6/5 Patient Satisfaction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F28ADE-13D0-4D6C-CBF3-3B2EA89AA87B}"/>
                </a:ext>
              </a:extLst>
            </p:cNvPr>
            <p:cNvGrpSpPr/>
            <p:nvPr userDrawn="1"/>
          </p:nvGrpSpPr>
          <p:grpSpPr>
            <a:xfrm>
              <a:off x="4099773" y="3180038"/>
              <a:ext cx="1011178" cy="201913"/>
              <a:chOff x="4311119" y="2992088"/>
              <a:chExt cx="808569" cy="150915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FA300A1-7CEF-8BC9-542F-4C8B0B7993B7}"/>
                  </a:ext>
                </a:extLst>
              </p:cNvPr>
              <p:cNvGrpSpPr/>
              <p:nvPr userDrawn="1"/>
            </p:nvGrpSpPr>
            <p:grpSpPr>
              <a:xfrm>
                <a:off x="4311119" y="3008613"/>
                <a:ext cx="770328" cy="131823"/>
                <a:chOff x="4311119" y="2978440"/>
                <a:chExt cx="770328" cy="131823"/>
              </a:xfrm>
            </p:grpSpPr>
            <p:sp>
              <p:nvSpPr>
                <p:cNvPr id="65" name="5-Point Star 64">
                  <a:extLst>
                    <a:ext uri="{FF2B5EF4-FFF2-40B4-BE49-F238E27FC236}">
                      <a16:creationId xmlns:a16="http://schemas.microsoft.com/office/drawing/2014/main" id="{909239A6-FBE0-98F5-B71D-474896E4A7F2}"/>
                    </a:ext>
                  </a:extLst>
                </p:cNvPr>
                <p:cNvSpPr/>
                <p:nvPr userDrawn="1"/>
              </p:nvSpPr>
              <p:spPr>
                <a:xfrm>
                  <a:off x="4311119" y="2978440"/>
                  <a:ext cx="131823" cy="131823"/>
                </a:xfrm>
                <a:prstGeom prst="star5">
                  <a:avLst/>
                </a:prstGeom>
                <a:solidFill>
                  <a:srgbClr val="F4A4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3047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5-Point Star 65">
                  <a:extLst>
                    <a:ext uri="{FF2B5EF4-FFF2-40B4-BE49-F238E27FC236}">
                      <a16:creationId xmlns:a16="http://schemas.microsoft.com/office/drawing/2014/main" id="{2D2EC185-722D-E1E3-30B2-1FA2DCCC9DA2}"/>
                    </a:ext>
                  </a:extLst>
                </p:cNvPr>
                <p:cNvSpPr/>
                <p:nvPr userDrawn="1"/>
              </p:nvSpPr>
              <p:spPr>
                <a:xfrm>
                  <a:off x="4470745" y="2978440"/>
                  <a:ext cx="131823" cy="131823"/>
                </a:xfrm>
                <a:prstGeom prst="star5">
                  <a:avLst/>
                </a:prstGeom>
                <a:solidFill>
                  <a:srgbClr val="F4A4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3047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5-Point Star 66">
                  <a:extLst>
                    <a:ext uri="{FF2B5EF4-FFF2-40B4-BE49-F238E27FC236}">
                      <a16:creationId xmlns:a16="http://schemas.microsoft.com/office/drawing/2014/main" id="{7CC61CC9-C5B3-3DE2-6D9F-B2F444353E52}"/>
                    </a:ext>
                  </a:extLst>
                </p:cNvPr>
                <p:cNvSpPr/>
                <p:nvPr userDrawn="1"/>
              </p:nvSpPr>
              <p:spPr>
                <a:xfrm>
                  <a:off x="4630371" y="2978440"/>
                  <a:ext cx="131823" cy="131823"/>
                </a:xfrm>
                <a:prstGeom prst="star5">
                  <a:avLst/>
                </a:prstGeom>
                <a:solidFill>
                  <a:srgbClr val="F4A4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3047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5-Point Star 67">
                  <a:extLst>
                    <a:ext uri="{FF2B5EF4-FFF2-40B4-BE49-F238E27FC236}">
                      <a16:creationId xmlns:a16="http://schemas.microsoft.com/office/drawing/2014/main" id="{98E6170B-903C-E420-1BAD-E99C4781066A}"/>
                    </a:ext>
                  </a:extLst>
                </p:cNvPr>
                <p:cNvSpPr/>
                <p:nvPr userDrawn="1"/>
              </p:nvSpPr>
              <p:spPr>
                <a:xfrm>
                  <a:off x="4789997" y="2978440"/>
                  <a:ext cx="131823" cy="131823"/>
                </a:xfrm>
                <a:prstGeom prst="star5">
                  <a:avLst/>
                </a:prstGeom>
                <a:solidFill>
                  <a:srgbClr val="F4A4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3047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5-Point Star 68">
                  <a:extLst>
                    <a:ext uri="{FF2B5EF4-FFF2-40B4-BE49-F238E27FC236}">
                      <a16:creationId xmlns:a16="http://schemas.microsoft.com/office/drawing/2014/main" id="{6D4CB3F9-03B1-B911-2FE0-BF8971A9FBB7}"/>
                    </a:ext>
                  </a:extLst>
                </p:cNvPr>
                <p:cNvSpPr/>
                <p:nvPr userDrawn="1"/>
              </p:nvSpPr>
              <p:spPr>
                <a:xfrm>
                  <a:off x="4949624" y="2978440"/>
                  <a:ext cx="131823" cy="131823"/>
                </a:xfrm>
                <a:prstGeom prst="star5">
                  <a:avLst/>
                </a:prstGeom>
                <a:solidFill>
                  <a:srgbClr val="F4A4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3047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063106D-ECFB-278E-5098-1CDBE48BF987}"/>
                  </a:ext>
                </a:extLst>
              </p:cNvPr>
              <p:cNvSpPr/>
              <p:nvPr userDrawn="1"/>
            </p:nvSpPr>
            <p:spPr>
              <a:xfrm>
                <a:off x="5025363" y="2992088"/>
                <a:ext cx="94325" cy="150915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585A8BE-926B-2FFC-C59C-5617F4E5547F}"/>
                </a:ext>
              </a:extLst>
            </p:cNvPr>
            <p:cNvSpPr/>
            <p:nvPr/>
          </p:nvSpPr>
          <p:spPr>
            <a:xfrm>
              <a:off x="11992260" y="2202752"/>
              <a:ext cx="2926080" cy="2576512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30EE71D-583A-096D-B16C-160B11064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34" r="234"/>
            <a:stretch/>
          </p:blipFill>
          <p:spPr>
            <a:xfrm>
              <a:off x="14350006" y="2465325"/>
              <a:ext cx="409552" cy="41148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CF29F7-4C0B-603D-E08F-D95C3DFE5E5C}"/>
                </a:ext>
              </a:extLst>
            </p:cNvPr>
            <p:cNvSpPr txBox="1"/>
            <p:nvPr/>
          </p:nvSpPr>
          <p:spPr>
            <a:xfrm>
              <a:off x="12220074" y="2512127"/>
              <a:ext cx="1967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Telehealth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5D9FD4-9D2A-612C-F6A7-5EF37240B8E2}"/>
                </a:ext>
              </a:extLst>
            </p:cNvPr>
            <p:cNvSpPr txBox="1"/>
            <p:nvPr/>
          </p:nvSpPr>
          <p:spPr>
            <a:xfrm>
              <a:off x="12220074" y="2859171"/>
              <a:ext cx="2495746" cy="1365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47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Virtual Clinic Services</a:t>
              </a:r>
              <a:br>
                <a:rPr kumimoji="0" 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Temporary Rx Card</a:t>
              </a:r>
            </a:p>
            <a:p>
              <a:pPr marL="0" marR="0" lvl="0" indent="0" algn="l" defTabSz="3047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Physical Therapy Referral</a:t>
              </a:r>
              <a:br>
                <a:rPr kumimoji="0" 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Diagnostics Scheduled</a:t>
              </a:r>
              <a:br>
                <a:rPr kumimoji="0" 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DME Delivered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3C17D65-29CA-7695-AB41-1EC4A122C90D}"/>
                </a:ext>
              </a:extLst>
            </p:cNvPr>
            <p:cNvGrpSpPr/>
            <p:nvPr/>
          </p:nvGrpSpPr>
          <p:grpSpPr>
            <a:xfrm>
              <a:off x="12257044" y="4248797"/>
              <a:ext cx="2489444" cy="476720"/>
              <a:chOff x="4235038" y="2992088"/>
              <a:chExt cx="2489444" cy="47672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343C67E-78C5-E283-6661-32D4E0A3B2FF}"/>
                  </a:ext>
                </a:extLst>
              </p:cNvPr>
              <p:cNvSpPr txBox="1"/>
              <p:nvPr userDrawn="1"/>
            </p:nvSpPr>
            <p:spPr>
              <a:xfrm>
                <a:off x="4235038" y="3161031"/>
                <a:ext cx="24894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 Medium" panose="02000000000000000000" pitchFamily="2" charset="0"/>
                    <a:ea typeface="Roboto Medium" panose="02000000000000000000" pitchFamily="2" charset="0"/>
                    <a:cs typeface="+mn-cs"/>
                  </a:rPr>
                  <a:t>4.8/5 Patient Satisfaction</a:t>
                </a: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0104C71-3712-A6C7-0E76-F10E33C69E39}"/>
                  </a:ext>
                </a:extLst>
              </p:cNvPr>
              <p:cNvGrpSpPr/>
              <p:nvPr userDrawn="1"/>
            </p:nvGrpSpPr>
            <p:grpSpPr>
              <a:xfrm>
                <a:off x="4311119" y="2992088"/>
                <a:ext cx="821151" cy="150915"/>
                <a:chOff x="4311119" y="2992088"/>
                <a:chExt cx="821151" cy="150915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9F08C0FC-6AE2-9D97-152F-A1AA421E359C}"/>
                    </a:ext>
                  </a:extLst>
                </p:cNvPr>
                <p:cNvGrpSpPr/>
                <p:nvPr userDrawn="1"/>
              </p:nvGrpSpPr>
              <p:grpSpPr>
                <a:xfrm>
                  <a:off x="4311119" y="3008613"/>
                  <a:ext cx="770328" cy="131823"/>
                  <a:chOff x="4311119" y="2978440"/>
                  <a:chExt cx="770328" cy="131823"/>
                </a:xfrm>
              </p:grpSpPr>
              <p:sp>
                <p:nvSpPr>
                  <p:cNvPr id="58" name="5-Point Star 57">
                    <a:extLst>
                      <a:ext uri="{FF2B5EF4-FFF2-40B4-BE49-F238E27FC236}">
                        <a16:creationId xmlns:a16="http://schemas.microsoft.com/office/drawing/2014/main" id="{FC83DA8E-CA30-3FC0-190E-F64929A378E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311119" y="2978440"/>
                    <a:ext cx="131823" cy="131823"/>
                  </a:xfrm>
                  <a:prstGeom prst="star5">
                    <a:avLst/>
                  </a:prstGeom>
                  <a:solidFill>
                    <a:srgbClr val="F4A4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04770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09539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914309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219078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523848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828617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133387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438156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3047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5-Point Star 58">
                    <a:extLst>
                      <a:ext uri="{FF2B5EF4-FFF2-40B4-BE49-F238E27FC236}">
                        <a16:creationId xmlns:a16="http://schemas.microsoft.com/office/drawing/2014/main" id="{080EA377-3EB1-549F-BC06-70BFF84BD14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470745" y="2978440"/>
                    <a:ext cx="131823" cy="131823"/>
                  </a:xfrm>
                  <a:prstGeom prst="star5">
                    <a:avLst/>
                  </a:prstGeom>
                  <a:solidFill>
                    <a:srgbClr val="F4A4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04770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09539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914309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219078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523848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828617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133387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438156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3047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5-Point Star 59">
                    <a:extLst>
                      <a:ext uri="{FF2B5EF4-FFF2-40B4-BE49-F238E27FC236}">
                        <a16:creationId xmlns:a16="http://schemas.microsoft.com/office/drawing/2014/main" id="{1B446864-68CB-F355-21F3-B4A89A251F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630371" y="2978440"/>
                    <a:ext cx="131823" cy="131823"/>
                  </a:xfrm>
                  <a:prstGeom prst="star5">
                    <a:avLst/>
                  </a:prstGeom>
                  <a:solidFill>
                    <a:srgbClr val="F4A4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04770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09539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914309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219078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523848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828617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133387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438156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3047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5-Point Star 60">
                    <a:extLst>
                      <a:ext uri="{FF2B5EF4-FFF2-40B4-BE49-F238E27FC236}">
                        <a16:creationId xmlns:a16="http://schemas.microsoft.com/office/drawing/2014/main" id="{118F9690-1719-332D-A8ED-7DB6C16B9C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789997" y="2978440"/>
                    <a:ext cx="131823" cy="131823"/>
                  </a:xfrm>
                  <a:prstGeom prst="star5">
                    <a:avLst/>
                  </a:prstGeom>
                  <a:solidFill>
                    <a:srgbClr val="F4A4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04770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09539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914309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219078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523848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828617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133387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438156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3047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5-Point Star 61">
                    <a:extLst>
                      <a:ext uri="{FF2B5EF4-FFF2-40B4-BE49-F238E27FC236}">
                        <a16:creationId xmlns:a16="http://schemas.microsoft.com/office/drawing/2014/main" id="{48DDAE17-10C1-CC8A-A2C4-75FA16E5761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949624" y="2978440"/>
                    <a:ext cx="131823" cy="131823"/>
                  </a:xfrm>
                  <a:prstGeom prst="star5">
                    <a:avLst/>
                  </a:prstGeom>
                  <a:solidFill>
                    <a:srgbClr val="F4A4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04770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09539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914309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219078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523848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828617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133387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438156" algn="l" defTabSz="304770" rtl="0" eaLnBrk="1" latinLnBrk="0" hangingPunct="1"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3047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9B0A1C9F-54C4-FF9F-DD28-F7D02BDA0D5F}"/>
                    </a:ext>
                  </a:extLst>
                </p:cNvPr>
                <p:cNvSpPr/>
                <p:nvPr userDrawn="1"/>
              </p:nvSpPr>
              <p:spPr>
                <a:xfrm>
                  <a:off x="5037945" y="2992088"/>
                  <a:ext cx="94325" cy="150915"/>
                </a:xfrm>
                <a:prstGeom prst="rect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304770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3047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B9DCD87-7BCB-6469-55B8-3C653E3671E0}"/>
                </a:ext>
              </a:extLst>
            </p:cNvPr>
            <p:cNvGrpSpPr/>
            <p:nvPr/>
          </p:nvGrpSpPr>
          <p:grpSpPr>
            <a:xfrm>
              <a:off x="12002542" y="5091303"/>
              <a:ext cx="2926080" cy="2242003"/>
              <a:chOff x="14233208" y="4408488"/>
              <a:chExt cx="2926080" cy="189071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0835B7C-775D-813A-84AC-DE143DDEEA4F}"/>
                  </a:ext>
                </a:extLst>
              </p:cNvPr>
              <p:cNvSpPr/>
              <p:nvPr userDrawn="1"/>
            </p:nvSpPr>
            <p:spPr>
              <a:xfrm>
                <a:off x="14233208" y="4408488"/>
                <a:ext cx="2926080" cy="1890712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2A99503-023B-E604-0DD2-EBA8843F8B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/>
              <a:srcRect l="234" r="234"/>
              <a:stretch/>
            </p:blipFill>
            <p:spPr>
              <a:xfrm>
                <a:off x="16590954" y="4671061"/>
                <a:ext cx="409552" cy="411480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D228A0D-4A07-215C-AEE7-7B331A8C74DB}"/>
                  </a:ext>
                </a:extLst>
              </p:cNvPr>
              <p:cNvSpPr txBox="1"/>
              <p:nvPr userDrawn="1"/>
            </p:nvSpPr>
            <p:spPr>
              <a:xfrm>
                <a:off x="14461022" y="4717863"/>
                <a:ext cx="19676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 Medium" panose="02000000000000000000" pitchFamily="2" charset="0"/>
                    <a:ea typeface="Roboto Medium" panose="02000000000000000000" pitchFamily="2" charset="0"/>
                    <a:cs typeface="+mn-cs"/>
                  </a:rPr>
                  <a:t>Facility Visit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0C3980A-2771-F528-ADA0-A9FBA4C216A3}"/>
                  </a:ext>
                </a:extLst>
              </p:cNvPr>
              <p:cNvSpPr txBox="1"/>
              <p:nvPr userDrawn="1"/>
            </p:nvSpPr>
            <p:spPr>
              <a:xfrm>
                <a:off x="14461022" y="5064907"/>
                <a:ext cx="2495746" cy="1055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3047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Temporary Rx Card</a:t>
                </a:r>
              </a:p>
              <a:p>
                <a:pPr marL="0" marR="0" lvl="0" indent="0" algn="l" defTabSz="3047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In-network Provider</a:t>
                </a:r>
                <a:br>
                  <a:rPr kumimoji="0" lang="en-US" sz="10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</a:br>
                <a:r>
                  <a:rPr kumimoji="0" lang="en-US" sz="10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Driving Directions</a:t>
                </a:r>
              </a:p>
              <a:p>
                <a:pPr marL="0" marR="0" lvl="0" indent="0" algn="l" defTabSz="3047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Treatment Authorization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C17EC7F-D3E5-7C2F-1A99-94CDFD5404D6}"/>
                </a:ext>
              </a:extLst>
            </p:cNvPr>
            <p:cNvGrpSpPr/>
            <p:nvPr/>
          </p:nvGrpSpPr>
          <p:grpSpPr>
            <a:xfrm>
              <a:off x="15237263" y="3987101"/>
              <a:ext cx="2478235" cy="2247048"/>
              <a:chOff x="14233206" y="4408488"/>
              <a:chExt cx="2926082" cy="189071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7AA5FB3-C616-11F3-DC4C-21B6866676FD}"/>
                  </a:ext>
                </a:extLst>
              </p:cNvPr>
              <p:cNvSpPr/>
              <p:nvPr userDrawn="1"/>
            </p:nvSpPr>
            <p:spPr>
              <a:xfrm>
                <a:off x="14233208" y="4408488"/>
                <a:ext cx="2926080" cy="1890712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677C583-B561-8CAB-AF60-D63C6EFE7060}"/>
                  </a:ext>
                </a:extLst>
              </p:cNvPr>
              <p:cNvSpPr txBox="1"/>
              <p:nvPr userDrawn="1"/>
            </p:nvSpPr>
            <p:spPr>
              <a:xfrm>
                <a:off x="14233206" y="4534267"/>
                <a:ext cx="2926080" cy="634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 Medium" panose="02000000000000000000" pitchFamily="2" charset="0"/>
                    <a:ea typeface="Roboto Medium" panose="02000000000000000000" pitchFamily="2" charset="0"/>
                    <a:cs typeface="+mn-cs"/>
                  </a:rPr>
                  <a:t>Ancillary Service Utilization 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935923F-12BB-02A4-ABE9-6F7FA4097987}"/>
                  </a:ext>
                </a:extLst>
              </p:cNvPr>
              <p:cNvSpPr txBox="1"/>
              <p:nvPr userDrawn="1"/>
            </p:nvSpPr>
            <p:spPr>
              <a:xfrm>
                <a:off x="14492157" y="5192222"/>
                <a:ext cx="2495746" cy="1053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3047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PT: 16%</a:t>
                </a:r>
              </a:p>
              <a:p>
                <a:pPr marL="0" marR="0" lvl="0" indent="0" algn="l" defTabSz="3047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Diagnostics: 35%</a:t>
                </a:r>
              </a:p>
              <a:p>
                <a:pPr marL="0" marR="0" lvl="0" indent="0" algn="l" defTabSz="3047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DME: 27%</a:t>
                </a:r>
              </a:p>
              <a:p>
                <a:pPr marL="0" marR="0" lvl="0" indent="0" algn="l" defTabSz="3047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Rx: 45%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70360DC-9AF0-42E5-0807-09BA9672804B}"/>
                </a:ext>
              </a:extLst>
            </p:cNvPr>
            <p:cNvGrpSpPr/>
            <p:nvPr/>
          </p:nvGrpSpPr>
          <p:grpSpPr>
            <a:xfrm>
              <a:off x="8435651" y="8462292"/>
              <a:ext cx="2112302" cy="548640"/>
              <a:chOff x="4013986" y="6611939"/>
              <a:chExt cx="2926080" cy="54864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03FFE20-48D2-75D9-2275-C1EE4E5ADC9D}"/>
                  </a:ext>
                </a:extLst>
              </p:cNvPr>
              <p:cNvSpPr/>
              <p:nvPr userDrawn="1"/>
            </p:nvSpPr>
            <p:spPr>
              <a:xfrm>
                <a:off x="4013986" y="6611939"/>
                <a:ext cx="2926080" cy="54864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B5616BC-5C00-E1AA-514D-5BB9880F6209}"/>
                  </a:ext>
                </a:extLst>
              </p:cNvPr>
              <p:cNvSpPr txBox="1"/>
              <p:nvPr userDrawn="1"/>
            </p:nvSpPr>
            <p:spPr>
              <a:xfrm>
                <a:off x="4308170" y="6701592"/>
                <a:ext cx="24638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 Medium" panose="02000000000000000000" pitchFamily="2" charset="0"/>
                    <a:ea typeface="Roboto Medium" panose="02000000000000000000" pitchFamily="2" charset="0"/>
                    <a:cs typeface="+mn-cs"/>
                  </a:rPr>
                  <a:t>Report Only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6AAC5CE-5655-0399-E53F-9A5BB658B625}"/>
                </a:ext>
              </a:extLst>
            </p:cNvPr>
            <p:cNvGrpSpPr/>
            <p:nvPr/>
          </p:nvGrpSpPr>
          <p:grpSpPr>
            <a:xfrm>
              <a:off x="11217922" y="8477680"/>
              <a:ext cx="2062498" cy="548640"/>
              <a:chOff x="11384058" y="2732791"/>
              <a:chExt cx="2926080" cy="548640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73214F6A-49AA-344F-CBFE-D44DC53E6A7D}"/>
                  </a:ext>
                </a:extLst>
              </p:cNvPr>
              <p:cNvSpPr/>
              <p:nvPr userDrawn="1"/>
            </p:nvSpPr>
            <p:spPr>
              <a:xfrm>
                <a:off x="11384058" y="2732791"/>
                <a:ext cx="2926080" cy="548640"/>
              </a:xfrm>
              <a:prstGeom prst="roundRect">
                <a:avLst/>
              </a:prstGeom>
              <a:solidFill>
                <a:srgbClr val="F4A4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6120D1-A3F8-DBC0-47B6-AAE1D6001DFF}"/>
                  </a:ext>
                </a:extLst>
              </p:cNvPr>
              <p:cNvSpPr txBox="1"/>
              <p:nvPr userDrawn="1"/>
            </p:nvSpPr>
            <p:spPr>
              <a:xfrm>
                <a:off x="11917524" y="2808657"/>
                <a:ext cx="19676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 Medium" panose="02000000000000000000" pitchFamily="2" charset="0"/>
                    <a:ea typeface="Roboto Medium" panose="02000000000000000000" pitchFamily="2" charset="0"/>
                    <a:cs typeface="+mn-cs"/>
                  </a:rPr>
                  <a:t>Care</a:t>
                </a:r>
                <a:r>
                  <a:rPr kumimoji="0" lang="en-US" sz="1333" b="0" i="0" u="none" strike="noStrike" kern="1200" cap="none" spc="0" normalizeH="0" baseline="30000" noProof="0" dirty="0" err="1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 Medium" panose="02000000000000000000" pitchFamily="2" charset="0"/>
                    <a:ea typeface="Roboto Medium" panose="02000000000000000000" pitchFamily="2" charset="0"/>
                    <a:cs typeface="+mn-cs"/>
                  </a:rPr>
                  <a:t>MC</a:t>
                </a:r>
                <a:endParaRPr kumimoji="0" lang="en-US" sz="1333" b="0" i="0" u="none" strike="noStrike" kern="1200" cap="none" spc="0" normalizeH="0" baseline="30000" noProof="0" dirty="0">
                  <a:ln>
                    <a:noFill/>
                  </a:ln>
                  <a:solidFill>
                    <a:srgbClr val="1D1E4F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CE6505F-EFAE-5A4E-9163-5D1EDD8719EF}"/>
                </a:ext>
              </a:extLst>
            </p:cNvPr>
            <p:cNvGrpSpPr/>
            <p:nvPr/>
          </p:nvGrpSpPr>
          <p:grpSpPr>
            <a:xfrm>
              <a:off x="13950389" y="8462291"/>
              <a:ext cx="2140104" cy="548640"/>
              <a:chOff x="4013986" y="6611939"/>
              <a:chExt cx="2926080" cy="54864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CFCAD2C-B6A8-3513-190D-9484F0C11C02}"/>
                  </a:ext>
                </a:extLst>
              </p:cNvPr>
              <p:cNvSpPr/>
              <p:nvPr userDrawn="1"/>
            </p:nvSpPr>
            <p:spPr>
              <a:xfrm>
                <a:off x="4013986" y="6611939"/>
                <a:ext cx="2926080" cy="54864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152B59C-D501-F4C0-0645-3946AA61A0BB}"/>
                  </a:ext>
                </a:extLst>
              </p:cNvPr>
              <p:cNvSpPr txBox="1"/>
              <p:nvPr userDrawn="1"/>
            </p:nvSpPr>
            <p:spPr>
              <a:xfrm>
                <a:off x="4241800" y="6732371"/>
                <a:ext cx="2463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304770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3047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E4F"/>
                    </a:solidFill>
                    <a:effectLst/>
                    <a:uLnTx/>
                    <a:uFillTx/>
                    <a:latin typeface="Roboto Medium" panose="02000000000000000000" pitchFamily="2" charset="0"/>
                    <a:ea typeface="Roboto Medium" panose="02000000000000000000" pitchFamily="2" charset="0"/>
                    <a:cs typeface="+mn-cs"/>
                  </a:rPr>
                  <a:t>FNOL</a:t>
                </a:r>
              </a:p>
            </p:txBody>
          </p:sp>
        </p:grpSp>
        <p:cxnSp>
          <p:nvCxnSpPr>
            <p:cNvPr id="31" name="Elbow Connector 30"/>
            <p:cNvCxnSpPr>
              <a:endCxn id="73" idx="1"/>
            </p:cNvCxnSpPr>
            <p:nvPr/>
          </p:nvCxnSpPr>
          <p:spPr>
            <a:xfrm rot="16200000" flipH="1">
              <a:off x="3613681" y="4691539"/>
              <a:ext cx="1589437" cy="367883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Elbow Connector 31"/>
            <p:cNvCxnSpPr/>
            <p:nvPr/>
          </p:nvCxnSpPr>
          <p:spPr>
            <a:xfrm rot="16200000" flipH="1">
              <a:off x="6848314" y="6427899"/>
              <a:ext cx="2729792" cy="1338991"/>
            </a:xfrm>
            <a:prstGeom prst="bentConnector3">
              <a:avLst>
                <a:gd name="adj1" fmla="val 1579"/>
              </a:avLst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0017940" y="3006046"/>
              <a:ext cx="0" cy="98105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>
              <a:stCxn id="16" idx="3"/>
              <a:endCxn id="21" idx="1"/>
            </p:cNvCxnSpPr>
            <p:nvPr/>
          </p:nvCxnSpPr>
          <p:spPr>
            <a:xfrm flipV="1">
              <a:off x="11214058" y="3491008"/>
              <a:ext cx="778202" cy="106413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/>
            <p:nvPr/>
          </p:nvCxnSpPr>
          <p:spPr>
            <a:xfrm>
              <a:off x="11229951" y="4542632"/>
              <a:ext cx="762309" cy="1051625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44FEF8-BFAD-0C41-CDED-5286706867FD}"/>
                </a:ext>
              </a:extLst>
            </p:cNvPr>
            <p:cNvSpPr txBox="1"/>
            <p:nvPr/>
          </p:nvSpPr>
          <p:spPr>
            <a:xfrm>
              <a:off x="622674" y="1028700"/>
              <a:ext cx="10689991" cy="63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30477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1200" cap="none" spc="-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 SemiBold" pitchFamily="2" charset="77"/>
                  <a:ea typeface="Roboto Medium" panose="02000000000000000000" pitchFamily="2" charset="0"/>
                  <a:cs typeface="+mn-cs"/>
                </a:rPr>
                <a:t>Advocacy 24/7: The Intake Process Re-Defined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10602271" y="8767389"/>
              <a:ext cx="47916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13385884" y="8776459"/>
              <a:ext cx="47916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/>
            <p:nvPr/>
          </p:nvCxnSpPr>
          <p:spPr>
            <a:xfrm>
              <a:off x="14928622" y="3381951"/>
              <a:ext cx="1547759" cy="496093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/>
            <p:nvPr/>
          </p:nvCxnSpPr>
          <p:spPr>
            <a:xfrm flipV="1">
              <a:off x="14938904" y="6333835"/>
              <a:ext cx="1547759" cy="496093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2756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8E7F1C8-F531-DF89-703A-4CF5314F9073}"/>
              </a:ext>
            </a:extLst>
          </p:cNvPr>
          <p:cNvGraphicFramePr>
            <a:graphicFrameLocks/>
          </p:cNvGraphicFramePr>
          <p:nvPr/>
        </p:nvGraphicFramePr>
        <p:xfrm>
          <a:off x="4492487" y="1834116"/>
          <a:ext cx="7242315" cy="456214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414105">
                  <a:extLst>
                    <a:ext uri="{9D8B030D-6E8A-4147-A177-3AD203B41FA5}">
                      <a16:colId xmlns:a16="http://schemas.microsoft.com/office/drawing/2014/main" val="1620780971"/>
                    </a:ext>
                  </a:extLst>
                </a:gridCol>
                <a:gridCol w="2414105">
                  <a:extLst>
                    <a:ext uri="{9D8B030D-6E8A-4147-A177-3AD203B41FA5}">
                      <a16:colId xmlns:a16="http://schemas.microsoft.com/office/drawing/2014/main" val="2842970319"/>
                    </a:ext>
                  </a:extLst>
                </a:gridCol>
                <a:gridCol w="2414105">
                  <a:extLst>
                    <a:ext uri="{9D8B030D-6E8A-4147-A177-3AD203B41FA5}">
                      <a16:colId xmlns:a16="http://schemas.microsoft.com/office/drawing/2014/main" val="2047904089"/>
                    </a:ext>
                  </a:extLst>
                </a:gridCol>
              </a:tblGrid>
              <a:tr h="395254">
                <a:tc>
                  <a:txBody>
                    <a:bodyPr/>
                    <a:lstStyle/>
                    <a:p>
                      <a:endParaRPr lang="en-US" sz="1900" b="0" i="0" dirty="0">
                        <a:solidFill>
                          <a:schemeClr val="bg1"/>
                        </a:solidFill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 marL="60960" marR="60960" marT="30480" marB="30480" anchor="ctr">
                    <a:solidFill>
                      <a:srgbClr val="274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>
                          <a:solidFill>
                            <a:schemeClr val="bg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Brick &amp; Mortar</a:t>
                      </a:r>
                    </a:p>
                  </a:txBody>
                  <a:tcPr marL="60960" marR="60960" marT="30480" marB="30480" anchor="ctr">
                    <a:solidFill>
                      <a:srgbClr val="2741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i="0" dirty="0">
                          <a:solidFill>
                            <a:schemeClr val="bg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Telehealth</a:t>
                      </a:r>
                    </a:p>
                  </a:txBody>
                  <a:tcPr marL="60960" marR="60960" marT="30480" marB="30480" anchor="ctr">
                    <a:solidFill>
                      <a:srgbClr val="274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072067"/>
                  </a:ext>
                </a:extLst>
              </a:tr>
              <a:tr h="3952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Location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err="1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Avg</a:t>
                      </a:r>
                      <a:r>
                        <a:rPr lang="en-US" sz="1600" b="0" i="0" baseline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Travel Time: 20 Min</a:t>
                      </a:r>
                      <a:endParaRPr lang="en-US" sz="1600" b="0" i="0" dirty="0">
                        <a:solidFill>
                          <a:srgbClr val="1D1E4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</a:t>
                      </a:r>
                      <a:r>
                        <a:rPr lang="en-US" sz="1600" b="0" i="0" baseline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Job Site</a:t>
                      </a:r>
                      <a:endParaRPr lang="en-US" sz="1600" b="0" i="0" dirty="0">
                        <a:solidFill>
                          <a:srgbClr val="1D1E4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934359771"/>
                  </a:ext>
                </a:extLst>
              </a:tr>
              <a:tr h="3952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Wait Time</a:t>
                      </a:r>
                    </a:p>
                  </a:txBody>
                  <a:tcPr marL="60960" marR="60960" marT="30480" marB="304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 hours</a:t>
                      </a:r>
                    </a:p>
                  </a:txBody>
                  <a:tcPr marL="60960" marR="60960" marT="30480" marB="304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 minutes</a:t>
                      </a:r>
                    </a:p>
                  </a:txBody>
                  <a:tcPr marL="60960" marR="60960" marT="30480" marB="3048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40841"/>
                  </a:ext>
                </a:extLst>
              </a:tr>
              <a:tr h="395254"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en-US" sz="1600" b="0" i="0" kern="120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Time Away</a:t>
                      </a:r>
                    </a:p>
                  </a:txBody>
                  <a:tcPr marL="60960" marR="60960" marT="30480" marB="3048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en-US" sz="1600" b="0" i="0" kern="120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4 hours</a:t>
                      </a:r>
                    </a:p>
                  </a:txBody>
                  <a:tcPr marL="60960" marR="60960" marT="30480" marB="3048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en-US" sz="1600" b="0" i="0" kern="120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30 minutes</a:t>
                      </a:r>
                    </a:p>
                  </a:txBody>
                  <a:tcPr marL="60960" marR="60960" marT="30480" marB="30480" anchor="ctr"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636817"/>
                  </a:ext>
                </a:extLst>
              </a:tr>
              <a:tr h="304800">
                <a:tc gridSpan="3"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en-US" sz="1600" b="0" i="0" kern="12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Ancillary Referral Rates</a:t>
                      </a:r>
                    </a:p>
                  </a:txBody>
                  <a:tcPr marL="60960" marR="60960" marT="30480" marB="30480" anchor="ctr">
                    <a:solidFill>
                      <a:srgbClr val="008AD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1371600" rtl="0" eaLnBrk="1" latinLnBrk="0" hangingPunct="1"/>
                      <a:endParaRPr lang="en-US" sz="1600" b="0" i="0" kern="12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anchor="ctr">
                    <a:solidFill>
                      <a:srgbClr val="2741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1371600" rtl="0" eaLnBrk="1" latinLnBrk="0" hangingPunct="1"/>
                      <a:endParaRPr lang="en-US" sz="1600" b="0" i="0" kern="1200" dirty="0">
                        <a:solidFill>
                          <a:srgbClr val="1D1E4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anchor="ctr">
                    <a:solidFill>
                      <a:srgbClr val="274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195809"/>
                  </a:ext>
                </a:extLst>
              </a:tr>
              <a:tr h="3952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Narcotics Prescribed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4%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0%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421046276"/>
                  </a:ext>
                </a:extLst>
              </a:tr>
              <a:tr h="3952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Medications Prescribed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59%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45%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890781623"/>
                  </a:ext>
                </a:extLst>
              </a:tr>
              <a:tr h="3952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X-rays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66%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17%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644749770"/>
                  </a:ext>
                </a:extLst>
              </a:tr>
              <a:tr h="3952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DME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67%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22%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833986784"/>
                  </a:ext>
                </a:extLst>
              </a:tr>
              <a:tr h="3952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PT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52%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35%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870992046"/>
                  </a:ext>
                </a:extLst>
              </a:tr>
              <a:tr h="304800">
                <a:tc gridSpan="3"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Patient Satisfaction</a:t>
                      </a:r>
                    </a:p>
                  </a:txBody>
                  <a:tcPr marL="60960" marR="60960" marT="30480" marB="30480" anchor="ctr">
                    <a:solidFill>
                      <a:srgbClr val="008AD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kern="12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anchor="ctr">
                    <a:solidFill>
                      <a:srgbClr val="2741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371600" rtl="0" eaLnBrk="1" latinLnBrk="0" hangingPunct="1"/>
                      <a:endParaRPr lang="en-US" sz="1600" b="0" i="0" kern="1200" dirty="0">
                        <a:solidFill>
                          <a:srgbClr val="2741DE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anchor="ctr">
                    <a:solidFill>
                      <a:srgbClr val="274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454235"/>
                  </a:ext>
                </a:extLst>
              </a:tr>
              <a:tr h="3952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Patient Satisfaction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3.65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1D1E4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4.8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92216792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7C46114-374E-CD0F-D8B2-893C60650AD0}"/>
              </a:ext>
            </a:extLst>
          </p:cNvPr>
          <p:cNvSpPr txBox="1"/>
          <p:nvPr/>
        </p:nvSpPr>
        <p:spPr>
          <a:xfrm>
            <a:off x="881823" y="728949"/>
            <a:ext cx="1042835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04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-100" normalizeH="0" baseline="0" noProof="0" dirty="0">
                <a:ln>
                  <a:noFill/>
                </a:ln>
                <a:solidFill>
                  <a:srgbClr val="2741DE"/>
                </a:solidFill>
                <a:effectLst/>
                <a:uLnTx/>
                <a:uFillTx/>
                <a:latin typeface="Work Sans SemiBold" pitchFamily="2" charset="77"/>
                <a:ea typeface="+mn-ea"/>
                <a:cs typeface="+mn-cs"/>
              </a:rPr>
              <a:t>The successful management of workplace injuries begins with providing </a:t>
            </a:r>
          </a:p>
          <a:p>
            <a:pPr marL="0" marR="0" lvl="0" indent="0" algn="l" defTabSz="304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-100" normalizeH="0" baseline="0" noProof="0" dirty="0">
                <a:ln>
                  <a:noFill/>
                </a:ln>
                <a:solidFill>
                  <a:srgbClr val="01C1BF"/>
                </a:solidFill>
                <a:effectLst/>
                <a:uLnTx/>
                <a:uFillTx/>
                <a:latin typeface="Work Sans SemiBold" pitchFamily="2" charset="77"/>
                <a:ea typeface="+mn-ea"/>
                <a:cs typeface="+mn-cs"/>
              </a:rPr>
              <a:t>immediate access</a:t>
            </a:r>
            <a:r>
              <a:rPr kumimoji="0" lang="en-US" sz="2133" b="1" i="0" u="none" strike="noStrike" kern="1200" cap="none" spc="-100" normalizeH="0" baseline="0" noProof="0" dirty="0">
                <a:ln>
                  <a:noFill/>
                </a:ln>
                <a:solidFill>
                  <a:srgbClr val="2741DE"/>
                </a:solidFill>
                <a:effectLst/>
                <a:uLnTx/>
                <a:uFillTx/>
                <a:latin typeface="Work Sans SemiBold" pitchFamily="2" charset="77"/>
                <a:ea typeface="+mn-ea"/>
                <a:cs typeface="+mn-cs"/>
              </a:rPr>
              <a:t> to the </a:t>
            </a:r>
            <a:r>
              <a:rPr kumimoji="0" lang="en-US" sz="2133" b="1" i="0" u="none" strike="noStrike" kern="1200" cap="none" spc="-100" normalizeH="0" baseline="0" noProof="0" dirty="0">
                <a:ln>
                  <a:noFill/>
                </a:ln>
                <a:solidFill>
                  <a:srgbClr val="F3A32D"/>
                </a:solidFill>
                <a:effectLst/>
                <a:uLnTx/>
                <a:uFillTx/>
                <a:latin typeface="Work Sans SemiBold" pitchFamily="2" charset="77"/>
                <a:ea typeface="+mn-ea"/>
                <a:cs typeface="+mn-cs"/>
              </a:rPr>
              <a:t>right level of care</a:t>
            </a:r>
            <a:r>
              <a:rPr kumimoji="0" lang="en-US" sz="2133" b="1" i="0" u="none" strike="noStrike" kern="1200" cap="none" spc="-100" normalizeH="0" baseline="0" noProof="0" dirty="0">
                <a:ln>
                  <a:noFill/>
                </a:ln>
                <a:solidFill>
                  <a:srgbClr val="2741DE"/>
                </a:solidFill>
                <a:effectLst/>
                <a:uLnTx/>
                <a:uFillTx/>
                <a:latin typeface="Work Sans SemiBold" pitchFamily="2" charset="77"/>
                <a:ea typeface="+mn-ea"/>
                <a:cs typeface="+mn-cs"/>
              </a:rPr>
              <a:t> for injured workers at the </a:t>
            </a:r>
            <a:r>
              <a:rPr kumimoji="0" lang="en-US" sz="2133" b="1" i="0" u="none" strike="noStrike" kern="1200" cap="none" spc="-100" normalizeH="0" baseline="0" noProof="0" dirty="0">
                <a:ln>
                  <a:noFill/>
                </a:ln>
                <a:solidFill>
                  <a:srgbClr val="F3A32D"/>
                </a:solidFill>
                <a:effectLst/>
                <a:uLnTx/>
                <a:uFillTx/>
                <a:latin typeface="Work Sans SemiBold" pitchFamily="2" charset="77"/>
                <a:ea typeface="+mn-ea"/>
                <a:cs typeface="+mn-cs"/>
              </a:rPr>
              <a:t>right time.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0DF524A-0961-6F04-C3F6-2E87FC758974}"/>
              </a:ext>
            </a:extLst>
          </p:cNvPr>
          <p:cNvSpPr txBox="1">
            <a:spLocks/>
          </p:cNvSpPr>
          <p:nvPr/>
        </p:nvSpPr>
        <p:spPr>
          <a:xfrm>
            <a:off x="1062240" y="2708000"/>
            <a:ext cx="1279313" cy="488950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1940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AD3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88</a:t>
            </a:r>
            <a:r>
              <a:rPr kumimoji="0" lang="en-US" sz="4000" b="0" i="0" u="none" strike="noStrike" kern="1200" cap="none" spc="-200" normalizeH="0" baseline="0" noProof="0" dirty="0">
                <a:ln>
                  <a:noFill/>
                </a:ln>
                <a:solidFill>
                  <a:srgbClr val="008AD3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%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7423D73-097F-CEF2-1E2D-559888EBE182}"/>
              </a:ext>
            </a:extLst>
          </p:cNvPr>
          <p:cNvSpPr txBox="1">
            <a:spLocks/>
          </p:cNvSpPr>
          <p:nvPr/>
        </p:nvSpPr>
        <p:spPr>
          <a:xfrm>
            <a:off x="2071622" y="2745852"/>
            <a:ext cx="1828800" cy="488950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1940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reduction in time away from work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593C3E3-2123-97F3-7C44-13DEF8834ED6}"/>
              </a:ext>
            </a:extLst>
          </p:cNvPr>
          <p:cNvSpPr txBox="1">
            <a:spLocks/>
          </p:cNvSpPr>
          <p:nvPr/>
        </p:nvSpPr>
        <p:spPr>
          <a:xfrm>
            <a:off x="1062240" y="3629025"/>
            <a:ext cx="1279313" cy="488950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1940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-200" normalizeH="0" baseline="0" noProof="0" dirty="0">
                <a:ln>
                  <a:noFill/>
                </a:ln>
                <a:solidFill>
                  <a:srgbClr val="01C2C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34%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FD16DA2-B407-4CCC-B5BF-1B8B5AAF2882}"/>
              </a:ext>
            </a:extLst>
          </p:cNvPr>
          <p:cNvSpPr txBox="1">
            <a:spLocks/>
          </p:cNvSpPr>
          <p:nvPr/>
        </p:nvSpPr>
        <p:spPr>
          <a:xfrm>
            <a:off x="2071622" y="3666876"/>
            <a:ext cx="1828800" cy="488950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1940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reduction in medical spend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18F8511-5119-E17D-2349-EB21874443E8}"/>
              </a:ext>
            </a:extLst>
          </p:cNvPr>
          <p:cNvSpPr txBox="1">
            <a:spLocks/>
          </p:cNvSpPr>
          <p:nvPr/>
        </p:nvSpPr>
        <p:spPr>
          <a:xfrm>
            <a:off x="1062240" y="4512198"/>
            <a:ext cx="1279313" cy="488950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1940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-200" normalizeH="0" baseline="0" noProof="0" dirty="0">
                <a:ln>
                  <a:noFill/>
                </a:ln>
                <a:solidFill>
                  <a:srgbClr val="F4A42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63%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C9E71F7-D052-EFA5-E78B-126CAA3F77CF}"/>
              </a:ext>
            </a:extLst>
          </p:cNvPr>
          <p:cNvSpPr txBox="1">
            <a:spLocks/>
          </p:cNvSpPr>
          <p:nvPr/>
        </p:nvSpPr>
        <p:spPr>
          <a:xfrm>
            <a:off x="2071622" y="4523904"/>
            <a:ext cx="2117804" cy="488950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1940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Improvement in patient satisfaction</a:t>
            </a:r>
          </a:p>
        </p:txBody>
      </p:sp>
    </p:spTree>
    <p:extLst>
      <p:ext uri="{BB962C8B-B14F-4D97-AF65-F5344CB8AC3E}">
        <p14:creationId xmlns:p14="http://schemas.microsoft.com/office/powerpoint/2010/main" val="3996916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F449B0B-4573-2966-24F8-D0CD8E32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36" y="643659"/>
            <a:ext cx="8070121" cy="1275937"/>
          </a:xfrm>
        </p:spPr>
        <p:txBody>
          <a:bodyPr/>
          <a:lstStyle/>
          <a:p>
            <a:r>
              <a:rPr lang="en-US" sz="4200" dirty="0"/>
              <a:t>Improved front end </a:t>
            </a:r>
            <a:br>
              <a:rPr lang="en-US" sz="4200" dirty="0"/>
            </a:br>
            <a:r>
              <a:rPr lang="en-US" sz="4200" dirty="0"/>
              <a:t>processes and </a:t>
            </a:r>
            <a:br>
              <a:rPr lang="en-US" sz="4200" dirty="0"/>
            </a:br>
            <a:r>
              <a:rPr lang="en-US" sz="4200" dirty="0">
                <a:solidFill>
                  <a:schemeClr val="accent4"/>
                </a:solidFill>
              </a:rPr>
              <a:t>care accessibility</a:t>
            </a:r>
            <a:r>
              <a:rPr lang="en-US" sz="4200" dirty="0"/>
              <a:t> can </a:t>
            </a:r>
            <a:r>
              <a:rPr lang="en-US" sz="4200" dirty="0">
                <a:solidFill>
                  <a:schemeClr val="accent2"/>
                </a:solidFill>
              </a:rPr>
              <a:t>dramatically change </a:t>
            </a:r>
            <a:r>
              <a:rPr lang="en-US" sz="4200" dirty="0"/>
              <a:t>the trajectory of </a:t>
            </a:r>
            <a:br>
              <a:rPr lang="en-US" sz="4200" dirty="0"/>
            </a:br>
            <a:r>
              <a:rPr lang="en-US" sz="4200" dirty="0">
                <a:solidFill>
                  <a:schemeClr val="accent4"/>
                </a:solidFill>
              </a:rPr>
              <a:t>patient outcomes.</a:t>
            </a:r>
            <a:br>
              <a:rPr lang="en-US" sz="4200" dirty="0">
                <a:solidFill>
                  <a:schemeClr val="accent4"/>
                </a:solidFill>
              </a:rPr>
            </a:br>
            <a:br>
              <a:rPr lang="en-US" sz="4200" dirty="0"/>
            </a:br>
            <a:endParaRPr lang="en-US" sz="4200" dirty="0"/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E7FFC1CD-DB9F-DD83-ED2B-4BBA7B63A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6" y="4442981"/>
            <a:ext cx="2743032" cy="15416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5A1E5D-8D7A-F26A-DDE3-4EB826C007FE}"/>
              </a:ext>
            </a:extLst>
          </p:cNvPr>
          <p:cNvSpPr txBox="1"/>
          <p:nvPr/>
        </p:nvSpPr>
        <p:spPr>
          <a:xfrm>
            <a:off x="8098058" y="5461449"/>
            <a:ext cx="2958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Scan to see CorVel’s virtual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white paper: An Evolution Underway</a:t>
            </a:r>
          </a:p>
        </p:txBody>
      </p:sp>
      <p:pic>
        <p:nvPicPr>
          <p:cNvPr id="18" name="Picture 17" descr="A qr code with black squares&#10;&#10;Description automatically generated">
            <a:extLst>
              <a:ext uri="{FF2B5EF4-FFF2-40B4-BE49-F238E27FC236}">
                <a16:creationId xmlns:a16="http://schemas.microsoft.com/office/drawing/2014/main" id="{8401AAB5-373E-E042-0203-26C662D41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42" y="3307815"/>
            <a:ext cx="1801372" cy="1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53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5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06AAD-7024-1227-758D-DC5B7DFA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5" y="116006"/>
            <a:ext cx="8147713" cy="131925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Telemedicine for Occupational Injury Treatment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84163-81A8-B77D-BF97-FBE8BFBA5F7A}"/>
              </a:ext>
            </a:extLst>
          </p:cNvPr>
          <p:cNvSpPr txBox="1"/>
          <p:nvPr/>
        </p:nvSpPr>
        <p:spPr>
          <a:xfrm>
            <a:off x="368169" y="1315835"/>
            <a:ext cx="1144652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Convenient for company and employee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Minimize lost production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diagnostic testing – X-ray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accident drug screens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of the video platform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ability to evaluate physical cues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Concern that the video is being saved by the company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Non-secure video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94E72-4C54-10D7-876A-4A4C4ACC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0" y="5971873"/>
            <a:ext cx="2583180" cy="661895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82610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CPT+ Photo and Call-Ou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CorVel Brand Colors">
      <a:dk1>
        <a:srgbClr val="000000"/>
      </a:dk1>
      <a:lt1>
        <a:srgbClr val="FFFFFF"/>
      </a:lt1>
      <a:dk2>
        <a:srgbClr val="1C1D4B"/>
      </a:dk2>
      <a:lt2>
        <a:srgbClr val="EEEEEE"/>
      </a:lt2>
      <a:accent1>
        <a:srgbClr val="2C41D5"/>
      </a:accent1>
      <a:accent2>
        <a:srgbClr val="01C1BF"/>
      </a:accent2>
      <a:accent3>
        <a:srgbClr val="0089D2"/>
      </a:accent3>
      <a:accent4>
        <a:srgbClr val="F3A32D"/>
      </a:accent4>
      <a:accent5>
        <a:srgbClr val="EEEEEE"/>
      </a:accent5>
      <a:accent6>
        <a:srgbClr val="70AD47"/>
      </a:accent6>
      <a:hlink>
        <a:srgbClr val="0563C1"/>
      </a:hlink>
      <a:folHlink>
        <a:srgbClr val="954F72"/>
      </a:folHlink>
    </a:clrScheme>
    <a:fontScheme name="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915</Words>
  <Application>Microsoft Office PowerPoint</Application>
  <PresentationFormat>Widescreen</PresentationFormat>
  <Paragraphs>203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Roboto</vt:lpstr>
      <vt:lpstr>Roboto Light</vt:lpstr>
      <vt:lpstr>Roboto Medium</vt:lpstr>
      <vt:lpstr>Wingdings</vt:lpstr>
      <vt:lpstr>Work Sans SemiBold</vt:lpstr>
      <vt:lpstr>Office Theme</vt:lpstr>
      <vt:lpstr>ARCPT+ Photo and Call-Out Slides</vt:lpstr>
      <vt:lpstr>Custom Design</vt:lpstr>
      <vt:lpstr>1_Office Theme</vt:lpstr>
      <vt:lpstr>Telemedicine Perspectives:</vt:lpstr>
      <vt:lpstr>Our panelists:</vt:lpstr>
      <vt:lpstr>Objectives:</vt:lpstr>
      <vt:lpstr>Perspective:  Is Telemedicine New?</vt:lpstr>
      <vt:lpstr>So Many Options</vt:lpstr>
      <vt:lpstr>PowerPoint Presentation</vt:lpstr>
      <vt:lpstr>PowerPoint Presentation</vt:lpstr>
      <vt:lpstr>Improved front end  processes and  care accessibility can dramatically change the trajectory of  patient outcomes.  </vt:lpstr>
      <vt:lpstr>Telemedicine for Occupational Injury Treatment</vt:lpstr>
      <vt:lpstr>Telemedicine for Occupational Injury Treatment</vt:lpstr>
      <vt:lpstr>Telemedicine for Occupational Injury Treatment</vt:lpstr>
      <vt:lpstr>The PT/OT Telehealth Visit</vt:lpstr>
      <vt:lpstr>OPPORTUNITIES</vt:lpstr>
      <vt:lpstr>OBSTACLES</vt:lpstr>
      <vt:lpstr>TAKE AWAYS</vt:lpstr>
      <vt:lpstr>Questions?</vt:lpstr>
      <vt:lpstr>What Next?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Telemedicine Perspectives: </dc:title>
  <dc:creator>Tinsley,Cheryl A</dc:creator>
  <cp:lastModifiedBy>Tinsley,Cheryl A</cp:lastModifiedBy>
  <cp:revision>25</cp:revision>
  <dcterms:created xsi:type="dcterms:W3CDTF">2023-07-15T02:48:51Z</dcterms:created>
  <dcterms:modified xsi:type="dcterms:W3CDTF">2023-08-04T16:10:51Z</dcterms:modified>
</cp:coreProperties>
</file>