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55" r:id="rId1"/>
  </p:sldMasterIdLst>
  <p:sldIdLst>
    <p:sldId id="256" r:id="rId2"/>
    <p:sldId id="300" r:id="rId3"/>
    <p:sldId id="283" r:id="rId4"/>
    <p:sldId id="258" r:id="rId5"/>
    <p:sldId id="259" r:id="rId6"/>
    <p:sldId id="260" r:id="rId7"/>
    <p:sldId id="261" r:id="rId8"/>
    <p:sldId id="262" r:id="rId9"/>
    <p:sldId id="263" r:id="rId10"/>
    <p:sldId id="264" r:id="rId11"/>
    <p:sldId id="266" r:id="rId12"/>
    <p:sldId id="267" r:id="rId13"/>
    <p:sldId id="284" r:id="rId14"/>
    <p:sldId id="285" r:id="rId15"/>
    <p:sldId id="287" r:id="rId16"/>
    <p:sldId id="288" r:id="rId17"/>
    <p:sldId id="290" r:id="rId18"/>
    <p:sldId id="289" r:id="rId19"/>
    <p:sldId id="286" r:id="rId20"/>
    <p:sldId id="272" r:id="rId21"/>
    <p:sldId id="269" r:id="rId22"/>
    <p:sldId id="274" r:id="rId23"/>
    <p:sldId id="291" r:id="rId24"/>
    <p:sldId id="295" r:id="rId25"/>
    <p:sldId id="299" r:id="rId26"/>
    <p:sldId id="292" r:id="rId27"/>
    <p:sldId id="296" r:id="rId28"/>
    <p:sldId id="297" r:id="rId29"/>
    <p:sldId id="298" r:id="rId30"/>
    <p:sldId id="278" r:id="rId31"/>
    <p:sldId id="277" r:id="rId32"/>
    <p:sldId id="293" r:id="rId33"/>
    <p:sldId id="279" r:id="rId34"/>
    <p:sldId id="280" r:id="rId35"/>
    <p:sldId id="28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26" autoAdjust="0"/>
    <p:restoredTop sz="94660"/>
  </p:normalViewPr>
  <p:slideViewPr>
    <p:cSldViewPr snapToGrid="0">
      <p:cViewPr varScale="1">
        <p:scale>
          <a:sx n="124" d="100"/>
          <a:sy n="124" d="100"/>
        </p:scale>
        <p:origin x="208"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264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619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8620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9459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0806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1336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3528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5949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69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667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365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888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40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880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451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560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525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8/3/23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8291921"/>
      </p:ext>
    </p:extLst>
  </p:cSld>
  <p:clrMap bg1="dk1" tx1="lt1" bg2="dk2" tx2="lt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0" r:id="rId5"/>
    <p:sldLayoutId id="2147484461" r:id="rId6"/>
    <p:sldLayoutId id="2147484462" r:id="rId7"/>
    <p:sldLayoutId id="2147484463" r:id="rId8"/>
    <p:sldLayoutId id="2147484464" r:id="rId9"/>
    <p:sldLayoutId id="2147484465" r:id="rId10"/>
    <p:sldLayoutId id="2147484466" r:id="rId11"/>
    <p:sldLayoutId id="2147484467" r:id="rId12"/>
    <p:sldLayoutId id="2147484468" r:id="rId13"/>
    <p:sldLayoutId id="2147484469" r:id="rId14"/>
    <p:sldLayoutId id="2147484470" r:id="rId15"/>
    <p:sldLayoutId id="2147484471" r:id="rId16"/>
    <p:sldLayoutId id="214748447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evisor.mo.gov/main/OneSection.aspx?section=287.09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revisor.mo.gov/main/PageSelect.aspx?section=287.804"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law.cornell.edu/uscode/text/26/1402"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abor.mo.gov/media/pdf/wc-138-ai-0"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labor.mo.gov/media/pdf/wc-138-5-ai" TargetMode="External"/><Relationship Id="rId4" Type="http://schemas.openxmlformats.org/officeDocument/2006/relationships/hyperlink" Target="https://labor.mo.gov/media/pdf/wc-138-3-ai"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labor.mo.gov/dwc"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fraudandnoncompliance@labor.mo.gov"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labor.mo.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wgHBgkIBwgKCgkLDRYPDQwMDRsUFRAWIB0iIiAdHx8kKDQsJCYxJx8fLT0tMTU3Ojo6Iys/RD84QzQ5OjcBCgoKDQwNGg8PGjclHyU3Nzc3Nzc3Nzc3Nzc3Nzc3Nzc3Nzc3Nzc3Nzc3Nzc3Nzc3Nzc3Nzc3Nzc3Nzc3Nzc3N//AABEIADgAOAMBIgACEQEDEQH/xAAcAAACAgMBAQAAAAAAAAAAAAAABwUGAQQIAwL/xAA1EAABAgUCBAQEAwkAAAAAAAABAgMABAUREgYhMUFhgQcTUXEiIzJiM4LhFCRCUpGissHR/8QAGAEBAQEBAQAAAAAAAAAAAAAAAwQCAQD/xAAdEQACAgMBAQEAAAAAAAAAAAABAgARAxIhMUFh/9oADAMBAAIRAxEAPwB4wv8AW3iXKUR1yQpDaJ2fTcLUT8pk+ht9R6DuRwg8WNXOUSRRS6c5hPzaSVLSd2WuFx1JuB7E8hCvoWn11KSW5Lyz0yeCiygq8s+m3OHx4xWzQ2b4J6zWoNT6hWpyYq76W8rYNOFpA6YptfveIVLc0Z7yQ84HcrZ5H+sWyn6Yqko2pKafOrKjc/u6v+R7KoVQRnMLpM2jBJKnFSyhYDjvaG2A8h0ZESmpNT6dWhbNWeW2T+G84XkHpZXDtaGdonxIk6+6iRqLaZKoq2QMvlvH7SeB+09iYWM7Jon221JdsE7gp3BjQqkgxLy6XGlFtaSAN91frHGRW99nQSJ0zBFF8K9WuV+mrkag5nUZMDJZ4vN8Ar3HA9jzgiRlKmjGBsXFdqJ9WotZVSYdWoNh5SEWPBCDgm3va/cxPaHmnNOVHJp9AamFBDxevgE34kDmN94pUkJr9pX5Gfm3OdvW/OLHMpWacrP68Blb12vFpXmsn2rsfwIIBBuDwIjDiA42pCr2UCDaNDTYx07SwOUm1/gIkYhMpE55rtEndH1QSsx8TC7lpYOzqBz6EbXj4npJueS2rMpA3BHMGHH4hUx6paam0yMi1Mz2IS2VJGaUlQKsSedhCgQ2+1I+WUKbmEpKcVixSfQg8IrR9hf2AV1NfJ86Rmjp7XNMWhavKdcSwu/8SHPh36BVj+WCIS04KnL55/tHmo8vL1yFrd4xHMibG55GqTmoZZWntZVSXcQotqdU43ba6FnJNva9uxjap80idacBQUjgQTe4MMHxT0k5XJFupU5vOoSiSChI3ea4lI6g3I9yOcKyl1JhmVwcGKkcgPq/WNIwZf2ZYUaPk6BoScKJT0DcJlWx/aI3oQUnNonW1KU3Yg2Nze8YWzJKdwKWy5/KT/qCOE37EGTkfhcQCAVpBPAXhR+Ki5emV1L6HkvOzabuMJIBaxCRc+/L2MVt+dapTzD7coy4pC8kpWn4bj1tGlqOuGsvOTDtnZqZUkqxQRhYAAAb+kaTEQ1zjOCJs6PlVag1zTUJQoNMuJfc+1Lfxb9Cqw/NGYZ3hdpJenqYucn0Y1GcAK0niyjkj35nrYcoILK1nk2godl3ii6z8OZOuOrnqa4mSqCt17fKePqoDgeo7gwQRlWKmxNEAjsW81p3VFAUpDtKecav9bCPOQet07jvaIMPTJn8g0szGV/LwN/a3GMwRTjyFruTumsmpTTOqdQLSlulustA/iTCCyhPX4tyPYGGZovw6kdPuInZ5YnaindKymzbJ+0ev3HtaCCBbKzciqgHZd4IIIKJP//Z"/>
          <p:cNvSpPr>
            <a:spLocks noChangeAspect="1" noChangeArrowheads="1"/>
          </p:cNvSpPr>
          <p:nvPr/>
        </p:nvSpPr>
        <p:spPr bwMode="auto">
          <a:xfrm>
            <a:off x="155575" y="-144463"/>
            <a:ext cx="304800" cy="12500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wgHBgkIBwgKCgkLDRYPDQwMDRsUFRAWIB0iIiAdHx8kKDQsJCYxJx8fLT0tMTU3Ojo6Iys/RD84QzQ5OjcBCgoKDQwNGg8PGjclHyU3Nzc3Nzc3Nzc3Nzc3Nzc3Nzc3Nzc3Nzc3Nzc3Nzc3Nzc3Nzc3Nzc3Nzc3Nzc3Nzc3N//AABEIADgAOAMBIgACEQEDEQH/xAAcAAACAgMBAQAAAAAAAAAAAAAABwUGAQQIAwL/xAA1EAABAgUCBAQEAwkAAAAAAAABAgMABAUREgYhMUFhgQcTUXEiIzJiM4LhFCRCUpGissHR/8QAGAEBAQEBAQAAAAAAAAAAAAAAAwQCAQD/xAAdEQACAgMBAQEAAAAAAAAAAAABAgARAxIhMUFh/9oADAMBAAIRAxEAPwB4wv8AW3iXKUR1yQpDaJ2fTcLUT8pk+ht9R6DuRwg8WNXOUSRRS6c5hPzaSVLSd2WuFx1JuB7E8hCvoWn11KSW5Lyz0yeCiygq8s+m3OHx4xWzQ2b4J6zWoNT6hWpyYq76W8rYNOFpA6YptfveIVLc0Z7yQ84HcrZ5H+sWyn6Yqko2pKafOrKjc/u6v+R7KoVQRnMLpM2jBJKnFSyhYDjvaG2A8h0ZESmpNT6dWhbNWeW2T+G84XkHpZXDtaGdonxIk6+6iRqLaZKoq2QMvlvH7SeB+09iYWM7Jon221JdsE7gp3BjQqkgxLy6XGlFtaSAN91frHGRW99nQSJ0zBFF8K9WuV+mrkag5nUZMDJZ4vN8Ar3HA9jzgiRlKmjGBsXFdqJ9WotZVSYdWoNh5SEWPBCDgm3va/cxPaHmnNOVHJp9AamFBDxevgE34kDmN94pUkJr9pX5Gfm3OdvW/OLHMpWacrP68Blb12vFpXmsn2rsfwIIBBuDwIjDiA42pCr2UCDaNDTYx07SwOUm1/gIkYhMpE55rtEndH1QSsx8TC7lpYOzqBz6EbXj4npJueS2rMpA3BHMGHH4hUx6paam0yMi1Mz2IS2VJGaUlQKsSedhCgQ2+1I+WUKbmEpKcVixSfQg8IrR9hf2AV1NfJ86Rmjp7XNMWhavKdcSwu/8SHPh36BVj+WCIS04KnL55/tHmo8vL1yFrd4xHMibG55GqTmoZZWntZVSXcQotqdU43ba6FnJNva9uxjap80idacBQUjgQTe4MMHxT0k5XJFupU5vOoSiSChI3ea4lI6g3I9yOcKyl1JhmVwcGKkcgPq/WNIwZf2ZYUaPk6BoScKJT0DcJlWx/aI3oQUnNonW1KU3Yg2Nze8YWzJKdwKWy5/KT/qCOE37EGTkfhcQCAVpBPAXhR+Ki5emV1L6HkvOzabuMJIBaxCRc+/L2MVt+dapTzD7coy4pC8kpWn4bj1tGlqOuGsvOTDtnZqZUkqxQRhYAAAb+kaTEQ1zjOCJs6PlVag1zTUJQoNMuJfc+1Lfxb9Cqw/NGYZ3hdpJenqYucn0Y1GcAK0niyjkj35nrYcoILK1nk2godl3ii6z8OZOuOrnqa4mSqCt17fKePqoDgeo7gwQRlWKmxNEAjsW81p3VFAUpDtKecav9bCPOQet07jvaIMPTJn8g0szGV/LwN/a3GMwRTjyFruTumsmpTTOqdQLSlulustA/iTCCyhPX4tyPYGGZovw6kdPuInZ5YnaindKymzbJ+0ev3HtaCCBbKzciqgHZd4IIIKJ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wgHBgkIBwgKCgkLDRYPDQwMDRsUFRAWIB0iIiAdHx8kKDQsJCYxJx8fLT0tMTU3Ojo6Iys/RD84QzQ5OjcBCgoKDQwNGg8PGjclHyU3Nzc3Nzc3Nzc3Nzc3Nzc3Nzc3Nzc3Nzc3Nzc3Nzc3Nzc3Nzc3Nzc3Nzc3Nzc3Nzc3N//AABEIADgAOAMBIgACEQEDEQH/xAAcAAACAgMBAQAAAAAAAAAAAAAABwUGAQQIAwL/xAA1EAABAgUCBAQEAwkAAAAAAAABAgMABAUREgYhMUFhgQcTUXEiIzJiM4LhFCRCUpGissHR/8QAGAEBAQEBAQAAAAAAAAAAAAAAAwQCAQD/xAAdEQACAgMBAQEAAAAAAAAAAAABAgARAxIhMUFh/9oADAMBAAIRAxEAPwB4wv8AW3iXKUR1yQpDaJ2fTcLUT8pk+ht9R6DuRwg8WNXOUSRRS6c5hPzaSVLSd2WuFx1JuB7E8hCvoWn11KSW5Lyz0yeCiygq8s+m3OHx4xWzQ2b4J6zWoNT6hWpyYq76W8rYNOFpA6YptfveIVLc0Z7yQ84HcrZ5H+sWyn6Yqko2pKafOrKjc/u6v+R7KoVQRnMLpM2jBJKnFSyhYDjvaG2A8h0ZESmpNT6dWhbNWeW2T+G84XkHpZXDtaGdonxIk6+6iRqLaZKoq2QMvlvH7SeB+09iYWM7Jon221JdsE7gp3BjQqkgxLy6XGlFtaSAN91frHGRW99nQSJ0zBFF8K9WuV+mrkag5nUZMDJZ4vN8Ar3HA9jzgiRlKmjGBsXFdqJ9WotZVSYdWoNh5SEWPBCDgm3va/cxPaHmnNOVHJp9AamFBDxevgE34kDmN94pUkJr9pX5Gfm3OdvW/OLHMpWacrP68Blb12vFpXmsn2rsfwIIBBuDwIjDiA42pCr2UCDaNDTYx07SwOUm1/gIkYhMpE55rtEndH1QSsx8TC7lpYOzqBz6EbXj4npJueS2rMpA3BHMGHH4hUx6paam0yMi1Mz2IS2VJGaUlQKsSedhCgQ2+1I+WUKbmEpKcVixSfQg8IrR9hf2AV1NfJ86Rmjp7XNMWhavKdcSwu/8SHPh36BVj+WCIS04KnL55/tHmo8vL1yFrd4xHMibG55GqTmoZZWntZVSXcQotqdU43ba6FnJNva9uxjap80idacBQUjgQTe4MMHxT0k5XJFupU5vOoSiSChI3ea4lI6g3I9yOcKyl1JhmVwcGKkcgPq/WNIwZf2ZYUaPk6BoScKJT0DcJlWx/aI3oQUnNonW1KU3Yg2Nze8YWzJKdwKWy5/KT/qCOE37EGTkfhcQCAVpBPAXhR+Ki5emV1L6HkvOzabuMJIBaxCRc+/L2MVt+dapTzD7coy4pC8kpWn4bj1tGlqOuGsvOTDtnZqZUkqxQRhYAAAb+kaTEQ1zjOCJs6PlVag1zTUJQoNMuJfc+1Lfxb9Cqw/NGYZ3hdpJenqYucn0Y1GcAK0niyjkj35nrYcoILK1nk2godl3ii6z8OZOuOrnqa4mSqCt17fKePqoDgeo7gwQRlWKmxNEAjsW81p3VFAUpDtKecav9bCPOQet07jvaIMPTJn8g0szGV/LwN/a3GMwRTjyFruTumsmpTTOqdQLSlulustA/iTCCyhPX4tyPYGGZovw6kdPuInZ5YnaindKymzbJ+0ev3HtaCCBbKzciqgHZd4IIIKJ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640B33EF-7174-544E-BF0D-69E6D47F35F4}"/>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ctrTitle"/>
          </p:nvPr>
        </p:nvSpPr>
        <p:spPr/>
        <p:txBody>
          <a:bodyPr>
            <a:normAutofit/>
          </a:bodyPr>
          <a:lstStyle/>
          <a:p>
            <a:r>
              <a:rPr lang="en-US" b="1" dirty="0"/>
              <a:t>MO DOLIR DWC</a:t>
            </a:r>
            <a:br>
              <a:rPr lang="en-US" b="1" dirty="0"/>
            </a:br>
            <a:r>
              <a:rPr lang="en-US" b="1" dirty="0"/>
              <a:t>Fraud and Noncompliance Unit</a:t>
            </a:r>
          </a:p>
        </p:txBody>
      </p:sp>
      <p:sp>
        <p:nvSpPr>
          <p:cNvPr id="3" name="Subtitle 2"/>
          <p:cNvSpPr>
            <a:spLocks noGrp="1"/>
          </p:cNvSpPr>
          <p:nvPr>
            <p:ph type="subTitle" idx="1"/>
          </p:nvPr>
        </p:nvSpPr>
        <p:spPr/>
        <p:txBody>
          <a:bodyPr/>
          <a:lstStyle/>
          <a:p>
            <a:r>
              <a:rPr lang="en-US" dirty="0">
                <a:solidFill>
                  <a:schemeClr val="bg2">
                    <a:lumMod val="20000"/>
                    <a:lumOff val="80000"/>
                  </a:schemeClr>
                </a:solidFill>
              </a:rPr>
              <a:t>2023 DWC Conference</a:t>
            </a:r>
          </a:p>
        </p:txBody>
      </p:sp>
    </p:spTree>
    <p:extLst>
      <p:ext uri="{BB962C8B-B14F-4D97-AF65-F5344CB8AC3E}">
        <p14:creationId xmlns:p14="http://schemas.microsoft.com/office/powerpoint/2010/main" val="3528142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71EDD-9059-2742-AA9A-900F911627E4}"/>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a:bodyPr>
          <a:lstStyle/>
          <a:p>
            <a:r>
              <a:rPr lang="en-US" sz="2000" dirty="0">
                <a:solidFill>
                  <a:schemeClr val="tx1"/>
                </a:solidFill>
              </a:rPr>
              <a:t>Common cases the FNU investigates:</a:t>
            </a:r>
          </a:p>
          <a:p>
            <a:pPr lvl="1"/>
            <a:r>
              <a:rPr lang="en-US" sz="1800" dirty="0">
                <a:solidFill>
                  <a:schemeClr val="tx1"/>
                </a:solidFill>
              </a:rPr>
              <a:t>Employers who allegedly fail to insure their liability by not obtaining/ maintaining workers’ compensation insurance.</a:t>
            </a:r>
          </a:p>
          <a:p>
            <a:pPr lvl="1"/>
            <a:r>
              <a:rPr lang="en-US" sz="1800" dirty="0">
                <a:solidFill>
                  <a:schemeClr val="tx1"/>
                </a:solidFill>
              </a:rPr>
              <a:t>Failure to report an injury to the Division.</a:t>
            </a:r>
          </a:p>
          <a:p>
            <a:pPr lvl="1"/>
            <a:r>
              <a:rPr lang="en-US" sz="1800" dirty="0">
                <a:solidFill>
                  <a:schemeClr val="tx1"/>
                </a:solidFill>
              </a:rPr>
              <a:t>Invalid (</a:t>
            </a:r>
            <a:r>
              <a:rPr lang="en-US" sz="1800" i="1" dirty="0">
                <a:solidFill>
                  <a:schemeClr val="tx1"/>
                </a:solidFill>
              </a:rPr>
              <a:t>fictitious or modified</a:t>
            </a:r>
            <a:r>
              <a:rPr lang="en-US" sz="1800" dirty="0">
                <a:solidFill>
                  <a:schemeClr val="tx1"/>
                </a:solidFill>
              </a:rPr>
              <a:t>) certificates of insurance.</a:t>
            </a:r>
          </a:p>
          <a:p>
            <a:pPr lvl="1"/>
            <a:r>
              <a:rPr lang="en-US" sz="1800" dirty="0">
                <a:solidFill>
                  <a:schemeClr val="tx1"/>
                </a:solidFill>
              </a:rPr>
              <a:t>Fraudulent injury claims, denying prior injuries, false information to employers, insurers, medical providers regarding injuries, claiming a non-work injury as work-related, false statements to an injured worker/employee</a:t>
            </a:r>
            <a:r>
              <a:rPr lang="en-US" sz="1800" b="1" dirty="0">
                <a:solidFill>
                  <a:schemeClr val="tx1"/>
                </a:solidFill>
              </a:rPr>
              <a:t>…all related to acquiring or interfering with a claim or obtaining or denying a benefit</a:t>
            </a:r>
            <a:r>
              <a:rPr lang="en-US" sz="1800" dirty="0">
                <a:solidFill>
                  <a:schemeClr val="tx1"/>
                </a:solidFill>
              </a:rPr>
              <a:t>.  </a:t>
            </a:r>
          </a:p>
        </p:txBody>
      </p:sp>
      <p:sp>
        <p:nvSpPr>
          <p:cNvPr id="2" name="Title 1"/>
          <p:cNvSpPr>
            <a:spLocks noGrp="1"/>
          </p:cNvSpPr>
          <p:nvPr>
            <p:ph type="title"/>
          </p:nvPr>
        </p:nvSpPr>
        <p:spPr/>
        <p:txBody>
          <a:bodyPr/>
          <a:lstStyle/>
          <a:p>
            <a:r>
              <a:rPr lang="en-US" b="1" dirty="0"/>
              <a:t>What</a:t>
            </a:r>
            <a:r>
              <a:rPr lang="en-US" dirty="0"/>
              <a:t> does the FNU Investigate?</a:t>
            </a:r>
            <a:endParaRPr lang="en-US" u="sng" dirty="0"/>
          </a:p>
        </p:txBody>
      </p:sp>
    </p:spTree>
    <p:extLst>
      <p:ext uri="{BB962C8B-B14F-4D97-AF65-F5344CB8AC3E}">
        <p14:creationId xmlns:p14="http://schemas.microsoft.com/office/powerpoint/2010/main" val="35536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8CE6114-1C90-9042-918C-2AD348058F29}"/>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The Statute of Limitations</a:t>
            </a:r>
          </a:p>
        </p:txBody>
      </p:sp>
      <p:sp>
        <p:nvSpPr>
          <p:cNvPr id="3" name="Content Placeholder 2"/>
          <p:cNvSpPr>
            <a:spLocks noGrp="1"/>
          </p:cNvSpPr>
          <p:nvPr>
            <p:ph idx="1"/>
          </p:nvPr>
        </p:nvSpPr>
        <p:spPr/>
        <p:txBody>
          <a:bodyPr>
            <a:normAutofit fontScale="92500" lnSpcReduction="20000"/>
          </a:bodyPr>
          <a:lstStyle/>
          <a:p>
            <a:r>
              <a:rPr lang="en-US" sz="2000" dirty="0">
                <a:solidFill>
                  <a:schemeClr val="tx1"/>
                </a:solidFill>
              </a:rPr>
              <a:t>The</a:t>
            </a:r>
            <a:r>
              <a:rPr lang="en-US" sz="2000" i="1" dirty="0">
                <a:solidFill>
                  <a:schemeClr val="tx1"/>
                </a:solidFill>
              </a:rPr>
              <a:t> </a:t>
            </a:r>
            <a:r>
              <a:rPr lang="en-US" sz="2000" dirty="0">
                <a:solidFill>
                  <a:schemeClr val="tx1"/>
                </a:solidFill>
              </a:rPr>
              <a:t>Statute of Limitations</a:t>
            </a:r>
            <a:r>
              <a:rPr lang="en-US" sz="2000" i="1" dirty="0">
                <a:solidFill>
                  <a:schemeClr val="tx1"/>
                </a:solidFill>
              </a:rPr>
              <a:t> </a:t>
            </a:r>
            <a:r>
              <a:rPr lang="en-US" sz="2000" dirty="0">
                <a:solidFill>
                  <a:schemeClr val="tx1"/>
                </a:solidFill>
              </a:rPr>
              <a:t>(</a:t>
            </a:r>
            <a:r>
              <a:rPr lang="en-US" sz="2000" i="1" dirty="0">
                <a:solidFill>
                  <a:schemeClr val="tx1"/>
                </a:solidFill>
              </a:rPr>
              <a:t>SOL</a:t>
            </a:r>
            <a:r>
              <a:rPr lang="en-US" sz="2000" dirty="0">
                <a:solidFill>
                  <a:schemeClr val="tx1"/>
                </a:solidFill>
              </a:rPr>
              <a:t>)</a:t>
            </a:r>
            <a:r>
              <a:rPr lang="en-US" sz="2000" i="1" dirty="0">
                <a:solidFill>
                  <a:schemeClr val="tx1"/>
                </a:solidFill>
              </a:rPr>
              <a:t> </a:t>
            </a:r>
            <a:r>
              <a:rPr lang="en-US" sz="2000" dirty="0">
                <a:solidFill>
                  <a:schemeClr val="tx1"/>
                </a:solidFill>
              </a:rPr>
              <a:t>for prosecution of Workers’ Compensation Law violations (287.128 RSMo) is </a:t>
            </a:r>
            <a:r>
              <a:rPr lang="en-US" sz="2000" b="1" dirty="0">
                <a:solidFill>
                  <a:schemeClr val="tx1"/>
                </a:solidFill>
              </a:rPr>
              <a:t>three years</a:t>
            </a:r>
            <a:r>
              <a:rPr lang="en-US" sz="2000" dirty="0">
                <a:solidFill>
                  <a:schemeClr val="tx1"/>
                </a:solidFill>
              </a:rPr>
              <a:t> from the date of discovery of the offense by an aggrieved party.</a:t>
            </a:r>
          </a:p>
          <a:p>
            <a:r>
              <a:rPr lang="en-US" dirty="0">
                <a:solidFill>
                  <a:schemeClr val="tx1"/>
                </a:solidFill>
              </a:rPr>
              <a:t>V</a:t>
            </a:r>
            <a:r>
              <a:rPr lang="en-US" sz="2000" dirty="0">
                <a:solidFill>
                  <a:schemeClr val="tx1"/>
                </a:solidFill>
              </a:rPr>
              <a:t>iolations are misdemeanor or felony offenses.</a:t>
            </a:r>
          </a:p>
          <a:p>
            <a:pPr lvl="1"/>
            <a:r>
              <a:rPr lang="en-US" u="sng" dirty="0">
                <a:solidFill>
                  <a:schemeClr val="tx1"/>
                </a:solidFill>
              </a:rPr>
              <a:t>M</a:t>
            </a:r>
            <a:r>
              <a:rPr lang="en-US" sz="1800" u="sng" dirty="0">
                <a:solidFill>
                  <a:schemeClr val="tx1"/>
                </a:solidFill>
              </a:rPr>
              <a:t>ay</a:t>
            </a:r>
            <a:r>
              <a:rPr lang="en-US" sz="1800" dirty="0">
                <a:solidFill>
                  <a:schemeClr val="tx1"/>
                </a:solidFill>
              </a:rPr>
              <a:t> result in significant fines, imprisonment, or both.</a:t>
            </a:r>
          </a:p>
          <a:p>
            <a:pPr lvl="1"/>
            <a:r>
              <a:rPr lang="en-US" sz="1800" dirty="0">
                <a:solidFill>
                  <a:schemeClr val="tx1"/>
                </a:solidFill>
              </a:rPr>
              <a:t>However, many violations result in </a:t>
            </a:r>
            <a:r>
              <a:rPr lang="en-US" sz="1800" i="1" dirty="0">
                <a:solidFill>
                  <a:schemeClr val="tx1"/>
                </a:solidFill>
              </a:rPr>
              <a:t>Deferred Prosecution Agreements </a:t>
            </a:r>
            <a:r>
              <a:rPr lang="en-US" sz="1800" dirty="0">
                <a:solidFill>
                  <a:schemeClr val="tx1"/>
                </a:solidFill>
              </a:rPr>
              <a:t>(DPA’s).</a:t>
            </a:r>
          </a:p>
          <a:p>
            <a:r>
              <a:rPr lang="en-US" sz="2000" dirty="0">
                <a:solidFill>
                  <a:schemeClr val="tx1"/>
                </a:solidFill>
              </a:rPr>
              <a:t>Workers’ Compensation Law violations are a crime!</a:t>
            </a:r>
          </a:p>
          <a:p>
            <a:pPr lvl="1"/>
            <a:r>
              <a:rPr lang="en-US" sz="1800" dirty="0">
                <a:solidFill>
                  <a:schemeClr val="tx1"/>
                </a:solidFill>
              </a:rPr>
              <a:t>The law exists to ensure that Missouri workers receive the benefits they are entitled to, and that businesses operate on a level playing field and are protected from any unfair economic disadvantages, and civil liability. </a:t>
            </a:r>
          </a:p>
          <a:p>
            <a:pPr lvl="1"/>
            <a:endParaRPr lang="en-US" sz="1800" dirty="0"/>
          </a:p>
        </p:txBody>
      </p:sp>
    </p:spTree>
    <p:extLst>
      <p:ext uri="{BB962C8B-B14F-4D97-AF65-F5344CB8AC3E}">
        <p14:creationId xmlns:p14="http://schemas.microsoft.com/office/powerpoint/2010/main" val="46236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C369BF-0E3D-6E44-8BD4-C9ACE6D3B5DE}"/>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a:bodyPr>
          <a:lstStyle/>
          <a:p>
            <a:r>
              <a:rPr lang="en-US" sz="2000" u="sng" dirty="0">
                <a:solidFill>
                  <a:schemeClr val="tx1"/>
                </a:solidFill>
              </a:rPr>
              <a:t>Employers</a:t>
            </a:r>
            <a:r>
              <a:rPr lang="en-US" sz="2000" dirty="0">
                <a:solidFill>
                  <a:schemeClr val="tx1"/>
                </a:solidFill>
              </a:rPr>
              <a:t> and </a:t>
            </a:r>
            <a:r>
              <a:rPr lang="en-US" sz="2000" u="sng" dirty="0">
                <a:solidFill>
                  <a:schemeClr val="tx1"/>
                </a:solidFill>
              </a:rPr>
              <a:t>Employees</a:t>
            </a:r>
            <a:r>
              <a:rPr lang="en-US" sz="2000" dirty="0">
                <a:solidFill>
                  <a:schemeClr val="tx1"/>
                </a:solidFill>
              </a:rPr>
              <a:t> including </a:t>
            </a:r>
            <a:r>
              <a:rPr lang="en-US" dirty="0">
                <a:solidFill>
                  <a:schemeClr val="tx1"/>
                </a:solidFill>
              </a:rPr>
              <a:t>Injured workers, co-workers, and the family’s of injured workers </a:t>
            </a:r>
            <a:r>
              <a:rPr lang="en-US" sz="2000" dirty="0">
                <a:solidFill>
                  <a:schemeClr val="tx1"/>
                </a:solidFill>
              </a:rPr>
              <a:t>are subject to the provisions of the law.</a:t>
            </a:r>
          </a:p>
          <a:p>
            <a:r>
              <a:rPr lang="en-US" sz="2000" dirty="0">
                <a:solidFill>
                  <a:schemeClr val="tx1"/>
                </a:solidFill>
              </a:rPr>
              <a:t>There are some exemptions as detailed later in this presentation, such as:</a:t>
            </a:r>
          </a:p>
          <a:p>
            <a:pPr lvl="1"/>
            <a:r>
              <a:rPr lang="en-US" sz="1800" dirty="0">
                <a:solidFill>
                  <a:schemeClr val="tx1"/>
                </a:solidFill>
              </a:rPr>
              <a:t>Farm Labor, Domestic Servants (chauffeurs, house keepers, lawn care, etc.), volunteers of tax-exempt organizations, certain religious organizations.</a:t>
            </a:r>
          </a:p>
        </p:txBody>
      </p:sp>
      <p:sp>
        <p:nvSpPr>
          <p:cNvPr id="2" name="Title 1"/>
          <p:cNvSpPr>
            <a:spLocks noGrp="1"/>
          </p:cNvSpPr>
          <p:nvPr>
            <p:ph type="title"/>
          </p:nvPr>
        </p:nvSpPr>
        <p:spPr/>
        <p:txBody>
          <a:bodyPr>
            <a:normAutofit/>
          </a:bodyPr>
          <a:lstStyle/>
          <a:p>
            <a:r>
              <a:rPr lang="en-US" b="1" dirty="0"/>
              <a:t>WHO</a:t>
            </a:r>
            <a:r>
              <a:rPr lang="en-US" dirty="0"/>
              <a:t> is Affected by the Workers’ Compensation Law?</a:t>
            </a:r>
            <a:endParaRPr lang="en-US" b="1" dirty="0"/>
          </a:p>
        </p:txBody>
      </p:sp>
    </p:spTree>
    <p:extLst>
      <p:ext uri="{BB962C8B-B14F-4D97-AF65-F5344CB8AC3E}">
        <p14:creationId xmlns:p14="http://schemas.microsoft.com/office/powerpoint/2010/main" val="318727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42FEC7-919A-144F-B1AA-FA5F62BD26CA}"/>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dirty="0"/>
              <a:t>What is </a:t>
            </a:r>
            <a:r>
              <a:rPr lang="en-US" b="1" dirty="0"/>
              <a:t>“NONCOMPLIANCE”?</a:t>
            </a:r>
            <a:endParaRPr lang="en-US" dirty="0"/>
          </a:p>
        </p:txBody>
      </p:sp>
      <p:sp>
        <p:nvSpPr>
          <p:cNvPr id="3" name="Content Placeholder 2"/>
          <p:cNvSpPr>
            <a:spLocks noGrp="1"/>
          </p:cNvSpPr>
          <p:nvPr>
            <p:ph idx="1"/>
          </p:nvPr>
        </p:nvSpPr>
        <p:spPr/>
        <p:txBody>
          <a:bodyPr>
            <a:normAutofit/>
          </a:bodyPr>
          <a:lstStyle/>
          <a:p>
            <a:r>
              <a:rPr lang="en-US" b="1" dirty="0">
                <a:solidFill>
                  <a:schemeClr val="tx1"/>
                </a:solidFill>
              </a:rPr>
              <a:t>Noncompliance  </a:t>
            </a:r>
          </a:p>
          <a:p>
            <a:pPr lvl="1"/>
            <a:r>
              <a:rPr lang="en-US" dirty="0">
                <a:solidFill>
                  <a:schemeClr val="tx1"/>
                </a:solidFill>
              </a:rPr>
              <a:t>Failure to insure liability pursuant to the Workers’ Compensation Law. </a:t>
            </a:r>
          </a:p>
          <a:p>
            <a:pPr lvl="2"/>
            <a:r>
              <a:rPr lang="en-US" dirty="0">
                <a:solidFill>
                  <a:schemeClr val="tx1"/>
                </a:solidFill>
              </a:rPr>
              <a:t>Failing to have workers’ compensation insurance (not insuring ones liability) puts </a:t>
            </a:r>
            <a:r>
              <a:rPr lang="en-US" u="sng" dirty="0">
                <a:solidFill>
                  <a:schemeClr val="tx1"/>
                </a:solidFill>
              </a:rPr>
              <a:t>employees</a:t>
            </a:r>
            <a:r>
              <a:rPr lang="en-US" dirty="0">
                <a:solidFill>
                  <a:schemeClr val="tx1"/>
                </a:solidFill>
              </a:rPr>
              <a:t> at risk of not receiving benefits they are entitled to, subjects </a:t>
            </a:r>
            <a:r>
              <a:rPr lang="en-US" u="sng" dirty="0">
                <a:solidFill>
                  <a:schemeClr val="tx1"/>
                </a:solidFill>
              </a:rPr>
              <a:t>employers </a:t>
            </a:r>
            <a:r>
              <a:rPr lang="en-US" dirty="0">
                <a:solidFill>
                  <a:schemeClr val="tx1"/>
                </a:solidFill>
              </a:rPr>
              <a:t>to civil liability, and can burden </a:t>
            </a:r>
            <a:r>
              <a:rPr lang="en-US" u="sng" dirty="0">
                <a:solidFill>
                  <a:schemeClr val="tx1"/>
                </a:solidFill>
              </a:rPr>
              <a:t>taxpayers</a:t>
            </a:r>
            <a:r>
              <a:rPr lang="en-US" dirty="0">
                <a:solidFill>
                  <a:schemeClr val="tx1"/>
                </a:solidFill>
              </a:rPr>
              <a:t> with associated medical costs.</a:t>
            </a:r>
          </a:p>
          <a:p>
            <a:pPr lvl="2"/>
            <a:r>
              <a:rPr lang="en-US" dirty="0">
                <a:solidFill>
                  <a:schemeClr val="tx1"/>
                </a:solidFill>
              </a:rPr>
              <a:t>Employers who do not provide workers’ compensation insurance have an unfair economic advantage over employers who comply.</a:t>
            </a:r>
          </a:p>
          <a:p>
            <a:pPr lvl="1"/>
            <a:r>
              <a:rPr lang="en-US" dirty="0">
                <a:solidFill>
                  <a:schemeClr val="tx1"/>
                </a:solidFill>
              </a:rPr>
              <a:t>Failure to file a report of injury with the Division within 30 days.</a:t>
            </a:r>
          </a:p>
          <a:p>
            <a:pPr lvl="1"/>
            <a:r>
              <a:rPr lang="en-US" dirty="0">
                <a:solidFill>
                  <a:schemeClr val="tx1"/>
                </a:solidFill>
              </a:rPr>
              <a:t>Failure to abide by an Administrative Ruling or Award.</a:t>
            </a:r>
          </a:p>
        </p:txBody>
      </p:sp>
    </p:spTree>
    <p:extLst>
      <p:ext uri="{BB962C8B-B14F-4D97-AF65-F5344CB8AC3E}">
        <p14:creationId xmlns:p14="http://schemas.microsoft.com/office/powerpoint/2010/main" val="3864714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9918435-118A-1146-9C27-20F7BD9F2539}"/>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dirty="0"/>
              <a:t>What is an </a:t>
            </a:r>
            <a:r>
              <a:rPr lang="en-US" b="1" dirty="0"/>
              <a:t>“EMPLOYER”</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solidFill>
              </a:rPr>
              <a:t>The Workers’ Compensation Law defines an </a:t>
            </a:r>
            <a:r>
              <a:rPr lang="en-US" b="1" dirty="0">
                <a:solidFill>
                  <a:schemeClr val="tx1"/>
                </a:solidFill>
              </a:rPr>
              <a:t>EMPLOYER</a:t>
            </a:r>
            <a:r>
              <a:rPr lang="en-US" dirty="0">
                <a:solidFill>
                  <a:schemeClr val="tx1"/>
                </a:solidFill>
              </a:rPr>
              <a:t> as:</a:t>
            </a:r>
          </a:p>
          <a:p>
            <a:pPr lvl="1"/>
            <a:r>
              <a:rPr lang="en-US" dirty="0">
                <a:solidFill>
                  <a:schemeClr val="tx1"/>
                </a:solidFill>
              </a:rPr>
              <a:t>Every person, partnership, corporation, limited liability partnership or company, trustee, receiver, the legal representatives of a deceased employer, and every other person, including any corporation operating railroad and any public service corporation, using the service of another for pay;</a:t>
            </a:r>
          </a:p>
          <a:p>
            <a:pPr lvl="1"/>
            <a:r>
              <a:rPr lang="en-US" dirty="0">
                <a:solidFill>
                  <a:schemeClr val="tx1"/>
                </a:solidFill>
                <a:effectLst/>
              </a:rPr>
              <a:t>The state, county, municipal corporation, township, school or road, drainage, swamp and levee districts, or school boards, board of education, regents, curators, managers or control commission, board or any other political subdivision, corporation, or quasi-corporation, or cities under special charter, or under the commission form of government;</a:t>
            </a:r>
          </a:p>
          <a:p>
            <a:pPr marL="450000" lvl="1" indent="0">
              <a:buNone/>
            </a:pPr>
            <a:endParaRPr lang="en-US" sz="1800" dirty="0"/>
          </a:p>
        </p:txBody>
      </p:sp>
    </p:spTree>
    <p:extLst>
      <p:ext uri="{BB962C8B-B14F-4D97-AF65-F5344CB8AC3E}">
        <p14:creationId xmlns:p14="http://schemas.microsoft.com/office/powerpoint/2010/main" val="268833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734A55-9573-484E-9F31-ECA5718802E0}"/>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dirty="0"/>
              <a:t>What is an </a:t>
            </a:r>
            <a:r>
              <a:rPr lang="en-US" b="1" dirty="0"/>
              <a:t>“EMPLOYER” </a:t>
            </a:r>
            <a:r>
              <a:rPr lang="en-US" dirty="0"/>
              <a:t>FOR Workers’ Compensation</a:t>
            </a:r>
          </a:p>
        </p:txBody>
      </p:sp>
      <p:sp>
        <p:nvSpPr>
          <p:cNvPr id="3" name="Content Placeholder 2"/>
          <p:cNvSpPr>
            <a:spLocks noGrp="1"/>
          </p:cNvSpPr>
          <p:nvPr>
            <p:ph idx="1"/>
          </p:nvPr>
        </p:nvSpPr>
        <p:spPr/>
        <p:txBody>
          <a:bodyPr>
            <a:normAutofit fontScale="92500" lnSpcReduction="20000"/>
          </a:bodyPr>
          <a:lstStyle/>
          <a:p>
            <a:r>
              <a:rPr lang="en-US" b="1" i="1" dirty="0">
                <a:solidFill>
                  <a:schemeClr val="tx1"/>
                </a:solidFill>
                <a:effectLst/>
              </a:rPr>
              <a:t>And</a:t>
            </a:r>
            <a:r>
              <a:rPr lang="en-US" dirty="0">
                <a:solidFill>
                  <a:schemeClr val="tx1"/>
                </a:solidFill>
                <a:effectLst/>
              </a:rPr>
              <a:t>…to be subject to Missouri’s Workers’ Compensation Laws they </a:t>
            </a:r>
            <a:r>
              <a:rPr lang="en-US" b="1" u="sng" dirty="0">
                <a:solidFill>
                  <a:schemeClr val="tx1"/>
                </a:solidFill>
                <a:effectLst/>
              </a:rPr>
              <a:t>Must</a:t>
            </a:r>
            <a:r>
              <a:rPr lang="en-US" dirty="0">
                <a:solidFill>
                  <a:schemeClr val="tx1"/>
                </a:solidFill>
                <a:effectLst/>
              </a:rPr>
              <a:t> have </a:t>
            </a:r>
            <a:r>
              <a:rPr lang="en-US" b="1" i="1" u="sng" dirty="0">
                <a:solidFill>
                  <a:schemeClr val="tx1"/>
                </a:solidFill>
                <a:effectLst/>
              </a:rPr>
              <a:t>five or more employees</a:t>
            </a:r>
            <a:r>
              <a:rPr lang="en-US" dirty="0">
                <a:solidFill>
                  <a:schemeClr val="tx1"/>
                </a:solidFill>
                <a:effectLst/>
              </a:rPr>
              <a:t>.</a:t>
            </a:r>
          </a:p>
          <a:p>
            <a:r>
              <a:rPr lang="en-US" b="1" i="1" dirty="0">
                <a:solidFill>
                  <a:schemeClr val="tx1"/>
                </a:solidFill>
              </a:rPr>
              <a:t>Unless</a:t>
            </a:r>
            <a:r>
              <a:rPr lang="en-US" b="1" dirty="0">
                <a:solidFill>
                  <a:schemeClr val="tx1"/>
                </a:solidFill>
              </a:rPr>
              <a:t> </a:t>
            </a:r>
            <a:r>
              <a:rPr lang="en-US" dirty="0">
                <a:solidFill>
                  <a:schemeClr val="tx1"/>
                </a:solidFill>
              </a:rPr>
              <a:t>they are a Construction</a:t>
            </a:r>
            <a:r>
              <a:rPr lang="en-US" b="1" dirty="0">
                <a:solidFill>
                  <a:schemeClr val="tx1"/>
                </a:solidFill>
              </a:rPr>
              <a:t> </a:t>
            </a:r>
            <a:r>
              <a:rPr lang="en-US" dirty="0">
                <a:solidFill>
                  <a:schemeClr val="tx1"/>
                </a:solidFill>
              </a:rPr>
              <a:t>industry employer (</a:t>
            </a:r>
            <a:r>
              <a:rPr lang="en-US" i="1" dirty="0">
                <a:solidFill>
                  <a:schemeClr val="tx1"/>
                </a:solidFill>
              </a:rPr>
              <a:t>erect, demolish, alter or repair and make improvements</a:t>
            </a:r>
            <a:r>
              <a:rPr lang="en-US" dirty="0">
                <a:solidFill>
                  <a:schemeClr val="tx1"/>
                </a:solidFill>
              </a:rPr>
              <a:t>). </a:t>
            </a:r>
            <a:r>
              <a:rPr lang="en-US" b="1" i="1" u="sng" dirty="0">
                <a:solidFill>
                  <a:schemeClr val="tx1"/>
                </a:solidFill>
              </a:rPr>
              <a:t>One or more employees </a:t>
            </a:r>
            <a:r>
              <a:rPr lang="en-US" dirty="0">
                <a:solidFill>
                  <a:schemeClr val="tx1"/>
                </a:solidFill>
              </a:rPr>
              <a:t>(including themselves).</a:t>
            </a:r>
            <a:endParaRPr lang="en-US" dirty="0">
              <a:solidFill>
                <a:schemeClr val="tx1"/>
              </a:solidFill>
              <a:effectLst/>
            </a:endParaRPr>
          </a:p>
          <a:p>
            <a:pPr lvl="1"/>
            <a:r>
              <a:rPr lang="en-US" dirty="0">
                <a:solidFill>
                  <a:schemeClr val="tx1"/>
                </a:solidFill>
                <a:effectLst/>
              </a:rPr>
              <a:t>Unless election is made to become subject to the provisions of this chapter as provided in subsection 2 of section </a:t>
            </a:r>
            <a:r>
              <a:rPr lang="en-US" dirty="0">
                <a:solidFill>
                  <a:schemeClr val="tx1"/>
                </a:solidFill>
                <a:effectLst/>
                <a:hlinkClick r:id="rId3">
                  <a:extLst>
                    <a:ext uri="{A12FA001-AC4F-418D-AE19-62706E023703}">
                      <ahyp:hlinkClr xmlns:ahyp="http://schemas.microsoft.com/office/drawing/2018/hyperlinkcolor" val="tx"/>
                    </a:ext>
                  </a:extLst>
                </a:hlinkClick>
              </a:rPr>
              <a:t>287.090</a:t>
            </a:r>
            <a:r>
              <a:rPr lang="en-US" dirty="0">
                <a:solidFill>
                  <a:schemeClr val="tx1"/>
                </a:solidFill>
                <a:effectLst/>
              </a:rPr>
              <a:t>, </a:t>
            </a:r>
          </a:p>
          <a:p>
            <a:pPr lvl="1"/>
            <a:r>
              <a:rPr lang="en-US" u="sng" dirty="0">
                <a:solidFill>
                  <a:schemeClr val="tx1"/>
                </a:solidFill>
              </a:rPr>
              <a:t>Employer’s family members</a:t>
            </a:r>
            <a:r>
              <a:rPr lang="en-US" dirty="0">
                <a:solidFill>
                  <a:schemeClr val="tx1"/>
                </a:solidFill>
              </a:rPr>
              <a:t> are counted in the determination of the total number of employees.</a:t>
            </a:r>
          </a:p>
          <a:p>
            <a:pPr lvl="1"/>
            <a:r>
              <a:rPr lang="en-US" u="sng" dirty="0">
                <a:solidFill>
                  <a:schemeClr val="tx1"/>
                </a:solidFill>
              </a:rPr>
              <a:t>Part-time employees</a:t>
            </a:r>
            <a:r>
              <a:rPr lang="en-US" dirty="0">
                <a:solidFill>
                  <a:schemeClr val="tx1"/>
                </a:solidFill>
              </a:rPr>
              <a:t> also count in the determination of the total number of employees.</a:t>
            </a:r>
          </a:p>
          <a:p>
            <a:r>
              <a:rPr lang="en-US" dirty="0">
                <a:solidFill>
                  <a:schemeClr val="tx1"/>
                </a:solidFill>
                <a:effectLst/>
              </a:rPr>
              <a:t>Any reference to the employer shall also include his or her insurer or group self-insurer.</a:t>
            </a:r>
            <a:endParaRPr lang="en-US" dirty="0">
              <a:solidFill>
                <a:schemeClr val="tx1"/>
              </a:solidFill>
            </a:endParaRPr>
          </a:p>
        </p:txBody>
      </p:sp>
    </p:spTree>
    <p:extLst>
      <p:ext uri="{BB962C8B-B14F-4D97-AF65-F5344CB8AC3E}">
        <p14:creationId xmlns:p14="http://schemas.microsoft.com/office/powerpoint/2010/main" val="3508402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DC0567-2205-3F46-AEF8-3754CD33293A}"/>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Exempt Employers and Occupations</a:t>
            </a:r>
          </a:p>
        </p:txBody>
      </p:sp>
      <p:sp>
        <p:nvSpPr>
          <p:cNvPr id="3" name="Content Placeholder 2"/>
          <p:cNvSpPr>
            <a:spLocks noGrp="1"/>
          </p:cNvSpPr>
          <p:nvPr>
            <p:ph idx="1"/>
          </p:nvPr>
        </p:nvSpPr>
        <p:spPr/>
        <p:txBody>
          <a:bodyPr>
            <a:normAutofit fontScale="92500" lnSpcReduction="20000"/>
          </a:bodyPr>
          <a:lstStyle/>
          <a:p>
            <a:r>
              <a:rPr lang="en-US" b="1" dirty="0">
                <a:solidFill>
                  <a:schemeClr val="tx1"/>
                </a:solidFill>
                <a:effectLst/>
              </a:rPr>
              <a:t>Exempt employers</a:t>
            </a:r>
            <a:r>
              <a:rPr lang="en-US" dirty="0">
                <a:solidFill>
                  <a:schemeClr val="tx1"/>
                </a:solidFill>
                <a:effectLst/>
              </a:rPr>
              <a:t>:</a:t>
            </a:r>
          </a:p>
          <a:p>
            <a:pPr lvl="1"/>
            <a:r>
              <a:rPr lang="en-US" dirty="0">
                <a:solidFill>
                  <a:schemeClr val="tx1"/>
                </a:solidFill>
                <a:effectLst/>
              </a:rPr>
              <a:t>Farm labor, domestic servants in a private home, including chauffeurs, or occasional labor performed for and related to a private household;</a:t>
            </a:r>
          </a:p>
          <a:p>
            <a:pPr lvl="1"/>
            <a:r>
              <a:rPr lang="en-US" dirty="0">
                <a:solidFill>
                  <a:schemeClr val="tx1"/>
                </a:solidFill>
                <a:effectLst/>
              </a:rPr>
              <a:t>Qualified real estate agents and direct sellers (sec 3508 of Title 26 US Code);</a:t>
            </a:r>
          </a:p>
          <a:p>
            <a:pPr lvl="1"/>
            <a:r>
              <a:rPr lang="en-US" dirty="0">
                <a:solidFill>
                  <a:schemeClr val="tx1"/>
                </a:solidFill>
                <a:effectLst/>
              </a:rPr>
              <a:t>Volunteers of a tax-exempt organization which operates under the standards of Section 501(c)(3) or Section 501(c)(19), where such volunteers are not paid wages, but provide services purely on a charitable and voluntary basis;</a:t>
            </a:r>
          </a:p>
          <a:p>
            <a:pPr lvl="1"/>
            <a:r>
              <a:rPr lang="en-US" dirty="0">
                <a:solidFill>
                  <a:schemeClr val="tx1"/>
                </a:solidFill>
                <a:effectLst/>
              </a:rPr>
              <a:t>Persons providing services as adjudicators, sports officials, or contest workers for interscholastic activities programs or similar amateur youth programs who are not otherwise employed by the sponsoring school, association of schools or nonprofit tax-exempt organization sponsoring the amateur youth programs.</a:t>
            </a:r>
          </a:p>
          <a:p>
            <a:pPr marL="36900" indent="0">
              <a:buNone/>
            </a:pPr>
            <a:endParaRPr lang="en-US" dirty="0"/>
          </a:p>
        </p:txBody>
      </p:sp>
    </p:spTree>
    <p:extLst>
      <p:ext uri="{BB962C8B-B14F-4D97-AF65-F5344CB8AC3E}">
        <p14:creationId xmlns:p14="http://schemas.microsoft.com/office/powerpoint/2010/main" val="678839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A60329-0FD0-0E46-AFC3-5ED5C3598FB1}"/>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Exempt Employers and Occupations</a:t>
            </a:r>
          </a:p>
        </p:txBody>
      </p:sp>
      <p:sp>
        <p:nvSpPr>
          <p:cNvPr id="3" name="Content Placeholder 2"/>
          <p:cNvSpPr>
            <a:spLocks noGrp="1"/>
          </p:cNvSpPr>
          <p:nvPr>
            <p:ph idx="1"/>
          </p:nvPr>
        </p:nvSpPr>
        <p:spPr/>
        <p:txBody>
          <a:bodyPr>
            <a:normAutofit/>
          </a:bodyPr>
          <a:lstStyle/>
          <a:p>
            <a:r>
              <a:rPr lang="en-US" b="1" dirty="0">
                <a:solidFill>
                  <a:schemeClr val="tx1"/>
                </a:solidFill>
                <a:effectLst/>
              </a:rPr>
              <a:t>Exempt employers cont’d</a:t>
            </a:r>
            <a:r>
              <a:rPr lang="en-US" dirty="0">
                <a:solidFill>
                  <a:schemeClr val="tx1"/>
                </a:solidFill>
                <a:effectLst/>
              </a:rPr>
              <a:t>:</a:t>
            </a:r>
          </a:p>
          <a:p>
            <a:pPr lvl="1"/>
            <a:r>
              <a:rPr lang="en-US" dirty="0">
                <a:solidFill>
                  <a:schemeClr val="tx1"/>
                </a:solidFill>
                <a:effectLst/>
              </a:rPr>
              <a:t>Person employed as an </a:t>
            </a:r>
            <a:r>
              <a:rPr lang="en-US" b="1" i="1" dirty="0">
                <a:solidFill>
                  <a:schemeClr val="tx1"/>
                </a:solidFill>
                <a:effectLst/>
              </a:rPr>
              <a:t>inmate</a:t>
            </a:r>
            <a:r>
              <a:rPr lang="en-US" dirty="0">
                <a:solidFill>
                  <a:schemeClr val="tx1"/>
                </a:solidFill>
                <a:effectLst/>
              </a:rPr>
              <a:t> confined in a state prison, penitentiary or county or municipal jail, or a patient or resident in a state mental health facility, and the labor or services of such inmate, patient, or resident are exclusively on behalf of the state, county or municipality having custody of said inmate, patient, or resident.  </a:t>
            </a:r>
          </a:p>
          <a:p>
            <a:pPr lvl="2"/>
            <a:r>
              <a:rPr lang="en-US" dirty="0">
                <a:solidFill>
                  <a:schemeClr val="tx1"/>
                </a:solidFill>
                <a:effectLst/>
              </a:rPr>
              <a:t>Nothing in this subdivision is intended to exempt employment where the inmate, patient or resident was hired by a state, county or municipal government agency after direct competition with persons who are not inmates, patients or residents and the compensation for the position of employment is not contingent upon or affected by the worker's status as an inmate, patient or resident.</a:t>
            </a:r>
          </a:p>
          <a:p>
            <a:pPr marL="36900" indent="0">
              <a:buNone/>
            </a:pPr>
            <a:endParaRPr lang="en-US" dirty="0"/>
          </a:p>
        </p:txBody>
      </p:sp>
    </p:spTree>
    <p:extLst>
      <p:ext uri="{BB962C8B-B14F-4D97-AF65-F5344CB8AC3E}">
        <p14:creationId xmlns:p14="http://schemas.microsoft.com/office/powerpoint/2010/main" val="11096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3C2CD0-D468-134E-B7E4-D156C2C76D68}"/>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Exempt Employers and Occupations</a:t>
            </a:r>
          </a:p>
        </p:txBody>
      </p:sp>
      <p:sp>
        <p:nvSpPr>
          <p:cNvPr id="3" name="Content Placeholder 2"/>
          <p:cNvSpPr>
            <a:spLocks noGrp="1"/>
          </p:cNvSpPr>
          <p:nvPr>
            <p:ph idx="1"/>
          </p:nvPr>
        </p:nvSpPr>
        <p:spPr/>
        <p:txBody>
          <a:bodyPr>
            <a:normAutofit fontScale="77500" lnSpcReduction="20000"/>
          </a:bodyPr>
          <a:lstStyle/>
          <a:p>
            <a:r>
              <a:rPr lang="en-US" dirty="0">
                <a:solidFill>
                  <a:schemeClr val="tx1"/>
                </a:solidFill>
                <a:effectLst/>
              </a:rPr>
              <a:t>The mandatory coverage sections of this chapter shall not apply to the employment of any member of a family owning a family farm corporation or to the employment of any salaried officer of a family farm corporation organized pursuant to the laws of this state</a:t>
            </a:r>
          </a:p>
          <a:p>
            <a:pPr lvl="1"/>
            <a:r>
              <a:rPr lang="en-US" dirty="0">
                <a:solidFill>
                  <a:schemeClr val="tx1"/>
                </a:solidFill>
                <a:effectLst/>
              </a:rPr>
              <a:t>Such family members and officers may be covered under a policy of workers' compensation insurance if approved by a resolution of their board of directors.  </a:t>
            </a:r>
          </a:p>
          <a:p>
            <a:pPr lvl="1"/>
            <a:r>
              <a:rPr lang="en-US" dirty="0">
                <a:solidFill>
                  <a:schemeClr val="tx1"/>
                </a:solidFill>
                <a:effectLst/>
              </a:rPr>
              <a:t>Nothing in this subsection shall be construed to apply to any other type of corporation other than a family farm corporation.</a:t>
            </a:r>
          </a:p>
          <a:p>
            <a:r>
              <a:rPr lang="en-US" dirty="0">
                <a:solidFill>
                  <a:schemeClr val="tx1"/>
                </a:solidFill>
                <a:effectLst/>
              </a:rPr>
              <a:t>A corporation may withdraw from the provisions of this chapter, when there are </a:t>
            </a:r>
            <a:r>
              <a:rPr lang="en-US" b="1" i="1" u="sng" dirty="0">
                <a:solidFill>
                  <a:schemeClr val="tx1"/>
                </a:solidFill>
                <a:effectLst/>
              </a:rPr>
              <a:t>no more than two owners of the corporation who are also the only employees of the corporation</a:t>
            </a:r>
            <a:r>
              <a:rPr lang="en-US" dirty="0">
                <a:solidFill>
                  <a:schemeClr val="tx1"/>
                </a:solidFill>
                <a:effectLst/>
              </a:rPr>
              <a:t>   </a:t>
            </a:r>
          </a:p>
          <a:p>
            <a:pPr lvl="1"/>
            <a:r>
              <a:rPr lang="en-US" dirty="0">
                <a:solidFill>
                  <a:schemeClr val="tx1"/>
                </a:solidFill>
              </a:rPr>
              <a:t>By filing a notice of election to be withdrawn with the Division. T</a:t>
            </a:r>
            <a:r>
              <a:rPr lang="en-US" dirty="0">
                <a:solidFill>
                  <a:schemeClr val="tx1"/>
                </a:solidFill>
                <a:effectLst/>
              </a:rPr>
              <a:t>akes effect/continues from date of filing.  </a:t>
            </a:r>
          </a:p>
          <a:p>
            <a:pPr lvl="1"/>
            <a:r>
              <a:rPr lang="en-US" dirty="0">
                <a:solidFill>
                  <a:schemeClr val="tx1"/>
                </a:solidFill>
              </a:rPr>
              <a:t>W</a:t>
            </a:r>
            <a:r>
              <a:rPr lang="en-US" dirty="0">
                <a:solidFill>
                  <a:schemeClr val="tx1"/>
                </a:solidFill>
                <a:effectLst/>
              </a:rPr>
              <a:t>ithdraw by filing a notice with the Division. Takes effect thirty days after the date of the filing, or at date specified in the notice of withdrawal.</a:t>
            </a:r>
            <a:endParaRPr lang="en-US" dirty="0">
              <a:solidFill>
                <a:schemeClr val="tx1"/>
              </a:solidFill>
            </a:endParaRPr>
          </a:p>
        </p:txBody>
      </p:sp>
    </p:spTree>
    <p:extLst>
      <p:ext uri="{BB962C8B-B14F-4D97-AF65-F5344CB8AC3E}">
        <p14:creationId xmlns:p14="http://schemas.microsoft.com/office/powerpoint/2010/main" val="2555613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2445AA-F8DA-294E-9DCB-AA8F2F044DE7}"/>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dirty="0"/>
              <a:t>What is an </a:t>
            </a:r>
            <a:r>
              <a:rPr lang="en-US" b="1" dirty="0"/>
              <a:t>“EMPLOYEE”</a:t>
            </a:r>
            <a:endParaRPr lang="en-US" dirty="0"/>
          </a:p>
        </p:txBody>
      </p:sp>
      <p:sp>
        <p:nvSpPr>
          <p:cNvPr id="3" name="Content Placeholder 2"/>
          <p:cNvSpPr>
            <a:spLocks noGrp="1"/>
          </p:cNvSpPr>
          <p:nvPr>
            <p:ph idx="1"/>
          </p:nvPr>
        </p:nvSpPr>
        <p:spPr/>
        <p:txBody>
          <a:bodyPr>
            <a:normAutofit/>
          </a:bodyPr>
          <a:lstStyle/>
          <a:p>
            <a:r>
              <a:rPr lang="en-US" dirty="0">
                <a:solidFill>
                  <a:schemeClr val="tx1"/>
                </a:solidFill>
              </a:rPr>
              <a:t>The Workers’ Compensation Law defines an </a:t>
            </a:r>
            <a:r>
              <a:rPr lang="en-US" b="1" dirty="0">
                <a:solidFill>
                  <a:schemeClr val="tx1"/>
                </a:solidFill>
              </a:rPr>
              <a:t>employee</a:t>
            </a:r>
            <a:r>
              <a:rPr lang="en-US" dirty="0">
                <a:solidFill>
                  <a:schemeClr val="tx1"/>
                </a:solidFill>
              </a:rPr>
              <a:t> as a person in the service of an employer…under any contract of hire, express or implied, oral or written, or under any appointment or election.</a:t>
            </a:r>
          </a:p>
          <a:p>
            <a:r>
              <a:rPr lang="en-US" dirty="0">
                <a:solidFill>
                  <a:schemeClr val="tx1"/>
                </a:solidFill>
              </a:rPr>
              <a:t>Some issues that commonly occur with identifying employees are:</a:t>
            </a:r>
          </a:p>
          <a:p>
            <a:pPr lvl="1"/>
            <a:r>
              <a:rPr lang="en-US" dirty="0">
                <a:solidFill>
                  <a:schemeClr val="tx1"/>
                </a:solidFill>
              </a:rPr>
              <a:t>Misclassification of employees</a:t>
            </a:r>
          </a:p>
          <a:p>
            <a:pPr lvl="1"/>
            <a:r>
              <a:rPr lang="en-US" dirty="0">
                <a:solidFill>
                  <a:schemeClr val="tx1"/>
                </a:solidFill>
              </a:rPr>
              <a:t>Subcontractors vs. employees </a:t>
            </a:r>
          </a:p>
        </p:txBody>
      </p:sp>
    </p:spTree>
    <p:extLst>
      <p:ext uri="{BB962C8B-B14F-4D97-AF65-F5344CB8AC3E}">
        <p14:creationId xmlns:p14="http://schemas.microsoft.com/office/powerpoint/2010/main" val="230765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Missouri Department of Labor and Industrial Relations | Linked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 name="Picture 15">
            <a:extLst>
              <a:ext uri="{FF2B5EF4-FFF2-40B4-BE49-F238E27FC236}">
                <a16:creationId xmlns:a16="http://schemas.microsoft.com/office/drawing/2014/main" id="{7AC59C8F-B4C9-D549-93E2-E9C9314A2914}"/>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8" name="AutoShape 10" descr="Missouri Department of Labor and Industrial Relations | LinkedIn"/>
          <p:cNvSpPr>
            <a:spLocks noChangeAspect="1" noChangeArrowheads="1"/>
          </p:cNvSpPr>
          <p:nvPr/>
        </p:nvSpPr>
        <p:spPr bwMode="auto">
          <a:xfrm>
            <a:off x="155575" y="-1020763"/>
            <a:ext cx="2133600" cy="2133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1182" y="290975"/>
            <a:ext cx="3619500" cy="12573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130" y="4067469"/>
            <a:ext cx="10058400" cy="2520630"/>
          </a:xfrm>
          <a:prstGeom prst="rect">
            <a:avLst/>
          </a:prstGeom>
        </p:spPr>
      </p:pic>
      <p:pic>
        <p:nvPicPr>
          <p:cNvPr id="4" name="Picture 3">
            <a:extLst>
              <a:ext uri="{FF2B5EF4-FFF2-40B4-BE49-F238E27FC236}">
                <a16:creationId xmlns:a16="http://schemas.microsoft.com/office/drawing/2014/main" id="{812AAEC4-625B-2A48-A7E3-3284CA4721AC}"/>
              </a:ext>
            </a:extLst>
          </p:cNvPr>
          <p:cNvPicPr>
            <a:picLocks noChangeAspect="1"/>
          </p:cNvPicPr>
          <p:nvPr/>
        </p:nvPicPr>
        <p:blipFill>
          <a:blip r:embed="rId5"/>
          <a:stretch>
            <a:fillRect/>
          </a:stretch>
        </p:blipFill>
        <p:spPr>
          <a:xfrm>
            <a:off x="5950733" y="1940098"/>
            <a:ext cx="1905000" cy="1905000"/>
          </a:xfrm>
          <a:prstGeom prst="rect">
            <a:avLst/>
          </a:prstGeom>
        </p:spPr>
      </p:pic>
      <p:pic>
        <p:nvPicPr>
          <p:cNvPr id="17" name="Picture 16">
            <a:extLst>
              <a:ext uri="{FF2B5EF4-FFF2-40B4-BE49-F238E27FC236}">
                <a16:creationId xmlns:a16="http://schemas.microsoft.com/office/drawing/2014/main" id="{901F672F-6603-184A-8000-F49FE0041166}"/>
              </a:ext>
            </a:extLst>
          </p:cNvPr>
          <p:cNvPicPr>
            <a:picLocks noChangeAspect="1"/>
          </p:cNvPicPr>
          <p:nvPr/>
        </p:nvPicPr>
        <p:blipFill>
          <a:blip r:embed="rId6"/>
          <a:stretch>
            <a:fillRect/>
          </a:stretch>
        </p:blipFill>
        <p:spPr>
          <a:xfrm>
            <a:off x="653305" y="1996621"/>
            <a:ext cx="4308244" cy="1077061"/>
          </a:xfrm>
          <a:prstGeom prst="rect">
            <a:avLst/>
          </a:prstGeom>
        </p:spPr>
      </p:pic>
      <p:pic>
        <p:nvPicPr>
          <p:cNvPr id="19" name="Picture 18">
            <a:extLst>
              <a:ext uri="{FF2B5EF4-FFF2-40B4-BE49-F238E27FC236}">
                <a16:creationId xmlns:a16="http://schemas.microsoft.com/office/drawing/2014/main" id="{8FAB4A5D-8C10-E345-ADFB-6F5ECAEDC983}"/>
              </a:ext>
            </a:extLst>
          </p:cNvPr>
          <p:cNvPicPr>
            <a:picLocks noChangeAspect="1"/>
          </p:cNvPicPr>
          <p:nvPr/>
        </p:nvPicPr>
        <p:blipFill>
          <a:blip r:embed="rId7"/>
          <a:stretch>
            <a:fillRect/>
          </a:stretch>
        </p:blipFill>
        <p:spPr>
          <a:xfrm>
            <a:off x="7980294" y="826580"/>
            <a:ext cx="3373633" cy="1230920"/>
          </a:xfrm>
          <a:prstGeom prst="rect">
            <a:avLst/>
          </a:prstGeom>
        </p:spPr>
      </p:pic>
    </p:spTree>
    <p:extLst>
      <p:ext uri="{BB962C8B-B14F-4D97-AF65-F5344CB8AC3E}">
        <p14:creationId xmlns:p14="http://schemas.microsoft.com/office/powerpoint/2010/main" val="125044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1C9C3A-C1B2-FF45-8D04-7652EFFFEA7C}"/>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Employers &amp; Employees</a:t>
            </a:r>
          </a:p>
        </p:txBody>
      </p:sp>
      <p:sp>
        <p:nvSpPr>
          <p:cNvPr id="3" name="Content Placeholder 2"/>
          <p:cNvSpPr>
            <a:spLocks noGrp="1"/>
          </p:cNvSpPr>
          <p:nvPr>
            <p:ph idx="1"/>
          </p:nvPr>
        </p:nvSpPr>
        <p:spPr/>
        <p:txBody>
          <a:bodyPr>
            <a:normAutofit/>
          </a:bodyPr>
          <a:lstStyle/>
          <a:p>
            <a:r>
              <a:rPr lang="en-US" sz="2000" b="1" dirty="0">
                <a:solidFill>
                  <a:schemeClr val="tx1"/>
                </a:solidFill>
              </a:rPr>
              <a:t>ALL</a:t>
            </a:r>
            <a:r>
              <a:rPr lang="en-US" sz="2000" dirty="0">
                <a:solidFill>
                  <a:schemeClr val="tx1"/>
                </a:solidFill>
              </a:rPr>
              <a:t> officers of corporations and </a:t>
            </a:r>
            <a:r>
              <a:rPr lang="en-US" sz="2000" b="1" dirty="0">
                <a:solidFill>
                  <a:schemeClr val="tx1"/>
                </a:solidFill>
              </a:rPr>
              <a:t>ALL</a:t>
            </a:r>
            <a:r>
              <a:rPr lang="en-US" sz="2000" dirty="0">
                <a:solidFill>
                  <a:schemeClr val="tx1"/>
                </a:solidFill>
              </a:rPr>
              <a:t> members of Limited Liability Companies are considered employees, and count toward the total number of employees of the corporation/LLC.</a:t>
            </a:r>
          </a:p>
          <a:p>
            <a:pPr lvl="1"/>
            <a:r>
              <a:rPr lang="en-US" sz="1800" dirty="0">
                <a:solidFill>
                  <a:schemeClr val="tx1"/>
                </a:solidFill>
              </a:rPr>
              <a:t>As previously noted, a corporation may withdraw from the provisions of this chapter, when there are </a:t>
            </a:r>
            <a:r>
              <a:rPr lang="en-US" sz="1800" u="sng" dirty="0">
                <a:solidFill>
                  <a:schemeClr val="tx1"/>
                </a:solidFill>
              </a:rPr>
              <a:t>no more than two owners </a:t>
            </a:r>
            <a:r>
              <a:rPr lang="en-US" sz="1800" dirty="0">
                <a:solidFill>
                  <a:schemeClr val="tx1"/>
                </a:solidFill>
              </a:rPr>
              <a:t>of the corporation </a:t>
            </a:r>
            <a:r>
              <a:rPr lang="en-US" sz="1800" u="sng" dirty="0">
                <a:solidFill>
                  <a:schemeClr val="tx1"/>
                </a:solidFill>
              </a:rPr>
              <a:t>who are also the only employees </a:t>
            </a:r>
            <a:r>
              <a:rPr lang="en-US" sz="1800" dirty="0">
                <a:solidFill>
                  <a:schemeClr val="tx1"/>
                </a:solidFill>
              </a:rPr>
              <a:t>of the corporation.</a:t>
            </a:r>
          </a:p>
          <a:p>
            <a:pPr lvl="1"/>
            <a:r>
              <a:rPr lang="en-US" sz="2000" u="sng" dirty="0">
                <a:solidFill>
                  <a:schemeClr val="tx1"/>
                </a:solidFill>
              </a:rPr>
              <a:t>Sole Proprietors</a:t>
            </a:r>
            <a:r>
              <a:rPr lang="en-US" sz="2000" dirty="0">
                <a:solidFill>
                  <a:schemeClr val="tx1"/>
                </a:solidFill>
              </a:rPr>
              <a:t> and </a:t>
            </a:r>
            <a:r>
              <a:rPr lang="en-US" sz="2000" u="sng" dirty="0">
                <a:solidFill>
                  <a:schemeClr val="tx1"/>
                </a:solidFill>
              </a:rPr>
              <a:t>Partners</a:t>
            </a:r>
            <a:r>
              <a:rPr lang="en-US" sz="2000" dirty="0">
                <a:solidFill>
                  <a:schemeClr val="tx1"/>
                </a:solidFill>
              </a:rPr>
              <a:t> DO NOT count as employees of their companies</a:t>
            </a:r>
            <a:r>
              <a:rPr lang="en-US" sz="1800" dirty="0">
                <a:solidFill>
                  <a:schemeClr val="tx1"/>
                </a:solidFill>
              </a:rPr>
              <a:t>.  </a:t>
            </a:r>
          </a:p>
        </p:txBody>
      </p:sp>
    </p:spTree>
    <p:extLst>
      <p:ext uri="{BB962C8B-B14F-4D97-AF65-F5344CB8AC3E}">
        <p14:creationId xmlns:p14="http://schemas.microsoft.com/office/powerpoint/2010/main" val="2927911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359F6C-90AB-BF49-A2F7-8EDBC0BEA5E4}"/>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dirty="0"/>
              <a:t>What is </a:t>
            </a:r>
            <a:r>
              <a:rPr lang="en-US" b="1" dirty="0"/>
              <a:t>“FRAUD”?</a:t>
            </a:r>
            <a:endParaRPr lang="en-US" dirty="0"/>
          </a:p>
        </p:txBody>
      </p:sp>
      <p:sp>
        <p:nvSpPr>
          <p:cNvPr id="3" name="Content Placeholder 2"/>
          <p:cNvSpPr>
            <a:spLocks noGrp="1"/>
          </p:cNvSpPr>
          <p:nvPr>
            <p:ph idx="1"/>
          </p:nvPr>
        </p:nvSpPr>
        <p:spPr/>
        <p:txBody>
          <a:bodyPr>
            <a:normAutofit/>
          </a:bodyPr>
          <a:lstStyle/>
          <a:p>
            <a:r>
              <a:rPr lang="en-US" sz="2000" b="1" dirty="0">
                <a:solidFill>
                  <a:schemeClr val="tx1"/>
                </a:solidFill>
              </a:rPr>
              <a:t>Fraud </a:t>
            </a:r>
            <a:r>
              <a:rPr lang="en-US" sz="2000" dirty="0">
                <a:solidFill>
                  <a:schemeClr val="tx1"/>
                </a:solidFill>
              </a:rPr>
              <a:t>occurs when someone </a:t>
            </a:r>
            <a:r>
              <a:rPr lang="en-US" sz="2000" i="1" dirty="0">
                <a:solidFill>
                  <a:schemeClr val="tx1"/>
                </a:solidFill>
              </a:rPr>
              <a:t>knowingly</a:t>
            </a:r>
            <a:r>
              <a:rPr lang="en-US" sz="2000" dirty="0">
                <a:solidFill>
                  <a:schemeClr val="tx1"/>
                </a:solidFill>
              </a:rPr>
              <a:t> makes or causes to be made any false or fraudulent </a:t>
            </a:r>
            <a:r>
              <a:rPr lang="en-US" sz="2000" i="1" dirty="0">
                <a:solidFill>
                  <a:schemeClr val="tx1"/>
                </a:solidFill>
              </a:rPr>
              <a:t>material</a:t>
            </a:r>
            <a:r>
              <a:rPr lang="en-US" sz="2000" dirty="0">
                <a:solidFill>
                  <a:schemeClr val="tx1"/>
                </a:solidFill>
              </a:rPr>
              <a:t> statement or </a:t>
            </a:r>
            <a:r>
              <a:rPr lang="en-US" sz="2000" i="1" dirty="0">
                <a:solidFill>
                  <a:schemeClr val="tx1"/>
                </a:solidFill>
              </a:rPr>
              <a:t>material </a:t>
            </a:r>
            <a:r>
              <a:rPr lang="en-US" sz="2000" dirty="0">
                <a:solidFill>
                  <a:schemeClr val="tx1"/>
                </a:solidFill>
              </a:rPr>
              <a:t>representation </a:t>
            </a:r>
            <a:r>
              <a:rPr lang="en-US" sz="2000" i="1" u="sng" dirty="0">
                <a:solidFill>
                  <a:schemeClr val="tx1"/>
                </a:solidFill>
              </a:rPr>
              <a:t>for the purpose of obtaining or denying any benefit</a:t>
            </a:r>
            <a:r>
              <a:rPr lang="en-US" sz="2000" i="1" dirty="0">
                <a:solidFill>
                  <a:schemeClr val="tx1"/>
                </a:solidFill>
              </a:rPr>
              <a:t>.</a:t>
            </a:r>
            <a:r>
              <a:rPr lang="en-US" sz="2000" dirty="0">
                <a:solidFill>
                  <a:schemeClr val="tx1"/>
                </a:solidFill>
              </a:rPr>
              <a:t> </a:t>
            </a:r>
          </a:p>
          <a:p>
            <a:pPr lvl="1"/>
            <a:r>
              <a:rPr lang="en-US" b="1" i="1" dirty="0">
                <a:solidFill>
                  <a:schemeClr val="tx1"/>
                </a:solidFill>
              </a:rPr>
              <a:t>Knowingly</a:t>
            </a:r>
            <a:r>
              <a:rPr lang="en-US" dirty="0">
                <a:solidFill>
                  <a:schemeClr val="tx1"/>
                </a:solidFill>
              </a:rPr>
              <a:t> means intentional statements or actions to obtain or deny a benefit.</a:t>
            </a:r>
          </a:p>
          <a:p>
            <a:pPr lvl="1"/>
            <a:r>
              <a:rPr lang="en-US" dirty="0">
                <a:solidFill>
                  <a:schemeClr val="tx1"/>
                </a:solidFill>
              </a:rPr>
              <a:t>Material means </a:t>
            </a:r>
            <a:r>
              <a:rPr lang="en-US" i="1" dirty="0">
                <a:solidFill>
                  <a:schemeClr val="tx1"/>
                </a:solidFill>
              </a:rPr>
              <a:t>a</a:t>
            </a:r>
            <a:r>
              <a:rPr lang="en-US" dirty="0">
                <a:solidFill>
                  <a:schemeClr val="tx1"/>
                </a:solidFill>
              </a:rPr>
              <a:t>ny statements, forms, claims, actions intended to obtain or deny a benefit.</a:t>
            </a:r>
          </a:p>
          <a:p>
            <a:r>
              <a:rPr lang="en-US" dirty="0">
                <a:solidFill>
                  <a:schemeClr val="tx1"/>
                </a:solidFill>
              </a:rPr>
              <a:t>Fraud also includes preparing or providing </a:t>
            </a:r>
            <a:r>
              <a:rPr lang="en-US" b="1" i="1" dirty="0">
                <a:solidFill>
                  <a:schemeClr val="tx1"/>
                </a:solidFill>
              </a:rPr>
              <a:t>Invalid</a:t>
            </a:r>
            <a:r>
              <a:rPr lang="en-US" dirty="0">
                <a:solidFill>
                  <a:schemeClr val="tx1"/>
                </a:solidFill>
              </a:rPr>
              <a:t> certificates of insurance as proof of workers’ compensation insurance. </a:t>
            </a:r>
          </a:p>
        </p:txBody>
      </p:sp>
    </p:spTree>
    <p:extLst>
      <p:ext uri="{BB962C8B-B14F-4D97-AF65-F5344CB8AC3E}">
        <p14:creationId xmlns:p14="http://schemas.microsoft.com/office/powerpoint/2010/main" val="1104486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5095A41-6041-DB4F-A8CF-A462095E9E9E}"/>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Failure to Report </a:t>
            </a:r>
          </a:p>
        </p:txBody>
      </p:sp>
      <p:sp>
        <p:nvSpPr>
          <p:cNvPr id="3" name="Content Placeholder 2"/>
          <p:cNvSpPr>
            <a:spLocks noGrp="1"/>
          </p:cNvSpPr>
          <p:nvPr>
            <p:ph idx="1"/>
          </p:nvPr>
        </p:nvSpPr>
        <p:spPr/>
        <p:txBody>
          <a:bodyPr>
            <a:normAutofit fontScale="92500" lnSpcReduction="20000"/>
          </a:bodyPr>
          <a:lstStyle/>
          <a:p>
            <a:r>
              <a:rPr lang="en-US" dirty="0">
                <a:solidFill>
                  <a:schemeClr val="tx1"/>
                </a:solidFill>
              </a:rPr>
              <a:t>Chapter 287.380.1 RSMo:</a:t>
            </a:r>
          </a:p>
          <a:p>
            <a:pPr lvl="1"/>
            <a:r>
              <a:rPr lang="en-US" dirty="0">
                <a:solidFill>
                  <a:schemeClr val="tx1"/>
                </a:solidFill>
              </a:rPr>
              <a:t>Every </a:t>
            </a:r>
            <a:r>
              <a:rPr lang="en-US" b="1" dirty="0">
                <a:solidFill>
                  <a:schemeClr val="tx1"/>
                </a:solidFill>
              </a:rPr>
              <a:t>Employer</a:t>
            </a:r>
            <a:r>
              <a:rPr lang="en-US" dirty="0">
                <a:solidFill>
                  <a:schemeClr val="tx1"/>
                </a:solidFill>
              </a:rPr>
              <a:t> or </a:t>
            </a:r>
            <a:r>
              <a:rPr lang="en-US" b="1" dirty="0">
                <a:solidFill>
                  <a:schemeClr val="tx1"/>
                </a:solidFill>
              </a:rPr>
              <a:t>Insurer</a:t>
            </a:r>
            <a:r>
              <a:rPr lang="en-US" dirty="0">
                <a:solidFill>
                  <a:schemeClr val="tx1"/>
                </a:solidFill>
              </a:rPr>
              <a:t>, whether they accept or reject the provisions of the Missouri’s Workers’ Compensation Law</a:t>
            </a:r>
          </a:p>
          <a:p>
            <a:pPr lvl="1"/>
            <a:r>
              <a:rPr lang="en-US" b="1" i="1" dirty="0">
                <a:solidFill>
                  <a:schemeClr val="tx1"/>
                </a:solidFill>
              </a:rPr>
              <a:t>Shall within 30 days</a:t>
            </a:r>
            <a:r>
              <a:rPr lang="en-US" i="1" dirty="0">
                <a:solidFill>
                  <a:schemeClr val="tx1"/>
                </a:solidFill>
              </a:rPr>
              <a:t> </a:t>
            </a:r>
            <a:r>
              <a:rPr lang="en-US" b="1" i="1" dirty="0">
                <a:solidFill>
                  <a:schemeClr val="tx1"/>
                </a:solidFill>
              </a:rPr>
              <a:t>after knowledge of the injury</a:t>
            </a:r>
          </a:p>
          <a:p>
            <a:pPr lvl="1"/>
            <a:r>
              <a:rPr lang="en-US" dirty="0">
                <a:solidFill>
                  <a:schemeClr val="tx1"/>
                </a:solidFill>
              </a:rPr>
              <a:t>File with the Division (DWC) a full and complete report of an injury or death to any employee for which the employer would be liable to furnish medical aid, treatment, lost time at work or compensation and furnish supplement reports as required. </a:t>
            </a:r>
            <a:endParaRPr lang="en-US" sz="1600" dirty="0">
              <a:solidFill>
                <a:schemeClr val="tx1"/>
              </a:solidFill>
            </a:endParaRPr>
          </a:p>
          <a:p>
            <a:pPr lvl="1">
              <a:buClr>
                <a:srgbClr val="F81B02"/>
              </a:buClr>
            </a:pPr>
            <a:r>
              <a:rPr lang="en-US" i="1" dirty="0">
                <a:solidFill>
                  <a:schemeClr val="tx1"/>
                </a:solidFill>
              </a:rPr>
              <a:t>Employers </a:t>
            </a:r>
            <a:r>
              <a:rPr lang="en-US" i="1" u="sng" dirty="0">
                <a:solidFill>
                  <a:schemeClr val="tx1"/>
                </a:solidFill>
              </a:rPr>
              <a:t>shall report </a:t>
            </a:r>
            <a:r>
              <a:rPr lang="en-US" i="1" dirty="0">
                <a:solidFill>
                  <a:schemeClr val="tx1"/>
                </a:solidFill>
              </a:rPr>
              <a:t>all injuries to their insurance carrier, or third-party administrators, within </a:t>
            </a:r>
            <a:r>
              <a:rPr lang="en-US" b="1" i="1" dirty="0">
                <a:solidFill>
                  <a:schemeClr val="tx1"/>
                </a:solidFill>
              </a:rPr>
              <a:t>5 </a:t>
            </a:r>
            <a:r>
              <a:rPr lang="en-US" i="1" dirty="0">
                <a:solidFill>
                  <a:schemeClr val="tx1"/>
                </a:solidFill>
              </a:rPr>
              <a:t>days of the date of the injury or within 5 days of the date on which the injury was reported to the employer by the employee, whichever is later.</a:t>
            </a:r>
            <a:r>
              <a:rPr lang="en-US" dirty="0">
                <a:solidFill>
                  <a:schemeClr val="tx1"/>
                </a:solidFill>
              </a:rPr>
              <a:t> </a:t>
            </a:r>
          </a:p>
          <a:p>
            <a:pPr lvl="1">
              <a:buClr>
                <a:srgbClr val="F81B02"/>
              </a:buClr>
            </a:pPr>
            <a:r>
              <a:rPr lang="en-US" sz="1600" i="1" dirty="0">
                <a:solidFill>
                  <a:schemeClr val="tx1"/>
                </a:solidFill>
              </a:rPr>
              <a:t>The </a:t>
            </a:r>
            <a:r>
              <a:rPr lang="en-US" sz="1600" b="1" i="1" dirty="0">
                <a:solidFill>
                  <a:schemeClr val="tx1"/>
                </a:solidFill>
              </a:rPr>
              <a:t>Insurer</a:t>
            </a:r>
            <a:r>
              <a:rPr lang="en-US" sz="1600" i="1" dirty="0">
                <a:solidFill>
                  <a:schemeClr val="tx1"/>
                </a:solidFill>
              </a:rPr>
              <a:t> or </a:t>
            </a:r>
            <a:r>
              <a:rPr lang="en-US" sz="1600" b="1" i="1" dirty="0">
                <a:solidFill>
                  <a:schemeClr val="tx1"/>
                </a:solidFill>
              </a:rPr>
              <a:t>third-party administrator </a:t>
            </a:r>
            <a:r>
              <a:rPr lang="en-US" sz="1600" i="1" u="sng" dirty="0">
                <a:solidFill>
                  <a:schemeClr val="tx1"/>
                </a:solidFill>
              </a:rPr>
              <a:t>SHALL </a:t>
            </a:r>
            <a:r>
              <a:rPr lang="en-US" sz="1600" i="1" dirty="0">
                <a:solidFill>
                  <a:schemeClr val="tx1"/>
                </a:solidFill>
              </a:rPr>
              <a:t>be responsible for filing the Report of Injury to the DWC.</a:t>
            </a:r>
            <a:r>
              <a:rPr lang="en-US" sz="1600" dirty="0">
                <a:solidFill>
                  <a:schemeClr val="tx1"/>
                </a:solidFill>
              </a:rPr>
              <a:t> </a:t>
            </a:r>
            <a:endParaRPr lang="en-US" sz="1800" dirty="0">
              <a:solidFill>
                <a:schemeClr val="tx1"/>
              </a:solidFill>
            </a:endParaRPr>
          </a:p>
        </p:txBody>
      </p:sp>
    </p:spTree>
    <p:extLst>
      <p:ext uri="{BB962C8B-B14F-4D97-AF65-F5344CB8AC3E}">
        <p14:creationId xmlns:p14="http://schemas.microsoft.com/office/powerpoint/2010/main" val="382211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05C029-DAAF-F94C-B3AD-F6949151B22B}"/>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a:bodyPr>
          <a:lstStyle/>
          <a:p>
            <a:r>
              <a:rPr lang="en-US" b="1" dirty="0">
                <a:solidFill>
                  <a:schemeClr val="tx1"/>
                </a:solidFill>
              </a:rPr>
              <a:t>Failure to Report Regulatory Plan</a:t>
            </a:r>
          </a:p>
          <a:p>
            <a:pPr lvl="1"/>
            <a:r>
              <a:rPr lang="en-US" dirty="0">
                <a:solidFill>
                  <a:schemeClr val="tx1"/>
                </a:solidFill>
                <a:effectLst/>
              </a:rPr>
              <a:t>In 2023 the Division will initiate a Failure to Report Regulatory Plan.</a:t>
            </a:r>
          </a:p>
          <a:p>
            <a:pPr lvl="1"/>
            <a:r>
              <a:rPr lang="en-US" dirty="0">
                <a:solidFill>
                  <a:schemeClr val="tx1"/>
                </a:solidFill>
                <a:effectLst/>
              </a:rPr>
              <a:t>The FNU will administer this plan with the addition of a Regulatory Auditor supported by a Regulatory Inspector.</a:t>
            </a:r>
          </a:p>
          <a:p>
            <a:pPr lvl="2"/>
            <a:r>
              <a:rPr lang="en-US" dirty="0">
                <a:solidFill>
                  <a:schemeClr val="tx1"/>
                </a:solidFill>
              </a:rPr>
              <a:t>Purpose -</a:t>
            </a:r>
            <a:r>
              <a:rPr lang="en-US" dirty="0">
                <a:solidFill>
                  <a:schemeClr val="tx1"/>
                </a:solidFill>
                <a:effectLst/>
              </a:rPr>
              <a:t> to ensure that injured workers’ reports of injury are received by the Division within the 30-day statutory requirement. </a:t>
            </a:r>
          </a:p>
          <a:p>
            <a:pPr lvl="2"/>
            <a:r>
              <a:rPr lang="en-US" dirty="0">
                <a:solidFill>
                  <a:schemeClr val="tx1"/>
                </a:solidFill>
                <a:effectLst/>
              </a:rPr>
              <a:t>Goal – to increase injuring reporting compliance and ensure injured workers receive timely workers’ compensation benefits entitled under the Missouri Workers’ Compensation Law. </a:t>
            </a:r>
          </a:p>
        </p:txBody>
      </p:sp>
    </p:spTree>
    <p:extLst>
      <p:ext uri="{BB962C8B-B14F-4D97-AF65-F5344CB8AC3E}">
        <p14:creationId xmlns:p14="http://schemas.microsoft.com/office/powerpoint/2010/main" val="35911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D521AA-DBCA-6C48-B517-08585A2FFA1B}"/>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a:bodyPr>
          <a:lstStyle/>
          <a:p>
            <a:r>
              <a:rPr lang="en-US" dirty="0">
                <a:solidFill>
                  <a:schemeClr val="tx1"/>
                </a:solidFill>
              </a:rPr>
              <a:t>The plan involves monitoring injuring reporting data received by the Division from insurers. </a:t>
            </a:r>
          </a:p>
          <a:p>
            <a:r>
              <a:rPr lang="en-US" dirty="0">
                <a:solidFill>
                  <a:schemeClr val="tx1"/>
                </a:solidFill>
              </a:rPr>
              <a:t>When late reports are identified, the insurer will be notified of their violations and assessed a $500 penalty per occurrence. </a:t>
            </a:r>
          </a:p>
          <a:p>
            <a:r>
              <a:rPr lang="en-US" dirty="0">
                <a:solidFill>
                  <a:schemeClr val="tx1"/>
                </a:solidFill>
              </a:rPr>
              <a:t>Refusal to cooperate may result in referral to the Attorney General’s Office for prosecution, and if found guilty, their ability to do business in Missouri could be impacted.</a:t>
            </a:r>
          </a:p>
          <a:p>
            <a:pPr marL="0" indent="0">
              <a:buNone/>
            </a:pPr>
            <a:endParaRPr lang="en-US" dirty="0"/>
          </a:p>
        </p:txBody>
      </p:sp>
    </p:spTree>
    <p:extLst>
      <p:ext uri="{BB962C8B-B14F-4D97-AF65-F5344CB8AC3E}">
        <p14:creationId xmlns:p14="http://schemas.microsoft.com/office/powerpoint/2010/main" val="2552432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70152-9B41-9F4B-822F-8DCBE5BFE482}"/>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a:bodyPr>
          <a:lstStyle/>
          <a:p>
            <a:r>
              <a:rPr lang="en-US" dirty="0">
                <a:solidFill>
                  <a:schemeClr val="tx1"/>
                </a:solidFill>
              </a:rPr>
              <a:t>Plan will initiate in 2023 with the notification phase</a:t>
            </a:r>
          </a:p>
          <a:p>
            <a:r>
              <a:rPr lang="en-US" dirty="0">
                <a:solidFill>
                  <a:schemeClr val="tx1"/>
                </a:solidFill>
              </a:rPr>
              <a:t>All insurers and TPA’s (Third Party Administrators) will receive notification of the plan and a list of late reports from the previous quarter. </a:t>
            </a:r>
          </a:p>
          <a:p>
            <a:r>
              <a:rPr lang="en-US" dirty="0">
                <a:solidFill>
                  <a:schemeClr val="tx1"/>
                </a:solidFill>
              </a:rPr>
              <a:t>This notification will provide the statutory requirement for reporting, and detail the need for corrective action to prevent future violations. </a:t>
            </a:r>
          </a:p>
          <a:p>
            <a:pPr lvl="1"/>
            <a:r>
              <a:rPr lang="en-US" dirty="0">
                <a:solidFill>
                  <a:schemeClr val="tx1"/>
                </a:solidFill>
              </a:rPr>
              <a:t>It will also explain that in </a:t>
            </a:r>
            <a:r>
              <a:rPr lang="en-US" b="1" dirty="0">
                <a:solidFill>
                  <a:schemeClr val="tx1"/>
                </a:solidFill>
              </a:rPr>
              <a:t>2024</a:t>
            </a:r>
            <a:r>
              <a:rPr lang="en-US" dirty="0">
                <a:solidFill>
                  <a:schemeClr val="tx1"/>
                </a:solidFill>
              </a:rPr>
              <a:t>, the Division will begin the </a:t>
            </a:r>
            <a:r>
              <a:rPr lang="en-US" b="1" i="1" dirty="0">
                <a:solidFill>
                  <a:schemeClr val="tx1"/>
                </a:solidFill>
              </a:rPr>
              <a:t>penalty phase,</a:t>
            </a:r>
            <a:r>
              <a:rPr lang="en-US" dirty="0">
                <a:solidFill>
                  <a:schemeClr val="tx1"/>
                </a:solidFill>
              </a:rPr>
              <a:t> where penalties will be assessed for new violations. </a:t>
            </a:r>
          </a:p>
          <a:p>
            <a:endParaRPr lang="en-US" dirty="0"/>
          </a:p>
        </p:txBody>
      </p:sp>
    </p:spTree>
    <p:extLst>
      <p:ext uri="{BB962C8B-B14F-4D97-AF65-F5344CB8AC3E}">
        <p14:creationId xmlns:p14="http://schemas.microsoft.com/office/powerpoint/2010/main" val="3176688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084317-3C05-5B44-9C9F-356984F3181D}"/>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fontScale="92500" lnSpcReduction="20000"/>
          </a:bodyPr>
          <a:lstStyle/>
          <a:p>
            <a:r>
              <a:rPr lang="en-US" b="1" dirty="0">
                <a:solidFill>
                  <a:schemeClr val="tx1"/>
                </a:solidFill>
              </a:rPr>
              <a:t>Religious Exceptions</a:t>
            </a:r>
          </a:p>
          <a:p>
            <a:r>
              <a:rPr lang="en-US" dirty="0">
                <a:solidFill>
                  <a:schemeClr val="tx1"/>
                </a:solidFill>
              </a:rPr>
              <a:t>In May of 2023 the FNU took over administrating the Religious Exceptions program for the Division</a:t>
            </a:r>
          </a:p>
          <a:p>
            <a:r>
              <a:rPr lang="en-US" dirty="0">
                <a:solidFill>
                  <a:schemeClr val="tx1"/>
                </a:solidFill>
              </a:rPr>
              <a:t>What is a Religious Exception </a:t>
            </a:r>
          </a:p>
          <a:p>
            <a:pPr lvl="1"/>
            <a:r>
              <a:rPr lang="en-US" dirty="0">
                <a:solidFill>
                  <a:schemeClr val="tx1"/>
                </a:solidFill>
              </a:rPr>
              <a:t>In accordance with </a:t>
            </a:r>
            <a:r>
              <a:rPr lang="en-US" b="1" dirty="0">
                <a:solidFill>
                  <a:schemeClr val="tx1"/>
                </a:solidFill>
                <a:hlinkClick r:id="rId3" tooltip="Missouri law - Workers' Compensation Law Chapter 287 Section 287.804">
                  <a:extLst>
                    <a:ext uri="{A12FA001-AC4F-418D-AE19-62706E023703}">
                      <ahyp:hlinkClr xmlns:ahyp="http://schemas.microsoft.com/office/drawing/2018/hyperlinkcolor" val="tx"/>
                    </a:ext>
                  </a:extLst>
                </a:hlinkClick>
              </a:rPr>
              <a:t>Missouri law</a:t>
            </a:r>
            <a:r>
              <a:rPr lang="en-US" dirty="0">
                <a:solidFill>
                  <a:schemeClr val="tx1"/>
                </a:solidFill>
              </a:rPr>
              <a:t>, an employee may request an exception from the provisions of the workers’ compensation law in respect to certain employees, who are;</a:t>
            </a:r>
          </a:p>
          <a:p>
            <a:pPr lvl="1"/>
            <a:r>
              <a:rPr lang="en-US" dirty="0">
                <a:solidFill>
                  <a:schemeClr val="tx1"/>
                </a:solidFill>
              </a:rPr>
              <a:t>Members of a recognized religious sect or division, as defined in </a:t>
            </a:r>
            <a:r>
              <a:rPr lang="en-US" b="1" dirty="0">
                <a:solidFill>
                  <a:schemeClr val="tx1"/>
                </a:solidFill>
                <a:hlinkClick r:id="rId4" tooltip="26 U.S.C. 1402 (g)">
                  <a:extLst>
                    <a:ext uri="{A12FA001-AC4F-418D-AE19-62706E023703}">
                      <ahyp:hlinkClr xmlns:ahyp="http://schemas.microsoft.com/office/drawing/2018/hyperlinkcolor" val="tx"/>
                    </a:ext>
                  </a:extLst>
                </a:hlinkClick>
              </a:rPr>
              <a:t>26 </a:t>
            </a:r>
            <a:r>
              <a:rPr lang="en-US" b="1" dirty="0" err="1">
                <a:solidFill>
                  <a:schemeClr val="tx1"/>
                </a:solidFill>
                <a:hlinkClick r:id="rId4" tooltip="26 U.S.C. 1402 (g)">
                  <a:extLst>
                    <a:ext uri="{A12FA001-AC4F-418D-AE19-62706E023703}">
                      <ahyp:hlinkClr xmlns:ahyp="http://schemas.microsoft.com/office/drawing/2018/hyperlinkcolor" val="tx"/>
                    </a:ext>
                  </a:extLst>
                </a:hlinkClick>
              </a:rPr>
              <a:t>U.S.C</a:t>
            </a:r>
            <a:r>
              <a:rPr lang="en-US" b="1" dirty="0">
                <a:solidFill>
                  <a:schemeClr val="tx1"/>
                </a:solidFill>
                <a:hlinkClick r:id="rId4" tooltip="26 U.S.C. 1402 (g)">
                  <a:extLst>
                    <a:ext uri="{A12FA001-AC4F-418D-AE19-62706E023703}">
                      <ahyp:hlinkClr xmlns:ahyp="http://schemas.microsoft.com/office/drawing/2018/hyperlinkcolor" val="tx"/>
                    </a:ext>
                  </a:extLst>
                </a:hlinkClick>
              </a:rPr>
              <a:t>. 1402 (g)</a:t>
            </a:r>
            <a:r>
              <a:rPr lang="en-US" dirty="0">
                <a:solidFill>
                  <a:schemeClr val="tx1"/>
                </a:solidFill>
              </a:rPr>
              <a:t>, by reason;</a:t>
            </a:r>
          </a:p>
          <a:p>
            <a:pPr lvl="1"/>
            <a:r>
              <a:rPr lang="en-US" dirty="0">
                <a:solidFill>
                  <a:schemeClr val="tx1"/>
                </a:solidFill>
              </a:rPr>
              <a:t>They are conscientiously opposed to accepting public or private insurance benefits, including benefits of any insurance system established under the Federal Social Security Act.</a:t>
            </a:r>
          </a:p>
          <a:p>
            <a:pPr marL="0" indent="0">
              <a:buNone/>
            </a:pPr>
            <a:endParaRPr lang="en-US" dirty="0"/>
          </a:p>
        </p:txBody>
      </p:sp>
    </p:spTree>
    <p:extLst>
      <p:ext uri="{BB962C8B-B14F-4D97-AF65-F5344CB8AC3E}">
        <p14:creationId xmlns:p14="http://schemas.microsoft.com/office/powerpoint/2010/main" val="904251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07A8A9-00B2-4C4B-AAB6-E6E233837469}"/>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a:bodyPr>
          <a:lstStyle/>
          <a:p>
            <a:r>
              <a:rPr lang="en-US" b="1" dirty="0">
                <a:solidFill>
                  <a:schemeClr val="tx1"/>
                </a:solidFill>
              </a:rPr>
              <a:t>Eligibility</a:t>
            </a:r>
          </a:p>
          <a:p>
            <a:r>
              <a:rPr lang="en-US" i="1" u="sng" dirty="0">
                <a:solidFill>
                  <a:schemeClr val="tx1"/>
                </a:solidFill>
              </a:rPr>
              <a:t>Commissioner of Social Security </a:t>
            </a:r>
            <a:r>
              <a:rPr lang="en-US" dirty="0">
                <a:solidFill>
                  <a:schemeClr val="tx1"/>
                </a:solidFill>
              </a:rPr>
              <a:t>must find that:</a:t>
            </a:r>
          </a:p>
          <a:p>
            <a:r>
              <a:rPr lang="en-US" dirty="0">
                <a:solidFill>
                  <a:schemeClr val="tx1"/>
                </a:solidFill>
              </a:rPr>
              <a:t>The religious sect or division has the established benefits or teachings previously mentioned.</a:t>
            </a:r>
          </a:p>
          <a:p>
            <a:r>
              <a:rPr lang="en-US" dirty="0">
                <a:solidFill>
                  <a:schemeClr val="tx1"/>
                </a:solidFill>
              </a:rPr>
              <a:t>The practice for the members of such sect or division to provide for their dependent members, which is reasonable in view of their general level of living.</a:t>
            </a:r>
          </a:p>
          <a:p>
            <a:r>
              <a:rPr lang="en-US" dirty="0">
                <a:solidFill>
                  <a:schemeClr val="tx1"/>
                </a:solidFill>
              </a:rPr>
              <a:t>The religious sect or division thereof has been in existence at all times since December 31, 1950.</a:t>
            </a:r>
          </a:p>
          <a:p>
            <a:pPr marL="0" indent="0">
              <a:buNone/>
            </a:pPr>
            <a:endParaRPr lang="en-US" dirty="0"/>
          </a:p>
        </p:txBody>
      </p:sp>
    </p:spTree>
    <p:extLst>
      <p:ext uri="{BB962C8B-B14F-4D97-AF65-F5344CB8AC3E}">
        <p14:creationId xmlns:p14="http://schemas.microsoft.com/office/powerpoint/2010/main" val="1616636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9FB5FD-E820-2947-804A-6217CACFC6F7}"/>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a:bodyPr>
          <a:lstStyle/>
          <a:p>
            <a:r>
              <a:rPr lang="en-US" dirty="0">
                <a:solidFill>
                  <a:schemeClr val="tx1"/>
                </a:solidFill>
              </a:rPr>
              <a:t>Those requesting religious exceptions must submit:</a:t>
            </a:r>
          </a:p>
          <a:p>
            <a:pPr lvl="1"/>
            <a:r>
              <a:rPr lang="en-US" dirty="0">
                <a:solidFill>
                  <a:schemeClr val="tx1"/>
                </a:solidFill>
              </a:rPr>
              <a:t>Employee’s Application for Religious Exception from the provisions of the Missouri Workers’ Compensation law,” (</a:t>
            </a:r>
            <a:r>
              <a:rPr lang="en-US" b="1" dirty="0">
                <a:solidFill>
                  <a:schemeClr val="tx1"/>
                </a:solidFill>
                <a:hlinkClick r:id="rId3" tooltip="WC-138-AI">
                  <a:extLst>
                    <a:ext uri="{A12FA001-AC4F-418D-AE19-62706E023703}">
                      <ahyp:hlinkClr xmlns:ahyp="http://schemas.microsoft.com/office/drawing/2018/hyperlinkcolor" val="tx"/>
                    </a:ext>
                  </a:extLst>
                </a:hlinkClick>
              </a:rPr>
              <a:t>WC-138</a:t>
            </a:r>
            <a:r>
              <a:rPr lang="en-US" dirty="0">
                <a:solidFill>
                  <a:schemeClr val="tx1"/>
                </a:solidFill>
              </a:rPr>
              <a:t>)</a:t>
            </a:r>
          </a:p>
          <a:p>
            <a:pPr lvl="1"/>
            <a:r>
              <a:rPr lang="en-US" dirty="0">
                <a:solidFill>
                  <a:schemeClr val="tx1"/>
                </a:solidFill>
              </a:rPr>
              <a:t>Employee’s Affidavit and Waiver of Workers’ Compensation Benefits (</a:t>
            </a:r>
            <a:r>
              <a:rPr lang="en-US" b="1" dirty="0">
                <a:solidFill>
                  <a:schemeClr val="tx1"/>
                </a:solidFill>
                <a:hlinkClick r:id="rId4" tooltip="WC-138-3-AI">
                  <a:extLst>
                    <a:ext uri="{A12FA001-AC4F-418D-AE19-62706E023703}">
                      <ahyp:hlinkClr xmlns:ahyp="http://schemas.microsoft.com/office/drawing/2018/hyperlinkcolor" val="tx"/>
                    </a:ext>
                  </a:extLst>
                </a:hlinkClick>
              </a:rPr>
              <a:t>WC-138-3</a:t>
            </a:r>
            <a:r>
              <a:rPr lang="en-US" dirty="0">
                <a:solidFill>
                  <a:schemeClr val="tx1"/>
                </a:solidFill>
              </a:rPr>
              <a:t>)</a:t>
            </a:r>
          </a:p>
          <a:p>
            <a:pPr lvl="1"/>
            <a:r>
              <a:rPr lang="en-US" dirty="0">
                <a:solidFill>
                  <a:schemeClr val="tx1"/>
                </a:solidFill>
              </a:rPr>
              <a:t>Employer’s Affidavit of Exception from Workers’ Compensation Benefits (</a:t>
            </a:r>
            <a:r>
              <a:rPr lang="en-US" b="1" dirty="0">
                <a:solidFill>
                  <a:schemeClr val="tx1"/>
                </a:solidFill>
                <a:hlinkClick r:id="rId5" tooltip="WC-138-5-AI">
                  <a:extLst>
                    <a:ext uri="{A12FA001-AC4F-418D-AE19-62706E023703}">
                      <ahyp:hlinkClr xmlns:ahyp="http://schemas.microsoft.com/office/drawing/2018/hyperlinkcolor" val="tx"/>
                    </a:ext>
                  </a:extLst>
                </a:hlinkClick>
              </a:rPr>
              <a:t>WC-138-5</a:t>
            </a:r>
            <a:r>
              <a:rPr lang="en-US" dirty="0">
                <a:solidFill>
                  <a:schemeClr val="tx1"/>
                </a:solidFill>
              </a:rPr>
              <a:t>)</a:t>
            </a:r>
          </a:p>
          <a:p>
            <a:r>
              <a:rPr lang="en-US" dirty="0">
                <a:solidFill>
                  <a:schemeClr val="tx1"/>
                </a:solidFill>
              </a:rPr>
              <a:t>If the Division grants the religious exception, the employee waives his/her rights to any benefits under the workers’ compensation law.</a:t>
            </a:r>
          </a:p>
        </p:txBody>
      </p:sp>
    </p:spTree>
    <p:extLst>
      <p:ext uri="{BB962C8B-B14F-4D97-AF65-F5344CB8AC3E}">
        <p14:creationId xmlns:p14="http://schemas.microsoft.com/office/powerpoint/2010/main" val="1958789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E0D4BD-F847-6848-99D7-78B7616EAE28}"/>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to Our Unit 2023</a:t>
            </a:r>
          </a:p>
        </p:txBody>
      </p:sp>
      <p:sp>
        <p:nvSpPr>
          <p:cNvPr id="3" name="Content Placeholder 2"/>
          <p:cNvSpPr>
            <a:spLocks noGrp="1"/>
          </p:cNvSpPr>
          <p:nvPr>
            <p:ph idx="1"/>
          </p:nvPr>
        </p:nvSpPr>
        <p:spPr/>
        <p:txBody>
          <a:bodyPr>
            <a:normAutofit fontScale="92500" lnSpcReduction="10000"/>
          </a:bodyPr>
          <a:lstStyle/>
          <a:p>
            <a:r>
              <a:rPr lang="en-US" b="1" dirty="0">
                <a:solidFill>
                  <a:schemeClr val="tx1"/>
                </a:solidFill>
              </a:rPr>
              <a:t>Employer Exemptions</a:t>
            </a:r>
          </a:p>
          <a:p>
            <a:r>
              <a:rPr lang="en-US" dirty="0">
                <a:solidFill>
                  <a:schemeClr val="tx1"/>
                </a:solidFill>
              </a:rPr>
              <a:t>In 2023, the FNU will also take over administering Employer Exemptions program </a:t>
            </a:r>
          </a:p>
          <a:p>
            <a:r>
              <a:rPr lang="en-US" dirty="0">
                <a:solidFill>
                  <a:schemeClr val="tx1"/>
                </a:solidFill>
              </a:rPr>
              <a:t>Employer Exemptions as previously noted:</a:t>
            </a:r>
          </a:p>
          <a:p>
            <a:pPr lvl="1"/>
            <a:r>
              <a:rPr lang="en-US" dirty="0">
                <a:solidFill>
                  <a:schemeClr val="tx1"/>
                </a:solidFill>
              </a:rPr>
              <a:t>A corporation may withdraw from the provisions of this chapter, when there are </a:t>
            </a:r>
            <a:r>
              <a:rPr lang="en-US" b="1" i="1" u="sng" dirty="0">
                <a:solidFill>
                  <a:schemeClr val="tx1"/>
                </a:solidFill>
              </a:rPr>
              <a:t>no more than two owners of the corporation who are also the only employees of the corporation</a:t>
            </a:r>
            <a:r>
              <a:rPr lang="en-US" dirty="0">
                <a:solidFill>
                  <a:schemeClr val="tx1"/>
                </a:solidFill>
              </a:rPr>
              <a:t>   </a:t>
            </a:r>
          </a:p>
          <a:p>
            <a:pPr lvl="1"/>
            <a:r>
              <a:rPr lang="en-US" dirty="0">
                <a:solidFill>
                  <a:schemeClr val="tx1"/>
                </a:solidFill>
              </a:rPr>
              <a:t>By filing a notice of election to be withdrawn with the Division. Takes effect/continues from date of filing.  </a:t>
            </a:r>
          </a:p>
          <a:p>
            <a:pPr lvl="1"/>
            <a:r>
              <a:rPr lang="en-US" dirty="0">
                <a:solidFill>
                  <a:schemeClr val="tx1"/>
                </a:solidFill>
              </a:rPr>
              <a:t>Withdraw by filing a notice with the Division. Takes effect thirty days after the date of the filing, or at date specified in the notice of withdrawal.</a:t>
            </a:r>
          </a:p>
          <a:p>
            <a:endParaRPr lang="en-US" dirty="0"/>
          </a:p>
        </p:txBody>
      </p:sp>
    </p:spTree>
    <p:extLst>
      <p:ext uri="{BB962C8B-B14F-4D97-AF65-F5344CB8AC3E}">
        <p14:creationId xmlns:p14="http://schemas.microsoft.com/office/powerpoint/2010/main" val="2895540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ABE640-DED9-6B43-967D-40339094472F}"/>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a:bodyPr>
          <a:lstStyle/>
          <a:p>
            <a:r>
              <a:rPr lang="en-US" dirty="0">
                <a:solidFill>
                  <a:schemeClr val="tx1"/>
                </a:solidFill>
              </a:rPr>
              <a:t>The FNU was created by the General Assembly in 1993 to investigate fraud and noncompliance of Chapter 287 RSMo (Workers’ Compensation Law).</a:t>
            </a:r>
          </a:p>
          <a:p>
            <a:r>
              <a:rPr lang="en-US" dirty="0">
                <a:solidFill>
                  <a:schemeClr val="tx1"/>
                </a:solidFill>
              </a:rPr>
              <a:t>The FNU has eight investigators, two supervisors, one support staff, and one manager.</a:t>
            </a:r>
          </a:p>
          <a:p>
            <a:r>
              <a:rPr lang="en-US" dirty="0">
                <a:solidFill>
                  <a:schemeClr val="tx1"/>
                </a:solidFill>
              </a:rPr>
              <a:t>The Unit is based in Jefferson City, with three investigators assigned in Kansas City, two in St. Louis, two in Columbia, one in Cape Girardeau, and another in Springfield.</a:t>
            </a:r>
          </a:p>
        </p:txBody>
      </p:sp>
      <p:sp>
        <p:nvSpPr>
          <p:cNvPr id="2" name="Title 1"/>
          <p:cNvSpPr>
            <a:spLocks noGrp="1"/>
          </p:cNvSpPr>
          <p:nvPr>
            <p:ph type="title"/>
          </p:nvPr>
        </p:nvSpPr>
        <p:spPr/>
        <p:txBody>
          <a:bodyPr/>
          <a:lstStyle/>
          <a:p>
            <a:r>
              <a:rPr lang="en-US" b="1" dirty="0"/>
              <a:t>The Fraud and Noncompliance Unit (FNU)</a:t>
            </a:r>
          </a:p>
        </p:txBody>
      </p:sp>
    </p:spTree>
    <p:extLst>
      <p:ext uri="{BB962C8B-B14F-4D97-AF65-F5344CB8AC3E}">
        <p14:creationId xmlns:p14="http://schemas.microsoft.com/office/powerpoint/2010/main" val="1056079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6A3641-72A7-9443-AF98-E75F0857BEE6}"/>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New Employer?</a:t>
            </a:r>
          </a:p>
        </p:txBody>
      </p:sp>
      <p:sp>
        <p:nvSpPr>
          <p:cNvPr id="3" name="Content Placeholder 2"/>
          <p:cNvSpPr>
            <a:spLocks noGrp="1"/>
          </p:cNvSpPr>
          <p:nvPr>
            <p:ph idx="1"/>
          </p:nvPr>
        </p:nvSpPr>
        <p:spPr/>
        <p:txBody>
          <a:bodyPr>
            <a:normAutofit/>
          </a:bodyPr>
          <a:lstStyle/>
          <a:p>
            <a:r>
              <a:rPr lang="en-US" sz="2000" b="1" dirty="0">
                <a:solidFill>
                  <a:schemeClr val="tx1"/>
                </a:solidFill>
              </a:rPr>
              <a:t>Re Workers’ Compensation, new employers should consider:</a:t>
            </a:r>
          </a:p>
          <a:p>
            <a:pPr lvl="1"/>
            <a:r>
              <a:rPr lang="en-US" sz="1800" dirty="0">
                <a:solidFill>
                  <a:schemeClr val="tx1"/>
                </a:solidFill>
              </a:rPr>
              <a:t>…the </a:t>
            </a:r>
            <a:r>
              <a:rPr lang="en-US" sz="1800" u="sng" dirty="0">
                <a:solidFill>
                  <a:schemeClr val="tx1"/>
                </a:solidFill>
              </a:rPr>
              <a:t>type</a:t>
            </a:r>
            <a:r>
              <a:rPr lang="en-US" sz="1800" dirty="0">
                <a:solidFill>
                  <a:schemeClr val="tx1"/>
                </a:solidFill>
              </a:rPr>
              <a:t> of business.</a:t>
            </a:r>
          </a:p>
          <a:p>
            <a:pPr lvl="1"/>
            <a:r>
              <a:rPr lang="en-US" sz="1800" dirty="0">
                <a:solidFill>
                  <a:schemeClr val="tx1"/>
                </a:solidFill>
              </a:rPr>
              <a:t>…</a:t>
            </a:r>
            <a:r>
              <a:rPr lang="en-US" sz="1800" u="sng" dirty="0">
                <a:solidFill>
                  <a:schemeClr val="tx1"/>
                </a:solidFill>
              </a:rPr>
              <a:t>how many</a:t>
            </a:r>
            <a:r>
              <a:rPr lang="en-US" sz="1800" dirty="0">
                <a:solidFill>
                  <a:schemeClr val="tx1"/>
                </a:solidFill>
              </a:rPr>
              <a:t> employees.</a:t>
            </a:r>
          </a:p>
          <a:p>
            <a:pPr lvl="1"/>
            <a:r>
              <a:rPr lang="en-US" sz="1800" dirty="0">
                <a:solidFill>
                  <a:schemeClr val="tx1"/>
                </a:solidFill>
              </a:rPr>
              <a:t>…the definition of an </a:t>
            </a:r>
            <a:r>
              <a:rPr lang="en-US" sz="1800" u="sng" dirty="0">
                <a:solidFill>
                  <a:schemeClr val="tx1"/>
                </a:solidFill>
              </a:rPr>
              <a:t>employee</a:t>
            </a:r>
            <a:r>
              <a:rPr lang="en-US" sz="1800" dirty="0">
                <a:solidFill>
                  <a:schemeClr val="tx1"/>
                </a:solidFill>
              </a:rPr>
              <a:t>.</a:t>
            </a:r>
          </a:p>
          <a:p>
            <a:pPr lvl="1"/>
            <a:r>
              <a:rPr lang="en-US" sz="1800" dirty="0">
                <a:solidFill>
                  <a:schemeClr val="tx1"/>
                </a:solidFill>
              </a:rPr>
              <a:t>…how, when, and who to report to if an employee is injured.</a:t>
            </a:r>
          </a:p>
          <a:p>
            <a:r>
              <a:rPr lang="en-US" dirty="0">
                <a:solidFill>
                  <a:schemeClr val="tx1"/>
                </a:solidFill>
                <a:hlinkClick r:id="rId3">
                  <a:extLst>
                    <a:ext uri="{A12FA001-AC4F-418D-AE19-62706E023703}">
                      <ahyp:hlinkClr xmlns:ahyp="http://schemas.microsoft.com/office/drawing/2018/hyperlinkcolor" val="tx"/>
                    </a:ext>
                  </a:extLst>
                </a:hlinkClick>
              </a:rPr>
              <a:t>Most questions can be answered by accessing the Division website: www.labor.mo.gov/dwc</a:t>
            </a:r>
            <a:endParaRPr lang="en-US" dirty="0">
              <a:solidFill>
                <a:schemeClr val="tx1"/>
              </a:solidFill>
            </a:endParaRPr>
          </a:p>
        </p:txBody>
      </p:sp>
    </p:spTree>
    <p:extLst>
      <p:ext uri="{BB962C8B-B14F-4D97-AF65-F5344CB8AC3E}">
        <p14:creationId xmlns:p14="http://schemas.microsoft.com/office/powerpoint/2010/main" val="3704871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9D4DE1-DC26-7540-B789-86A8EE1B10D6}"/>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Post the Notice</a:t>
            </a:r>
          </a:p>
        </p:txBody>
      </p:sp>
      <p:sp>
        <p:nvSpPr>
          <p:cNvPr id="3" name="Content Placeholder 2"/>
          <p:cNvSpPr>
            <a:spLocks noGrp="1"/>
          </p:cNvSpPr>
          <p:nvPr>
            <p:ph idx="1"/>
          </p:nvPr>
        </p:nvSpPr>
        <p:spPr/>
        <p:txBody>
          <a:bodyPr>
            <a:normAutofit fontScale="92500" lnSpcReduction="10000"/>
          </a:bodyPr>
          <a:lstStyle/>
          <a:p>
            <a:r>
              <a:rPr lang="en-US" sz="2000" b="1" dirty="0">
                <a:solidFill>
                  <a:schemeClr val="tx1"/>
                </a:solidFill>
              </a:rPr>
              <a:t>Employers </a:t>
            </a:r>
            <a:r>
              <a:rPr lang="en-US" sz="2000" dirty="0">
                <a:solidFill>
                  <a:schemeClr val="tx1"/>
                </a:solidFill>
              </a:rPr>
              <a:t>SHALL </a:t>
            </a:r>
            <a:r>
              <a:rPr lang="en-US" sz="2000" u="sng" dirty="0">
                <a:solidFill>
                  <a:schemeClr val="tx1"/>
                </a:solidFill>
              </a:rPr>
              <a:t>post a notice </a:t>
            </a:r>
            <a:r>
              <a:rPr lang="en-US" sz="2000" dirty="0">
                <a:solidFill>
                  <a:schemeClr val="tx1"/>
                </a:solidFill>
              </a:rPr>
              <a:t>at their place of employment and/or notify each employee:</a:t>
            </a:r>
          </a:p>
          <a:p>
            <a:pPr lvl="1"/>
            <a:r>
              <a:rPr lang="en-US" sz="2000" dirty="0">
                <a:solidFill>
                  <a:schemeClr val="tx1"/>
                </a:solidFill>
              </a:rPr>
              <a:t>The </a:t>
            </a:r>
            <a:r>
              <a:rPr lang="en-US" sz="2000" u="sng" dirty="0">
                <a:solidFill>
                  <a:schemeClr val="tx1"/>
                </a:solidFill>
              </a:rPr>
              <a:t>employer</a:t>
            </a:r>
            <a:r>
              <a:rPr lang="en-US" sz="2000" dirty="0">
                <a:solidFill>
                  <a:schemeClr val="tx1"/>
                </a:solidFill>
              </a:rPr>
              <a:t> is operating under the provisions of the Workers’ Compensation Law.</a:t>
            </a:r>
          </a:p>
          <a:p>
            <a:pPr lvl="1"/>
            <a:r>
              <a:rPr lang="en-US" sz="2000" u="sng" dirty="0">
                <a:solidFill>
                  <a:schemeClr val="tx1"/>
                </a:solidFill>
              </a:rPr>
              <a:t>Employees</a:t>
            </a:r>
            <a:r>
              <a:rPr lang="en-US" sz="2000" dirty="0">
                <a:solidFill>
                  <a:schemeClr val="tx1"/>
                </a:solidFill>
              </a:rPr>
              <a:t> MUST report injuries immediately to their employer within thirty (30) days or they MAY lose their right to compensation.</a:t>
            </a:r>
          </a:p>
          <a:p>
            <a:pPr lvl="1"/>
            <a:r>
              <a:rPr lang="en-US" sz="2000" dirty="0">
                <a:solidFill>
                  <a:schemeClr val="tx1"/>
                </a:solidFill>
              </a:rPr>
              <a:t>The </a:t>
            </a:r>
            <a:r>
              <a:rPr lang="en-US" sz="2000" u="sng" dirty="0">
                <a:solidFill>
                  <a:schemeClr val="tx1"/>
                </a:solidFill>
              </a:rPr>
              <a:t>Insurer</a:t>
            </a:r>
            <a:r>
              <a:rPr lang="en-US" sz="2000" dirty="0">
                <a:solidFill>
                  <a:schemeClr val="tx1"/>
                </a:solidFill>
              </a:rPr>
              <a:t> or designated person’s contact information and the DWC 800#.</a:t>
            </a:r>
          </a:p>
          <a:p>
            <a:pPr lvl="1"/>
            <a:r>
              <a:rPr lang="en-US" sz="2000" dirty="0">
                <a:solidFill>
                  <a:schemeClr val="tx1"/>
                </a:solidFill>
              </a:rPr>
              <a:t>That fraudulent activity by an </a:t>
            </a:r>
            <a:r>
              <a:rPr lang="en-US" sz="2000" u="sng" dirty="0">
                <a:solidFill>
                  <a:schemeClr val="tx1"/>
                </a:solidFill>
              </a:rPr>
              <a:t>employer</a:t>
            </a:r>
            <a:r>
              <a:rPr lang="en-US" sz="2000" dirty="0">
                <a:solidFill>
                  <a:schemeClr val="tx1"/>
                </a:solidFill>
              </a:rPr>
              <a:t>, </a:t>
            </a:r>
            <a:r>
              <a:rPr lang="en-US" sz="2000" u="sng" dirty="0">
                <a:solidFill>
                  <a:schemeClr val="tx1"/>
                </a:solidFill>
              </a:rPr>
              <a:t>employee</a:t>
            </a:r>
            <a:r>
              <a:rPr lang="en-US" sz="2000" dirty="0">
                <a:solidFill>
                  <a:schemeClr val="tx1"/>
                </a:solidFill>
              </a:rPr>
              <a:t>, or </a:t>
            </a:r>
            <a:r>
              <a:rPr lang="en-US" sz="2000" u="sng" dirty="0">
                <a:solidFill>
                  <a:schemeClr val="tx1"/>
                </a:solidFill>
              </a:rPr>
              <a:t>other person</a:t>
            </a:r>
            <a:r>
              <a:rPr lang="en-US" sz="2000" dirty="0">
                <a:solidFill>
                  <a:schemeClr val="tx1"/>
                </a:solidFill>
              </a:rPr>
              <a:t> is unlawful.</a:t>
            </a:r>
          </a:p>
          <a:p>
            <a:pPr lvl="1"/>
            <a:endParaRPr lang="en-US" sz="2000" dirty="0"/>
          </a:p>
        </p:txBody>
      </p:sp>
    </p:spTree>
    <p:extLst>
      <p:ext uri="{BB962C8B-B14F-4D97-AF65-F5344CB8AC3E}">
        <p14:creationId xmlns:p14="http://schemas.microsoft.com/office/powerpoint/2010/main" val="2927496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629" y="0"/>
            <a:ext cx="5394960" cy="685799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9172" y="0"/>
            <a:ext cx="5957657" cy="6858001"/>
          </a:xfrm>
          <a:prstGeom prst="rect">
            <a:avLst/>
          </a:prstGeom>
        </p:spPr>
      </p:pic>
    </p:spTree>
    <p:extLst>
      <p:ext uri="{BB962C8B-B14F-4D97-AF65-F5344CB8AC3E}">
        <p14:creationId xmlns:p14="http://schemas.microsoft.com/office/powerpoint/2010/main" val="2785483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BA7818-4F35-2849-A769-EB7FDFD8877D}"/>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normAutofit/>
          </a:bodyPr>
          <a:lstStyle/>
          <a:p>
            <a:r>
              <a:rPr lang="en-US" sz="4800" b="1" dirty="0"/>
              <a:t>FAQ</a:t>
            </a:r>
          </a:p>
        </p:txBody>
      </p:sp>
      <p:sp>
        <p:nvSpPr>
          <p:cNvPr id="3" name="Content Placeholder 2"/>
          <p:cNvSpPr>
            <a:spLocks noGrp="1"/>
          </p:cNvSpPr>
          <p:nvPr>
            <p:ph idx="1"/>
          </p:nvPr>
        </p:nvSpPr>
        <p:spPr/>
        <p:txBody>
          <a:bodyPr>
            <a:normAutofit/>
          </a:bodyPr>
          <a:lstStyle/>
          <a:p>
            <a:r>
              <a:rPr lang="en-US" sz="2000" i="1" dirty="0">
                <a:solidFill>
                  <a:schemeClr val="tx1"/>
                </a:solidFill>
              </a:rPr>
              <a:t>I have an injured employee who is collecting TTD (temporary, total disability) and working at another job.  Isn’t that fraud?</a:t>
            </a:r>
          </a:p>
          <a:p>
            <a:r>
              <a:rPr lang="en-US" b="1" dirty="0">
                <a:solidFill>
                  <a:schemeClr val="tx1"/>
                </a:solidFill>
              </a:rPr>
              <a:t>It depends</a:t>
            </a:r>
            <a:r>
              <a:rPr lang="en-US" dirty="0">
                <a:solidFill>
                  <a:schemeClr val="tx1"/>
                </a:solidFill>
              </a:rPr>
              <a:t>.  Collecting TTD and working at another job is not in and of itself fraud.  If the other job requires less stringent physical duties than the restrictions related to the work injury, it is likely the employee is not violating the law.  A key element of the law is </a:t>
            </a:r>
            <a:r>
              <a:rPr lang="en-US" u="sng" dirty="0">
                <a:solidFill>
                  <a:schemeClr val="tx1"/>
                </a:solidFill>
              </a:rPr>
              <a:t>the representation of a material fact in order to obtain a benefit.</a:t>
            </a:r>
          </a:p>
          <a:p>
            <a:pPr lvl="1"/>
            <a:r>
              <a:rPr lang="en-US" sz="1800" dirty="0">
                <a:solidFill>
                  <a:schemeClr val="tx1"/>
                </a:solidFill>
              </a:rPr>
              <a:t>If the employee is asked about working and they deny doing so, that COULD be a violation.</a:t>
            </a:r>
          </a:p>
        </p:txBody>
      </p:sp>
    </p:spTree>
    <p:extLst>
      <p:ext uri="{BB962C8B-B14F-4D97-AF65-F5344CB8AC3E}">
        <p14:creationId xmlns:p14="http://schemas.microsoft.com/office/powerpoint/2010/main" val="100882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7A0EA0-E9E8-AA43-BDAB-1FA33E269570}"/>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normAutofit/>
          </a:bodyPr>
          <a:lstStyle/>
          <a:p>
            <a:r>
              <a:rPr lang="en-US" sz="4800" b="1" dirty="0"/>
              <a:t>FAQ</a:t>
            </a:r>
          </a:p>
        </p:txBody>
      </p:sp>
      <p:sp>
        <p:nvSpPr>
          <p:cNvPr id="3" name="Content Placeholder 2"/>
          <p:cNvSpPr>
            <a:spLocks noGrp="1"/>
          </p:cNvSpPr>
          <p:nvPr>
            <p:ph idx="1"/>
          </p:nvPr>
        </p:nvSpPr>
        <p:spPr/>
        <p:txBody>
          <a:bodyPr>
            <a:normAutofit/>
          </a:bodyPr>
          <a:lstStyle/>
          <a:p>
            <a:r>
              <a:rPr lang="en-US" sz="2000" i="1" dirty="0">
                <a:solidFill>
                  <a:schemeClr val="tx1"/>
                </a:solidFill>
              </a:rPr>
              <a:t>I have a video of an injured employee violating a doctor’s restrictions.  The video shows the employee building a barn on his property.  Has the employee violated the Workers’ Compensation Law?</a:t>
            </a:r>
          </a:p>
          <a:p>
            <a:r>
              <a:rPr lang="en-US" b="1" dirty="0">
                <a:solidFill>
                  <a:schemeClr val="tx1"/>
                </a:solidFill>
              </a:rPr>
              <a:t>Maybe.</a:t>
            </a:r>
            <a:r>
              <a:rPr lang="en-US" dirty="0">
                <a:solidFill>
                  <a:schemeClr val="tx1"/>
                </a:solidFill>
              </a:rPr>
              <a:t> Did anyone ask:</a:t>
            </a:r>
          </a:p>
          <a:p>
            <a:pPr lvl="1"/>
            <a:r>
              <a:rPr lang="en-US" dirty="0">
                <a:solidFill>
                  <a:schemeClr val="tx1"/>
                </a:solidFill>
              </a:rPr>
              <a:t>How has your injury affected your ability to perform daily functions?</a:t>
            </a:r>
          </a:p>
          <a:p>
            <a:pPr marL="457200" lvl="1" indent="0">
              <a:buNone/>
            </a:pPr>
            <a:r>
              <a:rPr lang="en-US" sz="1800" dirty="0">
                <a:solidFill>
                  <a:schemeClr val="tx1"/>
                </a:solidFill>
              </a:rPr>
              <a:t>If there is evidence that a fraudulent statement was made to someone (medical provider, employer, insurer) in a position to determine if a benefit is paid…then probable cause of fraud may exist.  </a:t>
            </a:r>
          </a:p>
        </p:txBody>
      </p:sp>
    </p:spTree>
    <p:extLst>
      <p:ext uri="{BB962C8B-B14F-4D97-AF65-F5344CB8AC3E}">
        <p14:creationId xmlns:p14="http://schemas.microsoft.com/office/powerpoint/2010/main" val="17370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1A33BF-EB03-1E4F-9A39-88978B51DA3A}"/>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normAutofit/>
          </a:bodyPr>
          <a:lstStyle/>
          <a:p>
            <a:r>
              <a:rPr lang="en-US" sz="4800" b="1" dirty="0"/>
              <a:t>FAQ</a:t>
            </a:r>
          </a:p>
        </p:txBody>
      </p:sp>
      <p:sp>
        <p:nvSpPr>
          <p:cNvPr id="3" name="Content Placeholder 2"/>
          <p:cNvSpPr>
            <a:spLocks noGrp="1"/>
          </p:cNvSpPr>
          <p:nvPr>
            <p:ph idx="1"/>
          </p:nvPr>
        </p:nvSpPr>
        <p:spPr/>
        <p:txBody>
          <a:bodyPr>
            <a:normAutofit lnSpcReduction="10000"/>
          </a:bodyPr>
          <a:lstStyle/>
          <a:p>
            <a:r>
              <a:rPr lang="en-US" sz="2000" i="1" dirty="0">
                <a:solidFill>
                  <a:schemeClr val="tx1"/>
                </a:solidFill>
              </a:rPr>
              <a:t>I have a business in Missouri AND Kansas. I have three employees in Missouri and five in Kansas, plus some others in both states that are part-time. I don’t have to have workers’ compensation insurance in Missouri because I only have three full-time employees there, right?</a:t>
            </a:r>
          </a:p>
          <a:p>
            <a:r>
              <a:rPr lang="en-US" b="1" dirty="0">
                <a:solidFill>
                  <a:schemeClr val="tx1"/>
                </a:solidFill>
              </a:rPr>
              <a:t>No.  </a:t>
            </a:r>
            <a:r>
              <a:rPr lang="en-US" dirty="0">
                <a:solidFill>
                  <a:schemeClr val="tx1"/>
                </a:solidFill>
              </a:rPr>
              <a:t>The law does not state five employees in Missouri.  If the sum of all employees for the business is five or more (one or more for construction), then the employer must carry workers’ compensation insurance.  The Law views this business as having at least eight employees.</a:t>
            </a:r>
          </a:p>
          <a:p>
            <a:pPr lvl="1"/>
            <a:r>
              <a:rPr lang="en-US" sz="1800" dirty="0">
                <a:solidFill>
                  <a:schemeClr val="tx1"/>
                </a:solidFill>
              </a:rPr>
              <a:t>Also, the Law does not differentiate between full-time or part-time employees.</a:t>
            </a:r>
            <a:r>
              <a:rPr lang="en-US" sz="1800" i="1" dirty="0">
                <a:solidFill>
                  <a:schemeClr val="tx1"/>
                </a:solidFill>
              </a:rPr>
              <a:t> </a:t>
            </a:r>
          </a:p>
        </p:txBody>
      </p:sp>
    </p:spTree>
    <p:extLst>
      <p:ext uri="{BB962C8B-B14F-4D97-AF65-F5344CB8AC3E}">
        <p14:creationId xmlns:p14="http://schemas.microsoft.com/office/powerpoint/2010/main" val="245573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536454-053A-D640-82A7-1B414DD7DB32}"/>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lstStyle/>
          <a:p>
            <a:r>
              <a:rPr lang="en-US" b="1" dirty="0"/>
              <a:t>The FNU Vision Statement</a:t>
            </a:r>
          </a:p>
        </p:txBody>
      </p:sp>
      <p:sp>
        <p:nvSpPr>
          <p:cNvPr id="3" name="Content Placeholder 2"/>
          <p:cNvSpPr>
            <a:spLocks noGrp="1"/>
          </p:cNvSpPr>
          <p:nvPr>
            <p:ph idx="1"/>
          </p:nvPr>
        </p:nvSpPr>
        <p:spPr/>
        <p:txBody>
          <a:bodyPr>
            <a:normAutofit lnSpcReduction="10000"/>
          </a:bodyPr>
          <a:lstStyle/>
          <a:p>
            <a:r>
              <a:rPr lang="en-US" b="1" dirty="0">
                <a:solidFill>
                  <a:schemeClr val="tx1"/>
                </a:solidFill>
              </a:rPr>
              <a:t>Vision Statement</a:t>
            </a:r>
            <a:r>
              <a:rPr lang="en-US" dirty="0">
                <a:solidFill>
                  <a:schemeClr val="tx1"/>
                </a:solidFill>
              </a:rPr>
              <a:t>: </a:t>
            </a:r>
            <a:r>
              <a:rPr lang="en-US" i="1" dirty="0">
                <a:solidFill>
                  <a:schemeClr val="tx1"/>
                </a:solidFill>
              </a:rPr>
              <a:t>To promote a safe, supportive, fair, and equitable work environment by preserving the integrity of Missouri’s Workers’ Compensation Law. </a:t>
            </a:r>
          </a:p>
          <a:p>
            <a:r>
              <a:rPr lang="en-US" dirty="0">
                <a:solidFill>
                  <a:schemeClr val="tx1"/>
                </a:solidFill>
              </a:rPr>
              <a:t>We do this through:</a:t>
            </a:r>
          </a:p>
          <a:p>
            <a:pPr lvl="1"/>
            <a:r>
              <a:rPr lang="en-US" b="1" dirty="0">
                <a:solidFill>
                  <a:schemeClr val="tx1"/>
                </a:solidFill>
              </a:rPr>
              <a:t>INVESTIGATION </a:t>
            </a:r>
            <a:r>
              <a:rPr lang="en-US" dirty="0">
                <a:solidFill>
                  <a:schemeClr val="tx1"/>
                </a:solidFill>
              </a:rPr>
              <a:t>– investigate all allegations of fraud and failure to comply with the Workers’ Compensation Laws.</a:t>
            </a:r>
          </a:p>
          <a:p>
            <a:pPr lvl="1"/>
            <a:r>
              <a:rPr lang="en-US" b="1" dirty="0">
                <a:solidFill>
                  <a:schemeClr val="tx1"/>
                </a:solidFill>
              </a:rPr>
              <a:t>PREVENTION</a:t>
            </a:r>
            <a:r>
              <a:rPr lang="en-US" dirty="0">
                <a:solidFill>
                  <a:schemeClr val="tx1"/>
                </a:solidFill>
              </a:rPr>
              <a:t> – provide education about the Workers’ Compensation Laws and requirements.</a:t>
            </a:r>
          </a:p>
          <a:p>
            <a:pPr lvl="1"/>
            <a:r>
              <a:rPr lang="en-US" b="1" dirty="0">
                <a:solidFill>
                  <a:schemeClr val="tx1"/>
                </a:solidFill>
              </a:rPr>
              <a:t>SERVICE </a:t>
            </a:r>
            <a:r>
              <a:rPr lang="en-US" dirty="0">
                <a:solidFill>
                  <a:schemeClr val="tx1"/>
                </a:solidFill>
              </a:rPr>
              <a:t>– Focus on effectively and efficiently serving employers, employees, insurers, and all stake holders impacted by the Workers’ Compensation Laws.</a:t>
            </a:r>
            <a:endParaRPr lang="en-US" b="1" dirty="0">
              <a:solidFill>
                <a:schemeClr val="tx1"/>
              </a:solidFill>
            </a:endParaRPr>
          </a:p>
        </p:txBody>
      </p:sp>
    </p:spTree>
    <p:extLst>
      <p:ext uri="{BB962C8B-B14F-4D97-AF65-F5344CB8AC3E}">
        <p14:creationId xmlns:p14="http://schemas.microsoft.com/office/powerpoint/2010/main" val="387537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8AFD21-1112-9949-B31B-6D640C8A625B}"/>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fontScale="92500" lnSpcReduction="20000"/>
          </a:bodyPr>
          <a:lstStyle/>
          <a:p>
            <a:r>
              <a:rPr lang="en-US" sz="2000" dirty="0">
                <a:solidFill>
                  <a:schemeClr val="tx1"/>
                </a:solidFill>
              </a:rPr>
              <a:t>Our message to employers, employees, insurers and all stakeholders is to </a:t>
            </a:r>
            <a:r>
              <a:rPr lang="en-US" sz="2000" b="1" i="1" dirty="0">
                <a:solidFill>
                  <a:schemeClr val="tx1"/>
                </a:solidFill>
              </a:rPr>
              <a:t>contact us early so we can help!</a:t>
            </a:r>
            <a:endParaRPr lang="en-US" sz="2000" dirty="0">
              <a:solidFill>
                <a:schemeClr val="tx1"/>
              </a:solidFill>
            </a:endParaRPr>
          </a:p>
          <a:p>
            <a:r>
              <a:rPr lang="en-US" sz="2000" dirty="0">
                <a:solidFill>
                  <a:schemeClr val="tx1"/>
                </a:solidFill>
              </a:rPr>
              <a:t>Reporting:</a:t>
            </a:r>
          </a:p>
          <a:p>
            <a:pPr lvl="1"/>
            <a:r>
              <a:rPr lang="en-US" sz="1800" dirty="0">
                <a:solidFill>
                  <a:schemeClr val="tx1"/>
                </a:solidFill>
                <a:hlinkClick r:id="rId3">
                  <a:extLst>
                    <a:ext uri="{A12FA001-AC4F-418D-AE19-62706E023703}">
                      <ahyp:hlinkClr xmlns:ahyp="http://schemas.microsoft.com/office/drawing/2018/hyperlinkcolor" val="tx"/>
                    </a:ext>
                  </a:extLst>
                </a:hlinkClick>
              </a:rPr>
              <a:t>fraudandnoncompliance@labor.mo.gov</a:t>
            </a:r>
            <a:endParaRPr lang="en-US" sz="1600" dirty="0">
              <a:solidFill>
                <a:schemeClr val="tx1"/>
              </a:solidFill>
            </a:endParaRPr>
          </a:p>
          <a:p>
            <a:pPr lvl="1"/>
            <a:r>
              <a:rPr lang="en-US" sz="1800" dirty="0">
                <a:solidFill>
                  <a:schemeClr val="tx1"/>
                </a:solidFill>
              </a:rPr>
              <a:t>1-800-592-6003</a:t>
            </a:r>
          </a:p>
          <a:p>
            <a:pPr lvl="1"/>
            <a:r>
              <a:rPr lang="en-US" sz="1800" dirty="0">
                <a:solidFill>
                  <a:schemeClr val="tx1"/>
                </a:solidFill>
              </a:rPr>
              <a:t>PO Box 1009, Jefferson City, MO 65102-1009</a:t>
            </a:r>
          </a:p>
          <a:p>
            <a:r>
              <a:rPr lang="en-US" sz="2000" dirty="0">
                <a:solidFill>
                  <a:schemeClr val="tx1"/>
                </a:solidFill>
              </a:rPr>
              <a:t>General inquiries:</a:t>
            </a:r>
          </a:p>
          <a:p>
            <a:pPr lvl="1"/>
            <a:r>
              <a:rPr lang="en-US" sz="1800" dirty="0">
                <a:solidFill>
                  <a:schemeClr val="tx1"/>
                </a:solidFill>
                <a:hlinkClick r:id="rId4">
                  <a:extLst>
                    <a:ext uri="{A12FA001-AC4F-418D-AE19-62706E023703}">
                      <ahyp:hlinkClr xmlns:ahyp="http://schemas.microsoft.com/office/drawing/2018/hyperlinkcolor" val="tx"/>
                    </a:ext>
                  </a:extLst>
                </a:hlinkClick>
              </a:rPr>
              <a:t>www.labor.mo.gov</a:t>
            </a:r>
            <a:endParaRPr lang="en-US" sz="1800" dirty="0">
              <a:solidFill>
                <a:schemeClr val="tx1"/>
              </a:solidFill>
            </a:endParaRPr>
          </a:p>
          <a:p>
            <a:pPr lvl="1"/>
            <a:r>
              <a:rPr lang="en-US" sz="1800" dirty="0">
                <a:solidFill>
                  <a:schemeClr val="tx1"/>
                </a:solidFill>
              </a:rPr>
              <a:t>573-526-6630</a:t>
            </a:r>
          </a:p>
          <a:p>
            <a:pPr lvl="1"/>
            <a:r>
              <a:rPr lang="en-US" sz="1800" dirty="0">
                <a:solidFill>
                  <a:schemeClr val="tx1"/>
                </a:solidFill>
              </a:rPr>
              <a:t>573-526-1441 (FAX)</a:t>
            </a:r>
          </a:p>
          <a:p>
            <a:endParaRPr lang="en-US" sz="2000" dirty="0"/>
          </a:p>
        </p:txBody>
      </p:sp>
      <p:sp>
        <p:nvSpPr>
          <p:cNvPr id="2" name="Title 1"/>
          <p:cNvSpPr>
            <a:spLocks noGrp="1"/>
          </p:cNvSpPr>
          <p:nvPr>
            <p:ph type="title"/>
          </p:nvPr>
        </p:nvSpPr>
        <p:spPr/>
        <p:txBody>
          <a:bodyPr/>
          <a:lstStyle/>
          <a:p>
            <a:r>
              <a:rPr lang="en-US" b="1" dirty="0"/>
              <a:t>The FNU Contact Information</a:t>
            </a:r>
          </a:p>
        </p:txBody>
      </p:sp>
    </p:spTree>
    <p:extLst>
      <p:ext uri="{BB962C8B-B14F-4D97-AF65-F5344CB8AC3E}">
        <p14:creationId xmlns:p14="http://schemas.microsoft.com/office/powerpoint/2010/main" val="160356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862481-BDA7-0A4A-9DEC-7042E5393053}"/>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2" name="Title 1"/>
          <p:cNvSpPr>
            <a:spLocks noGrp="1"/>
          </p:cNvSpPr>
          <p:nvPr>
            <p:ph type="title"/>
          </p:nvPr>
        </p:nvSpPr>
        <p:spPr/>
        <p:txBody>
          <a:bodyPr>
            <a:normAutofit/>
          </a:bodyPr>
          <a:lstStyle/>
          <a:p>
            <a:r>
              <a:rPr lang="en-US" b="1" u="sng" dirty="0"/>
              <a:t>WHO</a:t>
            </a:r>
            <a:r>
              <a:rPr lang="en-US" b="1" dirty="0"/>
              <a:t> Can Report to the FNU &amp;  2022 FNU Stats.</a:t>
            </a:r>
            <a:endParaRPr lang="en-US" b="1" u="sng" dirty="0"/>
          </a:p>
        </p:txBody>
      </p:sp>
      <p:sp>
        <p:nvSpPr>
          <p:cNvPr id="3" name="Content Placeholder 2"/>
          <p:cNvSpPr>
            <a:spLocks noGrp="1"/>
          </p:cNvSpPr>
          <p:nvPr>
            <p:ph idx="1"/>
          </p:nvPr>
        </p:nvSpPr>
        <p:spPr/>
        <p:txBody>
          <a:bodyPr>
            <a:normAutofit/>
          </a:bodyPr>
          <a:lstStyle/>
          <a:p>
            <a:r>
              <a:rPr lang="en-US" sz="2000" b="1" dirty="0">
                <a:solidFill>
                  <a:schemeClr val="tx1"/>
                </a:solidFill>
              </a:rPr>
              <a:t>ANY PERSON </a:t>
            </a:r>
            <a:r>
              <a:rPr lang="en-US" sz="2000" dirty="0">
                <a:solidFill>
                  <a:schemeClr val="tx1"/>
                </a:solidFill>
              </a:rPr>
              <a:t>may file a complaint alleging fraud or noncompliance relevant to the Workers’ Compensation Laws.</a:t>
            </a:r>
          </a:p>
          <a:p>
            <a:r>
              <a:rPr lang="en-US" sz="2000" dirty="0">
                <a:solidFill>
                  <a:schemeClr val="tx1"/>
                </a:solidFill>
              </a:rPr>
              <a:t>In </a:t>
            </a:r>
            <a:r>
              <a:rPr lang="en-US" sz="2000" b="1" dirty="0">
                <a:solidFill>
                  <a:schemeClr val="tx1"/>
                </a:solidFill>
              </a:rPr>
              <a:t>2022</a:t>
            </a:r>
            <a:r>
              <a:rPr lang="en-US" sz="2000" dirty="0">
                <a:solidFill>
                  <a:schemeClr val="tx1"/>
                </a:solidFill>
              </a:rPr>
              <a:t>, we conducted 389 investigations in 68 Missouri Counties, plus the City of St. Louis.</a:t>
            </a:r>
          </a:p>
          <a:p>
            <a:r>
              <a:rPr lang="en-US" sz="2000" dirty="0">
                <a:solidFill>
                  <a:schemeClr val="tx1"/>
                </a:solidFill>
              </a:rPr>
              <a:t>39% of the cases involved fraud allegations by employees, employers, and healthcare providers.</a:t>
            </a:r>
          </a:p>
          <a:p>
            <a:r>
              <a:rPr lang="en-US" sz="2000" dirty="0">
                <a:solidFill>
                  <a:schemeClr val="tx1"/>
                </a:solidFill>
              </a:rPr>
              <a:t>58% involved allegations of noncompliance (</a:t>
            </a:r>
            <a:r>
              <a:rPr lang="en-US" sz="2000" i="1" dirty="0">
                <a:solidFill>
                  <a:schemeClr val="tx1"/>
                </a:solidFill>
              </a:rPr>
              <a:t>primarily</a:t>
            </a:r>
            <a:r>
              <a:rPr lang="en-US" sz="2000" dirty="0">
                <a:solidFill>
                  <a:schemeClr val="tx1"/>
                </a:solidFill>
              </a:rPr>
              <a:t> f</a:t>
            </a:r>
            <a:r>
              <a:rPr lang="en-US" sz="2000" i="1" dirty="0">
                <a:solidFill>
                  <a:schemeClr val="tx1"/>
                </a:solidFill>
              </a:rPr>
              <a:t>ailure to comply with the Workers’ Compensation Law’s requirements, failure to maintain coverage and failure to report an injury</a:t>
            </a:r>
            <a:r>
              <a:rPr lang="en-US" sz="2000" dirty="0">
                <a:solidFill>
                  <a:schemeClr val="tx1"/>
                </a:solidFill>
              </a:rPr>
              <a:t>).</a:t>
            </a:r>
          </a:p>
        </p:txBody>
      </p:sp>
    </p:spTree>
    <p:extLst>
      <p:ext uri="{BB962C8B-B14F-4D97-AF65-F5344CB8AC3E}">
        <p14:creationId xmlns:p14="http://schemas.microsoft.com/office/powerpoint/2010/main" val="379027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05A104-62A1-B447-B119-68972251CB0E}"/>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fontScale="92500" lnSpcReduction="20000"/>
          </a:bodyPr>
          <a:lstStyle/>
          <a:p>
            <a:r>
              <a:rPr lang="en-US" sz="2000" b="1" dirty="0">
                <a:solidFill>
                  <a:schemeClr val="tx1"/>
                </a:solidFill>
              </a:rPr>
              <a:t>How </a:t>
            </a:r>
            <a:r>
              <a:rPr lang="en-US" sz="2000" dirty="0">
                <a:solidFill>
                  <a:schemeClr val="tx1"/>
                </a:solidFill>
              </a:rPr>
              <a:t>to report to the FNU?</a:t>
            </a:r>
          </a:p>
          <a:p>
            <a:pPr lvl="1"/>
            <a:r>
              <a:rPr lang="en-US" sz="1800" dirty="0">
                <a:solidFill>
                  <a:schemeClr val="tx1"/>
                </a:solidFill>
              </a:rPr>
              <a:t>800#, email, DOLIR website, mail.</a:t>
            </a:r>
          </a:p>
          <a:p>
            <a:r>
              <a:rPr lang="en-US" sz="2000" b="1" dirty="0">
                <a:solidFill>
                  <a:schemeClr val="tx1"/>
                </a:solidFill>
              </a:rPr>
              <a:t>Who </a:t>
            </a:r>
            <a:r>
              <a:rPr lang="en-US" sz="2000" dirty="0">
                <a:solidFill>
                  <a:schemeClr val="tx1"/>
                </a:solidFill>
              </a:rPr>
              <a:t>makes reports to the FNU (2022 Stats)?</a:t>
            </a:r>
          </a:p>
          <a:p>
            <a:pPr lvl="1"/>
            <a:r>
              <a:rPr lang="en-US" sz="1800" dirty="0">
                <a:solidFill>
                  <a:schemeClr val="tx1"/>
                </a:solidFill>
              </a:rPr>
              <a:t>Attorneys		7%</a:t>
            </a:r>
          </a:p>
          <a:p>
            <a:pPr lvl="1"/>
            <a:r>
              <a:rPr lang="en-US" sz="1800" dirty="0">
                <a:solidFill>
                  <a:schemeClr val="tx1"/>
                </a:solidFill>
              </a:rPr>
              <a:t>Employers		3%</a:t>
            </a:r>
          </a:p>
          <a:p>
            <a:pPr lvl="1"/>
            <a:r>
              <a:rPr lang="en-US" sz="1800" dirty="0">
                <a:solidFill>
                  <a:schemeClr val="tx1"/>
                </a:solidFill>
              </a:rPr>
              <a:t>Employees	18%</a:t>
            </a:r>
          </a:p>
          <a:p>
            <a:pPr lvl="1"/>
            <a:r>
              <a:rPr lang="en-US" sz="1800" dirty="0">
                <a:solidFill>
                  <a:schemeClr val="tx1"/>
                </a:solidFill>
              </a:rPr>
              <a:t>Insurers		12%</a:t>
            </a:r>
          </a:p>
          <a:p>
            <a:pPr lvl="1"/>
            <a:r>
              <a:rPr lang="en-US" sz="1800" dirty="0">
                <a:solidFill>
                  <a:schemeClr val="tx1"/>
                </a:solidFill>
              </a:rPr>
              <a:t>Healthcare	2%</a:t>
            </a:r>
          </a:p>
          <a:p>
            <a:pPr lvl="1"/>
            <a:r>
              <a:rPr lang="en-US" sz="1800" dirty="0">
                <a:solidFill>
                  <a:schemeClr val="tx1"/>
                </a:solidFill>
              </a:rPr>
              <a:t>Anonymous	58%</a:t>
            </a:r>
          </a:p>
          <a:p>
            <a:r>
              <a:rPr lang="en-US" sz="2000" dirty="0">
                <a:solidFill>
                  <a:schemeClr val="tx1"/>
                </a:solidFill>
              </a:rPr>
              <a:t>Others?  </a:t>
            </a:r>
            <a:r>
              <a:rPr lang="en-US" dirty="0">
                <a:solidFill>
                  <a:schemeClr val="tx1"/>
                </a:solidFill>
              </a:rPr>
              <a:t>Other state agencies (DES, </a:t>
            </a:r>
            <a:r>
              <a:rPr lang="en-US" sz="2000" dirty="0">
                <a:solidFill>
                  <a:schemeClr val="tx1"/>
                </a:solidFill>
              </a:rPr>
              <a:t>DOI, </a:t>
            </a:r>
            <a:r>
              <a:rPr lang="en-US" sz="2000" dirty="0" err="1">
                <a:solidFill>
                  <a:schemeClr val="tx1"/>
                </a:solidFill>
              </a:rPr>
              <a:t>etc</a:t>
            </a:r>
            <a:r>
              <a:rPr lang="en-US" sz="2000" dirty="0">
                <a:solidFill>
                  <a:schemeClr val="tx1"/>
                </a:solidFill>
              </a:rPr>
              <a:t>), FNU inquiries.</a:t>
            </a:r>
          </a:p>
          <a:p>
            <a:pPr lvl="1"/>
            <a:endParaRPr lang="en-US" sz="1800" dirty="0"/>
          </a:p>
        </p:txBody>
      </p:sp>
      <p:sp>
        <p:nvSpPr>
          <p:cNvPr id="2" name="Title 1"/>
          <p:cNvSpPr>
            <a:spLocks noGrp="1"/>
          </p:cNvSpPr>
          <p:nvPr>
            <p:ph type="title"/>
          </p:nvPr>
        </p:nvSpPr>
        <p:spPr/>
        <p:txBody>
          <a:bodyPr>
            <a:normAutofit/>
          </a:bodyPr>
          <a:lstStyle/>
          <a:p>
            <a:r>
              <a:rPr lang="en-US" b="1" dirty="0"/>
              <a:t>HOW </a:t>
            </a:r>
            <a:r>
              <a:rPr lang="en-US" dirty="0"/>
              <a:t>to Report to the FNU &amp; </a:t>
            </a:r>
            <a:r>
              <a:rPr lang="en-US" b="1" dirty="0"/>
              <a:t>WHO </a:t>
            </a:r>
            <a:r>
              <a:rPr lang="en-US" dirty="0"/>
              <a:t>Reports?</a:t>
            </a:r>
            <a:endParaRPr lang="en-US" u="sng" dirty="0"/>
          </a:p>
        </p:txBody>
      </p:sp>
    </p:spTree>
    <p:extLst>
      <p:ext uri="{BB962C8B-B14F-4D97-AF65-F5344CB8AC3E}">
        <p14:creationId xmlns:p14="http://schemas.microsoft.com/office/powerpoint/2010/main" val="413692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74B80A-3E1D-174F-92C0-F7518AC27EA2}"/>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a:bodyPr>
          <a:lstStyle/>
          <a:p>
            <a:r>
              <a:rPr lang="en-US" sz="2000" dirty="0">
                <a:solidFill>
                  <a:schemeClr val="tx1"/>
                </a:solidFill>
              </a:rPr>
              <a:t>When an allegation is received by the FNU…</a:t>
            </a:r>
          </a:p>
          <a:p>
            <a:pPr lvl="1"/>
            <a:r>
              <a:rPr lang="en-US" sz="1800" dirty="0">
                <a:solidFill>
                  <a:schemeClr val="tx1"/>
                </a:solidFill>
              </a:rPr>
              <a:t>The manager reviews and forwards to a </a:t>
            </a:r>
            <a:r>
              <a:rPr lang="en-US" dirty="0">
                <a:solidFill>
                  <a:schemeClr val="tx1"/>
                </a:solidFill>
              </a:rPr>
              <a:t>s</a:t>
            </a:r>
            <a:r>
              <a:rPr lang="en-US" sz="1800" dirty="0">
                <a:solidFill>
                  <a:schemeClr val="tx1"/>
                </a:solidFill>
              </a:rPr>
              <a:t>upervisor for investigator assignment.</a:t>
            </a:r>
          </a:p>
          <a:p>
            <a:pPr lvl="1"/>
            <a:r>
              <a:rPr lang="en-US" sz="1800" dirty="0">
                <a:solidFill>
                  <a:schemeClr val="tx1"/>
                </a:solidFill>
              </a:rPr>
              <a:t>The support staff enters the case into the case management system.</a:t>
            </a:r>
          </a:p>
          <a:p>
            <a:pPr lvl="1"/>
            <a:r>
              <a:rPr lang="en-US" sz="1800" dirty="0">
                <a:solidFill>
                  <a:schemeClr val="tx1"/>
                </a:solidFill>
              </a:rPr>
              <a:t>The investigator conducts the investigation.</a:t>
            </a:r>
          </a:p>
          <a:p>
            <a:pPr lvl="1"/>
            <a:r>
              <a:rPr lang="en-US" sz="1800" dirty="0">
                <a:solidFill>
                  <a:schemeClr val="tx1"/>
                </a:solidFill>
              </a:rPr>
              <a:t>At the conclusion of the investigation the investigator submits report to the supervisor with a recommendation for closure or referral. </a:t>
            </a:r>
          </a:p>
          <a:p>
            <a:pPr lvl="1"/>
            <a:r>
              <a:rPr lang="en-US" sz="1800" dirty="0">
                <a:solidFill>
                  <a:schemeClr val="tx1"/>
                </a:solidFill>
              </a:rPr>
              <a:t>The supervisor reviews the recommendation and refers to the manager with their recommendation.</a:t>
            </a:r>
          </a:p>
          <a:p>
            <a:pPr marL="457200" lvl="1" indent="0">
              <a:buNone/>
            </a:pPr>
            <a:endParaRPr lang="en-US" sz="1800" dirty="0"/>
          </a:p>
        </p:txBody>
      </p:sp>
      <p:sp>
        <p:nvSpPr>
          <p:cNvPr id="2" name="Title 1"/>
          <p:cNvSpPr>
            <a:spLocks noGrp="1"/>
          </p:cNvSpPr>
          <p:nvPr>
            <p:ph type="title"/>
          </p:nvPr>
        </p:nvSpPr>
        <p:spPr/>
        <p:txBody>
          <a:bodyPr/>
          <a:lstStyle/>
          <a:p>
            <a:r>
              <a:rPr lang="en-US" b="1" dirty="0"/>
              <a:t>The FNU Workflow</a:t>
            </a:r>
          </a:p>
        </p:txBody>
      </p:sp>
    </p:spTree>
    <p:extLst>
      <p:ext uri="{BB962C8B-B14F-4D97-AF65-F5344CB8AC3E}">
        <p14:creationId xmlns:p14="http://schemas.microsoft.com/office/powerpoint/2010/main" val="330584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F4061F-956A-FF4B-ACBC-57528CEFD6FD}"/>
              </a:ext>
            </a:extLst>
          </p:cNvPr>
          <p:cNvPicPr>
            <a:picLocks noChangeAspect="1"/>
          </p:cNvPicPr>
          <p:nvPr/>
        </p:nvPicPr>
        <p:blipFill>
          <a:blip r:embed="rId2">
            <a:alphaModFix amt="8000"/>
          </a:blip>
          <a:stretch>
            <a:fillRect/>
          </a:stretch>
        </p:blipFill>
        <p:spPr>
          <a:xfrm>
            <a:off x="2807427" y="47530"/>
            <a:ext cx="6577145" cy="6762940"/>
          </a:xfrm>
          <a:prstGeom prst="rect">
            <a:avLst/>
          </a:prstGeom>
        </p:spPr>
      </p:pic>
      <p:sp>
        <p:nvSpPr>
          <p:cNvPr id="3" name="Content Placeholder 2"/>
          <p:cNvSpPr>
            <a:spLocks noGrp="1"/>
          </p:cNvSpPr>
          <p:nvPr>
            <p:ph idx="1"/>
          </p:nvPr>
        </p:nvSpPr>
        <p:spPr/>
        <p:txBody>
          <a:bodyPr>
            <a:normAutofit/>
          </a:bodyPr>
          <a:lstStyle/>
          <a:p>
            <a:r>
              <a:rPr lang="en-US" dirty="0">
                <a:solidFill>
                  <a:schemeClr val="tx1"/>
                </a:solidFill>
              </a:rPr>
              <a:t>The manager reviews the case and recommendation, and either closes, or forwards to the Division Director for referral. </a:t>
            </a:r>
          </a:p>
          <a:p>
            <a:r>
              <a:rPr lang="en-US" dirty="0">
                <a:solidFill>
                  <a:schemeClr val="tx1"/>
                </a:solidFill>
              </a:rPr>
              <a:t>The </a:t>
            </a:r>
            <a:r>
              <a:rPr lang="en-US" sz="2000" dirty="0">
                <a:solidFill>
                  <a:schemeClr val="tx1"/>
                </a:solidFill>
              </a:rPr>
              <a:t>Director reviews the case and may refer to</a:t>
            </a:r>
            <a:r>
              <a:rPr lang="en-US" dirty="0">
                <a:solidFill>
                  <a:schemeClr val="tx1"/>
                </a:solidFill>
              </a:rPr>
              <a:t> the Division’s General Counsel’s </a:t>
            </a:r>
            <a:r>
              <a:rPr lang="en-US" sz="2000" dirty="0">
                <a:solidFill>
                  <a:schemeClr val="tx1"/>
                </a:solidFill>
              </a:rPr>
              <a:t>Office or the Missouri Attorney General (</a:t>
            </a:r>
            <a:r>
              <a:rPr lang="en-US" sz="2000" i="1" dirty="0">
                <a:solidFill>
                  <a:schemeClr val="tx1"/>
                </a:solidFill>
              </a:rPr>
              <a:t>pursuant to Chapter 287.128.8 RSMo</a:t>
            </a:r>
            <a:r>
              <a:rPr lang="en-US" sz="2000" dirty="0">
                <a:solidFill>
                  <a:schemeClr val="tx1"/>
                </a:solidFill>
              </a:rPr>
              <a:t>).</a:t>
            </a:r>
          </a:p>
          <a:p>
            <a:r>
              <a:rPr lang="en-US" b="1" dirty="0">
                <a:solidFill>
                  <a:schemeClr val="tx1"/>
                </a:solidFill>
              </a:rPr>
              <a:t>ALL </a:t>
            </a:r>
            <a:r>
              <a:rPr lang="en-US" dirty="0">
                <a:solidFill>
                  <a:schemeClr val="tx1"/>
                </a:solidFill>
              </a:rPr>
              <a:t>reports and records submitted or obtained by the FNU </a:t>
            </a:r>
            <a:r>
              <a:rPr lang="en-US" b="1" i="1" dirty="0">
                <a:solidFill>
                  <a:schemeClr val="tx1"/>
                </a:solidFill>
              </a:rPr>
              <a:t>shall be confidential</a:t>
            </a:r>
            <a:r>
              <a:rPr lang="en-US" b="1" dirty="0">
                <a:solidFill>
                  <a:schemeClr val="tx1"/>
                </a:solidFill>
              </a:rPr>
              <a:t> </a:t>
            </a:r>
            <a:r>
              <a:rPr lang="en-US" dirty="0">
                <a:solidFill>
                  <a:schemeClr val="tx1"/>
                </a:solidFill>
              </a:rPr>
              <a:t>and not subject to the requirements of Chapter 610 RSMo (</a:t>
            </a:r>
            <a:r>
              <a:rPr lang="en-US" i="1" dirty="0">
                <a:solidFill>
                  <a:schemeClr val="tx1"/>
                </a:solidFill>
              </a:rPr>
              <a:t>Sunshine Law</a:t>
            </a:r>
            <a:r>
              <a:rPr lang="en-US" dirty="0">
                <a:solidFill>
                  <a:schemeClr val="tx1"/>
                </a:solidFill>
              </a:rPr>
              <a:t>).</a:t>
            </a:r>
          </a:p>
          <a:p>
            <a:pPr marL="0" indent="0">
              <a:buNone/>
            </a:pPr>
            <a:endParaRPr lang="en-US" sz="2000" dirty="0"/>
          </a:p>
        </p:txBody>
      </p:sp>
      <p:sp>
        <p:nvSpPr>
          <p:cNvPr id="2" name="Title 1"/>
          <p:cNvSpPr>
            <a:spLocks noGrp="1"/>
          </p:cNvSpPr>
          <p:nvPr>
            <p:ph type="title"/>
          </p:nvPr>
        </p:nvSpPr>
        <p:spPr/>
        <p:txBody>
          <a:bodyPr/>
          <a:lstStyle/>
          <a:p>
            <a:r>
              <a:rPr lang="en-US" b="1" dirty="0"/>
              <a:t>FNU Reports</a:t>
            </a:r>
          </a:p>
        </p:txBody>
      </p:sp>
    </p:spTree>
    <p:extLst>
      <p:ext uri="{BB962C8B-B14F-4D97-AF65-F5344CB8AC3E}">
        <p14:creationId xmlns:p14="http://schemas.microsoft.com/office/powerpoint/2010/main" val="2344157920"/>
      </p:ext>
    </p:extLst>
  </p:cSld>
  <p:clrMapOvr>
    <a:masterClrMapping/>
  </p:clrMapOvr>
</p:sld>
</file>

<file path=ppt/theme/theme1.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3018</TotalTime>
  <Words>3168</Words>
  <Application>Microsoft Macintosh PowerPoint</Application>
  <PresentationFormat>Widescreen</PresentationFormat>
  <Paragraphs>189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Century Gothic</vt:lpstr>
      <vt:lpstr>Wingdings 3</vt:lpstr>
      <vt:lpstr>Slice</vt:lpstr>
      <vt:lpstr>MO DOLIR DWC Fraud and Noncompliance Unit</vt:lpstr>
      <vt:lpstr>PowerPoint Presentation</vt:lpstr>
      <vt:lpstr>The Fraud and Noncompliance Unit (FNU)</vt:lpstr>
      <vt:lpstr>The FNU Vision Statement</vt:lpstr>
      <vt:lpstr>The FNU Contact Information</vt:lpstr>
      <vt:lpstr>WHO Can Report to the FNU &amp;  2022 FNU Stats.</vt:lpstr>
      <vt:lpstr>HOW to Report to the FNU &amp; WHO Reports?</vt:lpstr>
      <vt:lpstr>The FNU Workflow</vt:lpstr>
      <vt:lpstr>FNU Reports</vt:lpstr>
      <vt:lpstr>What does the FNU Investigate?</vt:lpstr>
      <vt:lpstr>The Statute of Limitations</vt:lpstr>
      <vt:lpstr>WHO is Affected by the Workers’ Compensation Law?</vt:lpstr>
      <vt:lpstr>What is “NONCOMPLIANCE”?</vt:lpstr>
      <vt:lpstr>What is an “EMPLOYER”</vt:lpstr>
      <vt:lpstr>What is an “EMPLOYER” FOR Workers’ Compensation</vt:lpstr>
      <vt:lpstr>Exempt Employers and Occupations</vt:lpstr>
      <vt:lpstr>Exempt Employers and Occupations</vt:lpstr>
      <vt:lpstr>Exempt Employers and Occupations</vt:lpstr>
      <vt:lpstr>What is an “EMPLOYEE”</vt:lpstr>
      <vt:lpstr>Employers &amp; Employees</vt:lpstr>
      <vt:lpstr>What is “FRAUD”?</vt:lpstr>
      <vt:lpstr>Failure to Report </vt:lpstr>
      <vt:lpstr>New to Our Unit 2023</vt:lpstr>
      <vt:lpstr>New to Our Unit 2023</vt:lpstr>
      <vt:lpstr>New to Our Unit 2023</vt:lpstr>
      <vt:lpstr>New to Our Unit 2023</vt:lpstr>
      <vt:lpstr>New to Our Unit 2023</vt:lpstr>
      <vt:lpstr>New to Our Unit 2023</vt:lpstr>
      <vt:lpstr>New to Our Unit 2023</vt:lpstr>
      <vt:lpstr>New Employer?</vt:lpstr>
      <vt:lpstr>Post the Notice</vt:lpstr>
      <vt:lpstr>PowerPoint Presentation</vt:lpstr>
      <vt:lpstr>FAQ</vt:lpstr>
      <vt:lpstr>FAQ</vt:lpstr>
      <vt:lpstr>FAQ</vt:lpstr>
    </vt:vector>
  </TitlesOfParts>
  <Company>State of Missouri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 DOLIR DWC Fraud and Noncompliance Unit</dc:title>
  <dc:creator>Mueller, Kurt</dc:creator>
  <cp:lastModifiedBy>Microsoft Office User</cp:lastModifiedBy>
  <cp:revision>160</cp:revision>
  <dcterms:created xsi:type="dcterms:W3CDTF">2019-01-14T16:10:38Z</dcterms:created>
  <dcterms:modified xsi:type="dcterms:W3CDTF">2023-08-03T18:29:56Z</dcterms:modified>
</cp:coreProperties>
</file>