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67" r:id="rId4"/>
    <p:sldMasterId id="2147493486" r:id="rId5"/>
  </p:sldMasterIdLst>
  <p:notesMasterIdLst>
    <p:notesMasterId r:id="rId69"/>
  </p:notesMasterIdLst>
  <p:handoutMasterIdLst>
    <p:handoutMasterId r:id="rId70"/>
  </p:handoutMasterIdLst>
  <p:sldIdLst>
    <p:sldId id="1204" r:id="rId6"/>
    <p:sldId id="989" r:id="rId7"/>
    <p:sldId id="894" r:id="rId8"/>
    <p:sldId id="1195" r:id="rId9"/>
    <p:sldId id="1194" r:id="rId10"/>
    <p:sldId id="375" r:id="rId11"/>
    <p:sldId id="1202" r:id="rId12"/>
    <p:sldId id="882" r:id="rId13"/>
    <p:sldId id="1110" r:id="rId14"/>
    <p:sldId id="1036" r:id="rId15"/>
    <p:sldId id="1121" r:id="rId16"/>
    <p:sldId id="1082" r:id="rId17"/>
    <p:sldId id="910" r:id="rId18"/>
    <p:sldId id="911" r:id="rId19"/>
    <p:sldId id="1135" r:id="rId20"/>
    <p:sldId id="1203" r:id="rId21"/>
    <p:sldId id="425" r:id="rId22"/>
    <p:sldId id="315" r:id="rId23"/>
    <p:sldId id="316" r:id="rId24"/>
    <p:sldId id="317" r:id="rId25"/>
    <p:sldId id="318" r:id="rId26"/>
    <p:sldId id="319" r:id="rId27"/>
    <p:sldId id="320" r:id="rId28"/>
    <p:sldId id="429" r:id="rId29"/>
    <p:sldId id="1051" r:id="rId30"/>
    <p:sldId id="1024" r:id="rId31"/>
    <p:sldId id="410" r:id="rId32"/>
    <p:sldId id="420" r:id="rId33"/>
    <p:sldId id="419" r:id="rId34"/>
    <p:sldId id="418" r:id="rId35"/>
    <p:sldId id="417" r:id="rId36"/>
    <p:sldId id="1022" r:id="rId37"/>
    <p:sldId id="1052" r:id="rId38"/>
    <p:sldId id="1053" r:id="rId39"/>
    <p:sldId id="1054" r:id="rId40"/>
    <p:sldId id="321" r:id="rId41"/>
    <p:sldId id="322" r:id="rId42"/>
    <p:sldId id="323" r:id="rId43"/>
    <p:sldId id="324" r:id="rId44"/>
    <p:sldId id="325" r:id="rId45"/>
    <p:sldId id="328" r:id="rId46"/>
    <p:sldId id="329" r:id="rId47"/>
    <p:sldId id="330" r:id="rId48"/>
    <p:sldId id="331" r:id="rId49"/>
    <p:sldId id="333" r:id="rId50"/>
    <p:sldId id="345" r:id="rId51"/>
    <p:sldId id="346" r:id="rId52"/>
    <p:sldId id="347" r:id="rId53"/>
    <p:sldId id="386" r:id="rId54"/>
    <p:sldId id="334" r:id="rId55"/>
    <p:sldId id="358" r:id="rId56"/>
    <p:sldId id="359" r:id="rId57"/>
    <p:sldId id="1043" r:id="rId58"/>
    <p:sldId id="1044" r:id="rId59"/>
    <p:sldId id="1045" r:id="rId60"/>
    <p:sldId id="1046" r:id="rId61"/>
    <p:sldId id="1047" r:id="rId62"/>
    <p:sldId id="1048" r:id="rId63"/>
    <p:sldId id="1049" r:id="rId64"/>
    <p:sldId id="1050" r:id="rId65"/>
    <p:sldId id="371" r:id="rId66"/>
    <p:sldId id="373" r:id="rId67"/>
    <p:sldId id="431" r:id="rId6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Pages" id="{D892A3E1-F820-1F4A-8E28-84D909C22B14}">
          <p14:sldIdLst>
            <p14:sldId id="1204"/>
            <p14:sldId id="989"/>
            <p14:sldId id="894"/>
            <p14:sldId id="1195"/>
            <p14:sldId id="1194"/>
            <p14:sldId id="375"/>
            <p14:sldId id="1202"/>
            <p14:sldId id="882"/>
            <p14:sldId id="1110"/>
            <p14:sldId id="1036"/>
            <p14:sldId id="1121"/>
            <p14:sldId id="1082"/>
            <p14:sldId id="910"/>
            <p14:sldId id="911"/>
            <p14:sldId id="1135"/>
            <p14:sldId id="1203"/>
            <p14:sldId id="425"/>
            <p14:sldId id="315"/>
            <p14:sldId id="316"/>
            <p14:sldId id="317"/>
            <p14:sldId id="318"/>
            <p14:sldId id="319"/>
            <p14:sldId id="320"/>
            <p14:sldId id="429"/>
            <p14:sldId id="1051"/>
            <p14:sldId id="1024"/>
            <p14:sldId id="410"/>
            <p14:sldId id="420"/>
            <p14:sldId id="419"/>
            <p14:sldId id="418"/>
            <p14:sldId id="417"/>
            <p14:sldId id="1022"/>
            <p14:sldId id="1052"/>
            <p14:sldId id="1053"/>
            <p14:sldId id="1054"/>
            <p14:sldId id="321"/>
            <p14:sldId id="322"/>
            <p14:sldId id="323"/>
            <p14:sldId id="324"/>
            <p14:sldId id="325"/>
            <p14:sldId id="328"/>
            <p14:sldId id="329"/>
            <p14:sldId id="330"/>
            <p14:sldId id="331"/>
            <p14:sldId id="333"/>
            <p14:sldId id="345"/>
            <p14:sldId id="346"/>
            <p14:sldId id="347"/>
            <p14:sldId id="386"/>
            <p14:sldId id="334"/>
            <p14:sldId id="358"/>
            <p14:sldId id="359"/>
            <p14:sldId id="1043"/>
            <p14:sldId id="1044"/>
            <p14:sldId id="1045"/>
            <p14:sldId id="1046"/>
            <p14:sldId id="1047"/>
            <p14:sldId id="1048"/>
            <p14:sldId id="1049"/>
            <p14:sldId id="1050"/>
            <p14:sldId id="371"/>
            <p14:sldId id="373"/>
            <p14:sldId id="431"/>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66"/>
    <a:srgbClr val="F38827"/>
    <a:srgbClr val="001E45"/>
    <a:srgbClr val="042A5C"/>
    <a:srgbClr val="CDD9F4"/>
    <a:srgbClr val="DBECBF"/>
    <a:srgbClr val="34A320"/>
    <a:srgbClr val="E4F5BE"/>
    <a:srgbClr val="678B04"/>
    <a:srgbClr val="C4BD9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22" autoAdjust="0"/>
    <p:restoredTop sz="96517" autoAdjust="0"/>
  </p:normalViewPr>
  <p:slideViewPr>
    <p:cSldViewPr snapToGrid="0" snapToObjects="1">
      <p:cViewPr varScale="1">
        <p:scale>
          <a:sx n="108" d="100"/>
          <a:sy n="108" d="100"/>
        </p:scale>
        <p:origin x="562" y="77"/>
      </p:cViewPr>
      <p:guideLst>
        <p:guide orient="horz" pos="1620"/>
        <p:guide pos="2880"/>
      </p:guideLst>
    </p:cSldViewPr>
  </p:slideViewPr>
  <p:outlineViewPr>
    <p:cViewPr>
      <p:scale>
        <a:sx n="33" d="100"/>
        <a:sy n="33" d="100"/>
      </p:scale>
      <p:origin x="0" y="-48276"/>
    </p:cViewPr>
  </p:outlineViewPr>
  <p:notesTextViewPr>
    <p:cViewPr>
      <p:scale>
        <a:sx n="100" d="100"/>
        <a:sy n="100" d="100"/>
      </p:scale>
      <p:origin x="0" y="0"/>
    </p:cViewPr>
  </p:notesTextViewPr>
  <p:sorterViewPr>
    <p:cViewPr>
      <p:scale>
        <a:sx n="149" d="100"/>
        <a:sy n="149" d="100"/>
      </p:scale>
      <p:origin x="0" y="0"/>
    </p:cViewPr>
  </p:sorterViewPr>
  <p:notesViewPr>
    <p:cSldViewPr snapToGrid="0" snapToObjects="1">
      <p:cViewPr varScale="1">
        <p:scale>
          <a:sx n="92" d="100"/>
          <a:sy n="92" d="100"/>
        </p:scale>
        <p:origin x="3732"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0CC57-18A7-4799-BE5C-721A60DB466C}" type="datetimeFigureOut">
              <a:rPr lang="en-US" smtClean="0"/>
              <a:t>7/31/2023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FA8585F-8494-4B00-8A16-95548428A464}" type="slidenum">
              <a:rPr lang="en-US" smtClean="0"/>
              <a:t>‹#›</a:t>
            </a:fld>
            <a:endParaRPr lang="en-US" dirty="0"/>
          </a:p>
        </p:txBody>
      </p:sp>
    </p:spTree>
    <p:extLst>
      <p:ext uri="{BB962C8B-B14F-4D97-AF65-F5344CB8AC3E}">
        <p14:creationId xmlns:p14="http://schemas.microsoft.com/office/powerpoint/2010/main" val="195989350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A36BB1-0D23-4B32-A85C-67636968A739}" type="datetimeFigureOut">
              <a:rPr lang="en-US" smtClean="0"/>
              <a:t>7/31/2023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D2FEBA-2D95-4134-A28E-7E6D8507A9C1}" type="slidenum">
              <a:rPr lang="en-US" smtClean="0"/>
              <a:t>‹#›</a:t>
            </a:fld>
            <a:endParaRPr lang="en-US" dirty="0"/>
          </a:p>
        </p:txBody>
      </p:sp>
    </p:spTree>
    <p:extLst>
      <p:ext uri="{BB962C8B-B14F-4D97-AF65-F5344CB8AC3E}">
        <p14:creationId xmlns:p14="http://schemas.microsoft.com/office/powerpoint/2010/main" val="205989428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32601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2844747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2561397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2507486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833373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4231066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1699114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2659889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3449780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4085273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686541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C8F167-0556-4EF8-8113-FD3CE95DF9B9}" type="slidenum">
              <a:rPr lang="en-US" smtClean="0"/>
              <a:t>3</a:t>
            </a:fld>
            <a:endParaRPr lang="en-US"/>
          </a:p>
        </p:txBody>
      </p:sp>
    </p:spTree>
    <p:extLst>
      <p:ext uri="{BB962C8B-B14F-4D97-AF65-F5344CB8AC3E}">
        <p14:creationId xmlns:p14="http://schemas.microsoft.com/office/powerpoint/2010/main" val="2615177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23245080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1905499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All should know where to refer Injured Workers for treatment.</a:t>
            </a:r>
          </a:p>
        </p:txBody>
      </p:sp>
    </p:spTree>
    <p:extLst>
      <p:ext uri="{BB962C8B-B14F-4D97-AF65-F5344CB8AC3E}">
        <p14:creationId xmlns:p14="http://schemas.microsoft.com/office/powerpoint/2010/main" val="2170567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All should know where to refer Injured Workers for treatment.</a:t>
            </a:r>
          </a:p>
        </p:txBody>
      </p:sp>
    </p:spTree>
    <p:extLst>
      <p:ext uri="{BB962C8B-B14F-4D97-AF65-F5344CB8AC3E}">
        <p14:creationId xmlns:p14="http://schemas.microsoft.com/office/powerpoint/2010/main" val="11142487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796746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681291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Product invoices, warranties and safety manuals</a:t>
            </a:r>
          </a:p>
        </p:txBody>
      </p:sp>
    </p:spTree>
    <p:extLst>
      <p:ext uri="{BB962C8B-B14F-4D97-AF65-F5344CB8AC3E}">
        <p14:creationId xmlns:p14="http://schemas.microsoft.com/office/powerpoint/2010/main" val="4325358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13781396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Again, it’s statute based. Wouldn’t be talking about this in IL.  Remember, we’re not doing this just to control costs, but also to insure effective and timely occupational medicine is provided to our Injured Workers.  We want to make sure we’re getting what we pay for.</a:t>
            </a:r>
          </a:p>
          <a:p>
            <a:endParaRPr lang="en-US" altLang="en-US" dirty="0"/>
          </a:p>
        </p:txBody>
      </p:sp>
    </p:spTree>
    <p:extLst>
      <p:ext uri="{BB962C8B-B14F-4D97-AF65-F5344CB8AC3E}">
        <p14:creationId xmlns:p14="http://schemas.microsoft.com/office/powerpoint/2010/main" val="37143854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Remember, goal is not to control simply because you can.  But to use the statute to provide your employee’s with effective treatment.  </a:t>
            </a:r>
          </a:p>
        </p:txBody>
      </p:sp>
    </p:spTree>
    <p:extLst>
      <p:ext uri="{BB962C8B-B14F-4D97-AF65-F5344CB8AC3E}">
        <p14:creationId xmlns:p14="http://schemas.microsoft.com/office/powerpoint/2010/main" val="1316505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813682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time to think about and choose a doctor is not when your employee is on the ground with a broken leg.</a:t>
            </a:r>
          </a:p>
        </p:txBody>
      </p:sp>
    </p:spTree>
    <p:extLst>
      <p:ext uri="{BB962C8B-B14F-4D97-AF65-F5344CB8AC3E}">
        <p14:creationId xmlns:p14="http://schemas.microsoft.com/office/powerpoint/2010/main" val="39904093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scenario of the EE seeking trx over the weekend because no one told him/her what to do.  They then walk in the bills on Monday.  The ee shouldn’t have to seek out trx on their own.</a:t>
            </a:r>
          </a:p>
        </p:txBody>
      </p:sp>
    </p:spTree>
    <p:extLst>
      <p:ext uri="{BB962C8B-B14F-4D97-AF65-F5344CB8AC3E}">
        <p14:creationId xmlns:p14="http://schemas.microsoft.com/office/powerpoint/2010/main" val="38546183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Blood &amp; Guts goes to the Emergency Room.</a:t>
            </a:r>
          </a:p>
        </p:txBody>
      </p:sp>
    </p:spTree>
    <p:extLst>
      <p:ext uri="{BB962C8B-B14F-4D97-AF65-F5344CB8AC3E}">
        <p14:creationId xmlns:p14="http://schemas.microsoft.com/office/powerpoint/2010/main" val="42684931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More benefits:  Occupational Health Providers are trained to treat common on the job injuries.</a:t>
            </a:r>
          </a:p>
        </p:txBody>
      </p:sp>
    </p:spTree>
    <p:extLst>
      <p:ext uri="{BB962C8B-B14F-4D97-AF65-F5344CB8AC3E}">
        <p14:creationId xmlns:p14="http://schemas.microsoft.com/office/powerpoint/2010/main" val="38694337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 benefit.  I always get in trouble here.  Trained in strains, tears.  PCP Treats non-occ conditions.  ER inconvenient for all, no work slip, too expensive.</a:t>
            </a:r>
          </a:p>
        </p:txBody>
      </p:sp>
    </p:spTree>
    <p:extLst>
      <p:ext uri="{BB962C8B-B14F-4D97-AF65-F5344CB8AC3E}">
        <p14:creationId xmlns:p14="http://schemas.microsoft.com/office/powerpoint/2010/main" val="32814056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Will be aware of your Early RTW program and know to address work restrictions.</a:t>
            </a:r>
          </a:p>
        </p:txBody>
      </p:sp>
    </p:spTree>
    <p:extLst>
      <p:ext uri="{BB962C8B-B14F-4D97-AF65-F5344CB8AC3E}">
        <p14:creationId xmlns:p14="http://schemas.microsoft.com/office/powerpoint/2010/main" val="21485320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And those measurable cost have been on the rise!</a:t>
            </a:r>
          </a:p>
        </p:txBody>
      </p:sp>
    </p:spTree>
    <p:extLst>
      <p:ext uri="{BB962C8B-B14F-4D97-AF65-F5344CB8AC3E}">
        <p14:creationId xmlns:p14="http://schemas.microsoft.com/office/powerpoint/2010/main" val="14728956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01945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746118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04557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733328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30574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149521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368696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414943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092735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31805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167843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920926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1030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9848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6073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0777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All should know where to refer Injured Workers for treatment.</a:t>
            </a:r>
          </a:p>
        </p:txBody>
      </p:sp>
    </p:spTree>
    <p:extLst>
      <p:ext uri="{BB962C8B-B14F-4D97-AF65-F5344CB8AC3E}">
        <p14:creationId xmlns:p14="http://schemas.microsoft.com/office/powerpoint/2010/main" val="2953748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Tree>
    <p:extLst>
      <p:ext uri="{BB962C8B-B14F-4D97-AF65-F5344CB8AC3E}">
        <p14:creationId xmlns:p14="http://schemas.microsoft.com/office/powerpoint/2010/main" val="2228863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6584BF9-4DAC-6043-860C-EC30289809E9}" type="datetimeFigureOut">
              <a:rPr lang="en-US" smtClean="0"/>
              <a:t>7/31/2023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F1FD92-65A6-1C49-9FC3-A8A76406F14F}" type="slidenum">
              <a:rPr lang="en-US" smtClean="0"/>
              <a:t>‹#›</a:t>
            </a:fld>
            <a:endParaRPr lang="en-US" dirty="0"/>
          </a:p>
        </p:txBody>
      </p:sp>
    </p:spTree>
    <p:extLst>
      <p:ext uri="{BB962C8B-B14F-4D97-AF65-F5344CB8AC3E}">
        <p14:creationId xmlns:p14="http://schemas.microsoft.com/office/powerpoint/2010/main" val="2769112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84BF9-4DAC-6043-860C-EC30289809E9}" type="datetimeFigureOut">
              <a:rPr lang="en-US" smtClean="0"/>
              <a:t>7/31/2023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F1FD92-65A6-1C49-9FC3-A8A76406F14F}" type="slidenum">
              <a:rPr lang="en-US" smtClean="0"/>
              <a:t>‹#›</a:t>
            </a:fld>
            <a:endParaRPr lang="en-US" dirty="0"/>
          </a:p>
        </p:txBody>
      </p:sp>
    </p:spTree>
    <p:extLst>
      <p:ext uri="{BB962C8B-B14F-4D97-AF65-F5344CB8AC3E}">
        <p14:creationId xmlns:p14="http://schemas.microsoft.com/office/powerpoint/2010/main" val="441644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84BF9-4DAC-6043-860C-EC30289809E9}" type="datetimeFigureOut">
              <a:rPr lang="en-US" smtClean="0"/>
              <a:t>7/31/2023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F1FD92-65A6-1C49-9FC3-A8A76406F14F}" type="slidenum">
              <a:rPr lang="en-US" smtClean="0"/>
              <a:t>‹#›</a:t>
            </a:fld>
            <a:endParaRPr lang="en-US" dirty="0"/>
          </a:p>
        </p:txBody>
      </p:sp>
    </p:spTree>
    <p:extLst>
      <p:ext uri="{BB962C8B-B14F-4D97-AF65-F5344CB8AC3E}">
        <p14:creationId xmlns:p14="http://schemas.microsoft.com/office/powerpoint/2010/main" val="35420173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pening Slide O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368F32C-A6DC-4805-AF37-1B9788A4C6DE}"/>
              </a:ext>
            </a:extLst>
          </p:cNvPr>
          <p:cNvSpPr>
            <a:spLocks noGrp="1"/>
          </p:cNvSpPr>
          <p:nvPr>
            <p:ph type="subTitle" idx="1"/>
          </p:nvPr>
        </p:nvSpPr>
        <p:spPr>
          <a:xfrm>
            <a:off x="1143000" y="3310543"/>
            <a:ext cx="6858000" cy="729442"/>
          </a:xfrm>
        </p:spPr>
        <p:txBody>
          <a:bodyPr/>
          <a:lstStyle>
            <a:lvl1pPr marL="0" indent="0" algn="ctr">
              <a:buNone/>
              <a:defRPr sz="1800">
                <a:solidFill>
                  <a:srgbClr val="001E45"/>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1078571493"/>
      </p:ext>
    </p:extLst>
  </p:cSld>
  <p:clrMapOvr>
    <a:masterClrMapping/>
  </p:clrMapOvr>
  <p:extLst>
    <p:ext uri="{DCECCB84-F9BA-43D5-87BE-67443E8EF086}">
      <p15:sldGuideLst xmlns:p15="http://schemas.microsoft.com/office/powerpoint/2012/main">
        <p15:guide id="1" orient="horz" pos="2760">
          <p15:clr>
            <a:srgbClr val="FBAE40"/>
          </p15:clr>
        </p15:guide>
        <p15:guide id="2" pos="960">
          <p15:clr>
            <a:srgbClr val="FBAE40"/>
          </p15:clr>
        </p15:guide>
        <p15:guide id="3" orient="horz" pos="3408">
          <p15:clr>
            <a:srgbClr val="FBAE40"/>
          </p15:clr>
        </p15:guide>
        <p15:guide id="4" pos="67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losing 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8215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losing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0307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Slide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628650" y="1078105"/>
            <a:ext cx="7886700"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628650" y="2173480"/>
            <a:ext cx="7886700" cy="2169921"/>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035129"/>
      </p:ext>
    </p:extLst>
  </p:cSld>
  <p:clrMapOvr>
    <a:masterClrMapping/>
  </p:clrMapOvr>
  <p:extLst>
    <p:ext uri="{DCECCB84-F9BA-43D5-87BE-67443E8EF086}">
      <p15:sldGuideLst xmlns:p15="http://schemas.microsoft.com/office/powerpoint/2012/main">
        <p15:guide id="1" pos="528">
          <p15:clr>
            <a:srgbClr val="FBAE40"/>
          </p15:clr>
        </p15:guide>
        <p15:guide id="2" pos="7152">
          <p15:clr>
            <a:srgbClr val="FBAE40"/>
          </p15:clr>
        </p15:guide>
        <p15:guide id="3" orient="horz" pos="1152">
          <p15:clr>
            <a:srgbClr val="FBAE40"/>
          </p15:clr>
        </p15:guide>
        <p15:guide id="4" orient="horz" pos="364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628650" y="1078105"/>
            <a:ext cx="7886700"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628650" y="2173479"/>
            <a:ext cx="7886700" cy="2315394"/>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5138325"/>
      </p:ext>
    </p:extLst>
  </p:cSld>
  <p:clrMapOvr>
    <a:masterClrMapping/>
  </p:clrMapOvr>
  <p:extLst>
    <p:ext uri="{DCECCB84-F9BA-43D5-87BE-67443E8EF086}">
      <p15:sldGuideLst xmlns:p15="http://schemas.microsoft.com/office/powerpoint/2012/main">
        <p15:guide id="1" pos="528">
          <p15:clr>
            <a:srgbClr val="FBAE40"/>
          </p15:clr>
        </p15:guide>
        <p15:guide id="2" pos="7152">
          <p15:clr>
            <a:srgbClr val="FBAE40"/>
          </p15:clr>
        </p15:guide>
        <p15:guide id="3" orient="horz" pos="1152">
          <p15:clr>
            <a:srgbClr val="FBAE40"/>
          </p15:clr>
        </p15:guide>
        <p15:guide id="4" orient="horz" pos="376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Slide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628650" y="1078105"/>
            <a:ext cx="7886700"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628650" y="2173479"/>
            <a:ext cx="7886700" cy="2489961"/>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5008820"/>
      </p:ext>
    </p:extLst>
  </p:cSld>
  <p:clrMapOvr>
    <a:masterClrMapping/>
  </p:clrMapOvr>
  <p:extLst>
    <p:ext uri="{DCECCB84-F9BA-43D5-87BE-67443E8EF086}">
      <p15:sldGuideLst xmlns:p15="http://schemas.microsoft.com/office/powerpoint/2012/main">
        <p15:guide id="1" orient="horz" pos="1152">
          <p15:clr>
            <a:srgbClr val="FBAE40"/>
          </p15:clr>
        </p15:guide>
        <p15:guide id="2" pos="528">
          <p15:clr>
            <a:srgbClr val="FBAE40"/>
          </p15:clr>
        </p15:guide>
        <p15:guide id="3" pos="7152">
          <p15:clr>
            <a:srgbClr val="FBAE40"/>
          </p15:clr>
        </p15:guide>
        <p15:guide id="4" orient="horz" pos="391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Slide Op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1395500" y="230209"/>
            <a:ext cx="7401444"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1395500" y="1325583"/>
            <a:ext cx="7401444" cy="2970019"/>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3248577"/>
      </p:ext>
    </p:extLst>
  </p:cSld>
  <p:clrMapOvr>
    <a:masterClrMapping/>
  </p:clrMapOvr>
  <p:extLst>
    <p:ext uri="{DCECCB84-F9BA-43D5-87BE-67443E8EF086}">
      <p15:sldGuideLst xmlns:p15="http://schemas.microsoft.com/office/powerpoint/2012/main">
        <p15:guide id="1" pos="1176">
          <p15:clr>
            <a:srgbClr val="FBAE40"/>
          </p15:clr>
        </p15:guide>
        <p15:guide id="2" pos="7392">
          <p15:clr>
            <a:srgbClr val="FBAE40"/>
          </p15:clr>
        </p15:guide>
        <p15:guide id="3" orient="horz" pos="192">
          <p15:clr>
            <a:srgbClr val="FBAE40"/>
          </p15:clr>
        </p15:guide>
        <p15:guide id="4" orient="horz" pos="360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Slide Option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1395500" y="230209"/>
            <a:ext cx="7401444"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1395500" y="1325583"/>
            <a:ext cx="7401444" cy="3206932"/>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500266"/>
      </p:ext>
    </p:extLst>
  </p:cSld>
  <p:clrMapOvr>
    <a:masterClrMapping/>
  </p:clrMapOvr>
  <p:extLst>
    <p:ext uri="{DCECCB84-F9BA-43D5-87BE-67443E8EF086}">
      <p15:sldGuideLst xmlns:p15="http://schemas.microsoft.com/office/powerpoint/2012/main">
        <p15:guide id="1" pos="1176">
          <p15:clr>
            <a:srgbClr val="FBAE40"/>
          </p15:clr>
        </p15:guide>
        <p15:guide id="2" pos="7392">
          <p15:clr>
            <a:srgbClr val="FBAE40"/>
          </p15:clr>
        </p15:guide>
        <p15:guide id="3" orient="horz" pos="192">
          <p15:clr>
            <a:srgbClr val="FBAE40"/>
          </p15:clr>
        </p15:guide>
        <p15:guide id="4" orient="horz" pos="381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84BF9-4DAC-6043-860C-EC30289809E9}" type="datetimeFigureOut">
              <a:rPr lang="en-US" smtClean="0"/>
              <a:t>7/31/2023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F1FD92-65A6-1C49-9FC3-A8A76406F14F}" type="slidenum">
              <a:rPr lang="en-US" smtClean="0"/>
              <a:t>‹#›</a:t>
            </a:fld>
            <a:endParaRPr lang="en-US" dirty="0"/>
          </a:p>
        </p:txBody>
      </p:sp>
    </p:spTree>
    <p:extLst>
      <p:ext uri="{BB962C8B-B14F-4D97-AF65-F5344CB8AC3E}">
        <p14:creationId xmlns:p14="http://schemas.microsoft.com/office/powerpoint/2010/main" val="42339100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Slide Option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1395500" y="230209"/>
            <a:ext cx="7401444"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1395500" y="1325583"/>
            <a:ext cx="7401444" cy="3418906"/>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79632"/>
      </p:ext>
    </p:extLst>
  </p:cSld>
  <p:clrMapOvr>
    <a:masterClrMapping/>
  </p:clrMapOvr>
  <p:extLst>
    <p:ext uri="{DCECCB84-F9BA-43D5-87BE-67443E8EF086}">
      <p15:sldGuideLst xmlns:p15="http://schemas.microsoft.com/office/powerpoint/2012/main">
        <p15:guide id="1" pos="1176">
          <p15:clr>
            <a:srgbClr val="FBAE40"/>
          </p15:clr>
        </p15:guide>
        <p15:guide id="2" pos="7392">
          <p15:clr>
            <a:srgbClr val="FBAE40"/>
          </p15:clr>
        </p15:guide>
        <p15:guide id="3" orient="horz" pos="192">
          <p15:clr>
            <a:srgbClr val="FBAE40"/>
          </p15:clr>
        </p15:guide>
        <p15:guide id="4" orient="horz" pos="398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Slide Option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990251" y="1121745"/>
            <a:ext cx="7376510"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990251" y="2217120"/>
            <a:ext cx="7376510" cy="2034836"/>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3572804"/>
      </p:ext>
    </p:extLst>
  </p:cSld>
  <p:clrMapOvr>
    <a:masterClrMapping/>
  </p:clrMapOvr>
  <p:extLst>
    <p:ext uri="{DCECCB84-F9BA-43D5-87BE-67443E8EF086}">
      <p15:sldGuideLst xmlns:p15="http://schemas.microsoft.com/office/powerpoint/2012/main">
        <p15:guide id="1" pos="816">
          <p15:clr>
            <a:srgbClr val="FBAE40"/>
          </p15:clr>
        </p15:guide>
        <p15:guide id="2" pos="7032">
          <p15:clr>
            <a:srgbClr val="FBAE40"/>
          </p15:clr>
        </p15:guide>
        <p15:guide id="3" orient="horz" pos="3576">
          <p15:clr>
            <a:srgbClr val="FBAE40"/>
          </p15:clr>
        </p15:guide>
        <p15:guide id="4" orient="horz" pos="117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Slide Option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990251" y="1121745"/>
            <a:ext cx="7376510"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990251" y="2217120"/>
            <a:ext cx="7376510" cy="2228111"/>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3658708"/>
      </p:ext>
    </p:extLst>
  </p:cSld>
  <p:clrMapOvr>
    <a:masterClrMapping/>
  </p:clrMapOvr>
  <p:extLst>
    <p:ext uri="{DCECCB84-F9BA-43D5-87BE-67443E8EF086}">
      <p15:sldGuideLst xmlns:p15="http://schemas.microsoft.com/office/powerpoint/2012/main">
        <p15:guide id="1" pos="840">
          <p15:clr>
            <a:srgbClr val="FBAE40"/>
          </p15:clr>
        </p15:guide>
        <p15:guide id="2" pos="7032">
          <p15:clr>
            <a:srgbClr val="FBAE40"/>
          </p15:clr>
        </p15:guide>
        <p15:guide id="3" orient="horz" pos="1176">
          <p15:clr>
            <a:srgbClr val="FBAE40"/>
          </p15:clr>
        </p15:guide>
        <p15:guide id="4" orient="horz" pos="374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Slide Option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990251" y="1121745"/>
            <a:ext cx="7376510"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990251" y="2217120"/>
            <a:ext cx="7376510" cy="2446320"/>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4445084"/>
      </p:ext>
    </p:extLst>
  </p:cSld>
  <p:clrMapOvr>
    <a:masterClrMapping/>
  </p:clrMapOvr>
  <p:extLst>
    <p:ext uri="{DCECCB84-F9BA-43D5-87BE-67443E8EF086}">
      <p15:sldGuideLst xmlns:p15="http://schemas.microsoft.com/office/powerpoint/2012/main">
        <p15:guide id="1" pos="816">
          <p15:clr>
            <a:srgbClr val="FBAE40"/>
          </p15:clr>
        </p15:guide>
        <p15:guide id="2" pos="7032">
          <p15:clr>
            <a:srgbClr val="FBAE40"/>
          </p15:clr>
        </p15:guide>
        <p15:guide id="3" orient="horz" pos="1200">
          <p15:clr>
            <a:srgbClr val="FBAE40"/>
          </p15:clr>
        </p15:guide>
        <p15:guide id="4" orient="horz" pos="391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Slide Option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628650" y="529464"/>
            <a:ext cx="7886700"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628650" y="1624839"/>
            <a:ext cx="7886700" cy="2352801"/>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49698479"/>
      </p:ext>
    </p:extLst>
  </p:cSld>
  <p:clrMapOvr>
    <a:masterClrMapping/>
  </p:clrMapOvr>
  <p:extLst>
    <p:ext uri="{DCECCB84-F9BA-43D5-87BE-67443E8EF086}">
      <p15:sldGuideLst xmlns:p15="http://schemas.microsoft.com/office/powerpoint/2012/main">
        <p15:guide id="1" pos="528">
          <p15:clr>
            <a:srgbClr val="FBAE40"/>
          </p15:clr>
        </p15:guide>
        <p15:guide id="2" pos="7152">
          <p15:clr>
            <a:srgbClr val="FBAE40"/>
          </p15:clr>
        </p15:guide>
        <p15:guide id="3" orient="horz" pos="432">
          <p15:clr>
            <a:srgbClr val="FBAE40"/>
          </p15:clr>
        </p15:guide>
        <p15:guide id="4" orient="horz" pos="333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Slide Option 1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628650" y="529464"/>
            <a:ext cx="7886700"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628650" y="1624839"/>
            <a:ext cx="7886700" cy="2496196"/>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424594"/>
      </p:ext>
    </p:extLst>
  </p:cSld>
  <p:clrMapOvr>
    <a:masterClrMapping/>
  </p:clrMapOvr>
  <p:extLst>
    <p:ext uri="{DCECCB84-F9BA-43D5-87BE-67443E8EF086}">
      <p15:sldGuideLst xmlns:p15="http://schemas.microsoft.com/office/powerpoint/2012/main">
        <p15:guide id="1" pos="528">
          <p15:clr>
            <a:srgbClr val="FBAE40"/>
          </p15:clr>
        </p15:guide>
        <p15:guide id="2" pos="7152">
          <p15:clr>
            <a:srgbClr val="FBAE40"/>
          </p15:clr>
        </p15:guide>
        <p15:guide id="3" orient="horz" pos="432">
          <p15:clr>
            <a:srgbClr val="FBAE40"/>
          </p15:clr>
        </p15:guide>
        <p15:guide id="4" orient="horz" pos="345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Slide Option 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628650" y="529464"/>
            <a:ext cx="7886700"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628650" y="1624839"/>
            <a:ext cx="7886700" cy="2870268"/>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4725066"/>
      </p:ext>
    </p:extLst>
  </p:cSld>
  <p:clrMapOvr>
    <a:masterClrMapping/>
  </p:clrMapOvr>
  <p:extLst>
    <p:ext uri="{DCECCB84-F9BA-43D5-87BE-67443E8EF086}">
      <p15:sldGuideLst xmlns:p15="http://schemas.microsoft.com/office/powerpoint/2012/main">
        <p15:guide id="1" pos="528">
          <p15:clr>
            <a:srgbClr val="FBAE40"/>
          </p15:clr>
        </p15:guide>
        <p15:guide id="2" pos="7152">
          <p15:clr>
            <a:srgbClr val="FBAE40"/>
          </p15:clr>
        </p15:guide>
        <p15:guide id="3" orient="horz" pos="432">
          <p15:clr>
            <a:srgbClr val="FBAE40"/>
          </p15:clr>
        </p15:guide>
        <p15:guide id="4" orient="horz" pos="376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Slide Option 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628650" y="529464"/>
            <a:ext cx="7886700"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628650" y="1624839"/>
            <a:ext cx="7886700" cy="2870268"/>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3613731"/>
      </p:ext>
    </p:extLst>
  </p:cSld>
  <p:clrMapOvr>
    <a:masterClrMapping/>
  </p:clrMapOvr>
  <p:extLst>
    <p:ext uri="{DCECCB84-F9BA-43D5-87BE-67443E8EF086}">
      <p15:sldGuideLst xmlns:p15="http://schemas.microsoft.com/office/powerpoint/2012/main">
        <p15:guide id="1" pos="528">
          <p15:clr>
            <a:srgbClr val="FBAE40"/>
          </p15:clr>
        </p15:guide>
        <p15:guide id="2" pos="7152">
          <p15:clr>
            <a:srgbClr val="FBAE40"/>
          </p15:clr>
        </p15:guide>
        <p15:guide id="3" orient="horz" pos="432">
          <p15:clr>
            <a:srgbClr val="FBAE40"/>
          </p15:clr>
        </p15:guide>
        <p15:guide id="4" orient="horz" pos="376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Slide Option 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628650" y="529464"/>
            <a:ext cx="7886700"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628650" y="1624839"/>
            <a:ext cx="7886700" cy="2496196"/>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5456358"/>
      </p:ext>
    </p:extLst>
  </p:cSld>
  <p:clrMapOvr>
    <a:masterClrMapping/>
  </p:clrMapOvr>
  <p:extLst>
    <p:ext uri="{DCECCB84-F9BA-43D5-87BE-67443E8EF086}">
      <p15:sldGuideLst xmlns:p15="http://schemas.microsoft.com/office/powerpoint/2012/main">
        <p15:guide id="1" pos="528">
          <p15:clr>
            <a:srgbClr val="FBAE40"/>
          </p15:clr>
        </p15:guide>
        <p15:guide id="2" pos="7152">
          <p15:clr>
            <a:srgbClr val="FBAE40"/>
          </p15:clr>
        </p15:guide>
        <p15:guide id="3" orient="horz" pos="432">
          <p15:clr>
            <a:srgbClr val="FBAE40"/>
          </p15:clr>
        </p15:guide>
        <p15:guide id="4" orient="horz" pos="345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Slide Option 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628650" y="529464"/>
            <a:ext cx="7886700"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628650" y="1624839"/>
            <a:ext cx="7886700" cy="2882738"/>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8940937"/>
      </p:ext>
    </p:extLst>
  </p:cSld>
  <p:clrMapOvr>
    <a:masterClrMapping/>
  </p:clrMapOvr>
  <p:extLst>
    <p:ext uri="{DCECCB84-F9BA-43D5-87BE-67443E8EF086}">
      <p15:sldGuideLst xmlns:p15="http://schemas.microsoft.com/office/powerpoint/2012/main">
        <p15:guide id="1" pos="528">
          <p15:clr>
            <a:srgbClr val="FBAE40"/>
          </p15:clr>
        </p15:guide>
        <p15:guide id="2" pos="7152">
          <p15:clr>
            <a:srgbClr val="FBAE40"/>
          </p15:clr>
        </p15:guide>
        <p15:guide id="3" orient="horz" pos="432">
          <p15:clr>
            <a:srgbClr val="FBAE40"/>
          </p15:clr>
        </p15:guide>
        <p15:guide id="4" orient="horz" pos="379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584BF9-4DAC-6043-860C-EC30289809E9}" type="datetimeFigureOut">
              <a:rPr lang="en-US" smtClean="0"/>
              <a:t>7/31/2023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F1FD92-65A6-1C49-9FC3-A8A76406F14F}" type="slidenum">
              <a:rPr lang="en-US" smtClean="0"/>
              <a:t>‹#›</a:t>
            </a:fld>
            <a:endParaRPr lang="en-US" dirty="0"/>
          </a:p>
        </p:txBody>
      </p:sp>
    </p:spTree>
    <p:extLst>
      <p:ext uri="{BB962C8B-B14F-4D97-AF65-F5344CB8AC3E}">
        <p14:creationId xmlns:p14="http://schemas.microsoft.com/office/powerpoint/2010/main" val="20580986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Slide Option 1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628650" y="529464"/>
            <a:ext cx="7886700"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628650" y="1624839"/>
            <a:ext cx="7886700" cy="2989197"/>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0866283"/>
      </p:ext>
    </p:extLst>
  </p:cSld>
  <p:clrMapOvr>
    <a:masterClrMapping/>
  </p:clrMapOvr>
  <p:extLst>
    <p:ext uri="{DCECCB84-F9BA-43D5-87BE-67443E8EF086}">
      <p15:sldGuideLst xmlns:p15="http://schemas.microsoft.com/office/powerpoint/2012/main">
        <p15:guide id="1" pos="528">
          <p15:clr>
            <a:srgbClr val="FBAE40"/>
          </p15:clr>
        </p15:guide>
        <p15:guide id="2" pos="7152">
          <p15:clr>
            <a:srgbClr val="FBAE40"/>
          </p15:clr>
        </p15:guide>
        <p15:guide id="3" orient="horz" pos="432">
          <p15:clr>
            <a:srgbClr val="FBAE40"/>
          </p15:clr>
        </p15:guide>
        <p15:guide id="4" orient="horz" pos="388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Slide Option 17">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628650" y="529464"/>
            <a:ext cx="7886700"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628650" y="1624839"/>
            <a:ext cx="7886700" cy="2989197"/>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Content Placeholder 4">
            <a:extLst>
              <a:ext uri="{FF2B5EF4-FFF2-40B4-BE49-F238E27FC236}">
                <a16:creationId xmlns:a16="http://schemas.microsoft.com/office/drawing/2014/main" id="{5B94FBAB-1756-4F95-84DB-DB43FB8B4A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7592" y="4772274"/>
            <a:ext cx="672585" cy="227185"/>
          </a:xfrm>
          <a:prstGeom prst="rect">
            <a:avLst/>
          </a:prstGeom>
        </p:spPr>
      </p:pic>
    </p:spTree>
    <p:extLst>
      <p:ext uri="{BB962C8B-B14F-4D97-AF65-F5344CB8AC3E}">
        <p14:creationId xmlns:p14="http://schemas.microsoft.com/office/powerpoint/2010/main" val="1838569426"/>
      </p:ext>
    </p:extLst>
  </p:cSld>
  <p:clrMapOvr>
    <a:masterClrMapping/>
  </p:clrMapOvr>
  <p:extLst>
    <p:ext uri="{DCECCB84-F9BA-43D5-87BE-67443E8EF086}">
      <p15:sldGuideLst xmlns:p15="http://schemas.microsoft.com/office/powerpoint/2012/main">
        <p15:guide id="1" pos="528">
          <p15:clr>
            <a:srgbClr val="FBAE40"/>
          </p15:clr>
        </p15:guide>
        <p15:guide id="2" pos="7152">
          <p15:clr>
            <a:srgbClr val="FBAE40"/>
          </p15:clr>
        </p15:guide>
        <p15:guide id="3" orient="horz" pos="432">
          <p15:clr>
            <a:srgbClr val="FBAE40"/>
          </p15:clr>
        </p15:guide>
        <p15:guide id="4" orient="horz" pos="386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Slide Option 18">
    <p:bg>
      <p:bgPr>
        <a:solidFill>
          <a:srgbClr val="EDE9E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628650" y="529464"/>
            <a:ext cx="7886700"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628650" y="1624839"/>
            <a:ext cx="7886700" cy="2989197"/>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Content Placeholder 4">
            <a:extLst>
              <a:ext uri="{FF2B5EF4-FFF2-40B4-BE49-F238E27FC236}">
                <a16:creationId xmlns:a16="http://schemas.microsoft.com/office/drawing/2014/main" id="{E02F1551-34AD-4D03-B16F-4955D34B89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7592" y="4772274"/>
            <a:ext cx="672585" cy="227185"/>
          </a:xfrm>
          <a:prstGeom prst="rect">
            <a:avLst/>
          </a:prstGeom>
        </p:spPr>
      </p:pic>
    </p:spTree>
    <p:extLst>
      <p:ext uri="{BB962C8B-B14F-4D97-AF65-F5344CB8AC3E}">
        <p14:creationId xmlns:p14="http://schemas.microsoft.com/office/powerpoint/2010/main" val="1568236757"/>
      </p:ext>
    </p:extLst>
  </p:cSld>
  <p:clrMapOvr>
    <a:masterClrMapping/>
  </p:clrMapOvr>
  <p:extLst>
    <p:ext uri="{DCECCB84-F9BA-43D5-87BE-67443E8EF086}">
      <p15:sldGuideLst xmlns:p15="http://schemas.microsoft.com/office/powerpoint/2012/main">
        <p15:guide id="1" pos="528">
          <p15:clr>
            <a:srgbClr val="FBAE40"/>
          </p15:clr>
        </p15:guide>
        <p15:guide id="2" pos="7152">
          <p15:clr>
            <a:srgbClr val="FBAE40"/>
          </p15:clr>
        </p15:guide>
        <p15:guide id="3" orient="horz" pos="432">
          <p15:clr>
            <a:srgbClr val="FBAE40"/>
          </p15:clr>
        </p15:guide>
        <p15:guide id="4" orient="horz" pos="386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Slide Option 19">
    <p:bg>
      <p:bgPr>
        <a:solidFill>
          <a:srgbClr val="E6F5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628650" y="529464"/>
            <a:ext cx="7886700"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628650" y="1624839"/>
            <a:ext cx="7886700" cy="2989197"/>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Content Placeholder 4">
            <a:extLst>
              <a:ext uri="{FF2B5EF4-FFF2-40B4-BE49-F238E27FC236}">
                <a16:creationId xmlns:a16="http://schemas.microsoft.com/office/drawing/2014/main" id="{02CECAED-F388-4DD9-AF1B-B5D6646E65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7592" y="4772274"/>
            <a:ext cx="672585" cy="227185"/>
          </a:xfrm>
          <a:prstGeom prst="rect">
            <a:avLst/>
          </a:prstGeom>
        </p:spPr>
      </p:pic>
    </p:spTree>
    <p:extLst>
      <p:ext uri="{BB962C8B-B14F-4D97-AF65-F5344CB8AC3E}">
        <p14:creationId xmlns:p14="http://schemas.microsoft.com/office/powerpoint/2010/main" val="2952843233"/>
      </p:ext>
    </p:extLst>
  </p:cSld>
  <p:clrMapOvr>
    <a:masterClrMapping/>
  </p:clrMapOvr>
  <p:extLst>
    <p:ext uri="{DCECCB84-F9BA-43D5-87BE-67443E8EF086}">
      <p15:sldGuideLst xmlns:p15="http://schemas.microsoft.com/office/powerpoint/2012/main">
        <p15:guide id="1" pos="528">
          <p15:clr>
            <a:srgbClr val="FBAE40"/>
          </p15:clr>
        </p15:guide>
        <p15:guide id="2" pos="7152">
          <p15:clr>
            <a:srgbClr val="FBAE40"/>
          </p15:clr>
        </p15:guide>
        <p15:guide id="3" orient="horz" pos="432">
          <p15:clr>
            <a:srgbClr val="FBAE40"/>
          </p15:clr>
        </p15:guide>
        <p15:guide id="4" orient="horz" pos="386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Slide Option 20">
    <p:bg>
      <p:bgPr>
        <a:solidFill>
          <a:srgbClr val="DBE2E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628650" y="529464"/>
            <a:ext cx="7886700"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628650" y="1624839"/>
            <a:ext cx="7886700" cy="2989197"/>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Content Placeholder 4">
            <a:extLst>
              <a:ext uri="{FF2B5EF4-FFF2-40B4-BE49-F238E27FC236}">
                <a16:creationId xmlns:a16="http://schemas.microsoft.com/office/drawing/2014/main" id="{71E2F006-5209-42F6-93F3-785CB0D94B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7592" y="4772274"/>
            <a:ext cx="672585" cy="227185"/>
          </a:xfrm>
          <a:prstGeom prst="rect">
            <a:avLst/>
          </a:prstGeom>
        </p:spPr>
      </p:pic>
    </p:spTree>
    <p:extLst>
      <p:ext uri="{BB962C8B-B14F-4D97-AF65-F5344CB8AC3E}">
        <p14:creationId xmlns:p14="http://schemas.microsoft.com/office/powerpoint/2010/main" val="2843905632"/>
      </p:ext>
    </p:extLst>
  </p:cSld>
  <p:clrMapOvr>
    <a:masterClrMapping/>
  </p:clrMapOvr>
  <p:extLst>
    <p:ext uri="{DCECCB84-F9BA-43D5-87BE-67443E8EF086}">
      <p15:sldGuideLst xmlns:p15="http://schemas.microsoft.com/office/powerpoint/2012/main">
        <p15:guide id="1" pos="528">
          <p15:clr>
            <a:srgbClr val="FBAE40"/>
          </p15:clr>
        </p15:guide>
        <p15:guide id="2" pos="7152">
          <p15:clr>
            <a:srgbClr val="FBAE40"/>
          </p15:clr>
        </p15:guide>
        <p15:guide id="3" orient="horz" pos="432">
          <p15:clr>
            <a:srgbClr val="FBAE40"/>
          </p15:clr>
        </p15:guide>
        <p15:guide id="4" orient="horz" pos="386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Slide Option 21">
    <p:bg>
      <p:bgPr>
        <a:solidFill>
          <a:srgbClr val="001E4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628650" y="529464"/>
            <a:ext cx="7886700" cy="994172"/>
          </a:xfrm>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628650" y="1624839"/>
            <a:ext cx="7886700" cy="2989197"/>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Content Placeholder 4">
            <a:extLst>
              <a:ext uri="{FF2B5EF4-FFF2-40B4-BE49-F238E27FC236}">
                <a16:creationId xmlns:a16="http://schemas.microsoft.com/office/drawing/2014/main" id="{6EB9138E-DBE3-46A3-945A-90C55FF94D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7592" y="4772274"/>
            <a:ext cx="672585" cy="227184"/>
          </a:xfrm>
          <a:prstGeom prst="rect">
            <a:avLst/>
          </a:prstGeom>
        </p:spPr>
      </p:pic>
    </p:spTree>
    <p:extLst>
      <p:ext uri="{BB962C8B-B14F-4D97-AF65-F5344CB8AC3E}">
        <p14:creationId xmlns:p14="http://schemas.microsoft.com/office/powerpoint/2010/main" val="2989632097"/>
      </p:ext>
    </p:extLst>
  </p:cSld>
  <p:clrMapOvr>
    <a:masterClrMapping/>
  </p:clrMapOvr>
  <p:extLst>
    <p:ext uri="{DCECCB84-F9BA-43D5-87BE-67443E8EF086}">
      <p15:sldGuideLst xmlns:p15="http://schemas.microsoft.com/office/powerpoint/2012/main">
        <p15:guide id="1" pos="528">
          <p15:clr>
            <a:srgbClr val="FBAE40"/>
          </p15:clr>
        </p15:guide>
        <p15:guide id="2" pos="7152">
          <p15:clr>
            <a:srgbClr val="FBAE40"/>
          </p15:clr>
        </p15:guide>
        <p15:guide id="3" orient="horz" pos="432">
          <p15:clr>
            <a:srgbClr val="FBAE40"/>
          </p15:clr>
        </p15:guide>
        <p15:guide id="4" orient="horz" pos="386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Slide Option 22">
    <p:bg>
      <p:bgPr>
        <a:solidFill>
          <a:schemeClr val="bg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6BFC8A3A-2DA9-4F1D-89D8-78A3F22D6B32}"/>
              </a:ext>
            </a:extLst>
          </p:cNvPr>
          <p:cNvSpPr/>
          <p:nvPr/>
        </p:nvSpPr>
        <p:spPr>
          <a:xfrm>
            <a:off x="0" y="1"/>
            <a:ext cx="9144000" cy="2638151"/>
          </a:xfrm>
          <a:custGeom>
            <a:avLst/>
            <a:gdLst>
              <a:gd name="connsiteX0" fmla="*/ 0 w 12192000"/>
              <a:gd name="connsiteY0" fmla="*/ 0 h 3934437"/>
              <a:gd name="connsiteX1" fmla="*/ 5964572 w 12192000"/>
              <a:gd name="connsiteY1" fmla="*/ 0 h 3934437"/>
              <a:gd name="connsiteX2" fmla="*/ 6096000 w 12192000"/>
              <a:gd name="connsiteY2" fmla="*/ 0 h 3934437"/>
              <a:gd name="connsiteX3" fmla="*/ 12192000 w 12192000"/>
              <a:gd name="connsiteY3" fmla="*/ 0 h 3934437"/>
              <a:gd name="connsiteX4" fmla="*/ 12192000 w 12192000"/>
              <a:gd name="connsiteY4" fmla="*/ 3548543 h 3934437"/>
              <a:gd name="connsiteX5" fmla="*/ 6096000 w 12192000"/>
              <a:gd name="connsiteY5" fmla="*/ 3548543 h 3934437"/>
              <a:gd name="connsiteX6" fmla="*/ 6096000 w 12192000"/>
              <a:gd name="connsiteY6" fmla="*/ 3934437 h 3934437"/>
              <a:gd name="connsiteX7" fmla="*/ 0 w 12192000"/>
              <a:gd name="connsiteY7" fmla="*/ 3934437 h 393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934437">
                <a:moveTo>
                  <a:pt x="0" y="0"/>
                </a:moveTo>
                <a:lnTo>
                  <a:pt x="5964572" y="0"/>
                </a:lnTo>
                <a:lnTo>
                  <a:pt x="6096000" y="0"/>
                </a:lnTo>
                <a:lnTo>
                  <a:pt x="12192000" y="0"/>
                </a:lnTo>
                <a:lnTo>
                  <a:pt x="12192000" y="3548543"/>
                </a:lnTo>
                <a:lnTo>
                  <a:pt x="6096000" y="3548543"/>
                </a:lnTo>
                <a:lnTo>
                  <a:pt x="6096000" y="3934437"/>
                </a:lnTo>
                <a:lnTo>
                  <a:pt x="0" y="3934437"/>
                </a:lnTo>
                <a:close/>
              </a:path>
            </a:pathLst>
          </a:custGeom>
          <a:solidFill>
            <a:srgbClr val="001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628650" y="647925"/>
            <a:ext cx="7886700" cy="994172"/>
          </a:xfrm>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628650" y="2992582"/>
            <a:ext cx="7886700" cy="1502994"/>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Content Placeholder 4">
            <a:extLst>
              <a:ext uri="{FF2B5EF4-FFF2-40B4-BE49-F238E27FC236}">
                <a16:creationId xmlns:a16="http://schemas.microsoft.com/office/drawing/2014/main" id="{85DB9224-ADDE-4672-9501-02BA5CE7EC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7592" y="4772274"/>
            <a:ext cx="672585" cy="227185"/>
          </a:xfrm>
          <a:prstGeom prst="rect">
            <a:avLst/>
          </a:prstGeom>
        </p:spPr>
      </p:pic>
    </p:spTree>
    <p:extLst>
      <p:ext uri="{BB962C8B-B14F-4D97-AF65-F5344CB8AC3E}">
        <p14:creationId xmlns:p14="http://schemas.microsoft.com/office/powerpoint/2010/main" val="658767845"/>
      </p:ext>
    </p:extLst>
  </p:cSld>
  <p:clrMapOvr>
    <a:masterClrMapping/>
  </p:clrMapOvr>
  <p:extLst>
    <p:ext uri="{DCECCB84-F9BA-43D5-87BE-67443E8EF086}">
      <p15:sldGuideLst xmlns:p15="http://schemas.microsoft.com/office/powerpoint/2012/main">
        <p15:guide id="1" pos="528">
          <p15:clr>
            <a:srgbClr val="FBAE40"/>
          </p15:clr>
        </p15:guide>
        <p15:guide id="2" pos="7152">
          <p15:clr>
            <a:srgbClr val="FBAE40"/>
          </p15:clr>
        </p15:guide>
        <p15:guide id="3" orient="horz" pos="2496">
          <p15:clr>
            <a:srgbClr val="FBAE40"/>
          </p15:clr>
        </p15:guide>
        <p15:guide id="4" orient="horz" pos="379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Slide Option 23">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309588E3-84E6-4916-99F3-3EDED8156274}"/>
              </a:ext>
            </a:extLst>
          </p:cNvPr>
          <p:cNvSpPr/>
          <p:nvPr/>
        </p:nvSpPr>
        <p:spPr>
          <a:xfrm>
            <a:off x="1" y="0"/>
            <a:ext cx="9139805" cy="1530002"/>
          </a:xfrm>
          <a:custGeom>
            <a:avLst/>
            <a:gdLst>
              <a:gd name="connsiteX0" fmla="*/ 0 w 12186407"/>
              <a:gd name="connsiteY0" fmla="*/ 0 h 2040002"/>
              <a:gd name="connsiteX1" fmla="*/ 5889072 w 12186407"/>
              <a:gd name="connsiteY1" fmla="*/ 0 h 2040002"/>
              <a:gd name="connsiteX2" fmla="*/ 6096000 w 12186407"/>
              <a:gd name="connsiteY2" fmla="*/ 0 h 2040002"/>
              <a:gd name="connsiteX3" fmla="*/ 12186407 w 12186407"/>
              <a:gd name="connsiteY3" fmla="*/ 0 h 2040002"/>
              <a:gd name="connsiteX4" fmla="*/ 12186407 w 12186407"/>
              <a:gd name="connsiteY4" fmla="*/ 1690687 h 2040002"/>
              <a:gd name="connsiteX5" fmla="*/ 6096000 w 12186407"/>
              <a:gd name="connsiteY5" fmla="*/ 1690687 h 2040002"/>
              <a:gd name="connsiteX6" fmla="*/ 6096000 w 12186407"/>
              <a:gd name="connsiteY6" fmla="*/ 2040002 h 2040002"/>
              <a:gd name="connsiteX7" fmla="*/ 0 w 12186407"/>
              <a:gd name="connsiteY7" fmla="*/ 2040002 h 204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6407" h="2040002">
                <a:moveTo>
                  <a:pt x="0" y="0"/>
                </a:moveTo>
                <a:lnTo>
                  <a:pt x="5889072" y="0"/>
                </a:lnTo>
                <a:lnTo>
                  <a:pt x="6096000" y="0"/>
                </a:lnTo>
                <a:lnTo>
                  <a:pt x="12186407" y="0"/>
                </a:lnTo>
                <a:lnTo>
                  <a:pt x="12186407" y="1690687"/>
                </a:lnTo>
                <a:lnTo>
                  <a:pt x="6096000" y="1690687"/>
                </a:lnTo>
                <a:lnTo>
                  <a:pt x="6096000" y="2040002"/>
                </a:lnTo>
                <a:lnTo>
                  <a:pt x="0" y="2040002"/>
                </a:lnTo>
                <a:close/>
              </a:path>
            </a:pathLst>
          </a:custGeom>
          <a:solidFill>
            <a:srgbClr val="001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628650" y="230207"/>
            <a:ext cx="7886700" cy="994172"/>
          </a:xfrm>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628650" y="1963882"/>
            <a:ext cx="7886700" cy="2562398"/>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Content Placeholder 4">
            <a:extLst>
              <a:ext uri="{FF2B5EF4-FFF2-40B4-BE49-F238E27FC236}">
                <a16:creationId xmlns:a16="http://schemas.microsoft.com/office/drawing/2014/main" id="{5F9D7F24-BC77-4AB8-916D-27DCE38CF1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7592" y="4772274"/>
            <a:ext cx="672585" cy="227185"/>
          </a:xfrm>
          <a:prstGeom prst="rect">
            <a:avLst/>
          </a:prstGeom>
        </p:spPr>
      </p:pic>
    </p:spTree>
    <p:extLst>
      <p:ext uri="{BB962C8B-B14F-4D97-AF65-F5344CB8AC3E}">
        <p14:creationId xmlns:p14="http://schemas.microsoft.com/office/powerpoint/2010/main" val="32167045"/>
      </p:ext>
    </p:extLst>
  </p:cSld>
  <p:clrMapOvr>
    <a:masterClrMapping/>
  </p:clrMapOvr>
  <p:extLst>
    <p:ext uri="{DCECCB84-F9BA-43D5-87BE-67443E8EF086}">
      <p15:sldGuideLst xmlns:p15="http://schemas.microsoft.com/office/powerpoint/2012/main">
        <p15:guide id="1" pos="528">
          <p15:clr>
            <a:srgbClr val="FBAE40"/>
          </p15:clr>
        </p15:guide>
        <p15:guide id="2" pos="7152">
          <p15:clr>
            <a:srgbClr val="FBAE40"/>
          </p15:clr>
        </p15:guide>
        <p15:guide id="3" orient="horz" pos="1632">
          <p15:clr>
            <a:srgbClr val="FBAE40"/>
          </p15:clr>
        </p15:guide>
        <p15:guide id="4" orient="horz" pos="379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Slide Option 24">
    <p:bg>
      <p:bgPr>
        <a:solidFill>
          <a:schemeClr val="bg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6BFC8A3A-2DA9-4F1D-89D8-78A3F22D6B32}"/>
              </a:ext>
            </a:extLst>
          </p:cNvPr>
          <p:cNvSpPr/>
          <p:nvPr/>
        </p:nvSpPr>
        <p:spPr>
          <a:xfrm>
            <a:off x="0" y="1"/>
            <a:ext cx="9144000" cy="2638151"/>
          </a:xfrm>
          <a:custGeom>
            <a:avLst/>
            <a:gdLst>
              <a:gd name="connsiteX0" fmla="*/ 0 w 12192000"/>
              <a:gd name="connsiteY0" fmla="*/ 0 h 3934437"/>
              <a:gd name="connsiteX1" fmla="*/ 5964572 w 12192000"/>
              <a:gd name="connsiteY1" fmla="*/ 0 h 3934437"/>
              <a:gd name="connsiteX2" fmla="*/ 6096000 w 12192000"/>
              <a:gd name="connsiteY2" fmla="*/ 0 h 3934437"/>
              <a:gd name="connsiteX3" fmla="*/ 12192000 w 12192000"/>
              <a:gd name="connsiteY3" fmla="*/ 0 h 3934437"/>
              <a:gd name="connsiteX4" fmla="*/ 12192000 w 12192000"/>
              <a:gd name="connsiteY4" fmla="*/ 3548543 h 3934437"/>
              <a:gd name="connsiteX5" fmla="*/ 6096000 w 12192000"/>
              <a:gd name="connsiteY5" fmla="*/ 3548543 h 3934437"/>
              <a:gd name="connsiteX6" fmla="*/ 6096000 w 12192000"/>
              <a:gd name="connsiteY6" fmla="*/ 3934437 h 3934437"/>
              <a:gd name="connsiteX7" fmla="*/ 0 w 12192000"/>
              <a:gd name="connsiteY7" fmla="*/ 3934437 h 393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934437">
                <a:moveTo>
                  <a:pt x="0" y="0"/>
                </a:moveTo>
                <a:lnTo>
                  <a:pt x="5964572" y="0"/>
                </a:lnTo>
                <a:lnTo>
                  <a:pt x="6096000" y="0"/>
                </a:lnTo>
                <a:lnTo>
                  <a:pt x="12192000" y="0"/>
                </a:lnTo>
                <a:lnTo>
                  <a:pt x="12192000" y="3548543"/>
                </a:lnTo>
                <a:lnTo>
                  <a:pt x="6096000" y="3548543"/>
                </a:lnTo>
                <a:lnTo>
                  <a:pt x="6096000" y="3934437"/>
                </a:lnTo>
                <a:lnTo>
                  <a:pt x="0" y="3934437"/>
                </a:lnTo>
                <a:close/>
              </a:path>
            </a:pathLst>
          </a:custGeom>
          <a:solidFill>
            <a:srgbClr val="EA8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628650" y="647925"/>
            <a:ext cx="7886700" cy="994172"/>
          </a:xfrm>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628650" y="2992582"/>
            <a:ext cx="7886700" cy="1502994"/>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Content Placeholder 4">
            <a:extLst>
              <a:ext uri="{FF2B5EF4-FFF2-40B4-BE49-F238E27FC236}">
                <a16:creationId xmlns:a16="http://schemas.microsoft.com/office/drawing/2014/main" id="{8F069C67-D2A5-4B92-B500-06126349D8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7592" y="4772274"/>
            <a:ext cx="672585" cy="227185"/>
          </a:xfrm>
          <a:prstGeom prst="rect">
            <a:avLst/>
          </a:prstGeom>
        </p:spPr>
      </p:pic>
    </p:spTree>
    <p:extLst>
      <p:ext uri="{BB962C8B-B14F-4D97-AF65-F5344CB8AC3E}">
        <p14:creationId xmlns:p14="http://schemas.microsoft.com/office/powerpoint/2010/main" val="2341359679"/>
      </p:ext>
    </p:extLst>
  </p:cSld>
  <p:clrMapOvr>
    <a:masterClrMapping/>
  </p:clrMapOvr>
  <p:extLst>
    <p:ext uri="{DCECCB84-F9BA-43D5-87BE-67443E8EF086}">
      <p15:sldGuideLst xmlns:p15="http://schemas.microsoft.com/office/powerpoint/2012/main">
        <p15:guide id="1" pos="528">
          <p15:clr>
            <a:srgbClr val="FBAE40"/>
          </p15:clr>
        </p15:guide>
        <p15:guide id="2" pos="7152">
          <p15:clr>
            <a:srgbClr val="FBAE40"/>
          </p15:clr>
        </p15:guide>
        <p15:guide id="3" orient="horz" pos="2496">
          <p15:clr>
            <a:srgbClr val="FBAE40"/>
          </p15:clr>
        </p15:guide>
        <p15:guide id="4" orient="horz" pos="379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Slide Option 25">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309588E3-84E6-4916-99F3-3EDED8156274}"/>
              </a:ext>
            </a:extLst>
          </p:cNvPr>
          <p:cNvSpPr/>
          <p:nvPr/>
        </p:nvSpPr>
        <p:spPr>
          <a:xfrm>
            <a:off x="1" y="0"/>
            <a:ext cx="9139805" cy="1530002"/>
          </a:xfrm>
          <a:custGeom>
            <a:avLst/>
            <a:gdLst>
              <a:gd name="connsiteX0" fmla="*/ 0 w 12186407"/>
              <a:gd name="connsiteY0" fmla="*/ 0 h 2040002"/>
              <a:gd name="connsiteX1" fmla="*/ 5889072 w 12186407"/>
              <a:gd name="connsiteY1" fmla="*/ 0 h 2040002"/>
              <a:gd name="connsiteX2" fmla="*/ 6096000 w 12186407"/>
              <a:gd name="connsiteY2" fmla="*/ 0 h 2040002"/>
              <a:gd name="connsiteX3" fmla="*/ 12186407 w 12186407"/>
              <a:gd name="connsiteY3" fmla="*/ 0 h 2040002"/>
              <a:gd name="connsiteX4" fmla="*/ 12186407 w 12186407"/>
              <a:gd name="connsiteY4" fmla="*/ 1690687 h 2040002"/>
              <a:gd name="connsiteX5" fmla="*/ 6096000 w 12186407"/>
              <a:gd name="connsiteY5" fmla="*/ 1690687 h 2040002"/>
              <a:gd name="connsiteX6" fmla="*/ 6096000 w 12186407"/>
              <a:gd name="connsiteY6" fmla="*/ 2040002 h 2040002"/>
              <a:gd name="connsiteX7" fmla="*/ 0 w 12186407"/>
              <a:gd name="connsiteY7" fmla="*/ 2040002 h 204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6407" h="2040002">
                <a:moveTo>
                  <a:pt x="0" y="0"/>
                </a:moveTo>
                <a:lnTo>
                  <a:pt x="5889072" y="0"/>
                </a:lnTo>
                <a:lnTo>
                  <a:pt x="6096000" y="0"/>
                </a:lnTo>
                <a:lnTo>
                  <a:pt x="12186407" y="0"/>
                </a:lnTo>
                <a:lnTo>
                  <a:pt x="12186407" y="1690687"/>
                </a:lnTo>
                <a:lnTo>
                  <a:pt x="6096000" y="1690687"/>
                </a:lnTo>
                <a:lnTo>
                  <a:pt x="6096000" y="2040002"/>
                </a:lnTo>
                <a:lnTo>
                  <a:pt x="0" y="2040002"/>
                </a:lnTo>
                <a:close/>
              </a:path>
            </a:pathLst>
          </a:custGeom>
          <a:solidFill>
            <a:srgbClr val="EA8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628650" y="230207"/>
            <a:ext cx="7886700" cy="994172"/>
          </a:xfrm>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628650" y="1963882"/>
            <a:ext cx="7886700" cy="2556164"/>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Content Placeholder 4">
            <a:extLst>
              <a:ext uri="{FF2B5EF4-FFF2-40B4-BE49-F238E27FC236}">
                <a16:creationId xmlns:a16="http://schemas.microsoft.com/office/drawing/2014/main" id="{39F7395C-A4F7-4953-AAE9-27A82EC8D7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7592" y="4772274"/>
            <a:ext cx="672585" cy="227185"/>
          </a:xfrm>
          <a:prstGeom prst="rect">
            <a:avLst/>
          </a:prstGeom>
        </p:spPr>
      </p:pic>
    </p:spTree>
    <p:extLst>
      <p:ext uri="{BB962C8B-B14F-4D97-AF65-F5344CB8AC3E}">
        <p14:creationId xmlns:p14="http://schemas.microsoft.com/office/powerpoint/2010/main" val="3228689921"/>
      </p:ext>
    </p:extLst>
  </p:cSld>
  <p:clrMapOvr>
    <a:masterClrMapping/>
  </p:clrMapOvr>
  <p:extLst>
    <p:ext uri="{DCECCB84-F9BA-43D5-87BE-67443E8EF086}">
      <p15:sldGuideLst xmlns:p15="http://schemas.microsoft.com/office/powerpoint/2012/main">
        <p15:guide id="1" pos="528">
          <p15:clr>
            <a:srgbClr val="FBAE40"/>
          </p15:clr>
        </p15:guide>
        <p15:guide id="2" pos="7152">
          <p15:clr>
            <a:srgbClr val="FBAE40"/>
          </p15:clr>
        </p15:guide>
        <p15:guide id="3" orient="horz" pos="1632">
          <p15:clr>
            <a:srgbClr val="FBAE40"/>
          </p15:clr>
        </p15:guide>
        <p15:guide id="4" orient="horz" pos="37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584BF9-4DAC-6043-860C-EC30289809E9}" type="datetimeFigureOut">
              <a:rPr lang="en-US" smtClean="0"/>
              <a:t>7/31/2023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F1FD92-65A6-1C49-9FC3-A8A76406F14F}" type="slidenum">
              <a:rPr lang="en-US" smtClean="0"/>
              <a:t>‹#›</a:t>
            </a:fld>
            <a:endParaRPr lang="en-US" dirty="0"/>
          </a:p>
        </p:txBody>
      </p:sp>
    </p:spTree>
    <p:extLst>
      <p:ext uri="{BB962C8B-B14F-4D97-AF65-F5344CB8AC3E}">
        <p14:creationId xmlns:p14="http://schemas.microsoft.com/office/powerpoint/2010/main" val="13141159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Slide Option 2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628650" y="529464"/>
            <a:ext cx="6347807"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628650" y="1624839"/>
            <a:ext cx="7095952" cy="2989197"/>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8844647"/>
      </p:ext>
    </p:extLst>
  </p:cSld>
  <p:clrMapOvr>
    <a:masterClrMapping/>
  </p:clrMapOvr>
  <p:extLst>
    <p:ext uri="{DCECCB84-F9BA-43D5-87BE-67443E8EF086}">
      <p15:sldGuideLst xmlns:p15="http://schemas.microsoft.com/office/powerpoint/2012/main">
        <p15:guide id="1" pos="528">
          <p15:clr>
            <a:srgbClr val="FBAE40"/>
          </p15:clr>
        </p15:guide>
        <p15:guide id="2" pos="6480">
          <p15:clr>
            <a:srgbClr val="FBAE40"/>
          </p15:clr>
        </p15:guide>
        <p15:guide id="3" orient="horz" pos="1368">
          <p15:clr>
            <a:srgbClr val="FBAE40"/>
          </p15:clr>
        </p15:guide>
        <p15:guide id="4" orient="horz" pos="386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Slide Option 2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628650" y="529464"/>
            <a:ext cx="6347807"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628650" y="1624839"/>
            <a:ext cx="7095952" cy="2989197"/>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2766003"/>
      </p:ext>
    </p:extLst>
  </p:cSld>
  <p:clrMapOvr>
    <a:masterClrMapping/>
  </p:clrMapOvr>
  <p:extLst>
    <p:ext uri="{DCECCB84-F9BA-43D5-87BE-67443E8EF086}">
      <p15:sldGuideLst xmlns:p15="http://schemas.microsoft.com/office/powerpoint/2012/main">
        <p15:guide id="1" pos="528">
          <p15:clr>
            <a:srgbClr val="FBAE40"/>
          </p15:clr>
        </p15:guide>
        <p15:guide id="2" pos="6480">
          <p15:clr>
            <a:srgbClr val="FBAE40"/>
          </p15:clr>
        </p15:guide>
        <p15:guide id="3" orient="horz" pos="1368">
          <p15:clr>
            <a:srgbClr val="FBAE40"/>
          </p15:clr>
        </p15:guide>
        <p15:guide id="4" orient="horz" pos="388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Slide Option 2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628650" y="529464"/>
            <a:ext cx="6347807"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628650" y="1624839"/>
            <a:ext cx="7095952" cy="2989197"/>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542026"/>
      </p:ext>
    </p:extLst>
  </p:cSld>
  <p:clrMapOvr>
    <a:masterClrMapping/>
  </p:clrMapOvr>
  <p:extLst>
    <p:ext uri="{DCECCB84-F9BA-43D5-87BE-67443E8EF086}">
      <p15:sldGuideLst xmlns:p15="http://schemas.microsoft.com/office/powerpoint/2012/main">
        <p15:guide id="1" pos="528">
          <p15:clr>
            <a:srgbClr val="FBAE40"/>
          </p15:clr>
        </p15:guide>
        <p15:guide id="2" pos="6480">
          <p15:clr>
            <a:srgbClr val="FBAE40"/>
          </p15:clr>
        </p15:guide>
        <p15:guide id="3" orient="horz" pos="1368">
          <p15:clr>
            <a:srgbClr val="FBAE40"/>
          </p15:clr>
        </p15:guide>
        <p15:guide id="4" orient="horz" pos="388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Slide Option 2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AB73-9A4B-4622-8361-1D34D9F6C9A1}"/>
              </a:ext>
            </a:extLst>
          </p:cNvPr>
          <p:cNvSpPr>
            <a:spLocks noGrp="1"/>
          </p:cNvSpPr>
          <p:nvPr>
            <p:ph type="title"/>
          </p:nvPr>
        </p:nvSpPr>
        <p:spPr>
          <a:xfrm>
            <a:off x="628650" y="529464"/>
            <a:ext cx="6347807"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E231E49-4BF1-42C9-8A27-405F92F2E8A5}"/>
              </a:ext>
            </a:extLst>
          </p:cNvPr>
          <p:cNvSpPr>
            <a:spLocks noGrp="1"/>
          </p:cNvSpPr>
          <p:nvPr>
            <p:ph idx="1"/>
          </p:nvPr>
        </p:nvSpPr>
        <p:spPr>
          <a:xfrm>
            <a:off x="628650" y="1624839"/>
            <a:ext cx="7095952" cy="2989197"/>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373416"/>
      </p:ext>
    </p:extLst>
  </p:cSld>
  <p:clrMapOvr>
    <a:masterClrMapping/>
  </p:clrMapOvr>
  <p:extLst>
    <p:ext uri="{DCECCB84-F9BA-43D5-87BE-67443E8EF086}">
      <p15:sldGuideLst xmlns:p15="http://schemas.microsoft.com/office/powerpoint/2012/main">
        <p15:guide id="1" pos="528">
          <p15:clr>
            <a:srgbClr val="FBAE40"/>
          </p15:clr>
        </p15:guide>
        <p15:guide id="2" pos="6480">
          <p15:clr>
            <a:srgbClr val="FBAE40"/>
          </p15:clr>
        </p15:guide>
        <p15:guide id="3" orient="horz" pos="1368">
          <p15:clr>
            <a:srgbClr val="FBAE40"/>
          </p15:clr>
        </p15:guide>
        <p15:guide id="4" orient="horz" pos="388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Slide Option 3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8EB67-FFF8-416C-A349-5CB543C742E4}"/>
              </a:ext>
            </a:extLst>
          </p:cNvPr>
          <p:cNvSpPr>
            <a:spLocks noGrp="1"/>
          </p:cNvSpPr>
          <p:nvPr>
            <p:ph type="title"/>
          </p:nvPr>
        </p:nvSpPr>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2EF048A-BF39-4E9B-B626-DCEDAEEB5CC6}"/>
              </a:ext>
            </a:extLst>
          </p:cNvPr>
          <p:cNvSpPr>
            <a:spLocks noGrp="1"/>
          </p:cNvSpPr>
          <p:nvPr>
            <p:ph sz="half" idx="1"/>
          </p:nvPr>
        </p:nvSpPr>
        <p:spPr>
          <a:xfrm>
            <a:off x="628650" y="1369219"/>
            <a:ext cx="3886200" cy="3263504"/>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7639B0-8582-4EDD-B362-E79CEA455D1C}"/>
              </a:ext>
            </a:extLst>
          </p:cNvPr>
          <p:cNvSpPr>
            <a:spLocks noGrp="1"/>
          </p:cNvSpPr>
          <p:nvPr>
            <p:ph sz="half" idx="2"/>
          </p:nvPr>
        </p:nvSpPr>
        <p:spPr>
          <a:xfrm>
            <a:off x="4629150" y="1369219"/>
            <a:ext cx="3886200" cy="3263504"/>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2247846"/>
      </p:ext>
    </p:extLst>
  </p:cSld>
  <p:clrMapOvr>
    <a:masterClrMapping/>
  </p:clrMapOvr>
  <p:extLst>
    <p:ext uri="{DCECCB84-F9BA-43D5-87BE-67443E8EF086}">
      <p15:sldGuideLst xmlns:p15="http://schemas.microsoft.com/office/powerpoint/2012/main">
        <p15:guide id="1" pos="528">
          <p15:clr>
            <a:srgbClr val="FBAE40"/>
          </p15:clr>
        </p15:guide>
        <p15:guide id="2" pos="7152">
          <p15:clr>
            <a:srgbClr val="FBAE40"/>
          </p15:clr>
        </p15:guide>
        <p15:guide id="3" orient="horz" pos="216">
          <p15:clr>
            <a:srgbClr val="FBAE40"/>
          </p15:clr>
        </p15:guide>
        <p15:guide id="4" orient="horz" pos="388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Slide Option 3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E4208-57D1-49F5-8165-8DD867914355}"/>
              </a:ext>
            </a:extLst>
          </p:cNvPr>
          <p:cNvSpPr>
            <a:spLocks noGrp="1"/>
          </p:cNvSpPr>
          <p:nvPr>
            <p:ph type="title"/>
          </p:nvPr>
        </p:nvSpPr>
        <p:spPr>
          <a:xfrm>
            <a:off x="629841" y="273844"/>
            <a:ext cx="7886700" cy="994172"/>
          </a:xfrm>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2927822A-5F53-4C70-B444-57D48E13BF4A}"/>
              </a:ext>
            </a:extLst>
          </p:cNvPr>
          <p:cNvSpPr>
            <a:spLocks noGrp="1"/>
          </p:cNvSpPr>
          <p:nvPr>
            <p:ph type="body" idx="1"/>
          </p:nvPr>
        </p:nvSpPr>
        <p:spPr>
          <a:xfrm>
            <a:off x="629842" y="1260872"/>
            <a:ext cx="3868340" cy="617934"/>
          </a:xfrm>
        </p:spPr>
        <p:txBody>
          <a:bodyPr anchor="b"/>
          <a:lstStyle>
            <a:lvl1pPr marL="0" indent="0">
              <a:buNone/>
              <a:defRPr sz="1800" b="1">
                <a:solidFill>
                  <a:srgbClr val="001E45"/>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0C67DD79-A90D-46DC-907C-D5FCAA2DE04E}"/>
              </a:ext>
            </a:extLst>
          </p:cNvPr>
          <p:cNvSpPr>
            <a:spLocks noGrp="1"/>
          </p:cNvSpPr>
          <p:nvPr>
            <p:ph sz="half" idx="2"/>
          </p:nvPr>
        </p:nvSpPr>
        <p:spPr>
          <a:xfrm>
            <a:off x="629842" y="1878806"/>
            <a:ext cx="3868340" cy="2763441"/>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F0AAC1-7CA2-4BDE-BFC7-06375B932795}"/>
              </a:ext>
            </a:extLst>
          </p:cNvPr>
          <p:cNvSpPr>
            <a:spLocks noGrp="1"/>
          </p:cNvSpPr>
          <p:nvPr>
            <p:ph type="body" sz="quarter" idx="3"/>
          </p:nvPr>
        </p:nvSpPr>
        <p:spPr>
          <a:xfrm>
            <a:off x="4629150" y="1260872"/>
            <a:ext cx="3887391" cy="617934"/>
          </a:xfrm>
        </p:spPr>
        <p:txBody>
          <a:bodyPr anchor="b"/>
          <a:lstStyle>
            <a:lvl1pPr marL="0" indent="0">
              <a:buNone/>
              <a:defRPr sz="1800" b="1">
                <a:solidFill>
                  <a:srgbClr val="001E45"/>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8FB945BD-7CBE-4ECB-A4B3-CDD69194B355}"/>
              </a:ext>
            </a:extLst>
          </p:cNvPr>
          <p:cNvSpPr>
            <a:spLocks noGrp="1"/>
          </p:cNvSpPr>
          <p:nvPr>
            <p:ph sz="quarter" idx="4"/>
          </p:nvPr>
        </p:nvSpPr>
        <p:spPr>
          <a:xfrm>
            <a:off x="4629150" y="1878806"/>
            <a:ext cx="3887391" cy="2763441"/>
          </a:xfrm>
        </p:spPr>
        <p:txBody>
          <a:bodyPr/>
          <a:lstStyle>
            <a:lvl1pPr>
              <a:defRPr>
                <a:solidFill>
                  <a:srgbClr val="001E45"/>
                </a:solidFill>
                <a:latin typeface="Arial" panose="020B0604020202020204" pitchFamily="34" charset="0"/>
                <a:cs typeface="Arial" panose="020B0604020202020204" pitchFamily="34" charset="0"/>
              </a:defRPr>
            </a:lvl1pPr>
            <a:lvl2pPr>
              <a:defRPr>
                <a:solidFill>
                  <a:srgbClr val="001E45"/>
                </a:solidFill>
                <a:latin typeface="Arial" panose="020B0604020202020204" pitchFamily="34" charset="0"/>
                <a:cs typeface="Arial" panose="020B0604020202020204" pitchFamily="34" charset="0"/>
              </a:defRPr>
            </a:lvl2pPr>
            <a:lvl3pPr>
              <a:defRPr>
                <a:solidFill>
                  <a:srgbClr val="001E45"/>
                </a:solidFill>
                <a:latin typeface="Arial" panose="020B0604020202020204" pitchFamily="34" charset="0"/>
                <a:cs typeface="Arial" panose="020B0604020202020204" pitchFamily="34" charset="0"/>
              </a:defRPr>
            </a:lvl3pPr>
            <a:lvl4pPr>
              <a:defRPr>
                <a:solidFill>
                  <a:srgbClr val="001E45"/>
                </a:solidFill>
                <a:latin typeface="Arial" panose="020B0604020202020204" pitchFamily="34" charset="0"/>
                <a:cs typeface="Arial" panose="020B0604020202020204" pitchFamily="34" charset="0"/>
              </a:defRPr>
            </a:lvl4pPr>
            <a:lvl5pPr>
              <a:defRPr>
                <a:solidFill>
                  <a:srgbClr val="001E45"/>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1530104"/>
      </p:ext>
    </p:extLst>
  </p:cSld>
  <p:clrMapOvr>
    <a:masterClrMapping/>
  </p:clrMapOvr>
  <p:extLst>
    <p:ext uri="{DCECCB84-F9BA-43D5-87BE-67443E8EF086}">
      <p15:sldGuideLst xmlns:p15="http://schemas.microsoft.com/office/powerpoint/2012/main">
        <p15:guide id="1" pos="528">
          <p15:clr>
            <a:srgbClr val="FBAE40"/>
          </p15:clr>
        </p15:guide>
        <p15:guide id="2" pos="7152">
          <p15:clr>
            <a:srgbClr val="FBAE40"/>
          </p15:clr>
        </p15:guide>
        <p15:guide id="3" orient="horz" pos="240">
          <p15:clr>
            <a:srgbClr val="FBAE40"/>
          </p15:clr>
        </p15:guide>
        <p15:guide id="4" orient="horz" pos="388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Slide Option 3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2AA2C-AA42-426E-9AE7-E9CEC65D3961}"/>
              </a:ext>
            </a:extLst>
          </p:cNvPr>
          <p:cNvSpPr>
            <a:spLocks noGrp="1"/>
          </p:cNvSpPr>
          <p:nvPr>
            <p:ph type="title"/>
          </p:nvPr>
        </p:nvSpPr>
        <p:spPr>
          <a:xfrm>
            <a:off x="629841" y="342900"/>
            <a:ext cx="2949178" cy="1200150"/>
          </a:xfrm>
        </p:spPr>
        <p:txBody>
          <a:bodyPr anchor="b"/>
          <a:lstStyle>
            <a:lvl1pPr>
              <a:defRPr sz="2400">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5AEF07A-D0CA-4C70-BB46-7710731D3DF5}"/>
              </a:ext>
            </a:extLst>
          </p:cNvPr>
          <p:cNvSpPr>
            <a:spLocks noGrp="1"/>
          </p:cNvSpPr>
          <p:nvPr>
            <p:ph idx="1"/>
          </p:nvPr>
        </p:nvSpPr>
        <p:spPr>
          <a:xfrm>
            <a:off x="3887391" y="740569"/>
            <a:ext cx="4629150" cy="3655219"/>
          </a:xfrm>
        </p:spPr>
        <p:txBody>
          <a:bodyPr/>
          <a:lstStyle>
            <a:lvl1pPr>
              <a:defRPr sz="2400">
                <a:solidFill>
                  <a:srgbClr val="001E45"/>
                </a:solidFill>
                <a:latin typeface="Arial" panose="020B0604020202020204" pitchFamily="34" charset="0"/>
                <a:cs typeface="Arial" panose="020B0604020202020204" pitchFamily="34" charset="0"/>
              </a:defRPr>
            </a:lvl1pPr>
            <a:lvl2pPr>
              <a:defRPr sz="2100">
                <a:solidFill>
                  <a:srgbClr val="001E45"/>
                </a:solidFill>
                <a:latin typeface="Arial" panose="020B0604020202020204" pitchFamily="34" charset="0"/>
                <a:cs typeface="Arial" panose="020B0604020202020204" pitchFamily="34" charset="0"/>
              </a:defRPr>
            </a:lvl2pPr>
            <a:lvl3pPr>
              <a:defRPr sz="1800">
                <a:solidFill>
                  <a:srgbClr val="001E45"/>
                </a:solidFill>
                <a:latin typeface="Arial" panose="020B0604020202020204" pitchFamily="34" charset="0"/>
                <a:cs typeface="Arial" panose="020B0604020202020204" pitchFamily="34" charset="0"/>
              </a:defRPr>
            </a:lvl3pPr>
            <a:lvl4pPr>
              <a:defRPr sz="1500">
                <a:solidFill>
                  <a:srgbClr val="001E45"/>
                </a:solidFill>
                <a:latin typeface="Arial" panose="020B0604020202020204" pitchFamily="34" charset="0"/>
                <a:cs typeface="Arial" panose="020B0604020202020204" pitchFamily="34" charset="0"/>
              </a:defRPr>
            </a:lvl4pPr>
            <a:lvl5pPr>
              <a:defRPr sz="1500">
                <a:solidFill>
                  <a:srgbClr val="001E45"/>
                </a:solidFill>
                <a:latin typeface="Arial" panose="020B0604020202020204" pitchFamily="34" charset="0"/>
                <a:cs typeface="Arial" panose="020B0604020202020204" pitchFamily="34" charset="0"/>
              </a:defRPr>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7F85CC-3AA7-4D5A-8C5C-F01080A5D877}"/>
              </a:ext>
            </a:extLst>
          </p:cNvPr>
          <p:cNvSpPr>
            <a:spLocks noGrp="1"/>
          </p:cNvSpPr>
          <p:nvPr>
            <p:ph type="body" sz="half" idx="2"/>
          </p:nvPr>
        </p:nvSpPr>
        <p:spPr>
          <a:xfrm>
            <a:off x="629841" y="1543050"/>
            <a:ext cx="2949178" cy="2858691"/>
          </a:xfrm>
        </p:spPr>
        <p:txBody>
          <a:bodyPr/>
          <a:lstStyle>
            <a:lvl1pPr marL="0" indent="0">
              <a:buNone/>
              <a:defRPr sz="1200">
                <a:solidFill>
                  <a:srgbClr val="001E45"/>
                </a:solidFill>
                <a:latin typeface="Arial" panose="020B0604020202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4054546498"/>
      </p:ext>
    </p:extLst>
  </p:cSld>
  <p:clrMapOvr>
    <a:masterClrMapping/>
  </p:clrMapOvr>
  <p:extLst>
    <p:ext uri="{DCECCB84-F9BA-43D5-87BE-67443E8EF086}">
      <p15:sldGuideLst xmlns:p15="http://schemas.microsoft.com/office/powerpoint/2012/main">
        <p15:guide id="1" pos="528">
          <p15:clr>
            <a:srgbClr val="FBAE40"/>
          </p15:clr>
        </p15:guide>
        <p15:guide id="2" pos="7152">
          <p15:clr>
            <a:srgbClr val="FBAE40"/>
          </p15:clr>
        </p15:guide>
        <p15:guide id="3" orient="horz" pos="288">
          <p15:clr>
            <a:srgbClr val="FBAE40"/>
          </p15:clr>
        </p15:guide>
        <p15:guide id="4" orient="horz" pos="369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Slide Option 3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9B8C8-3D40-4309-9DEF-F15F8583D149}"/>
              </a:ext>
            </a:extLst>
          </p:cNvPr>
          <p:cNvSpPr>
            <a:spLocks noGrp="1"/>
          </p:cNvSpPr>
          <p:nvPr>
            <p:ph type="title"/>
          </p:nvPr>
        </p:nvSpPr>
        <p:spPr>
          <a:xfrm>
            <a:off x="629841" y="342900"/>
            <a:ext cx="2949178" cy="1200150"/>
          </a:xfrm>
        </p:spPr>
        <p:txBody>
          <a:bodyPr anchor="b"/>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1562B6D7-7D71-4CBE-9202-BBA699E88AE8}"/>
              </a:ext>
            </a:extLst>
          </p:cNvPr>
          <p:cNvSpPr>
            <a:spLocks noGrp="1"/>
          </p:cNvSpPr>
          <p:nvPr>
            <p:ph type="pic" idx="1"/>
          </p:nvPr>
        </p:nvSpPr>
        <p:spPr>
          <a:xfrm>
            <a:off x="3887391" y="740569"/>
            <a:ext cx="4629150" cy="3655219"/>
          </a:xfrm>
        </p:spPr>
        <p:txBody>
          <a:bodyPr/>
          <a:lstStyle>
            <a:lvl1pPr marL="0" indent="0">
              <a:buNone/>
              <a:defRPr sz="2400">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a:extLst>
              <a:ext uri="{FF2B5EF4-FFF2-40B4-BE49-F238E27FC236}">
                <a16:creationId xmlns:a16="http://schemas.microsoft.com/office/drawing/2014/main" id="{157273B8-CE78-41F8-AD01-F72136FFB4D0}"/>
              </a:ext>
            </a:extLst>
          </p:cNvPr>
          <p:cNvSpPr>
            <a:spLocks noGrp="1"/>
          </p:cNvSpPr>
          <p:nvPr>
            <p:ph type="body" sz="half" idx="2"/>
          </p:nvPr>
        </p:nvSpPr>
        <p:spPr>
          <a:xfrm>
            <a:off x="629841" y="1543050"/>
            <a:ext cx="2949178" cy="2858691"/>
          </a:xfrm>
        </p:spPr>
        <p:txBody>
          <a:bodyPr/>
          <a:lstStyle>
            <a:lvl1pPr marL="0" indent="0">
              <a:buNone/>
              <a:defRPr sz="1200">
                <a:latin typeface="Arial" panose="020B0604020202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38540613"/>
      </p:ext>
    </p:extLst>
  </p:cSld>
  <p:clrMapOvr>
    <a:masterClrMapping/>
  </p:clrMapOvr>
  <p:extLst>
    <p:ext uri="{DCECCB84-F9BA-43D5-87BE-67443E8EF086}">
      <p15:sldGuideLst xmlns:p15="http://schemas.microsoft.com/office/powerpoint/2012/main">
        <p15:guide id="1" pos="528">
          <p15:clr>
            <a:srgbClr val="FBAE40"/>
          </p15:clr>
        </p15:guide>
        <p15:guide id="2" pos="7152">
          <p15:clr>
            <a:srgbClr val="FBAE40"/>
          </p15:clr>
        </p15:guide>
        <p15:guide id="3" orient="horz" pos="288">
          <p15:clr>
            <a:srgbClr val="FBAE40"/>
          </p15:clr>
        </p15:guide>
        <p15:guide id="4" orient="horz" pos="369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Slide Option 3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2FC9B-7701-4482-997E-2BE2E4792704}"/>
              </a:ext>
            </a:extLst>
          </p:cNvPr>
          <p:cNvSpPr>
            <a:spLocks noGrp="1"/>
          </p:cNvSpPr>
          <p:nvPr>
            <p:ph type="title"/>
          </p:nvPr>
        </p:nvSpPr>
        <p:spPr/>
        <p:txBody>
          <a:bodyPr/>
          <a:lstStyle>
            <a:lvl1pPr>
              <a:defRPr>
                <a:solidFill>
                  <a:srgbClr val="001E45"/>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910962075"/>
      </p:ext>
    </p:extLst>
  </p:cSld>
  <p:clrMapOvr>
    <a:masterClrMapping/>
  </p:clrMapOvr>
  <p:extLst>
    <p:ext uri="{DCECCB84-F9BA-43D5-87BE-67443E8EF086}">
      <p15:sldGuideLst xmlns:p15="http://schemas.microsoft.com/office/powerpoint/2012/main">
        <p15:guide id="1" pos="528">
          <p15:clr>
            <a:srgbClr val="FBAE40"/>
          </p15:clr>
        </p15:guide>
        <p15:guide id="2" pos="7152">
          <p15:clr>
            <a:srgbClr val="FBAE40"/>
          </p15:clr>
        </p15:guide>
        <p15:guide id="3" orient="horz" pos="216">
          <p15:clr>
            <a:srgbClr val="FBAE40"/>
          </p15:clr>
        </p15:guide>
        <p15:guide id="4" orient="horz"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Slide Option 35">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98726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584BF9-4DAC-6043-860C-EC30289809E9}" type="datetimeFigureOut">
              <a:rPr lang="en-US" smtClean="0"/>
              <a:t>7/31/2023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2F1FD92-65A6-1C49-9FC3-A8A76406F14F}" type="slidenum">
              <a:rPr lang="en-US" smtClean="0"/>
              <a:t>‹#›</a:t>
            </a:fld>
            <a:endParaRPr lang="en-US" dirty="0"/>
          </a:p>
        </p:txBody>
      </p:sp>
    </p:spTree>
    <p:extLst>
      <p:ext uri="{BB962C8B-B14F-4D97-AF65-F5344CB8AC3E}">
        <p14:creationId xmlns:p14="http://schemas.microsoft.com/office/powerpoint/2010/main" val="5960738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266701" y="302840"/>
            <a:ext cx="4787899" cy="664607"/>
          </a:xfrm>
        </p:spPr>
        <p:txBody>
          <a:bodyPr lIns="0" tIns="0" rIns="0" bIns="0" anchor="t" anchorCtr="0">
            <a:noAutofit/>
          </a:bodyPr>
          <a:lstStyle>
            <a:lvl1pPr>
              <a:defRPr sz="3600" b="1" i="0">
                <a:solidFill>
                  <a:schemeClr val="bg1"/>
                </a:solidFill>
                <a:latin typeface="Gill Sans Std"/>
              </a:defRPr>
            </a:lvl1pPr>
          </a:lstStyle>
          <a:p>
            <a:r>
              <a:rPr lang="en-US" dirty="0"/>
              <a:t>Click to edit Master title style</a:t>
            </a:r>
          </a:p>
        </p:txBody>
      </p:sp>
    </p:spTree>
    <p:extLst>
      <p:ext uri="{BB962C8B-B14F-4D97-AF65-F5344CB8AC3E}">
        <p14:creationId xmlns:p14="http://schemas.microsoft.com/office/powerpoint/2010/main" val="1414531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584BF9-4DAC-6043-860C-EC30289809E9}" type="datetimeFigureOut">
              <a:rPr lang="en-US" smtClean="0"/>
              <a:t>7/31/2023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2F1FD92-65A6-1C49-9FC3-A8A76406F14F}" type="slidenum">
              <a:rPr lang="en-US" smtClean="0"/>
              <a:t>‹#›</a:t>
            </a:fld>
            <a:endParaRPr lang="en-US" dirty="0"/>
          </a:p>
        </p:txBody>
      </p:sp>
    </p:spTree>
    <p:extLst>
      <p:ext uri="{BB962C8B-B14F-4D97-AF65-F5344CB8AC3E}">
        <p14:creationId xmlns:p14="http://schemas.microsoft.com/office/powerpoint/2010/main" val="529788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584BF9-4DAC-6043-860C-EC30289809E9}" type="datetimeFigureOut">
              <a:rPr lang="en-US" smtClean="0"/>
              <a:t>7/31/2023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2F1FD92-65A6-1C49-9FC3-A8A76406F14F}" type="slidenum">
              <a:rPr lang="en-US" smtClean="0"/>
              <a:t>‹#›</a:t>
            </a:fld>
            <a:endParaRPr lang="en-US" dirty="0"/>
          </a:p>
        </p:txBody>
      </p:sp>
    </p:spTree>
    <p:extLst>
      <p:ext uri="{BB962C8B-B14F-4D97-AF65-F5344CB8AC3E}">
        <p14:creationId xmlns:p14="http://schemas.microsoft.com/office/powerpoint/2010/main" val="1007147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584BF9-4DAC-6043-860C-EC30289809E9}" type="datetimeFigureOut">
              <a:rPr lang="en-US" smtClean="0"/>
              <a:t>7/31/2023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F1FD92-65A6-1C49-9FC3-A8A76406F14F}" type="slidenum">
              <a:rPr lang="en-US" smtClean="0"/>
              <a:t>‹#›</a:t>
            </a:fld>
            <a:endParaRPr lang="en-US" dirty="0"/>
          </a:p>
        </p:txBody>
      </p:sp>
    </p:spTree>
    <p:extLst>
      <p:ext uri="{BB962C8B-B14F-4D97-AF65-F5344CB8AC3E}">
        <p14:creationId xmlns:p14="http://schemas.microsoft.com/office/powerpoint/2010/main" val="3269912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584BF9-4DAC-6043-860C-EC30289809E9}" type="datetimeFigureOut">
              <a:rPr lang="en-US" smtClean="0"/>
              <a:t>7/31/2023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F1FD92-65A6-1C49-9FC3-A8A76406F14F}" type="slidenum">
              <a:rPr lang="en-US" smtClean="0"/>
              <a:t>‹#›</a:t>
            </a:fld>
            <a:endParaRPr lang="en-US" dirty="0"/>
          </a:p>
        </p:txBody>
      </p:sp>
    </p:spTree>
    <p:extLst>
      <p:ext uri="{BB962C8B-B14F-4D97-AF65-F5344CB8AC3E}">
        <p14:creationId xmlns:p14="http://schemas.microsoft.com/office/powerpoint/2010/main" val="2374571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56584BF9-4DAC-6043-860C-EC30289809E9}" type="datetimeFigureOut">
              <a:rPr lang="en-US" smtClean="0"/>
              <a:t>7/31/2023</a:t>
            </a:fld>
            <a:endParaRPr lang="en-US" dirty="0"/>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D2F1FD92-65A6-1C49-9FC3-A8A76406F14F}" type="slidenum">
              <a:rPr lang="en-US" smtClean="0"/>
              <a:t>‹#›</a:t>
            </a:fld>
            <a:endParaRPr lang="en-US" dirty="0"/>
          </a:p>
        </p:txBody>
      </p:sp>
    </p:spTree>
    <p:extLst>
      <p:ext uri="{BB962C8B-B14F-4D97-AF65-F5344CB8AC3E}">
        <p14:creationId xmlns:p14="http://schemas.microsoft.com/office/powerpoint/2010/main" val="2372290254"/>
      </p:ext>
    </p:extLst>
  </p:cSld>
  <p:clrMap bg1="lt1" tx1="dk1" bg2="lt2" tx2="dk2" accent1="accent1" accent2="accent2" accent3="accent3" accent4="accent4" accent5="accent5" accent6="accent6" hlink="hlink" folHlink="folHlink"/>
  <p:sldLayoutIdLst>
    <p:sldLayoutId id="2147493468" r:id="rId1"/>
    <p:sldLayoutId id="2147493469" r:id="rId2"/>
    <p:sldLayoutId id="2147493470" r:id="rId3"/>
    <p:sldLayoutId id="2147493471" r:id="rId4"/>
    <p:sldLayoutId id="2147493472" r:id="rId5"/>
    <p:sldLayoutId id="2147493473" r:id="rId6"/>
    <p:sldLayoutId id="2147493474" r:id="rId7"/>
    <p:sldLayoutId id="2147493475" r:id="rId8"/>
    <p:sldLayoutId id="2147493476" r:id="rId9"/>
    <p:sldLayoutId id="2147493477" r:id="rId10"/>
    <p:sldLayoutId id="214749347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08D4AE-4193-46C5-A0D1-2A13E27351A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BA4092-EDDD-4CB1-B5BD-2B9DCAD62EA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A03D595-5B54-4EC9-AA0C-C9954445FF3C}"/>
              </a:ext>
            </a:extLst>
          </p:cNvPr>
          <p:cNvSpPr txBox="1">
            <a:spLocks/>
          </p:cNvSpPr>
          <p:nvPr/>
        </p:nvSpPr>
        <p:spPr>
          <a:xfrm>
            <a:off x="142356" y="4767263"/>
            <a:ext cx="499804" cy="273844"/>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C2E27F4-EE69-4C09-ACDC-B512DB748074}" type="slidenum">
              <a:rPr lang="en-US" sz="900" smtClean="0">
                <a:solidFill>
                  <a:srgbClr val="A7A8AA"/>
                </a:solidFill>
              </a:rPr>
              <a:pPr/>
              <a:t>‹#›</a:t>
            </a:fld>
            <a:endParaRPr lang="en-US" sz="900" dirty="0">
              <a:solidFill>
                <a:srgbClr val="A7A8AA"/>
              </a:solidFill>
            </a:endParaRPr>
          </a:p>
        </p:txBody>
      </p:sp>
    </p:spTree>
    <p:extLst>
      <p:ext uri="{BB962C8B-B14F-4D97-AF65-F5344CB8AC3E}">
        <p14:creationId xmlns:p14="http://schemas.microsoft.com/office/powerpoint/2010/main" val="2285923602"/>
      </p:ext>
    </p:extLst>
  </p:cSld>
  <p:clrMap bg1="lt1" tx1="dk1" bg2="lt2" tx2="dk2" accent1="accent1" accent2="accent2" accent3="accent3" accent4="accent4" accent5="accent5" accent6="accent6" hlink="hlink" folHlink="folHlink"/>
  <p:sldLayoutIdLst>
    <p:sldLayoutId id="2147493487" r:id="rId1"/>
    <p:sldLayoutId id="2147493488" r:id="rId2"/>
    <p:sldLayoutId id="2147493489" r:id="rId3"/>
    <p:sldLayoutId id="2147493490" r:id="rId4"/>
    <p:sldLayoutId id="2147493491" r:id="rId5"/>
    <p:sldLayoutId id="2147493492" r:id="rId6"/>
    <p:sldLayoutId id="2147493493" r:id="rId7"/>
    <p:sldLayoutId id="2147493494" r:id="rId8"/>
    <p:sldLayoutId id="2147493495" r:id="rId9"/>
    <p:sldLayoutId id="2147493496" r:id="rId10"/>
    <p:sldLayoutId id="2147493497" r:id="rId11"/>
    <p:sldLayoutId id="2147493498" r:id="rId12"/>
    <p:sldLayoutId id="2147493499" r:id="rId13"/>
    <p:sldLayoutId id="2147493500" r:id="rId14"/>
    <p:sldLayoutId id="2147493501" r:id="rId15"/>
    <p:sldLayoutId id="2147493502" r:id="rId16"/>
    <p:sldLayoutId id="2147493503" r:id="rId17"/>
    <p:sldLayoutId id="2147493504" r:id="rId18"/>
    <p:sldLayoutId id="2147493505" r:id="rId19"/>
    <p:sldLayoutId id="2147493506" r:id="rId20"/>
    <p:sldLayoutId id="2147493507" r:id="rId21"/>
    <p:sldLayoutId id="2147493508" r:id="rId22"/>
    <p:sldLayoutId id="2147493509" r:id="rId23"/>
    <p:sldLayoutId id="2147493510" r:id="rId24"/>
    <p:sldLayoutId id="2147493511" r:id="rId25"/>
    <p:sldLayoutId id="2147493512" r:id="rId26"/>
    <p:sldLayoutId id="2147493513" r:id="rId27"/>
    <p:sldLayoutId id="2147493514" r:id="rId28"/>
    <p:sldLayoutId id="2147493515" r:id="rId29"/>
    <p:sldLayoutId id="2147493516" r:id="rId30"/>
    <p:sldLayoutId id="2147493517" r:id="rId31"/>
    <p:sldLayoutId id="2147493518" r:id="rId32"/>
    <p:sldLayoutId id="2147493519" r:id="rId33"/>
    <p:sldLayoutId id="2147493520" r:id="rId34"/>
    <p:sldLayoutId id="2147493521" r:id="rId35"/>
    <p:sldLayoutId id="2147493522" r:id="rId36"/>
    <p:sldLayoutId id="2147493523" r:id="rId37"/>
    <p:sldLayoutId id="2147493524" r:id="rId38"/>
    <p:sldLayoutId id="2147493526" r:id="rId39"/>
  </p:sldLayoutIdLst>
  <p:txStyles>
    <p:titleStyle>
      <a:lvl1pPr algn="l" defTabSz="685800" rtl="0" eaLnBrk="1" latinLnBrk="0" hangingPunct="1">
        <a:lnSpc>
          <a:spcPct val="90000"/>
        </a:lnSpc>
        <a:spcBef>
          <a:spcPct val="0"/>
        </a:spcBef>
        <a:buNone/>
        <a:defRPr sz="3300" kern="1200">
          <a:solidFill>
            <a:srgbClr val="001E45"/>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1E45"/>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1E45"/>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1E45"/>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1E45"/>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1E45"/>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6.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6.xml"/><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8.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9.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10.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6.xml"/><Relationship Id="rId1" Type="http://schemas.openxmlformats.org/officeDocument/2006/relationships/tags" Target="../tags/tag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0.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6.xml"/><Relationship Id="rId1" Type="http://schemas.openxmlformats.org/officeDocument/2006/relationships/tags" Target="../tags/tag3.xml"/><Relationship Id="rId4" Type="http://schemas.openxmlformats.org/officeDocument/2006/relationships/image" Target="../media/image2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2" Type="http://schemas.openxmlformats.org/officeDocument/2006/relationships/hyperlink" Target="mailto:fwalton@mem-ins.com" TargetMode="Externa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6.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9.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66FAF51-C4AD-4C13-90EB-E817479285EE}"/>
              </a:ext>
            </a:extLst>
          </p:cNvPr>
          <p:cNvSpPr>
            <a:spLocks noGrp="1"/>
          </p:cNvSpPr>
          <p:nvPr>
            <p:ph type="subTitle" idx="1"/>
          </p:nvPr>
        </p:nvSpPr>
        <p:spPr>
          <a:xfrm>
            <a:off x="1" y="2693581"/>
            <a:ext cx="9144000" cy="1522369"/>
          </a:xfrm>
        </p:spPr>
        <p:txBody>
          <a:bodyPr>
            <a:noAutofit/>
          </a:bodyPr>
          <a:lstStyle/>
          <a:p>
            <a:r>
              <a:rPr lang="en-US" sz="3200" b="1" dirty="0">
                <a:solidFill>
                  <a:srgbClr val="F38827"/>
                </a:solidFill>
              </a:rPr>
              <a:t>Before and After: </a:t>
            </a:r>
          </a:p>
          <a:p>
            <a:r>
              <a:rPr lang="en-US" sz="3200" b="1" dirty="0">
                <a:solidFill>
                  <a:srgbClr val="F38827"/>
                </a:solidFill>
              </a:rPr>
              <a:t>A 2-Part Method for Improving Safety &amp; Claims Outcomes</a:t>
            </a:r>
          </a:p>
        </p:txBody>
      </p:sp>
      <p:sp>
        <p:nvSpPr>
          <p:cNvPr id="4" name="TextBox 3">
            <a:extLst>
              <a:ext uri="{FF2B5EF4-FFF2-40B4-BE49-F238E27FC236}">
                <a16:creationId xmlns:a16="http://schemas.microsoft.com/office/drawing/2014/main" id="{A0053FAB-A37C-4E6B-AD8E-0F77A5AFE92C}"/>
              </a:ext>
            </a:extLst>
          </p:cNvPr>
          <p:cNvSpPr txBox="1"/>
          <p:nvPr/>
        </p:nvSpPr>
        <p:spPr>
          <a:xfrm>
            <a:off x="236481" y="4477406"/>
            <a:ext cx="6227380" cy="430887"/>
          </a:xfrm>
          <a:prstGeom prst="rect">
            <a:avLst/>
          </a:prstGeom>
          <a:noFill/>
        </p:spPr>
        <p:txBody>
          <a:bodyPr wrap="square" rtlCol="0">
            <a:spAutoFit/>
          </a:bodyPr>
          <a:lstStyle/>
          <a:p>
            <a:r>
              <a:rPr lang="en-US" sz="2200" b="1" dirty="0">
                <a:solidFill>
                  <a:srgbClr val="001E45"/>
                </a:solidFill>
              </a:rPr>
              <a:t>Mark Woodward, Sr. Safety and Risk Trainer</a:t>
            </a:r>
          </a:p>
        </p:txBody>
      </p:sp>
    </p:spTree>
    <p:extLst>
      <p:ext uri="{BB962C8B-B14F-4D97-AF65-F5344CB8AC3E}">
        <p14:creationId xmlns:p14="http://schemas.microsoft.com/office/powerpoint/2010/main" val="436434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Content Placeholder 2">
            <a:extLst>
              <a:ext uri="{FF2B5EF4-FFF2-40B4-BE49-F238E27FC236}">
                <a16:creationId xmlns:a16="http://schemas.microsoft.com/office/drawing/2014/main" id="{09BF09D0-3AB0-4986-9C12-7FDFB3A1C8AC}"/>
              </a:ext>
            </a:extLst>
          </p:cNvPr>
          <p:cNvSpPr txBox="1">
            <a:spLocks noChangeArrowheads="1"/>
          </p:cNvSpPr>
          <p:nvPr/>
        </p:nvSpPr>
        <p:spPr bwMode="auto">
          <a:xfrm>
            <a:off x="994174" y="399353"/>
            <a:ext cx="8034348" cy="4344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25718" rIns="51435" bIns="25718"/>
          <a:lstStyle>
            <a:lvl1pPr marL="514350" indent="-51435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85763" indent="-385763" defTabSz="342900">
              <a:buFont typeface="Calibri" panose="020F0502020204030204" pitchFamily="34" charset="0"/>
              <a:buAutoNum type="arabicPeriod"/>
              <a:defRPr/>
            </a:pPr>
            <a:r>
              <a:rPr lang="en-US" altLang="en-US" sz="2100" b="1" dirty="0">
                <a:solidFill>
                  <a:prstClr val="black"/>
                </a:solidFill>
                <a:latin typeface="Arial" panose="020B0604020202020204" pitchFamily="34" charset="0"/>
              </a:rPr>
              <a:t>ALL Management Must Commit! (</a:t>
            </a:r>
            <a:r>
              <a:rPr lang="en-US" altLang="en-US" sz="1800" b="1" dirty="0">
                <a:solidFill>
                  <a:prstClr val="black"/>
                </a:solidFill>
                <a:latin typeface="Arial" panose="020B0604020202020204" pitchFamily="34" charset="0"/>
              </a:rPr>
              <a:t>Top and Middle Mgmt.</a:t>
            </a:r>
            <a:r>
              <a:rPr lang="en-US" altLang="en-US" sz="2100" b="1" dirty="0">
                <a:solidFill>
                  <a:prstClr val="black"/>
                </a:solidFill>
                <a:latin typeface="Arial" panose="020B0604020202020204" pitchFamily="34" charset="0"/>
              </a:rPr>
              <a:t>)</a:t>
            </a:r>
          </a:p>
          <a:p>
            <a:pPr marL="385763" indent="-385763" defTabSz="342900">
              <a:buFont typeface="Calibri" panose="020F0502020204030204" pitchFamily="34" charset="0"/>
              <a:buAutoNum type="arabicPeriod"/>
              <a:defRPr/>
            </a:pPr>
            <a:r>
              <a:rPr lang="en-US" altLang="en-US" sz="2100" b="1" dirty="0">
                <a:solidFill>
                  <a:prstClr val="black"/>
                </a:solidFill>
                <a:latin typeface="Arial" panose="020B0604020202020204" pitchFamily="34" charset="0"/>
              </a:rPr>
              <a:t>Understand Your Costs – EMR, Premium, Claims</a:t>
            </a:r>
          </a:p>
          <a:p>
            <a:pPr marL="385763" indent="-385763" defTabSz="342900">
              <a:buFont typeface="Calibri" panose="020F0502020204030204" pitchFamily="34" charset="0"/>
              <a:buAutoNum type="arabicPeriod"/>
              <a:defRPr/>
            </a:pPr>
            <a:r>
              <a:rPr lang="en-US" altLang="en-US" sz="2100" b="1" dirty="0">
                <a:solidFill>
                  <a:prstClr val="black"/>
                </a:solidFill>
                <a:latin typeface="Arial" panose="020B0604020202020204" pitchFamily="34" charset="0"/>
              </a:rPr>
              <a:t>Develop, Communicate, Enforce Safety Rules</a:t>
            </a:r>
          </a:p>
          <a:p>
            <a:pPr marL="385763" indent="-385763" defTabSz="342900">
              <a:buFont typeface="Calibri" panose="020F0502020204030204" pitchFamily="34" charset="0"/>
              <a:buAutoNum type="arabicPeriod"/>
              <a:defRPr/>
            </a:pPr>
            <a:r>
              <a:rPr lang="en-US" altLang="en-US" sz="2100" b="1" dirty="0">
                <a:solidFill>
                  <a:prstClr val="black"/>
                </a:solidFill>
                <a:latin typeface="Arial" panose="020B0604020202020204" pitchFamily="34" charset="0"/>
              </a:rPr>
              <a:t>Hold Regular Safety Meetings &amp; Provide Training</a:t>
            </a:r>
          </a:p>
          <a:p>
            <a:pPr marL="385763" indent="-385763" defTabSz="342900">
              <a:buFont typeface="Calibri" panose="020F0502020204030204" pitchFamily="34" charset="0"/>
              <a:buAutoNum type="arabicPeriod"/>
              <a:defRPr/>
            </a:pPr>
            <a:r>
              <a:rPr lang="en-US" altLang="en-US" sz="2100" b="1" dirty="0">
                <a:solidFill>
                  <a:prstClr val="black"/>
                </a:solidFill>
                <a:latin typeface="Arial" panose="020B0604020202020204" pitchFamily="34" charset="0"/>
              </a:rPr>
              <a:t>Perform Corrective Action &amp; Document</a:t>
            </a:r>
          </a:p>
          <a:p>
            <a:pPr marL="385763" indent="-385763" defTabSz="342900">
              <a:buFont typeface="Calibri" panose="020F0502020204030204" pitchFamily="34" charset="0"/>
              <a:buAutoNum type="arabicPeriod"/>
              <a:defRPr/>
            </a:pPr>
            <a:r>
              <a:rPr lang="en-US" altLang="en-US" sz="2100" b="1" dirty="0">
                <a:solidFill>
                  <a:prstClr val="black"/>
                </a:solidFill>
                <a:latin typeface="Arial" panose="020B0604020202020204" pitchFamily="34" charset="0"/>
              </a:rPr>
              <a:t>Inspect Jobsites, Tools, Buildings and Vehicles	</a:t>
            </a:r>
          </a:p>
          <a:p>
            <a:pPr marL="385763" indent="-385763" defTabSz="342900">
              <a:buFont typeface="Calibri" panose="020F0502020204030204" pitchFamily="34" charset="0"/>
              <a:buAutoNum type="arabicPeriod"/>
              <a:defRPr/>
            </a:pPr>
            <a:r>
              <a:rPr lang="en-US" altLang="en-US" sz="2100" b="1" dirty="0">
                <a:solidFill>
                  <a:prstClr val="black"/>
                </a:solidFill>
                <a:latin typeface="Arial" panose="020B0604020202020204" pitchFamily="34" charset="0"/>
              </a:rPr>
              <a:t>Enforce a Drug-Free Workplace (NH &amp; PA)</a:t>
            </a:r>
          </a:p>
          <a:p>
            <a:pPr marL="385763" indent="-385763" defTabSz="342900">
              <a:buFont typeface="Calibri" panose="020F0502020204030204" pitchFamily="34" charset="0"/>
              <a:buAutoNum type="arabicPeriod"/>
              <a:defRPr/>
            </a:pPr>
            <a:r>
              <a:rPr lang="en-US" altLang="en-US" sz="2100" b="1" dirty="0">
                <a:solidFill>
                  <a:prstClr val="black"/>
                </a:solidFill>
                <a:latin typeface="Arial" panose="020B0604020202020204" pitchFamily="34" charset="0"/>
              </a:rPr>
              <a:t>Enforce a Written Seat Belt Policy – All Employees</a:t>
            </a:r>
          </a:p>
          <a:p>
            <a:pPr marL="385763" indent="-385763" defTabSz="342900">
              <a:buFont typeface="Calibri" panose="020F0502020204030204" pitchFamily="34" charset="0"/>
              <a:buAutoNum type="arabicPeriod"/>
              <a:defRPr/>
            </a:pPr>
            <a:r>
              <a:rPr lang="en-US" altLang="en-US" sz="2100" b="1" dirty="0">
                <a:solidFill>
                  <a:prstClr val="black"/>
                </a:solidFill>
                <a:latin typeface="Arial" panose="020B0604020202020204" pitchFamily="34" charset="0"/>
              </a:rPr>
              <a:t>Enforce Written Distracted Work / Driving Policy</a:t>
            </a:r>
          </a:p>
          <a:p>
            <a:pPr marL="385763" indent="-385763" defTabSz="342900">
              <a:buFont typeface="Calibri" panose="020F0502020204030204" pitchFamily="34" charset="0"/>
              <a:buAutoNum type="arabicPeriod"/>
              <a:defRPr/>
            </a:pPr>
            <a:r>
              <a:rPr lang="en-US" altLang="en-US" sz="2100" b="1" dirty="0">
                <a:solidFill>
                  <a:prstClr val="black"/>
                </a:solidFill>
                <a:latin typeface="Arial" panose="020B0604020202020204" pitchFamily="34" charset="0"/>
              </a:rPr>
              <a:t>New Hires – Provide Training and Set Expectations</a:t>
            </a:r>
          </a:p>
          <a:p>
            <a:pPr marL="385763" indent="-385763" defTabSz="342900">
              <a:buFont typeface="Calibri" panose="020F0502020204030204" pitchFamily="34" charset="0"/>
              <a:buAutoNum type="arabicPeriod"/>
              <a:defRPr/>
            </a:pPr>
            <a:r>
              <a:rPr lang="en-US" altLang="en-US" sz="2100" b="1" dirty="0">
                <a:solidFill>
                  <a:prstClr val="black"/>
                </a:solidFill>
                <a:latin typeface="Arial" panose="020B0604020202020204" pitchFamily="34" charset="0"/>
              </a:rPr>
              <a:t>New Hires – Post-Offer Employment Physicals</a:t>
            </a:r>
          </a:p>
        </p:txBody>
      </p:sp>
      <p:sp>
        <p:nvSpPr>
          <p:cNvPr id="7" name="Title 5">
            <a:extLst>
              <a:ext uri="{FF2B5EF4-FFF2-40B4-BE49-F238E27FC236}">
                <a16:creationId xmlns:a16="http://schemas.microsoft.com/office/drawing/2014/main" id="{DFBE6B2E-B95D-4714-B06A-152990800E39}"/>
              </a:ext>
            </a:extLst>
          </p:cNvPr>
          <p:cNvSpPr>
            <a:spLocks noGrp="1"/>
          </p:cNvSpPr>
          <p:nvPr>
            <p:ph type="title"/>
          </p:nvPr>
        </p:nvSpPr>
        <p:spPr>
          <a:xfrm rot="5400000">
            <a:off x="-2074663" y="2074666"/>
            <a:ext cx="5143500" cy="994172"/>
          </a:xfrm>
        </p:spPr>
        <p:txBody>
          <a:bodyPr/>
          <a:lstStyle/>
          <a:p>
            <a:pPr algn="ctr">
              <a:defRPr/>
            </a:pPr>
            <a:r>
              <a:rPr lang="en-US" dirty="0"/>
              <a:t>SAFETY MUST-HAVES</a:t>
            </a:r>
            <a:r>
              <a:rPr dirty="0"/>
              <a:t> </a:t>
            </a:r>
          </a:p>
        </p:txBody>
      </p:sp>
    </p:spTree>
    <p:custDataLst>
      <p:tags r:id="rId1"/>
    </p:custDataLst>
    <p:extLst>
      <p:ext uri="{BB962C8B-B14F-4D97-AF65-F5344CB8AC3E}">
        <p14:creationId xmlns:p14="http://schemas.microsoft.com/office/powerpoint/2010/main" val="2678640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Content Placeholder 2">
            <a:extLst>
              <a:ext uri="{FF2B5EF4-FFF2-40B4-BE49-F238E27FC236}">
                <a16:creationId xmlns:a16="http://schemas.microsoft.com/office/drawing/2014/main" id="{09BF09D0-3AB0-4986-9C12-7FDFB3A1C8AC}"/>
              </a:ext>
            </a:extLst>
          </p:cNvPr>
          <p:cNvSpPr txBox="1">
            <a:spLocks noChangeArrowheads="1"/>
          </p:cNvSpPr>
          <p:nvPr/>
        </p:nvSpPr>
        <p:spPr bwMode="auto">
          <a:xfrm>
            <a:off x="1463433" y="679614"/>
            <a:ext cx="7680567" cy="3784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25718" rIns="51435" bIns="25718"/>
          <a:lstStyle>
            <a:lvl1pPr marL="514350" indent="-51435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57175" indent="-257175">
              <a:lnSpc>
                <a:spcPct val="106000"/>
              </a:lnSpc>
              <a:spcBef>
                <a:spcPts val="0"/>
              </a:spcBef>
              <a:buFont typeface="+mj-lt"/>
              <a:buAutoNum type="arabicPeriod"/>
            </a:pPr>
            <a:r>
              <a:rPr lang="en-US" sz="2100" dirty="0">
                <a:latin typeface="Arial" panose="020B0604020202020204" pitchFamily="34" charset="0"/>
                <a:ea typeface="Calibri" panose="020F0502020204030204" pitchFamily="34" charset="0"/>
                <a:cs typeface="Arial" panose="020B0604020202020204" pitchFamily="34" charset="0"/>
              </a:rPr>
              <a:t>Have a written injury reporting policy </a:t>
            </a:r>
          </a:p>
          <a:p>
            <a:pPr marL="257175" indent="-257175">
              <a:lnSpc>
                <a:spcPct val="106000"/>
              </a:lnSpc>
              <a:spcBef>
                <a:spcPts val="0"/>
              </a:spcBef>
              <a:buFont typeface="+mj-lt"/>
              <a:buAutoNum type="arabicPeriod"/>
            </a:pPr>
            <a:r>
              <a:rPr lang="en-US" sz="2100" dirty="0">
                <a:latin typeface="Arial" panose="020B0604020202020204" pitchFamily="34" charset="0"/>
                <a:ea typeface="Calibri" panose="020F0502020204030204" pitchFamily="34" charset="0"/>
                <a:cs typeface="Arial" panose="020B0604020202020204" pitchFamily="34" charset="0"/>
              </a:rPr>
              <a:t>Direct medical care</a:t>
            </a:r>
          </a:p>
          <a:p>
            <a:pPr marL="257175" indent="-257175">
              <a:lnSpc>
                <a:spcPct val="106000"/>
              </a:lnSpc>
              <a:spcBef>
                <a:spcPts val="0"/>
              </a:spcBef>
              <a:buFont typeface="+mj-lt"/>
              <a:buAutoNum type="arabicPeriod"/>
            </a:pPr>
            <a:r>
              <a:rPr lang="en-US" sz="2100" dirty="0">
                <a:latin typeface="Arial" panose="020B0604020202020204" pitchFamily="34" charset="0"/>
                <a:ea typeface="Calibri" panose="020F0502020204030204" pitchFamily="34" charset="0"/>
                <a:cs typeface="Arial" panose="020B0604020202020204" pitchFamily="34" charset="0"/>
              </a:rPr>
              <a:t>Do post-injury drug &amp; alcohol screens within 24 hours </a:t>
            </a:r>
          </a:p>
          <a:p>
            <a:pPr marL="257175" indent="-257175">
              <a:lnSpc>
                <a:spcPct val="106000"/>
              </a:lnSpc>
              <a:spcBef>
                <a:spcPts val="0"/>
              </a:spcBef>
              <a:buFont typeface="+mj-lt"/>
              <a:buAutoNum type="arabicPeriod"/>
            </a:pPr>
            <a:r>
              <a:rPr lang="en-US" sz="2100" dirty="0">
                <a:latin typeface="Arial" panose="020B0604020202020204" pitchFamily="34" charset="0"/>
                <a:ea typeface="Calibri" panose="020F0502020204030204" pitchFamily="34" charset="0"/>
                <a:cs typeface="Arial" panose="020B0604020202020204" pitchFamily="34" charset="0"/>
              </a:rPr>
              <a:t>Perform an investigation of all incidents and injuries</a:t>
            </a:r>
          </a:p>
          <a:p>
            <a:pPr marL="257175" indent="-257175">
              <a:lnSpc>
                <a:spcPct val="106000"/>
              </a:lnSpc>
              <a:spcBef>
                <a:spcPts val="0"/>
              </a:spcBef>
              <a:buFont typeface="+mj-lt"/>
              <a:buAutoNum type="arabicPeriod"/>
            </a:pPr>
            <a:r>
              <a:rPr lang="en-US" sz="2100" dirty="0">
                <a:latin typeface="Arial" panose="020B0604020202020204" pitchFamily="34" charset="0"/>
                <a:ea typeface="Calibri" panose="020F0502020204030204" pitchFamily="34" charset="0"/>
                <a:cs typeface="Arial" panose="020B0604020202020204" pitchFamily="34" charset="0"/>
              </a:rPr>
              <a:t>Report injuries to the insurance carrier within 24 hours. </a:t>
            </a:r>
          </a:p>
          <a:p>
            <a:pPr marL="257175" indent="-257175">
              <a:lnSpc>
                <a:spcPct val="106000"/>
              </a:lnSpc>
              <a:spcBef>
                <a:spcPts val="0"/>
              </a:spcBef>
              <a:buFont typeface="+mj-lt"/>
              <a:buAutoNum type="arabicPeriod"/>
            </a:pPr>
            <a:r>
              <a:rPr lang="en-US" sz="2100" dirty="0">
                <a:latin typeface="Arial" panose="020B0604020202020204" pitchFamily="34" charset="0"/>
                <a:ea typeface="Calibri" panose="020F0502020204030204" pitchFamily="34" charset="0"/>
                <a:cs typeface="Arial" panose="020B0604020202020204" pitchFamily="34" charset="0"/>
              </a:rPr>
              <a:t>Know and utilize carrier cost savings programs </a:t>
            </a:r>
          </a:p>
          <a:p>
            <a:pPr marL="257175" indent="-257175">
              <a:lnSpc>
                <a:spcPct val="106000"/>
              </a:lnSpc>
              <a:spcBef>
                <a:spcPts val="0"/>
              </a:spcBef>
              <a:buFont typeface="+mj-lt"/>
              <a:buAutoNum type="arabicPeriod"/>
            </a:pPr>
            <a:r>
              <a:rPr lang="en-US" sz="2100" dirty="0">
                <a:latin typeface="Arial" panose="020B0604020202020204" pitchFamily="34" charset="0"/>
                <a:ea typeface="Calibri" panose="020F0502020204030204" pitchFamily="34" charset="0"/>
                <a:cs typeface="Arial" panose="020B0604020202020204" pitchFamily="34" charset="0"/>
              </a:rPr>
              <a:t>Document when treatment is declined by the employee</a:t>
            </a:r>
          </a:p>
          <a:p>
            <a:pPr marL="257175" indent="-257175">
              <a:lnSpc>
                <a:spcPct val="106000"/>
              </a:lnSpc>
              <a:spcBef>
                <a:spcPts val="0"/>
              </a:spcBef>
              <a:buFont typeface="+mj-lt"/>
              <a:buAutoNum type="arabicPeriod"/>
            </a:pPr>
            <a:r>
              <a:rPr lang="en-US" sz="2100" dirty="0">
                <a:latin typeface="Arial" panose="020B0604020202020204" pitchFamily="34" charset="0"/>
                <a:ea typeface="Calibri" panose="020F0502020204030204" pitchFamily="34" charset="0"/>
                <a:cs typeface="Arial" panose="020B0604020202020204" pitchFamily="34" charset="0"/>
              </a:rPr>
              <a:t>Offer light duty to injured employees  </a:t>
            </a:r>
          </a:p>
          <a:p>
            <a:pPr marL="257175" indent="-257175">
              <a:lnSpc>
                <a:spcPct val="106000"/>
              </a:lnSpc>
              <a:spcBef>
                <a:spcPts val="0"/>
              </a:spcBef>
              <a:buFont typeface="+mj-lt"/>
              <a:buAutoNum type="arabicPeriod"/>
            </a:pPr>
            <a:r>
              <a:rPr lang="en-US" sz="2100" dirty="0">
                <a:latin typeface="Arial" panose="020B0604020202020204" pitchFamily="34" charset="0"/>
                <a:ea typeface="Calibri" panose="020F0502020204030204" pitchFamily="34" charset="0"/>
                <a:cs typeface="Arial" panose="020B0604020202020204" pitchFamily="34" charset="0"/>
              </a:rPr>
              <a:t>Plan for injuries and emergencies at night, or rural locations.</a:t>
            </a:r>
          </a:p>
          <a:p>
            <a:pPr marL="257175" indent="-257175">
              <a:lnSpc>
                <a:spcPct val="106000"/>
              </a:lnSpc>
              <a:spcBef>
                <a:spcPts val="0"/>
              </a:spcBef>
              <a:buFont typeface="+mj-lt"/>
              <a:buAutoNum type="arabicPeriod"/>
            </a:pPr>
            <a:r>
              <a:rPr lang="en-US" sz="2100" dirty="0">
                <a:latin typeface="Arial" panose="020B0604020202020204" pitchFamily="34" charset="0"/>
                <a:ea typeface="Calibri" panose="020F0502020204030204" pitchFamily="34" charset="0"/>
                <a:cs typeface="Arial" panose="020B0604020202020204" pitchFamily="34" charset="0"/>
              </a:rPr>
              <a:t>Communicate with your injured employee often. </a:t>
            </a:r>
          </a:p>
          <a:p>
            <a:pPr marL="257175" indent="-257175">
              <a:lnSpc>
                <a:spcPct val="106000"/>
              </a:lnSpc>
              <a:spcBef>
                <a:spcPts val="0"/>
              </a:spcBef>
              <a:buFont typeface="+mj-lt"/>
              <a:buAutoNum type="arabicPeriod"/>
            </a:pPr>
            <a:r>
              <a:rPr lang="en-US" sz="2100" dirty="0">
                <a:latin typeface="Arial" panose="020B0604020202020204" pitchFamily="34" charset="0"/>
                <a:ea typeface="Calibri" panose="020F0502020204030204" pitchFamily="34" charset="0"/>
                <a:cs typeface="Arial" panose="020B0604020202020204" pitchFamily="34" charset="0"/>
              </a:rPr>
              <a:t>Communicate with your insurance carrier often.</a:t>
            </a:r>
          </a:p>
        </p:txBody>
      </p:sp>
      <p:sp>
        <p:nvSpPr>
          <p:cNvPr id="7" name="Title 5">
            <a:extLst>
              <a:ext uri="{FF2B5EF4-FFF2-40B4-BE49-F238E27FC236}">
                <a16:creationId xmlns:a16="http://schemas.microsoft.com/office/drawing/2014/main" id="{DFBE6B2E-B95D-4714-B06A-152990800E39}"/>
              </a:ext>
            </a:extLst>
          </p:cNvPr>
          <p:cNvSpPr>
            <a:spLocks noGrp="1"/>
          </p:cNvSpPr>
          <p:nvPr>
            <p:ph type="title"/>
          </p:nvPr>
        </p:nvSpPr>
        <p:spPr>
          <a:xfrm rot="5400000">
            <a:off x="-1714797" y="2074665"/>
            <a:ext cx="5143502" cy="994172"/>
          </a:xfrm>
        </p:spPr>
        <p:txBody>
          <a:bodyPr>
            <a:normAutofit fontScale="90000"/>
          </a:bodyPr>
          <a:lstStyle/>
          <a:p>
            <a:pPr algn="ctr">
              <a:defRPr/>
            </a:pPr>
            <a:r>
              <a:rPr lang="en-US" dirty="0"/>
              <a:t>AFTER:</a:t>
            </a:r>
            <a:br>
              <a:rPr lang="en-US" dirty="0"/>
            </a:br>
            <a:r>
              <a:rPr lang="en-US" dirty="0"/>
              <a:t>PROPER CLAIMS MGMT.</a:t>
            </a:r>
            <a:endParaRPr dirty="0"/>
          </a:p>
        </p:txBody>
      </p:sp>
    </p:spTree>
    <p:custDataLst>
      <p:tags r:id="rId1"/>
    </p:custDataLst>
    <p:extLst>
      <p:ext uri="{BB962C8B-B14F-4D97-AF65-F5344CB8AC3E}">
        <p14:creationId xmlns:p14="http://schemas.microsoft.com/office/powerpoint/2010/main" val="3624783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17C42-E26A-478C-892F-F9322873E435}"/>
              </a:ext>
            </a:extLst>
          </p:cNvPr>
          <p:cNvSpPr>
            <a:spLocks noGrp="1"/>
          </p:cNvSpPr>
          <p:nvPr>
            <p:ph type="title"/>
          </p:nvPr>
        </p:nvSpPr>
        <p:spPr>
          <a:xfrm>
            <a:off x="0" y="310292"/>
            <a:ext cx="9144000" cy="994172"/>
          </a:xfrm>
        </p:spPr>
        <p:txBody>
          <a:bodyPr/>
          <a:lstStyle/>
          <a:p>
            <a:pPr algn="ctr"/>
            <a:r>
              <a:rPr lang="en-US" dirty="0"/>
              <a:t>Fact-Based Training</a:t>
            </a:r>
          </a:p>
        </p:txBody>
      </p:sp>
      <p:sp>
        <p:nvSpPr>
          <p:cNvPr id="3" name="Content Placeholder 2">
            <a:extLst>
              <a:ext uri="{FF2B5EF4-FFF2-40B4-BE49-F238E27FC236}">
                <a16:creationId xmlns:a16="http://schemas.microsoft.com/office/drawing/2014/main" id="{9DDDEDA1-BA63-42B6-A73F-2FE0D9B06763}"/>
              </a:ext>
            </a:extLst>
          </p:cNvPr>
          <p:cNvSpPr>
            <a:spLocks noGrp="1"/>
          </p:cNvSpPr>
          <p:nvPr>
            <p:ph idx="1"/>
          </p:nvPr>
        </p:nvSpPr>
        <p:spPr>
          <a:xfrm>
            <a:off x="374716" y="1244338"/>
            <a:ext cx="8140634" cy="3690593"/>
          </a:xfrm>
        </p:spPr>
        <p:txBody>
          <a:bodyPr>
            <a:normAutofit/>
          </a:bodyPr>
          <a:lstStyle/>
          <a:p>
            <a:pPr>
              <a:buFont typeface="Wingdings" panose="05000000000000000000" pitchFamily="2" charset="2"/>
              <a:buChar char="ü"/>
            </a:pPr>
            <a:r>
              <a:rPr lang="en-US" sz="3000" dirty="0"/>
              <a:t>Warning labels and decals</a:t>
            </a:r>
          </a:p>
          <a:p>
            <a:pPr>
              <a:buFont typeface="Wingdings" panose="05000000000000000000" pitchFamily="2" charset="2"/>
              <a:buChar char="ü"/>
            </a:pPr>
            <a:r>
              <a:rPr lang="en-US" sz="3000" dirty="0"/>
              <a:t>SDS</a:t>
            </a:r>
          </a:p>
          <a:p>
            <a:pPr>
              <a:buFont typeface="Wingdings" panose="05000000000000000000" pitchFamily="2" charset="2"/>
              <a:buChar char="ü"/>
            </a:pPr>
            <a:r>
              <a:rPr lang="en-US" sz="3000" dirty="0"/>
              <a:t>Owner’s manuals</a:t>
            </a:r>
          </a:p>
          <a:p>
            <a:pPr>
              <a:buFont typeface="Wingdings" panose="05000000000000000000" pitchFamily="2" charset="2"/>
              <a:buChar char="ü"/>
            </a:pPr>
            <a:r>
              <a:rPr lang="en-US" sz="3000" dirty="0"/>
              <a:t>Instructions</a:t>
            </a:r>
          </a:p>
          <a:p>
            <a:pPr>
              <a:buFont typeface="Wingdings" panose="05000000000000000000" pitchFamily="2" charset="2"/>
              <a:buChar char="ü"/>
            </a:pPr>
            <a:r>
              <a:rPr lang="en-US" sz="3000" dirty="0"/>
              <a:t>OSHA publications</a:t>
            </a:r>
          </a:p>
          <a:p>
            <a:pPr>
              <a:buFont typeface="Wingdings" panose="05000000000000000000" pitchFamily="2" charset="2"/>
              <a:buChar char="ü"/>
            </a:pPr>
            <a:r>
              <a:rPr lang="en-US" sz="3000" dirty="0"/>
              <a:t>Your company safety policy</a:t>
            </a:r>
          </a:p>
          <a:p>
            <a:pPr>
              <a:buFont typeface="Wingdings" panose="05000000000000000000" pitchFamily="2" charset="2"/>
              <a:buChar char="ü"/>
            </a:pPr>
            <a:r>
              <a:rPr lang="en-US" sz="3000" dirty="0"/>
              <a:t>Insurance premiums and costs</a:t>
            </a:r>
          </a:p>
        </p:txBody>
      </p:sp>
      <p:pic>
        <p:nvPicPr>
          <p:cNvPr id="4" name="Picture 3">
            <a:extLst>
              <a:ext uri="{FF2B5EF4-FFF2-40B4-BE49-F238E27FC236}">
                <a16:creationId xmlns:a16="http://schemas.microsoft.com/office/drawing/2014/main" id="{7A3C2990-9944-48DB-B8D2-A0E6FFA45D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7814" y="1487823"/>
            <a:ext cx="2891471" cy="2167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82470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34F855F-2634-4B82-B64E-3A3BA554535B}"/>
              </a:ext>
            </a:extLst>
          </p:cNvPr>
          <p:cNvSpPr txBox="1">
            <a:spLocks/>
          </p:cNvSpPr>
          <p:nvPr/>
        </p:nvSpPr>
        <p:spPr>
          <a:xfrm>
            <a:off x="1159497" y="366761"/>
            <a:ext cx="7904375" cy="4409978"/>
          </a:xfrm>
          <a:prstGeom prst="rect">
            <a:avLst/>
          </a:prstGeom>
        </p:spPr>
        <p:txBody>
          <a:bodyPr>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0" algn="ctr">
              <a:buNone/>
              <a:defRPr/>
            </a:pPr>
            <a:r>
              <a:rPr lang="en-US" altLang="en-US" sz="3300" dirty="0">
                <a:latin typeface="Arial" panose="020B0604020202020204" pitchFamily="34" charset="0"/>
                <a:cs typeface="Arial" panose="020B0604020202020204" pitchFamily="34" charset="0"/>
              </a:rPr>
              <a:t>The State of Missouri supports safety!</a:t>
            </a:r>
          </a:p>
          <a:p>
            <a:pPr marL="342900" lvl="1" indent="0" algn="ctr">
              <a:buNone/>
              <a:defRPr/>
            </a:pPr>
            <a:r>
              <a:rPr lang="en-US" altLang="en-US" sz="3300" dirty="0">
                <a:latin typeface="Arial" panose="020B0604020202020204" pitchFamily="34" charset="0"/>
                <a:cs typeface="Arial" panose="020B0604020202020204" pitchFamily="34" charset="0"/>
              </a:rPr>
              <a:t>Please Develop Safety Rules</a:t>
            </a:r>
          </a:p>
          <a:p>
            <a:pPr lvl="1">
              <a:defRPr/>
            </a:pPr>
            <a:endParaRPr lang="en-US" altLang="en-US" sz="1800" dirty="0">
              <a:latin typeface="Arial" panose="020B0604020202020204" pitchFamily="34" charset="0"/>
              <a:cs typeface="Arial" panose="020B0604020202020204" pitchFamily="34" charset="0"/>
            </a:endParaRPr>
          </a:p>
          <a:p>
            <a:pPr>
              <a:defRPr/>
            </a:pPr>
            <a:r>
              <a:rPr lang="en-US" altLang="en-US" sz="1800" dirty="0">
                <a:latin typeface="Arial" panose="020B0604020202020204" pitchFamily="34" charset="0"/>
                <a:ea typeface="Arial Unicode MS" panose="020B0604020202020204" pitchFamily="34" charset="-128"/>
                <a:cs typeface="Arial" panose="020B0604020202020204" pitchFamily="34" charset="0"/>
              </a:rPr>
              <a:t>If the employee fails to use safety devices provided by the employer or fails to obey safety rules, compensation is reduced by 25 - 50%.</a:t>
            </a:r>
          </a:p>
          <a:p>
            <a:pPr>
              <a:defRPr/>
            </a:pPr>
            <a:endParaRPr lang="en-US" altLang="en-US" sz="1800" dirty="0">
              <a:latin typeface="Arial" panose="020B0604020202020204" pitchFamily="34" charset="0"/>
              <a:ea typeface="Arial Unicode MS" panose="020B0604020202020204" pitchFamily="34" charset="-128"/>
              <a:cs typeface="Arial" panose="020B0604020202020204" pitchFamily="34" charset="0"/>
            </a:endParaRPr>
          </a:p>
          <a:p>
            <a:pPr>
              <a:defRPr/>
            </a:pPr>
            <a:r>
              <a:rPr lang="en-US" altLang="en-US" sz="1800" dirty="0">
                <a:latin typeface="Arial" panose="020B0604020202020204" pitchFamily="34" charset="0"/>
                <a:ea typeface="Arial Unicode MS" panose="020B0604020202020204" pitchFamily="34" charset="-128"/>
                <a:cs typeface="Arial" panose="020B0604020202020204" pitchFamily="34" charset="0"/>
              </a:rPr>
              <a:t>Section 287.120.5</a:t>
            </a:r>
          </a:p>
          <a:p>
            <a:pPr marL="42863" indent="0">
              <a:buNone/>
              <a:defRPr/>
            </a:pPr>
            <a:endParaRPr lang="en-US" altLang="en-US" sz="1800" dirty="0">
              <a:latin typeface="Arial" panose="020B0604020202020204" pitchFamily="34" charset="0"/>
              <a:ea typeface="Arial Unicode MS" panose="020B0604020202020204" pitchFamily="34" charset="-128"/>
              <a:cs typeface="Arial" panose="020B0604020202020204" pitchFamily="34" charset="0"/>
            </a:endParaRPr>
          </a:p>
          <a:p>
            <a:pPr lvl="1">
              <a:buFont typeface="Wingdings" panose="05000000000000000000" pitchFamily="2" charset="2"/>
              <a:buChar char="Ø"/>
              <a:defRPr/>
            </a:pPr>
            <a:r>
              <a:rPr lang="en-US" altLang="en-US" sz="1800" dirty="0">
                <a:latin typeface="Arial" panose="020B0604020202020204" pitchFamily="34" charset="0"/>
                <a:ea typeface="Arial Unicode MS" panose="020B0604020202020204" pitchFamily="34" charset="-128"/>
                <a:cs typeface="Arial" panose="020B0604020202020204" pitchFamily="34" charset="0"/>
              </a:rPr>
              <a:t>Initial Employee Orientation Training</a:t>
            </a:r>
          </a:p>
          <a:p>
            <a:pPr lvl="1">
              <a:buFont typeface="Wingdings" panose="05000000000000000000" pitchFamily="2" charset="2"/>
              <a:buChar char="Ø"/>
              <a:defRPr/>
            </a:pPr>
            <a:r>
              <a:rPr lang="en-US" altLang="en-US" sz="1800" dirty="0">
                <a:latin typeface="Arial" panose="020B0604020202020204" pitchFamily="34" charset="0"/>
                <a:ea typeface="Arial Unicode MS" panose="020B0604020202020204" pitchFamily="34" charset="-128"/>
                <a:cs typeface="Arial" panose="020B0604020202020204" pitchFamily="34" charset="0"/>
              </a:rPr>
              <a:t>Signed Receipt of Employee Manual</a:t>
            </a:r>
          </a:p>
          <a:p>
            <a:pPr lvl="1">
              <a:buFont typeface="Wingdings" panose="05000000000000000000" pitchFamily="2" charset="2"/>
              <a:buChar char="Ø"/>
              <a:defRPr/>
            </a:pPr>
            <a:r>
              <a:rPr lang="en-US" altLang="en-US" sz="1800" dirty="0">
                <a:latin typeface="Arial" panose="020B0604020202020204" pitchFamily="34" charset="0"/>
                <a:ea typeface="Arial Unicode MS" panose="020B0604020202020204" pitchFamily="34" charset="-128"/>
                <a:cs typeface="Arial" panose="020B0604020202020204" pitchFamily="34" charset="0"/>
              </a:rPr>
              <a:t>Ongoing Safety Training Logs</a:t>
            </a:r>
          </a:p>
          <a:p>
            <a:pPr lvl="1">
              <a:buFont typeface="Wingdings" panose="05000000000000000000" pitchFamily="2" charset="2"/>
              <a:buChar char="Ø"/>
              <a:defRPr/>
            </a:pPr>
            <a:r>
              <a:rPr lang="en-US" altLang="en-US" sz="1800" dirty="0">
                <a:latin typeface="Arial" panose="020B0604020202020204" pitchFamily="34" charset="0"/>
                <a:ea typeface="Arial Unicode MS" panose="020B0604020202020204" pitchFamily="34" charset="-128"/>
                <a:cs typeface="Arial" panose="020B0604020202020204" pitchFamily="34" charset="0"/>
              </a:rPr>
              <a:t>Enforcement</a:t>
            </a:r>
            <a:endParaRPr lang="en-US" altLang="en-US" sz="18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29158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711D6EE-B1C6-487D-9D37-7943524F7083}"/>
              </a:ext>
            </a:extLst>
          </p:cNvPr>
          <p:cNvSpPr txBox="1">
            <a:spLocks/>
          </p:cNvSpPr>
          <p:nvPr/>
        </p:nvSpPr>
        <p:spPr>
          <a:xfrm>
            <a:off x="1098223" y="328759"/>
            <a:ext cx="8045777" cy="1049912"/>
          </a:xfrm>
          <a:prstGeom prst="rect">
            <a:avLst/>
          </a:prstGeom>
        </p:spPr>
        <p:txBody>
          <a:bodyPr>
            <a:normAutofit lnSpcReduction="10000"/>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en-US" altLang="en-US" sz="3000" dirty="0">
                <a:latin typeface="Arial" panose="020B0604020202020204" pitchFamily="34" charset="0"/>
                <a:cs typeface="Arial" panose="020B0604020202020204" pitchFamily="34" charset="0"/>
              </a:rPr>
              <a:t>The State of Missouri supports safety!</a:t>
            </a:r>
          </a:p>
          <a:p>
            <a:pPr marL="0" indent="0" algn="ctr">
              <a:buNone/>
              <a:defRPr/>
            </a:pPr>
            <a:r>
              <a:rPr lang="en-US" altLang="en-US" sz="3225" dirty="0">
                <a:latin typeface="Arial" panose="020B0604020202020204" pitchFamily="34" charset="0"/>
                <a:cs typeface="Arial" panose="020B0604020202020204" pitchFamily="34" charset="0"/>
              </a:rPr>
              <a:t>Please Develop a Drug &amp; Alcohol Policy</a:t>
            </a:r>
            <a:endParaRPr lang="en-US" altLang="en-US" sz="2400" dirty="0"/>
          </a:p>
          <a:p>
            <a:pPr lvl="1">
              <a:defRPr/>
            </a:pPr>
            <a:endParaRPr lang="en-US" altLang="en-US" sz="2100" dirty="0"/>
          </a:p>
          <a:p>
            <a:pPr lvl="1">
              <a:defRPr/>
            </a:pPr>
            <a:endParaRPr lang="en-US" altLang="en-US" sz="2100" dirty="0"/>
          </a:p>
          <a:p>
            <a:pPr lvl="1">
              <a:defRPr/>
            </a:pPr>
            <a:endParaRPr lang="en-US" altLang="en-US" sz="2100" dirty="0"/>
          </a:p>
          <a:p>
            <a:pPr lvl="1">
              <a:defRPr/>
            </a:pPr>
            <a:endParaRPr lang="en-US" altLang="en-US" sz="2100" dirty="0"/>
          </a:p>
        </p:txBody>
      </p:sp>
      <p:sp>
        <p:nvSpPr>
          <p:cNvPr id="3" name="Content Placeholder 2">
            <a:extLst>
              <a:ext uri="{FF2B5EF4-FFF2-40B4-BE49-F238E27FC236}">
                <a16:creationId xmlns:a16="http://schemas.microsoft.com/office/drawing/2014/main" id="{70F86878-E528-48B8-8826-7369EEC05A24}"/>
              </a:ext>
            </a:extLst>
          </p:cNvPr>
          <p:cNvSpPr>
            <a:spLocks noGrp="1"/>
          </p:cNvSpPr>
          <p:nvPr>
            <p:ph idx="1"/>
          </p:nvPr>
        </p:nvSpPr>
        <p:spPr>
          <a:xfrm>
            <a:off x="1187286" y="1378670"/>
            <a:ext cx="7867650" cy="3170057"/>
          </a:xfrm>
        </p:spPr>
        <p:txBody>
          <a:bodyPr>
            <a:noAutofit/>
          </a:bodyPr>
          <a:lstStyle/>
          <a:p>
            <a:pPr marL="0" indent="0">
              <a:buNone/>
            </a:pPr>
            <a:r>
              <a:rPr lang="en-US" altLang="en-US" sz="1800" dirty="0">
                <a:solidFill>
                  <a:schemeClr val="tx1"/>
                </a:solidFill>
              </a:rPr>
              <a:t>Section 287.120.6</a:t>
            </a:r>
          </a:p>
          <a:p>
            <a:pPr lvl="1">
              <a:buFont typeface="Arial" panose="020B0604020202020204" pitchFamily="34" charset="0"/>
              <a:buChar char="•"/>
            </a:pPr>
            <a:endParaRPr lang="en-US" altLang="en-US" dirty="0">
              <a:solidFill>
                <a:schemeClr val="tx1"/>
              </a:solidFill>
              <a:cs typeface="Times New Roman" panose="02020603050405020304" pitchFamily="18" charset="0"/>
            </a:endParaRPr>
          </a:p>
          <a:p>
            <a:r>
              <a:rPr lang="en-US" altLang="en-US" dirty="0">
                <a:solidFill>
                  <a:schemeClr val="tx1"/>
                </a:solidFill>
                <a:cs typeface="Times New Roman" panose="02020603050405020304" pitchFamily="18" charset="0"/>
              </a:rPr>
              <a:t>Reduces WC benefits by 50% in instances of positive post-accident drug tests for non-prescribed controlled drugs or the metabolites of such drugs, by presuming that the injury was sustained in conjunction with such drug use.</a:t>
            </a:r>
          </a:p>
          <a:p>
            <a:endParaRPr lang="en-US" altLang="en-US" dirty="0">
              <a:solidFill>
                <a:schemeClr val="tx1"/>
              </a:solidFill>
              <a:cs typeface="Times New Roman" panose="02020603050405020304" pitchFamily="18" charset="0"/>
            </a:endParaRPr>
          </a:p>
          <a:p>
            <a:r>
              <a:rPr lang="en-US" altLang="en-US" dirty="0">
                <a:solidFill>
                  <a:schemeClr val="tx1"/>
                </a:solidFill>
                <a:cs typeface="Times New Roman" panose="02020603050405020304" pitchFamily="18" charset="0"/>
              </a:rPr>
              <a:t>Denies benefits in cases where it is shown that the drug use was the proximate cause of the injury or when the employee refuses to submit to an employer requested drug test.</a:t>
            </a:r>
            <a:endParaRPr lang="en-US" altLang="en-US" dirty="0"/>
          </a:p>
          <a:p>
            <a:pPr lvl="1"/>
            <a:endParaRPr lang="en-US" altLang="en-US" dirty="0"/>
          </a:p>
        </p:txBody>
      </p:sp>
    </p:spTree>
    <p:custDataLst>
      <p:tags r:id="rId1"/>
    </p:custDataLst>
    <p:extLst>
      <p:ext uri="{BB962C8B-B14F-4D97-AF65-F5344CB8AC3E}">
        <p14:creationId xmlns:p14="http://schemas.microsoft.com/office/powerpoint/2010/main" val="17759953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55F79-9F9C-4EAD-BC2D-76A5FDBA6267}"/>
              </a:ext>
            </a:extLst>
          </p:cNvPr>
          <p:cNvSpPr>
            <a:spLocks noGrp="1"/>
          </p:cNvSpPr>
          <p:nvPr>
            <p:ph type="title"/>
          </p:nvPr>
        </p:nvSpPr>
        <p:spPr>
          <a:xfrm>
            <a:off x="0" y="306785"/>
            <a:ext cx="9144000" cy="1216852"/>
          </a:xfrm>
        </p:spPr>
        <p:txBody>
          <a:bodyPr>
            <a:normAutofit fontScale="90000"/>
          </a:bodyPr>
          <a:lstStyle/>
          <a:p>
            <a:pPr algn="ctr"/>
            <a:r>
              <a:rPr lang="en-US" dirty="0"/>
              <a:t>29 USC 654 General Duty Clause</a:t>
            </a:r>
            <a:br>
              <a:rPr lang="en-US" dirty="0"/>
            </a:br>
            <a:r>
              <a:rPr lang="en-US" dirty="0"/>
              <a:t>Did you know OSHA wants employees to follow safety rules?</a:t>
            </a:r>
          </a:p>
        </p:txBody>
      </p:sp>
      <p:sp>
        <p:nvSpPr>
          <p:cNvPr id="3" name="Content Placeholder 2">
            <a:extLst>
              <a:ext uri="{FF2B5EF4-FFF2-40B4-BE49-F238E27FC236}">
                <a16:creationId xmlns:a16="http://schemas.microsoft.com/office/drawing/2014/main" id="{8F2F59CC-C6F7-45A8-AAF1-1B86714DEC0E}"/>
              </a:ext>
            </a:extLst>
          </p:cNvPr>
          <p:cNvSpPr>
            <a:spLocks noGrp="1"/>
          </p:cNvSpPr>
          <p:nvPr>
            <p:ph idx="1"/>
          </p:nvPr>
        </p:nvSpPr>
        <p:spPr>
          <a:xfrm>
            <a:off x="579159" y="1523637"/>
            <a:ext cx="8435222" cy="3069710"/>
          </a:xfrm>
        </p:spPr>
        <p:txBody>
          <a:bodyPr>
            <a:normAutofit fontScale="92500" lnSpcReduction="20000"/>
          </a:bodyPr>
          <a:lstStyle/>
          <a:p>
            <a:pPr marL="0" indent="0">
              <a:spcBef>
                <a:spcPts val="225"/>
              </a:spcBef>
              <a:spcAft>
                <a:spcPts val="225"/>
              </a:spcAft>
              <a:buNone/>
            </a:pPr>
            <a:r>
              <a:rPr lang="en-US" i="0" dirty="0">
                <a:solidFill>
                  <a:schemeClr val="tx1"/>
                </a:solidFill>
                <a:effectLst/>
              </a:rPr>
              <a:t>(a)Each </a:t>
            </a:r>
            <a:r>
              <a:rPr lang="en-US" dirty="0">
                <a:solidFill>
                  <a:schemeClr val="tx1"/>
                </a:solidFill>
              </a:rPr>
              <a:t>employer</a:t>
            </a:r>
          </a:p>
          <a:p>
            <a:pPr marL="0" indent="0">
              <a:spcBef>
                <a:spcPts val="225"/>
              </a:spcBef>
              <a:spcAft>
                <a:spcPts val="225"/>
              </a:spcAft>
              <a:buNone/>
            </a:pPr>
            <a:r>
              <a:rPr lang="en-US" i="0" dirty="0">
                <a:solidFill>
                  <a:schemeClr val="tx1"/>
                </a:solidFill>
                <a:effectLst/>
              </a:rPr>
              <a:t>	(1)shall furnish to each of his </a:t>
            </a:r>
            <a:r>
              <a:rPr lang="en-US" i="0" u="none" strike="noStrike" dirty="0">
                <a:solidFill>
                  <a:schemeClr val="tx1"/>
                </a:solidFill>
                <a:effectLst/>
              </a:rPr>
              <a:t>employees</a:t>
            </a:r>
            <a:r>
              <a:rPr lang="en-US" i="0" dirty="0">
                <a:solidFill>
                  <a:schemeClr val="tx1"/>
                </a:solidFill>
                <a:effectLst/>
              </a:rPr>
              <a:t> employment and a 	place 	of employment which are free from recognized hazards 	that are 	causing or are likely to cause death or serious physical 	harm to 	his </a:t>
            </a:r>
            <a:r>
              <a:rPr lang="en-US" i="0" u="none" strike="noStrike" dirty="0">
                <a:solidFill>
                  <a:schemeClr val="tx1"/>
                </a:solidFill>
                <a:effectLst/>
              </a:rPr>
              <a:t>employees</a:t>
            </a:r>
            <a:r>
              <a:rPr lang="en-US" i="0" dirty="0">
                <a:solidFill>
                  <a:schemeClr val="tx1"/>
                </a:solidFill>
                <a:effectLst/>
              </a:rPr>
              <a:t>;</a:t>
            </a:r>
          </a:p>
          <a:p>
            <a:pPr marL="0" indent="0">
              <a:spcBef>
                <a:spcPts val="225"/>
              </a:spcBef>
              <a:spcAft>
                <a:spcPts val="225"/>
              </a:spcAft>
              <a:buNone/>
            </a:pPr>
            <a:endParaRPr lang="en-US" b="1" i="0" dirty="0">
              <a:solidFill>
                <a:srgbClr val="333333"/>
              </a:solidFill>
              <a:effectLst/>
            </a:endParaRPr>
          </a:p>
          <a:p>
            <a:pPr marL="0" indent="0">
              <a:spcBef>
                <a:spcPts val="225"/>
              </a:spcBef>
              <a:spcAft>
                <a:spcPts val="225"/>
              </a:spcAft>
              <a:buNone/>
            </a:pPr>
            <a:r>
              <a:rPr lang="en-US" b="1" i="0" dirty="0">
                <a:solidFill>
                  <a:srgbClr val="333333"/>
                </a:solidFill>
                <a:effectLst/>
              </a:rPr>
              <a:t>	</a:t>
            </a:r>
            <a:r>
              <a:rPr lang="en-US" i="0" dirty="0">
                <a:solidFill>
                  <a:schemeClr val="tx1"/>
                </a:solidFill>
                <a:effectLst/>
              </a:rPr>
              <a:t>(2)shall comply with </a:t>
            </a:r>
            <a:r>
              <a:rPr lang="en-US" i="0" u="none" strike="noStrike" dirty="0">
                <a:solidFill>
                  <a:schemeClr val="tx1"/>
                </a:solidFill>
                <a:effectLst/>
              </a:rPr>
              <a:t>occupational safety and health </a:t>
            </a:r>
            <a:r>
              <a:rPr lang="en-US" i="0" strike="noStrike" dirty="0">
                <a:solidFill>
                  <a:schemeClr val="tx1"/>
                </a:solidFill>
                <a:effectLst/>
              </a:rPr>
              <a:t>	</a:t>
            </a:r>
            <a:r>
              <a:rPr lang="en-US" i="0" u="none" strike="noStrike" dirty="0">
                <a:solidFill>
                  <a:schemeClr val="tx1"/>
                </a:solidFill>
                <a:effectLst/>
              </a:rPr>
              <a:t>standards</a:t>
            </a:r>
            <a:r>
              <a:rPr lang="en-US" i="0" dirty="0">
                <a:solidFill>
                  <a:schemeClr val="tx1"/>
                </a:solidFill>
                <a:effectLst/>
              </a:rPr>
              <a:t> promulgated under this chapter.</a:t>
            </a:r>
          </a:p>
          <a:p>
            <a:pPr marL="0" indent="0">
              <a:spcBef>
                <a:spcPts val="225"/>
              </a:spcBef>
              <a:spcAft>
                <a:spcPts val="225"/>
              </a:spcAft>
              <a:buNone/>
            </a:pPr>
            <a:endParaRPr lang="en-US" b="1" i="0" dirty="0">
              <a:solidFill>
                <a:srgbClr val="333333"/>
              </a:solidFill>
              <a:effectLst/>
            </a:endParaRPr>
          </a:p>
          <a:p>
            <a:pPr marL="0" indent="0">
              <a:spcBef>
                <a:spcPts val="225"/>
              </a:spcBef>
              <a:spcAft>
                <a:spcPts val="225"/>
              </a:spcAft>
              <a:buNone/>
            </a:pPr>
            <a:r>
              <a:rPr lang="en-US" i="0" dirty="0">
                <a:solidFill>
                  <a:schemeClr val="tx1"/>
                </a:solidFill>
                <a:effectLst/>
                <a:highlight>
                  <a:srgbClr val="FFFF00"/>
                </a:highlight>
              </a:rPr>
              <a:t>(b)Each </a:t>
            </a:r>
            <a:r>
              <a:rPr lang="en-US" i="0" u="none" strike="noStrike" dirty="0">
                <a:solidFill>
                  <a:schemeClr val="tx1"/>
                </a:solidFill>
                <a:effectLst/>
                <a:highlight>
                  <a:srgbClr val="FFFF00"/>
                </a:highlight>
              </a:rPr>
              <a:t>employee</a:t>
            </a:r>
            <a:r>
              <a:rPr lang="en-US" i="0" dirty="0">
                <a:solidFill>
                  <a:schemeClr val="tx1"/>
                </a:solidFill>
                <a:effectLst/>
                <a:highlight>
                  <a:srgbClr val="FFFF00"/>
                </a:highlight>
              </a:rPr>
              <a:t> shall comply with </a:t>
            </a:r>
            <a:r>
              <a:rPr lang="en-US" i="0" u="none" strike="noStrike" dirty="0">
                <a:solidFill>
                  <a:schemeClr val="tx1"/>
                </a:solidFill>
                <a:effectLst/>
                <a:highlight>
                  <a:srgbClr val="FFFF00"/>
                </a:highlight>
              </a:rPr>
              <a:t>occupational safety and health standards</a:t>
            </a:r>
            <a:r>
              <a:rPr lang="en-US" i="0" dirty="0">
                <a:solidFill>
                  <a:schemeClr val="tx1"/>
                </a:solidFill>
                <a:effectLst/>
                <a:highlight>
                  <a:srgbClr val="FFFF00"/>
                </a:highlight>
              </a:rPr>
              <a:t> and all rules, regulations, and orders issued pursuant to this chapter which are applicable to his own actions and conduct.</a:t>
            </a:r>
          </a:p>
        </p:txBody>
      </p:sp>
    </p:spTree>
    <p:custDataLst>
      <p:tags r:id="rId1"/>
    </p:custDataLst>
    <p:extLst>
      <p:ext uri="{BB962C8B-B14F-4D97-AF65-F5344CB8AC3E}">
        <p14:creationId xmlns:p14="http://schemas.microsoft.com/office/powerpoint/2010/main" val="1927613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331831-4F8F-4768-BF01-9366D2DAAEB1}"/>
              </a:ext>
            </a:extLst>
          </p:cNvPr>
          <p:cNvPicPr>
            <a:picLocks noChangeAspect="1"/>
          </p:cNvPicPr>
          <p:nvPr/>
        </p:nvPicPr>
        <p:blipFill>
          <a:blip r:embed="rId3"/>
          <a:stretch>
            <a:fillRect/>
          </a:stretch>
        </p:blipFill>
        <p:spPr>
          <a:xfrm>
            <a:off x="4066" y="0"/>
            <a:ext cx="9135868" cy="5143500"/>
          </a:xfrm>
          <a:prstGeom prst="rect">
            <a:avLst/>
          </a:prstGeom>
        </p:spPr>
      </p:pic>
    </p:spTree>
    <p:custDataLst>
      <p:tags r:id="rId1"/>
    </p:custDataLst>
    <p:extLst>
      <p:ext uri="{BB962C8B-B14F-4D97-AF65-F5344CB8AC3E}">
        <p14:creationId xmlns:p14="http://schemas.microsoft.com/office/powerpoint/2010/main" val="3764218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66FAF51-C4AD-4C13-90EB-E817479285EE}"/>
              </a:ext>
            </a:extLst>
          </p:cNvPr>
          <p:cNvSpPr>
            <a:spLocks noGrp="1"/>
          </p:cNvSpPr>
          <p:nvPr>
            <p:ph type="subTitle" idx="1"/>
          </p:nvPr>
        </p:nvSpPr>
        <p:spPr>
          <a:xfrm>
            <a:off x="517890" y="3051596"/>
            <a:ext cx="8116312" cy="1164353"/>
          </a:xfrm>
        </p:spPr>
        <p:txBody>
          <a:bodyPr>
            <a:noAutofit/>
          </a:bodyPr>
          <a:lstStyle/>
          <a:p>
            <a:r>
              <a:rPr lang="en-US" sz="3200" b="1" dirty="0">
                <a:solidFill>
                  <a:srgbClr val="F38827"/>
                </a:solidFill>
              </a:rPr>
              <a:t>After the Incident – Controls &amp; Best Practices for Improved Claim Outcomes</a:t>
            </a:r>
          </a:p>
        </p:txBody>
      </p:sp>
      <p:sp>
        <p:nvSpPr>
          <p:cNvPr id="4" name="TextBox 3">
            <a:extLst>
              <a:ext uri="{FF2B5EF4-FFF2-40B4-BE49-F238E27FC236}">
                <a16:creationId xmlns:a16="http://schemas.microsoft.com/office/drawing/2014/main" id="{A0053FAB-A37C-4E6B-AD8E-0F77A5AFE92C}"/>
              </a:ext>
            </a:extLst>
          </p:cNvPr>
          <p:cNvSpPr txBox="1"/>
          <p:nvPr/>
        </p:nvSpPr>
        <p:spPr>
          <a:xfrm>
            <a:off x="236481" y="4477406"/>
            <a:ext cx="6227380" cy="430887"/>
          </a:xfrm>
          <a:prstGeom prst="rect">
            <a:avLst/>
          </a:prstGeom>
          <a:noFill/>
        </p:spPr>
        <p:txBody>
          <a:bodyPr wrap="square" rtlCol="0">
            <a:spAutoFit/>
          </a:bodyPr>
          <a:lstStyle/>
          <a:p>
            <a:r>
              <a:rPr lang="en-US" sz="2200" b="1" dirty="0">
                <a:solidFill>
                  <a:srgbClr val="001E45"/>
                </a:solidFill>
              </a:rPr>
              <a:t>Steve Summers, Field Service Manager – Claims</a:t>
            </a:r>
          </a:p>
        </p:txBody>
      </p:sp>
    </p:spTree>
    <p:extLst>
      <p:ext uri="{BB962C8B-B14F-4D97-AF65-F5344CB8AC3E}">
        <p14:creationId xmlns:p14="http://schemas.microsoft.com/office/powerpoint/2010/main" val="191980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2674928" y="322256"/>
            <a:ext cx="6361867" cy="994172"/>
          </a:xfrm>
        </p:spPr>
        <p:txBody>
          <a:bodyPr>
            <a:noAutofit/>
          </a:bodyPr>
          <a:lstStyle/>
          <a:p>
            <a:r>
              <a:rPr lang="en-US" altLang="en-US" sz="3300" b="1" dirty="0"/>
              <a:t>Effective</a:t>
            </a:r>
            <a:r>
              <a:rPr lang="en-US" altLang="en-US" sz="3300" b="1" dirty="0">
                <a:solidFill>
                  <a:srgbClr val="04617B"/>
                </a:solidFill>
              </a:rPr>
              <a:t> </a:t>
            </a:r>
            <a:r>
              <a:rPr lang="en-US" altLang="en-US" sz="3300" b="1" dirty="0"/>
              <a:t>Incident Management</a:t>
            </a:r>
          </a:p>
        </p:txBody>
      </p:sp>
      <p:sp>
        <p:nvSpPr>
          <p:cNvPr id="59395" name="Content Placeholder 2"/>
          <p:cNvSpPr>
            <a:spLocks noGrp="1"/>
          </p:cNvSpPr>
          <p:nvPr>
            <p:ph idx="1"/>
          </p:nvPr>
        </p:nvSpPr>
        <p:spPr>
          <a:xfrm>
            <a:off x="819984" y="1316428"/>
            <a:ext cx="7376510" cy="2034836"/>
          </a:xfrm>
        </p:spPr>
        <p:txBody>
          <a:bodyPr>
            <a:noAutofit/>
          </a:bodyPr>
          <a:lstStyle/>
          <a:p>
            <a:pPr marL="0" indent="0">
              <a:buNone/>
            </a:pPr>
            <a:r>
              <a:rPr lang="en-US" altLang="en-US" sz="2800" dirty="0">
                <a:solidFill>
                  <a:schemeClr val="tx1"/>
                </a:solidFill>
              </a:rPr>
              <a:t>Workers’ Compensation Best Practices &amp; Procedures Meant to Maximize Overall Claim Outcomes:  </a:t>
            </a:r>
          </a:p>
          <a:p>
            <a:pPr lvl="2"/>
            <a:r>
              <a:rPr lang="en-US" altLang="en-US" sz="2000" dirty="0">
                <a:solidFill>
                  <a:schemeClr val="tx1"/>
                </a:solidFill>
              </a:rPr>
              <a:t>Improved Medical Treatment/Outcomes </a:t>
            </a:r>
          </a:p>
          <a:p>
            <a:pPr lvl="2"/>
            <a:r>
              <a:rPr lang="en-US" altLang="en-US" sz="2000" dirty="0">
                <a:solidFill>
                  <a:schemeClr val="tx1"/>
                </a:solidFill>
              </a:rPr>
              <a:t>Reduced Medical Costs</a:t>
            </a:r>
          </a:p>
          <a:p>
            <a:pPr lvl="2"/>
            <a:r>
              <a:rPr lang="en-US" altLang="en-US" sz="2000" dirty="0">
                <a:solidFill>
                  <a:schemeClr val="tx1"/>
                </a:solidFill>
              </a:rPr>
              <a:t>Improved eMod </a:t>
            </a:r>
          </a:p>
          <a:p>
            <a:pPr lvl="2"/>
            <a:r>
              <a:rPr lang="en-US" altLang="en-US" sz="2000" dirty="0">
                <a:solidFill>
                  <a:schemeClr val="tx1"/>
                </a:solidFill>
              </a:rPr>
              <a:t>Reduced Insurance Costs</a:t>
            </a:r>
          </a:p>
          <a:p>
            <a:pPr lvl="2"/>
            <a:r>
              <a:rPr lang="en-US" altLang="en-US" sz="2000" dirty="0">
                <a:solidFill>
                  <a:schemeClr val="tx1"/>
                </a:solidFill>
              </a:rPr>
              <a:t>“Other,” Non-Occupational Claim Cost Savings</a:t>
            </a:r>
          </a:p>
        </p:txBody>
      </p:sp>
    </p:spTree>
    <p:extLst>
      <p:ext uri="{BB962C8B-B14F-4D97-AF65-F5344CB8AC3E}">
        <p14:creationId xmlns:p14="http://schemas.microsoft.com/office/powerpoint/2010/main" val="3280589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Content Placeholder 2"/>
          <p:cNvSpPr>
            <a:spLocks noGrp="1"/>
          </p:cNvSpPr>
          <p:nvPr>
            <p:ph idx="1"/>
          </p:nvPr>
        </p:nvSpPr>
        <p:spPr>
          <a:xfrm>
            <a:off x="883745" y="1316428"/>
            <a:ext cx="7736840" cy="3306022"/>
          </a:xfrm>
        </p:spPr>
        <p:txBody>
          <a:bodyPr>
            <a:noAutofit/>
          </a:bodyPr>
          <a:lstStyle/>
          <a:p>
            <a:pPr marL="0" indent="0">
              <a:buNone/>
            </a:pPr>
            <a:r>
              <a:rPr lang="en-US" altLang="en-US" sz="2800" dirty="0">
                <a:solidFill>
                  <a:schemeClr val="tx1"/>
                </a:solidFill>
              </a:rPr>
              <a:t>Incident Management Program</a:t>
            </a:r>
          </a:p>
          <a:p>
            <a:pPr>
              <a:buFont typeface="Wingdings 2" panose="05020102010507070707" pitchFamily="18" charset="2"/>
              <a:buNone/>
            </a:pPr>
            <a:r>
              <a:rPr lang="en-US" altLang="en-US" sz="2100" dirty="0">
                <a:solidFill>
                  <a:schemeClr val="tx1"/>
                </a:solidFill>
              </a:rPr>
              <a:t>	</a:t>
            </a:r>
            <a:r>
              <a:rPr lang="en-US" altLang="en-US" sz="2400" dirty="0">
                <a:solidFill>
                  <a:schemeClr val="tx1"/>
                </a:solidFill>
              </a:rPr>
              <a:t>An effective Incident Management Program requires a partnership between all parties:</a:t>
            </a:r>
          </a:p>
          <a:p>
            <a:pPr lvl="2"/>
            <a:endParaRPr lang="en-US" altLang="en-US" sz="2000" dirty="0">
              <a:solidFill>
                <a:schemeClr val="tx1"/>
              </a:solidFill>
              <a:latin typeface="ITC Franklin Gothic Std Book"/>
            </a:endParaRPr>
          </a:p>
          <a:p>
            <a:pPr lvl="2"/>
            <a:r>
              <a:rPr lang="en-US" altLang="en-US" sz="2000" dirty="0">
                <a:solidFill>
                  <a:schemeClr val="tx1"/>
                </a:solidFill>
                <a:latin typeface="ITC Franklin Gothic Std Book"/>
              </a:rPr>
              <a:t>Employer</a:t>
            </a:r>
          </a:p>
          <a:p>
            <a:pPr lvl="2"/>
            <a:r>
              <a:rPr lang="en-US" altLang="en-US" sz="2000" dirty="0">
                <a:solidFill>
                  <a:schemeClr val="tx1"/>
                </a:solidFill>
                <a:latin typeface="ITC Franklin Gothic Std Book"/>
              </a:rPr>
              <a:t>Insurance Carrier</a:t>
            </a:r>
          </a:p>
          <a:p>
            <a:pPr lvl="2"/>
            <a:r>
              <a:rPr lang="en-US" altLang="en-US" sz="2000" dirty="0">
                <a:solidFill>
                  <a:schemeClr val="tx1"/>
                </a:solidFill>
                <a:latin typeface="ITC Franklin Gothic Std Book"/>
              </a:rPr>
              <a:t>Medical Providers</a:t>
            </a:r>
          </a:p>
          <a:p>
            <a:pPr lvl="2"/>
            <a:r>
              <a:rPr lang="en-US" altLang="en-US" sz="2000" dirty="0">
                <a:solidFill>
                  <a:schemeClr val="tx1"/>
                </a:solidFill>
                <a:latin typeface="ITC Franklin Gothic Std Book"/>
              </a:rPr>
              <a:t>Injured Worker</a:t>
            </a:r>
          </a:p>
          <a:p>
            <a:pPr>
              <a:buFont typeface="Wingdings 2" panose="05020102010507070707" pitchFamily="18" charset="2"/>
              <a:buNone/>
            </a:pPr>
            <a:endParaRPr lang="en-US" altLang="en-US" dirty="0"/>
          </a:p>
          <a:p>
            <a:endParaRPr lang="en-US" altLang="en-US" dirty="0"/>
          </a:p>
          <a:p>
            <a:pPr>
              <a:buFont typeface="Wingdings 2" panose="05020102010507070707" pitchFamily="18" charset="2"/>
              <a:buNone/>
            </a:pPr>
            <a:endParaRPr lang="en-US" altLang="en-US" dirty="0"/>
          </a:p>
          <a:p>
            <a:pPr lvl="1"/>
            <a:endParaRPr lang="en-US" altLang="en-US" dirty="0"/>
          </a:p>
          <a:p>
            <a:pPr lvl="1"/>
            <a:endParaRPr lang="en-US" altLang="en-US" dirty="0"/>
          </a:p>
          <a:p>
            <a:pPr lvl="1"/>
            <a:endParaRPr lang="en-US" altLang="en-US" dirty="0"/>
          </a:p>
          <a:p>
            <a:pPr lvl="1"/>
            <a:endParaRPr lang="en-US" altLang="en-US" dirty="0"/>
          </a:p>
        </p:txBody>
      </p:sp>
      <p:sp>
        <p:nvSpPr>
          <p:cNvPr id="6" name="Title 1">
            <a:extLst>
              <a:ext uri="{FF2B5EF4-FFF2-40B4-BE49-F238E27FC236}">
                <a16:creationId xmlns:a16="http://schemas.microsoft.com/office/drawing/2014/main" id="{16D0FB1E-0253-495C-A0E5-69401A624D7A}"/>
              </a:ext>
            </a:extLst>
          </p:cNvPr>
          <p:cNvSpPr>
            <a:spLocks noGrp="1"/>
          </p:cNvSpPr>
          <p:nvPr>
            <p:ph type="title"/>
          </p:nvPr>
        </p:nvSpPr>
        <p:spPr>
          <a:xfrm>
            <a:off x="2674928" y="322256"/>
            <a:ext cx="6361867" cy="994172"/>
          </a:xfrm>
        </p:spPr>
        <p:txBody>
          <a:bodyPr>
            <a:noAutofit/>
          </a:bodyPr>
          <a:lstStyle/>
          <a:p>
            <a:r>
              <a:rPr lang="en-US" altLang="en-US" sz="3300" b="1" dirty="0"/>
              <a:t>Effective</a:t>
            </a:r>
            <a:r>
              <a:rPr lang="en-US" altLang="en-US" sz="3300" b="1" dirty="0">
                <a:solidFill>
                  <a:srgbClr val="04617B"/>
                </a:solidFill>
              </a:rPr>
              <a:t> </a:t>
            </a:r>
            <a:r>
              <a:rPr lang="en-US" altLang="en-US" sz="3300" b="1" dirty="0"/>
              <a:t>Incident Management</a:t>
            </a:r>
          </a:p>
        </p:txBody>
      </p:sp>
    </p:spTree>
    <p:extLst>
      <p:ext uri="{BB962C8B-B14F-4D97-AF65-F5344CB8AC3E}">
        <p14:creationId xmlns:p14="http://schemas.microsoft.com/office/powerpoint/2010/main" val="2547256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Placeholder 4">
            <a:extLst>
              <a:ext uri="{FF2B5EF4-FFF2-40B4-BE49-F238E27FC236}">
                <a16:creationId xmlns:a16="http://schemas.microsoft.com/office/drawing/2014/main" id="{E52096D7-2158-4FF7-B877-85E375C7FF26}"/>
              </a:ext>
            </a:extLst>
          </p:cNvPr>
          <p:cNvSpPr>
            <a:spLocks noGrp="1"/>
          </p:cNvSpPr>
          <p:nvPr>
            <p:ph idx="1"/>
          </p:nvPr>
        </p:nvSpPr>
        <p:spPr>
          <a:xfrm>
            <a:off x="881170" y="942925"/>
            <a:ext cx="3589736" cy="1269430"/>
          </a:xfrm>
        </p:spPr>
        <p:txBody>
          <a:bodyPr anchor="b"/>
          <a:lstStyle/>
          <a:p>
            <a:pPr marL="0" indent="0" algn="ctr">
              <a:buNone/>
            </a:pPr>
            <a:r>
              <a:rPr lang="en-US" altLang="en-US" dirty="0">
                <a:latin typeface="Arial Black" panose="020B0A04020102020204" pitchFamily="34" charset="0"/>
              </a:rPr>
              <a:t>BEFORE </a:t>
            </a:r>
          </a:p>
          <a:p>
            <a:pPr marL="0" indent="0" algn="ctr">
              <a:buNone/>
            </a:pPr>
            <a:r>
              <a:rPr lang="en-US" altLang="en-US" dirty="0">
                <a:latin typeface="Arial Black" panose="020B0A04020102020204" pitchFamily="34" charset="0"/>
              </a:rPr>
              <a:t>THE INCIDENT</a:t>
            </a:r>
          </a:p>
        </p:txBody>
      </p:sp>
      <p:sp>
        <p:nvSpPr>
          <p:cNvPr id="11" name="Text Placeholder 6">
            <a:extLst>
              <a:ext uri="{FF2B5EF4-FFF2-40B4-BE49-F238E27FC236}">
                <a16:creationId xmlns:a16="http://schemas.microsoft.com/office/drawing/2014/main" id="{C56C393C-F55A-4B86-BEAD-BC19B6B95EB4}"/>
              </a:ext>
            </a:extLst>
          </p:cNvPr>
          <p:cNvSpPr>
            <a:spLocks noGrp="1"/>
          </p:cNvSpPr>
          <p:nvPr>
            <p:ph type="body" sz="quarter" idx="4294967295"/>
          </p:nvPr>
        </p:nvSpPr>
        <p:spPr>
          <a:xfrm>
            <a:off x="4432805" y="1437670"/>
            <a:ext cx="3367088" cy="815579"/>
          </a:xfrm>
        </p:spPr>
        <p:txBody>
          <a:bodyPr rtlCol="0" anchor="b">
            <a:normAutofit/>
          </a:bodyPr>
          <a:lstStyle/>
          <a:p>
            <a:pPr marL="0" indent="0" algn="ctr">
              <a:buNone/>
              <a:defRPr/>
            </a:pPr>
            <a:r>
              <a:rPr lang="en-US" dirty="0">
                <a:latin typeface="Arial Black" panose="020B0A04020102020204" pitchFamily="34" charset="0"/>
              </a:rPr>
              <a:t>AFTER </a:t>
            </a:r>
          </a:p>
          <a:p>
            <a:pPr marL="0" indent="0" algn="ctr">
              <a:buNone/>
              <a:defRPr/>
            </a:pPr>
            <a:r>
              <a:rPr lang="en-US" dirty="0">
                <a:latin typeface="Arial Black" panose="020B0A04020102020204" pitchFamily="34" charset="0"/>
              </a:rPr>
              <a:t>THE INCIDENT</a:t>
            </a:r>
          </a:p>
        </p:txBody>
      </p:sp>
      <p:sp>
        <p:nvSpPr>
          <p:cNvPr id="53252" name="Content Placeholder 5">
            <a:extLst>
              <a:ext uri="{FF2B5EF4-FFF2-40B4-BE49-F238E27FC236}">
                <a16:creationId xmlns:a16="http://schemas.microsoft.com/office/drawing/2014/main" id="{87393C5D-02C9-48A3-9155-758C3E1EDB1F}"/>
              </a:ext>
            </a:extLst>
          </p:cNvPr>
          <p:cNvSpPr txBox="1">
            <a:spLocks/>
          </p:cNvSpPr>
          <p:nvPr/>
        </p:nvSpPr>
        <p:spPr bwMode="auto">
          <a:xfrm>
            <a:off x="1725919" y="2036142"/>
            <a:ext cx="1749029" cy="2102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Arial" panose="020B0604020202020204" pitchFamily="34" charset="0"/>
              <a:buNone/>
            </a:pPr>
            <a:r>
              <a:rPr lang="en-US" altLang="en-US" sz="10575" b="1">
                <a:solidFill>
                  <a:srgbClr val="595959"/>
                </a:solidFill>
                <a:latin typeface="Arial Black" panose="020B0A04020102020204" pitchFamily="34" charset="0"/>
              </a:rPr>
              <a:t> </a:t>
            </a:r>
            <a:r>
              <a:rPr lang="en-US" altLang="en-US" sz="10575" b="1">
                <a:latin typeface="Arial Black" panose="020B0A04020102020204" pitchFamily="34" charset="0"/>
              </a:rPr>
              <a:t>1</a:t>
            </a:r>
          </a:p>
        </p:txBody>
      </p:sp>
      <p:sp>
        <p:nvSpPr>
          <p:cNvPr id="12" name="Content Placeholder 7">
            <a:extLst>
              <a:ext uri="{FF2B5EF4-FFF2-40B4-BE49-F238E27FC236}">
                <a16:creationId xmlns:a16="http://schemas.microsoft.com/office/drawing/2014/main" id="{0CE99661-64BF-4925-B288-2E2E9B173AE3}"/>
              </a:ext>
            </a:extLst>
          </p:cNvPr>
          <p:cNvSpPr txBox="1">
            <a:spLocks/>
          </p:cNvSpPr>
          <p:nvPr/>
        </p:nvSpPr>
        <p:spPr>
          <a:xfrm>
            <a:off x="5223975" y="2212355"/>
            <a:ext cx="1790700" cy="1593056"/>
          </a:xfrm>
          <a:prstGeom prst="rect">
            <a:avLst/>
          </a:prstGeom>
        </p:spPr>
        <p:txBody>
          <a:bodyPr>
            <a:normAutofit lnSpcReduction="10000"/>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ITC Franklin Gothic Std Book"/>
                <a:ea typeface="+mn-ea"/>
                <a:cs typeface="+mn-cs"/>
              </a:defRPr>
            </a:lvl1pPr>
            <a:lvl2pPr marL="742950" indent="-285750" algn="l" defTabSz="457200" rtl="0" eaLnBrk="1" latinLnBrk="0" hangingPunct="1">
              <a:spcBef>
                <a:spcPct val="20000"/>
              </a:spcBef>
              <a:buFont typeface="Arial"/>
              <a:buChar char="–"/>
              <a:defRPr sz="2800" kern="1200">
                <a:solidFill>
                  <a:schemeClr val="tx1">
                    <a:lumMod val="65000"/>
                    <a:lumOff val="35000"/>
                  </a:schemeClr>
                </a:solidFill>
                <a:latin typeface="ITC Franklin Gothic Std Book"/>
                <a:ea typeface="+mn-ea"/>
                <a:cs typeface="+mn-cs"/>
              </a:defRPr>
            </a:lvl2pPr>
            <a:lvl3pPr marL="1143000" indent="-228600" algn="l" defTabSz="457200" rtl="0" eaLnBrk="1" latinLnBrk="0" hangingPunct="1">
              <a:spcBef>
                <a:spcPct val="20000"/>
              </a:spcBef>
              <a:buFont typeface="Arial"/>
              <a:buChar char="•"/>
              <a:defRPr sz="2400" kern="1200">
                <a:solidFill>
                  <a:schemeClr val="tx1">
                    <a:lumMod val="65000"/>
                    <a:lumOff val="35000"/>
                  </a:schemeClr>
                </a:solidFill>
                <a:latin typeface="ITC Franklin Gothic Std Book"/>
                <a:ea typeface="+mn-ea"/>
                <a:cs typeface="+mn-cs"/>
              </a:defRPr>
            </a:lvl3pPr>
            <a:lvl4pPr marL="1600200" indent="-228600" algn="l" defTabSz="457200" rtl="0" eaLnBrk="1" latinLnBrk="0" hangingPunct="1">
              <a:spcBef>
                <a:spcPct val="20000"/>
              </a:spcBef>
              <a:buFont typeface="Arial"/>
              <a:buChar char="–"/>
              <a:defRPr sz="2000" kern="1200">
                <a:solidFill>
                  <a:schemeClr val="tx1">
                    <a:lumMod val="65000"/>
                    <a:lumOff val="35000"/>
                  </a:schemeClr>
                </a:solidFill>
                <a:latin typeface="ITC Franklin Gothic Std Book"/>
                <a:ea typeface="+mn-ea"/>
                <a:cs typeface="+mn-cs"/>
              </a:defRPr>
            </a:lvl4pPr>
            <a:lvl5pPr marL="2057400" indent="-228600" algn="l" defTabSz="457200" rtl="0" eaLnBrk="1" latinLnBrk="0" hangingPunct="1">
              <a:spcBef>
                <a:spcPct val="20000"/>
              </a:spcBef>
              <a:buFont typeface="Arial"/>
              <a:buChar char="»"/>
              <a:defRPr sz="2000" kern="1200">
                <a:solidFill>
                  <a:schemeClr val="tx1">
                    <a:lumMod val="65000"/>
                    <a:lumOff val="35000"/>
                  </a:schemeClr>
                </a:solidFill>
                <a:latin typeface="ITC Franklin Gothic Std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lang="en-US" sz="10575" b="1" dirty="0">
                <a:latin typeface="Arial Black" panose="020B0A04020102020204" pitchFamily="34" charset="0"/>
              </a:rPr>
              <a:t> </a:t>
            </a:r>
            <a:r>
              <a:rPr lang="en-US" sz="10575" b="1" dirty="0">
                <a:solidFill>
                  <a:schemeClr val="tx1"/>
                </a:solidFill>
                <a:latin typeface="Arial Black" panose="020B0A04020102020204" pitchFamily="34" charset="0"/>
              </a:rPr>
              <a:t>2</a:t>
            </a:r>
          </a:p>
          <a:p>
            <a:pPr>
              <a:defRPr/>
            </a:pPr>
            <a:endParaRPr lang="en-US" sz="2400" dirty="0">
              <a:latin typeface="Arial Black" panose="020B0A04020102020204" pitchFamily="34" charset="0"/>
            </a:endParaRPr>
          </a:p>
        </p:txBody>
      </p:sp>
      <p:sp>
        <p:nvSpPr>
          <p:cNvPr id="13" name="Text Placeholder 4">
            <a:extLst>
              <a:ext uri="{FF2B5EF4-FFF2-40B4-BE49-F238E27FC236}">
                <a16:creationId xmlns:a16="http://schemas.microsoft.com/office/drawing/2014/main" id="{A40257C4-E513-4442-A63D-71FB4494914F}"/>
              </a:ext>
            </a:extLst>
          </p:cNvPr>
          <p:cNvSpPr txBox="1">
            <a:spLocks/>
          </p:cNvSpPr>
          <p:nvPr/>
        </p:nvSpPr>
        <p:spPr bwMode="auto">
          <a:xfrm>
            <a:off x="1217524" y="3326780"/>
            <a:ext cx="2917031" cy="81557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marL="0" indent="0" algn="l" rtl="0" eaLnBrk="0" fontAlgn="base" hangingPunct="0">
              <a:spcBef>
                <a:spcPct val="20000"/>
              </a:spcBef>
              <a:spcAft>
                <a:spcPct val="0"/>
              </a:spcAft>
              <a:buNone/>
              <a:defRPr sz="2400" b="1">
                <a:solidFill>
                  <a:schemeClr val="tx1"/>
                </a:solidFill>
                <a:latin typeface="GillSans"/>
                <a:ea typeface="+mn-ea"/>
                <a:cs typeface="+mn-cs"/>
              </a:defRPr>
            </a:lvl1pPr>
            <a:lvl2pPr marL="457200" indent="0" algn="l" rtl="0" eaLnBrk="0" fontAlgn="base" hangingPunct="0">
              <a:spcBef>
                <a:spcPct val="20000"/>
              </a:spcBef>
              <a:spcAft>
                <a:spcPct val="0"/>
              </a:spcAft>
              <a:buFont typeface="Times" panose="02020603050405020304" pitchFamily="18" charset="0"/>
              <a:buNone/>
              <a:defRPr sz="2000" b="1">
                <a:solidFill>
                  <a:schemeClr val="tx1"/>
                </a:solidFill>
                <a:latin typeface="+mn-lt"/>
                <a:ea typeface="+mn-ea"/>
              </a:defRPr>
            </a:lvl2pPr>
            <a:lvl3pPr marL="914400" indent="0" algn="l" rtl="0" eaLnBrk="0" fontAlgn="base" hangingPunct="0">
              <a:spcBef>
                <a:spcPct val="20000"/>
              </a:spcBef>
              <a:spcAft>
                <a:spcPct val="0"/>
              </a:spcAft>
              <a:buNone/>
              <a:defRPr sz="1800" b="1">
                <a:solidFill>
                  <a:schemeClr val="tx1"/>
                </a:solidFill>
                <a:latin typeface="+mn-lt"/>
                <a:ea typeface="+mn-ea"/>
              </a:defRPr>
            </a:lvl3pPr>
            <a:lvl4pPr marL="1371600" indent="0" algn="l" rtl="0" eaLnBrk="0" fontAlgn="base" hangingPunct="0">
              <a:spcBef>
                <a:spcPct val="20000"/>
              </a:spcBef>
              <a:spcAft>
                <a:spcPct val="0"/>
              </a:spcAft>
              <a:buNone/>
              <a:defRPr sz="1600" b="1">
                <a:solidFill>
                  <a:schemeClr val="tx1"/>
                </a:solidFill>
                <a:latin typeface="+mn-lt"/>
                <a:ea typeface="+mn-ea"/>
              </a:defRPr>
            </a:lvl4pPr>
            <a:lvl5pPr marL="1828800" indent="0" algn="l" rtl="0" eaLnBrk="0" fontAlgn="base" hangingPunct="0">
              <a:spcBef>
                <a:spcPct val="20000"/>
              </a:spcBef>
              <a:spcAft>
                <a:spcPct val="0"/>
              </a:spcAft>
              <a:buNone/>
              <a:defRPr sz="1600" b="1">
                <a:solidFill>
                  <a:srgbClr val="FF0000"/>
                </a:solidFill>
                <a:latin typeface="+mn-lt"/>
                <a:ea typeface="+mn-ea"/>
              </a:defRPr>
            </a:lvl5pPr>
            <a:lvl6pPr marL="2286000" indent="0" algn="l" rtl="0" fontAlgn="base">
              <a:spcBef>
                <a:spcPct val="20000"/>
              </a:spcBef>
              <a:spcAft>
                <a:spcPct val="0"/>
              </a:spcAft>
              <a:buNone/>
              <a:defRPr sz="1600" b="1">
                <a:solidFill>
                  <a:schemeClr val="tx1"/>
                </a:solidFill>
                <a:latin typeface="+mn-lt"/>
                <a:ea typeface="+mn-ea"/>
              </a:defRPr>
            </a:lvl6pPr>
            <a:lvl7pPr marL="2743200" indent="0" algn="l" rtl="0" fontAlgn="base">
              <a:spcBef>
                <a:spcPct val="20000"/>
              </a:spcBef>
              <a:spcAft>
                <a:spcPct val="0"/>
              </a:spcAft>
              <a:buNone/>
              <a:defRPr sz="1600" b="1">
                <a:solidFill>
                  <a:schemeClr val="tx1"/>
                </a:solidFill>
                <a:latin typeface="+mn-lt"/>
                <a:ea typeface="+mn-ea"/>
              </a:defRPr>
            </a:lvl7pPr>
            <a:lvl8pPr marL="3200400" indent="0" algn="l" rtl="0" fontAlgn="base">
              <a:spcBef>
                <a:spcPct val="20000"/>
              </a:spcBef>
              <a:spcAft>
                <a:spcPct val="0"/>
              </a:spcAft>
              <a:buNone/>
              <a:defRPr sz="1600" b="1">
                <a:solidFill>
                  <a:schemeClr val="tx1"/>
                </a:solidFill>
                <a:latin typeface="+mn-lt"/>
                <a:ea typeface="+mn-ea"/>
              </a:defRPr>
            </a:lvl8pPr>
            <a:lvl9pPr marL="3657600" indent="0" algn="l" rtl="0" fontAlgn="base">
              <a:spcBef>
                <a:spcPct val="20000"/>
              </a:spcBef>
              <a:spcAft>
                <a:spcPct val="0"/>
              </a:spcAft>
              <a:buNone/>
              <a:defRPr sz="1600" b="1">
                <a:solidFill>
                  <a:schemeClr val="tx1"/>
                </a:solidFill>
                <a:latin typeface="+mn-lt"/>
                <a:ea typeface="+mn-ea"/>
              </a:defRPr>
            </a:lvl9pPr>
          </a:lstStyle>
          <a:p>
            <a:pPr algn="ctr">
              <a:defRPr/>
            </a:pPr>
            <a:r>
              <a:rPr lang="en-US" sz="2100" kern="0" dirty="0">
                <a:latin typeface="Arial Black" panose="020B0A04020102020204" pitchFamily="34" charset="0"/>
              </a:rPr>
              <a:t>SAFETY &amp; RISK MANAGEMENT</a:t>
            </a:r>
          </a:p>
        </p:txBody>
      </p:sp>
      <p:sp>
        <p:nvSpPr>
          <p:cNvPr id="14" name="Text Placeholder 6">
            <a:extLst>
              <a:ext uri="{FF2B5EF4-FFF2-40B4-BE49-F238E27FC236}">
                <a16:creationId xmlns:a16="http://schemas.microsoft.com/office/drawing/2014/main" id="{81AD87C4-0ECE-4C8D-9CAA-845CC5468A6E}"/>
              </a:ext>
            </a:extLst>
          </p:cNvPr>
          <p:cNvSpPr txBox="1">
            <a:spLocks/>
          </p:cNvSpPr>
          <p:nvPr/>
        </p:nvSpPr>
        <p:spPr bwMode="auto">
          <a:xfrm>
            <a:off x="4290526" y="3657773"/>
            <a:ext cx="3651647" cy="48458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marL="0" indent="0" algn="l" rtl="0" eaLnBrk="0" fontAlgn="base" hangingPunct="0">
              <a:spcBef>
                <a:spcPct val="20000"/>
              </a:spcBef>
              <a:spcAft>
                <a:spcPct val="0"/>
              </a:spcAft>
              <a:buNone/>
              <a:defRPr sz="2400" b="1">
                <a:solidFill>
                  <a:schemeClr val="tx1"/>
                </a:solidFill>
                <a:latin typeface="GillSans"/>
                <a:ea typeface="+mn-ea"/>
                <a:cs typeface="+mn-cs"/>
              </a:defRPr>
            </a:lvl1pPr>
            <a:lvl2pPr marL="457200" indent="0" algn="l" rtl="0" eaLnBrk="0" fontAlgn="base" hangingPunct="0">
              <a:spcBef>
                <a:spcPct val="20000"/>
              </a:spcBef>
              <a:spcAft>
                <a:spcPct val="0"/>
              </a:spcAft>
              <a:buFont typeface="Times" panose="02020603050405020304" pitchFamily="18" charset="0"/>
              <a:buNone/>
              <a:defRPr sz="2000" b="1">
                <a:solidFill>
                  <a:schemeClr val="tx1"/>
                </a:solidFill>
                <a:latin typeface="+mn-lt"/>
                <a:ea typeface="+mn-ea"/>
              </a:defRPr>
            </a:lvl2pPr>
            <a:lvl3pPr marL="914400" indent="0" algn="l" rtl="0" eaLnBrk="0" fontAlgn="base" hangingPunct="0">
              <a:spcBef>
                <a:spcPct val="20000"/>
              </a:spcBef>
              <a:spcAft>
                <a:spcPct val="0"/>
              </a:spcAft>
              <a:buNone/>
              <a:defRPr sz="1800" b="1">
                <a:solidFill>
                  <a:schemeClr val="tx1"/>
                </a:solidFill>
                <a:latin typeface="+mn-lt"/>
                <a:ea typeface="+mn-ea"/>
              </a:defRPr>
            </a:lvl3pPr>
            <a:lvl4pPr marL="1371600" indent="0" algn="l" rtl="0" eaLnBrk="0" fontAlgn="base" hangingPunct="0">
              <a:spcBef>
                <a:spcPct val="20000"/>
              </a:spcBef>
              <a:spcAft>
                <a:spcPct val="0"/>
              </a:spcAft>
              <a:buNone/>
              <a:defRPr sz="1600" b="1">
                <a:solidFill>
                  <a:schemeClr val="tx1"/>
                </a:solidFill>
                <a:latin typeface="+mn-lt"/>
                <a:ea typeface="+mn-ea"/>
              </a:defRPr>
            </a:lvl4pPr>
            <a:lvl5pPr marL="1828800" indent="0" algn="l" rtl="0" eaLnBrk="0" fontAlgn="base" hangingPunct="0">
              <a:spcBef>
                <a:spcPct val="20000"/>
              </a:spcBef>
              <a:spcAft>
                <a:spcPct val="0"/>
              </a:spcAft>
              <a:buNone/>
              <a:defRPr sz="1600" b="1">
                <a:solidFill>
                  <a:srgbClr val="FF0000"/>
                </a:solidFill>
                <a:latin typeface="+mn-lt"/>
                <a:ea typeface="+mn-ea"/>
              </a:defRPr>
            </a:lvl5pPr>
            <a:lvl6pPr marL="2286000" indent="0" algn="l" rtl="0" fontAlgn="base">
              <a:spcBef>
                <a:spcPct val="20000"/>
              </a:spcBef>
              <a:spcAft>
                <a:spcPct val="0"/>
              </a:spcAft>
              <a:buNone/>
              <a:defRPr sz="1600" b="1">
                <a:solidFill>
                  <a:schemeClr val="tx1"/>
                </a:solidFill>
                <a:latin typeface="+mn-lt"/>
                <a:ea typeface="+mn-ea"/>
              </a:defRPr>
            </a:lvl6pPr>
            <a:lvl7pPr marL="2743200" indent="0" algn="l" rtl="0" fontAlgn="base">
              <a:spcBef>
                <a:spcPct val="20000"/>
              </a:spcBef>
              <a:spcAft>
                <a:spcPct val="0"/>
              </a:spcAft>
              <a:buNone/>
              <a:defRPr sz="1600" b="1">
                <a:solidFill>
                  <a:schemeClr val="tx1"/>
                </a:solidFill>
                <a:latin typeface="+mn-lt"/>
                <a:ea typeface="+mn-ea"/>
              </a:defRPr>
            </a:lvl7pPr>
            <a:lvl8pPr marL="3200400" indent="0" algn="l" rtl="0" fontAlgn="base">
              <a:spcBef>
                <a:spcPct val="20000"/>
              </a:spcBef>
              <a:spcAft>
                <a:spcPct val="0"/>
              </a:spcAft>
              <a:buNone/>
              <a:defRPr sz="1600" b="1">
                <a:solidFill>
                  <a:schemeClr val="tx1"/>
                </a:solidFill>
                <a:latin typeface="+mn-lt"/>
                <a:ea typeface="+mn-ea"/>
              </a:defRPr>
            </a:lvl8pPr>
            <a:lvl9pPr marL="3657600" indent="0" algn="l" rtl="0" fontAlgn="base">
              <a:spcBef>
                <a:spcPct val="20000"/>
              </a:spcBef>
              <a:spcAft>
                <a:spcPct val="0"/>
              </a:spcAft>
              <a:buNone/>
              <a:defRPr sz="1600" b="1">
                <a:solidFill>
                  <a:schemeClr val="tx1"/>
                </a:solidFill>
                <a:latin typeface="+mn-lt"/>
                <a:ea typeface="+mn-ea"/>
              </a:defRPr>
            </a:lvl9pPr>
          </a:lstStyle>
          <a:p>
            <a:pPr algn="ctr">
              <a:defRPr/>
            </a:pPr>
            <a:r>
              <a:rPr lang="en-US" sz="2100" kern="0" dirty="0">
                <a:latin typeface="Arial Black" panose="020B0A04020102020204" pitchFamily="34" charset="0"/>
              </a:rPr>
              <a:t>INJURY MANAGEMENT PLAN</a:t>
            </a:r>
          </a:p>
        </p:txBody>
      </p:sp>
      <p:sp>
        <p:nvSpPr>
          <p:cNvPr id="8" name="Text Placeholder 6">
            <a:extLst>
              <a:ext uri="{FF2B5EF4-FFF2-40B4-BE49-F238E27FC236}">
                <a16:creationId xmlns:a16="http://schemas.microsoft.com/office/drawing/2014/main" id="{C2ADA0F5-EE9A-43AB-8FBD-5D22E5541C15}"/>
              </a:ext>
            </a:extLst>
          </p:cNvPr>
          <p:cNvSpPr txBox="1">
            <a:spLocks/>
          </p:cNvSpPr>
          <p:nvPr/>
        </p:nvSpPr>
        <p:spPr>
          <a:xfrm>
            <a:off x="0" y="271322"/>
            <a:ext cx="9144000" cy="815579"/>
          </a:xfrm>
          <a:prstGeom prst="rect">
            <a:avLst/>
          </a:prstGeom>
        </p:spPr>
        <p:txBody>
          <a:bodyPr vert="horz" lIns="68580" tIns="34290" rIns="68580" bIns="3429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1E4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1E4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1E4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1E4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1E4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sz="2100" dirty="0">
                <a:latin typeface="Arial Black" panose="020B0A04020102020204" pitchFamily="34" charset="0"/>
              </a:rPr>
              <a:t>BREAKING DOWN YOUR RISK MANAGEMENT PLAN INTO TWO MAIN COMPONENTS</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Content Placeholder 2"/>
          <p:cNvSpPr>
            <a:spLocks noGrp="1"/>
          </p:cNvSpPr>
          <p:nvPr>
            <p:ph idx="1"/>
          </p:nvPr>
        </p:nvSpPr>
        <p:spPr>
          <a:xfrm>
            <a:off x="883744" y="1316427"/>
            <a:ext cx="7717921" cy="2870893"/>
          </a:xfrm>
        </p:spPr>
        <p:txBody>
          <a:bodyPr/>
          <a:lstStyle/>
          <a:p>
            <a:pPr marL="0" indent="0">
              <a:buNone/>
            </a:pPr>
            <a:r>
              <a:rPr lang="en-US" altLang="en-US" sz="2800" dirty="0">
                <a:solidFill>
                  <a:schemeClr val="tx1"/>
                </a:solidFill>
              </a:rPr>
              <a:t>Incident Management Program</a:t>
            </a:r>
          </a:p>
          <a:p>
            <a:pPr>
              <a:buFont typeface="Wingdings 2" panose="05020102010507070707" pitchFamily="18" charset="2"/>
              <a:buNone/>
            </a:pPr>
            <a:r>
              <a:rPr lang="en-US" altLang="en-US" sz="2100" dirty="0">
                <a:solidFill>
                  <a:schemeClr val="tx1"/>
                </a:solidFill>
              </a:rPr>
              <a:t>	</a:t>
            </a:r>
          </a:p>
          <a:p>
            <a:pPr>
              <a:buFont typeface="Wingdings 2" panose="05020102010507070707" pitchFamily="18" charset="2"/>
              <a:buNone/>
            </a:pPr>
            <a:r>
              <a:rPr lang="en-US" altLang="en-US" sz="2100" dirty="0">
                <a:solidFill>
                  <a:schemeClr val="tx1"/>
                </a:solidFill>
              </a:rPr>
              <a:t>	</a:t>
            </a:r>
            <a:r>
              <a:rPr lang="en-US" altLang="en-US" sz="2400" dirty="0">
                <a:solidFill>
                  <a:schemeClr val="tx1"/>
                </a:solidFill>
              </a:rPr>
              <a:t>Direct, control and manage both the injury &amp; accident scene as soon as the loss occurs or upon notification.</a:t>
            </a:r>
          </a:p>
        </p:txBody>
      </p:sp>
      <p:sp>
        <p:nvSpPr>
          <p:cNvPr id="6" name="Title 1">
            <a:extLst>
              <a:ext uri="{FF2B5EF4-FFF2-40B4-BE49-F238E27FC236}">
                <a16:creationId xmlns:a16="http://schemas.microsoft.com/office/drawing/2014/main" id="{89E45E21-FA92-497A-B4A9-66A506D1840C}"/>
              </a:ext>
            </a:extLst>
          </p:cNvPr>
          <p:cNvSpPr>
            <a:spLocks noGrp="1"/>
          </p:cNvSpPr>
          <p:nvPr>
            <p:ph type="title"/>
          </p:nvPr>
        </p:nvSpPr>
        <p:spPr>
          <a:xfrm>
            <a:off x="2674928" y="322256"/>
            <a:ext cx="6361867" cy="994172"/>
          </a:xfrm>
        </p:spPr>
        <p:txBody>
          <a:bodyPr>
            <a:noAutofit/>
          </a:bodyPr>
          <a:lstStyle/>
          <a:p>
            <a:r>
              <a:rPr lang="en-US" altLang="en-US" sz="3300" b="1" dirty="0"/>
              <a:t>Effective</a:t>
            </a:r>
            <a:r>
              <a:rPr lang="en-US" altLang="en-US" sz="3300" b="1" dirty="0">
                <a:solidFill>
                  <a:srgbClr val="04617B"/>
                </a:solidFill>
              </a:rPr>
              <a:t> </a:t>
            </a:r>
            <a:r>
              <a:rPr lang="en-US" altLang="en-US" sz="3300" b="1" dirty="0"/>
              <a:t>Incident Management</a:t>
            </a:r>
          </a:p>
        </p:txBody>
      </p:sp>
    </p:spTree>
    <p:extLst>
      <p:ext uri="{BB962C8B-B14F-4D97-AF65-F5344CB8AC3E}">
        <p14:creationId xmlns:p14="http://schemas.microsoft.com/office/powerpoint/2010/main" val="646029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Content Placeholder 2"/>
          <p:cNvSpPr>
            <a:spLocks noGrp="1"/>
          </p:cNvSpPr>
          <p:nvPr>
            <p:ph idx="1"/>
          </p:nvPr>
        </p:nvSpPr>
        <p:spPr>
          <a:xfrm>
            <a:off x="883745" y="1316428"/>
            <a:ext cx="7982782" cy="3504816"/>
          </a:xfrm>
        </p:spPr>
        <p:txBody>
          <a:bodyPr>
            <a:noAutofit/>
          </a:bodyPr>
          <a:lstStyle/>
          <a:p>
            <a:pPr marL="0" indent="0">
              <a:buNone/>
            </a:pPr>
            <a:r>
              <a:rPr lang="en-US" altLang="en-US" sz="2800" dirty="0">
                <a:solidFill>
                  <a:schemeClr val="tx1"/>
                </a:solidFill>
              </a:rPr>
              <a:t>Incident Management Program</a:t>
            </a:r>
          </a:p>
          <a:p>
            <a:pPr>
              <a:buFont typeface="Wingdings 2" panose="05020102010507070707" pitchFamily="18" charset="2"/>
              <a:buNone/>
            </a:pPr>
            <a:r>
              <a:rPr lang="en-US" altLang="en-US" sz="2100" dirty="0">
                <a:solidFill>
                  <a:schemeClr val="tx1"/>
                </a:solidFill>
              </a:rPr>
              <a:t>	</a:t>
            </a:r>
            <a:r>
              <a:rPr lang="en-US" altLang="en-US" sz="2200" dirty="0">
                <a:solidFill>
                  <a:schemeClr val="tx1"/>
                </a:solidFill>
              </a:rPr>
              <a:t>A company-wide plan of action, in place before accidents occur, meant to manage on the job injuries.  An effective Injury Management Program should include:</a:t>
            </a:r>
          </a:p>
          <a:p>
            <a:pPr lvl="2"/>
            <a:endParaRPr lang="en-US" altLang="en-US" sz="2000" dirty="0">
              <a:solidFill>
                <a:schemeClr val="tx1"/>
              </a:solidFill>
            </a:endParaRPr>
          </a:p>
          <a:p>
            <a:pPr lvl="2"/>
            <a:r>
              <a:rPr lang="en-US" altLang="en-US" sz="2000" dirty="0">
                <a:solidFill>
                  <a:schemeClr val="tx1"/>
                </a:solidFill>
              </a:rPr>
              <a:t>Drug &amp; Safety Policies</a:t>
            </a:r>
          </a:p>
          <a:p>
            <a:pPr lvl="2"/>
            <a:r>
              <a:rPr lang="en-US" altLang="en-US" sz="2000" dirty="0">
                <a:solidFill>
                  <a:schemeClr val="tx1"/>
                </a:solidFill>
              </a:rPr>
              <a:t>Thorough Accident Scene Investigation &amp; Documentation</a:t>
            </a:r>
          </a:p>
          <a:p>
            <a:pPr lvl="2"/>
            <a:r>
              <a:rPr lang="en-US" altLang="en-US" sz="2000" dirty="0">
                <a:solidFill>
                  <a:schemeClr val="tx1"/>
                </a:solidFill>
              </a:rPr>
              <a:t>Pre-planned Direction of Authorized Medical Care</a:t>
            </a:r>
          </a:p>
          <a:p>
            <a:pPr lvl="2"/>
            <a:r>
              <a:rPr lang="en-US" altLang="en-US" sz="2000" dirty="0">
                <a:solidFill>
                  <a:schemeClr val="tx1"/>
                </a:solidFill>
              </a:rPr>
              <a:t>Early Return to Work Program</a:t>
            </a:r>
          </a:p>
          <a:p>
            <a:pPr>
              <a:buFont typeface="Wingdings 2" panose="05020102010507070707" pitchFamily="18" charset="2"/>
              <a:buNone/>
            </a:pPr>
            <a:endParaRPr lang="en-US" altLang="en-US" dirty="0"/>
          </a:p>
          <a:p>
            <a:endParaRPr lang="en-US" altLang="en-US" dirty="0"/>
          </a:p>
          <a:p>
            <a:pPr>
              <a:buFont typeface="Wingdings 2" panose="05020102010507070707" pitchFamily="18" charset="2"/>
              <a:buNone/>
            </a:pPr>
            <a:endParaRPr lang="en-US" altLang="en-US" dirty="0"/>
          </a:p>
          <a:p>
            <a:pPr lvl="1"/>
            <a:endParaRPr lang="en-US" altLang="en-US" dirty="0"/>
          </a:p>
          <a:p>
            <a:pPr lvl="1"/>
            <a:endParaRPr lang="en-US" altLang="en-US" dirty="0"/>
          </a:p>
          <a:p>
            <a:pPr lvl="1"/>
            <a:endParaRPr lang="en-US" altLang="en-US" dirty="0"/>
          </a:p>
          <a:p>
            <a:pPr lvl="1"/>
            <a:endParaRPr lang="en-US" altLang="en-US" dirty="0"/>
          </a:p>
        </p:txBody>
      </p:sp>
      <p:sp>
        <p:nvSpPr>
          <p:cNvPr id="5" name="Title 1">
            <a:extLst>
              <a:ext uri="{FF2B5EF4-FFF2-40B4-BE49-F238E27FC236}">
                <a16:creationId xmlns:a16="http://schemas.microsoft.com/office/drawing/2014/main" id="{356FDF59-9A3F-4C15-942D-09FB0B1D3941}"/>
              </a:ext>
            </a:extLst>
          </p:cNvPr>
          <p:cNvSpPr>
            <a:spLocks noGrp="1"/>
          </p:cNvSpPr>
          <p:nvPr>
            <p:ph type="title"/>
          </p:nvPr>
        </p:nvSpPr>
        <p:spPr>
          <a:xfrm>
            <a:off x="2674928" y="322256"/>
            <a:ext cx="6361867" cy="994172"/>
          </a:xfrm>
        </p:spPr>
        <p:txBody>
          <a:bodyPr>
            <a:noAutofit/>
          </a:bodyPr>
          <a:lstStyle/>
          <a:p>
            <a:r>
              <a:rPr lang="en-US" altLang="en-US" sz="3300" b="1" dirty="0"/>
              <a:t>Effective</a:t>
            </a:r>
            <a:r>
              <a:rPr lang="en-US" altLang="en-US" sz="3300" b="1" dirty="0">
                <a:solidFill>
                  <a:srgbClr val="04617B"/>
                </a:solidFill>
              </a:rPr>
              <a:t> </a:t>
            </a:r>
            <a:r>
              <a:rPr lang="en-US" altLang="en-US" sz="3300" b="1" dirty="0"/>
              <a:t>Incident Management</a:t>
            </a:r>
          </a:p>
        </p:txBody>
      </p:sp>
    </p:spTree>
    <p:extLst>
      <p:ext uri="{BB962C8B-B14F-4D97-AF65-F5344CB8AC3E}">
        <p14:creationId xmlns:p14="http://schemas.microsoft.com/office/powerpoint/2010/main" val="3910029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Content Placeholder 2"/>
          <p:cNvSpPr>
            <a:spLocks noGrp="1"/>
          </p:cNvSpPr>
          <p:nvPr>
            <p:ph idx="1"/>
          </p:nvPr>
        </p:nvSpPr>
        <p:spPr>
          <a:xfrm>
            <a:off x="839601" y="1318501"/>
            <a:ext cx="8020619" cy="3233012"/>
          </a:xfrm>
        </p:spPr>
        <p:txBody>
          <a:bodyPr/>
          <a:lstStyle/>
          <a:p>
            <a:pPr marL="0" indent="0">
              <a:buNone/>
            </a:pPr>
            <a:r>
              <a:rPr lang="en-US" altLang="en-US" sz="2800" dirty="0">
                <a:solidFill>
                  <a:schemeClr val="tx1"/>
                </a:solidFill>
              </a:rPr>
              <a:t>Incident Management Program</a:t>
            </a:r>
          </a:p>
          <a:p>
            <a:pPr lvl="1"/>
            <a:endParaRPr lang="en-US" altLang="en-US" dirty="0">
              <a:solidFill>
                <a:schemeClr val="tx1"/>
              </a:solidFill>
            </a:endParaRPr>
          </a:p>
          <a:p>
            <a:pPr marL="457200" lvl="1" indent="0">
              <a:buNone/>
            </a:pPr>
            <a:r>
              <a:rPr lang="en-US" altLang="en-US" sz="2400" dirty="0">
                <a:solidFill>
                  <a:schemeClr val="tx1"/>
                </a:solidFill>
              </a:rPr>
              <a:t>Every Missouri Employee Deserves a Safe, Healthy, Drug-Free &amp; Injury-Free Workplace</a:t>
            </a:r>
          </a:p>
          <a:p>
            <a:pPr lvl="2">
              <a:buFont typeface="Wingdings 2" panose="05020102010507070707" pitchFamily="18" charset="2"/>
              <a:buNone/>
            </a:pPr>
            <a:r>
              <a:rPr lang="en-US" altLang="en-US" dirty="0">
                <a:solidFill>
                  <a:schemeClr val="tx1"/>
                </a:solidFill>
              </a:rPr>
              <a:t>	</a:t>
            </a:r>
          </a:p>
          <a:p>
            <a:pPr lvl="2">
              <a:buFont typeface="Wingdings 2" panose="05020102010507070707" pitchFamily="18" charset="2"/>
              <a:buNone/>
            </a:pPr>
            <a:r>
              <a:rPr lang="en-US" altLang="en-US" sz="2200" dirty="0">
                <a:solidFill>
                  <a:schemeClr val="tx1"/>
                </a:solidFill>
              </a:rPr>
              <a:t>Employer Obligation?</a:t>
            </a:r>
          </a:p>
          <a:p>
            <a:pPr lvl="1"/>
            <a:endParaRPr lang="en-US" altLang="en-US" dirty="0"/>
          </a:p>
          <a:p>
            <a:endParaRPr lang="en-US" altLang="en-US" dirty="0"/>
          </a:p>
          <a:p>
            <a:pPr>
              <a:buFont typeface="Wingdings 2" panose="05020102010507070707" pitchFamily="18" charset="2"/>
              <a:buNone/>
            </a:pPr>
            <a:endParaRPr lang="en-US" altLang="en-US" dirty="0"/>
          </a:p>
          <a:p>
            <a:pPr lvl="1"/>
            <a:endParaRPr lang="en-US" altLang="en-US" dirty="0"/>
          </a:p>
          <a:p>
            <a:pPr lvl="1"/>
            <a:endParaRPr lang="en-US" altLang="en-US" dirty="0"/>
          </a:p>
          <a:p>
            <a:pPr lvl="1"/>
            <a:endParaRPr lang="en-US" altLang="en-US" dirty="0"/>
          </a:p>
          <a:p>
            <a:pPr lvl="1"/>
            <a:endParaRPr lang="en-US" altLang="en-US" dirty="0"/>
          </a:p>
        </p:txBody>
      </p:sp>
      <p:sp>
        <p:nvSpPr>
          <p:cNvPr id="6" name="Title 1">
            <a:extLst>
              <a:ext uri="{FF2B5EF4-FFF2-40B4-BE49-F238E27FC236}">
                <a16:creationId xmlns:a16="http://schemas.microsoft.com/office/drawing/2014/main" id="{D93914F3-3A9E-4D0D-9C9C-08D6AE46362B}"/>
              </a:ext>
            </a:extLst>
          </p:cNvPr>
          <p:cNvSpPr>
            <a:spLocks noGrp="1"/>
          </p:cNvSpPr>
          <p:nvPr>
            <p:ph type="title"/>
          </p:nvPr>
        </p:nvSpPr>
        <p:spPr>
          <a:xfrm>
            <a:off x="2674928" y="322256"/>
            <a:ext cx="6361867" cy="994172"/>
          </a:xfrm>
        </p:spPr>
        <p:txBody>
          <a:bodyPr>
            <a:noAutofit/>
          </a:bodyPr>
          <a:lstStyle/>
          <a:p>
            <a:r>
              <a:rPr lang="en-US" altLang="en-US" sz="3300" b="1" dirty="0"/>
              <a:t>Effective</a:t>
            </a:r>
            <a:r>
              <a:rPr lang="en-US" altLang="en-US" sz="3300" b="1" dirty="0">
                <a:solidFill>
                  <a:srgbClr val="04617B"/>
                </a:solidFill>
              </a:rPr>
              <a:t> </a:t>
            </a:r>
            <a:r>
              <a:rPr lang="en-US" altLang="en-US" sz="3300" b="1" dirty="0"/>
              <a:t>Incident Management</a:t>
            </a:r>
          </a:p>
        </p:txBody>
      </p:sp>
    </p:spTree>
    <p:extLst>
      <p:ext uri="{BB962C8B-B14F-4D97-AF65-F5344CB8AC3E}">
        <p14:creationId xmlns:p14="http://schemas.microsoft.com/office/powerpoint/2010/main" val="2942764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Content Placeholder 2"/>
          <p:cNvSpPr>
            <a:spLocks noGrp="1"/>
          </p:cNvSpPr>
          <p:nvPr>
            <p:ph idx="1"/>
          </p:nvPr>
        </p:nvSpPr>
        <p:spPr>
          <a:xfrm>
            <a:off x="883745" y="1307456"/>
            <a:ext cx="7376510" cy="3321299"/>
          </a:xfrm>
        </p:spPr>
        <p:txBody>
          <a:bodyPr>
            <a:noAutofit/>
          </a:bodyPr>
          <a:lstStyle/>
          <a:p>
            <a:pPr marL="0" indent="0">
              <a:buNone/>
            </a:pPr>
            <a:r>
              <a:rPr lang="en-US" altLang="en-US" sz="2800" dirty="0">
                <a:solidFill>
                  <a:schemeClr val="tx1"/>
                </a:solidFill>
              </a:rPr>
              <a:t>Incident Management Program - </a:t>
            </a:r>
            <a:r>
              <a:rPr lang="en-US" altLang="en-US" sz="2400" dirty="0">
                <a:solidFill>
                  <a:schemeClr val="tx1"/>
                </a:solidFill>
              </a:rPr>
              <a:t>Drug Free Workplace</a:t>
            </a:r>
          </a:p>
          <a:p>
            <a:pPr marL="457200" lvl="1" indent="0">
              <a:buNone/>
            </a:pPr>
            <a:endParaRPr lang="en-US" altLang="en-US" sz="2000" dirty="0">
              <a:solidFill>
                <a:schemeClr val="tx1"/>
              </a:solidFill>
            </a:endParaRPr>
          </a:p>
          <a:p>
            <a:pPr marL="457200" lvl="1" indent="0">
              <a:buNone/>
            </a:pPr>
            <a:r>
              <a:rPr lang="en-US" altLang="en-US" sz="2200" dirty="0">
                <a:solidFill>
                  <a:schemeClr val="tx1"/>
                </a:solidFill>
              </a:rPr>
              <a:t>Implement a substance abuse policy.</a:t>
            </a:r>
          </a:p>
          <a:p>
            <a:pPr lvl="2">
              <a:buFont typeface="Wingdings" panose="05000000000000000000" pitchFamily="2" charset="2"/>
              <a:buChar char="Ø"/>
            </a:pPr>
            <a:r>
              <a:rPr lang="en-US" altLang="en-US" sz="2000" dirty="0">
                <a:solidFill>
                  <a:schemeClr val="tx1"/>
                </a:solidFill>
              </a:rPr>
              <a:t>Post-Offer Employment</a:t>
            </a:r>
          </a:p>
          <a:p>
            <a:pPr lvl="2">
              <a:buFont typeface="Wingdings" panose="05000000000000000000" pitchFamily="2" charset="2"/>
              <a:buChar char="Ø"/>
            </a:pPr>
            <a:r>
              <a:rPr lang="en-US" altLang="en-US" sz="2000" dirty="0">
                <a:solidFill>
                  <a:schemeClr val="tx1"/>
                </a:solidFill>
              </a:rPr>
              <a:t>Random</a:t>
            </a:r>
          </a:p>
          <a:p>
            <a:pPr lvl="2">
              <a:buFont typeface="Wingdings" panose="05000000000000000000" pitchFamily="2" charset="2"/>
              <a:buChar char="Ø"/>
            </a:pPr>
            <a:r>
              <a:rPr lang="en-US" altLang="en-US" sz="2000" dirty="0">
                <a:solidFill>
                  <a:schemeClr val="tx1"/>
                </a:solidFill>
              </a:rPr>
              <a:t>Probable Cause</a:t>
            </a:r>
          </a:p>
          <a:p>
            <a:pPr lvl="2">
              <a:buFont typeface="Wingdings" panose="05000000000000000000" pitchFamily="2" charset="2"/>
              <a:buChar char="Ø"/>
            </a:pPr>
            <a:r>
              <a:rPr lang="en-US" altLang="en-US" sz="2000" b="1" dirty="0">
                <a:solidFill>
                  <a:schemeClr val="tx1"/>
                </a:solidFill>
              </a:rPr>
              <a:t>Post-Accident</a:t>
            </a:r>
            <a:r>
              <a:rPr lang="en-US" altLang="en-US" sz="2000" dirty="0">
                <a:solidFill>
                  <a:schemeClr val="tx1"/>
                </a:solidFill>
              </a:rPr>
              <a:t> (workers’ compensation)</a:t>
            </a:r>
          </a:p>
          <a:p>
            <a:pPr marL="914400" lvl="2" indent="0">
              <a:buNone/>
            </a:pPr>
            <a:endParaRPr lang="en-US" altLang="en-US" sz="2000" dirty="0">
              <a:solidFill>
                <a:schemeClr val="tx1"/>
              </a:solidFill>
            </a:endParaRPr>
          </a:p>
          <a:p>
            <a:endParaRPr lang="en-US" altLang="en-US" dirty="0"/>
          </a:p>
          <a:p>
            <a:pPr>
              <a:buFont typeface="Wingdings 2" panose="05020102010507070707" pitchFamily="18" charset="2"/>
              <a:buNone/>
            </a:pPr>
            <a:endParaRPr lang="en-US" altLang="en-US" dirty="0"/>
          </a:p>
          <a:p>
            <a:pPr lvl="1"/>
            <a:endParaRPr lang="en-US" altLang="en-US" dirty="0"/>
          </a:p>
          <a:p>
            <a:pPr lvl="1"/>
            <a:endParaRPr lang="en-US" altLang="en-US" dirty="0"/>
          </a:p>
          <a:p>
            <a:pPr lvl="1"/>
            <a:endParaRPr lang="en-US" altLang="en-US" dirty="0"/>
          </a:p>
          <a:p>
            <a:pPr lvl="1"/>
            <a:endParaRPr lang="en-US" altLang="en-US" dirty="0"/>
          </a:p>
        </p:txBody>
      </p:sp>
      <p:sp>
        <p:nvSpPr>
          <p:cNvPr id="6" name="Title 1">
            <a:extLst>
              <a:ext uri="{FF2B5EF4-FFF2-40B4-BE49-F238E27FC236}">
                <a16:creationId xmlns:a16="http://schemas.microsoft.com/office/drawing/2014/main" id="{013FAC1C-73CD-45B9-B839-6EE995105788}"/>
              </a:ext>
            </a:extLst>
          </p:cNvPr>
          <p:cNvSpPr>
            <a:spLocks noGrp="1"/>
          </p:cNvSpPr>
          <p:nvPr>
            <p:ph type="title"/>
          </p:nvPr>
        </p:nvSpPr>
        <p:spPr>
          <a:xfrm>
            <a:off x="2674928" y="322256"/>
            <a:ext cx="6361867" cy="994172"/>
          </a:xfrm>
        </p:spPr>
        <p:txBody>
          <a:bodyPr>
            <a:noAutofit/>
          </a:bodyPr>
          <a:lstStyle/>
          <a:p>
            <a:r>
              <a:rPr lang="en-US" altLang="en-US" sz="3300" b="1" dirty="0"/>
              <a:t>Effective</a:t>
            </a:r>
            <a:r>
              <a:rPr lang="en-US" altLang="en-US" sz="3300" b="1" dirty="0">
                <a:solidFill>
                  <a:srgbClr val="04617B"/>
                </a:solidFill>
              </a:rPr>
              <a:t> </a:t>
            </a:r>
            <a:r>
              <a:rPr lang="en-US" altLang="en-US" sz="3300" b="1" dirty="0"/>
              <a:t>Incident Management</a:t>
            </a:r>
          </a:p>
        </p:txBody>
      </p:sp>
    </p:spTree>
    <p:extLst>
      <p:ext uri="{BB962C8B-B14F-4D97-AF65-F5344CB8AC3E}">
        <p14:creationId xmlns:p14="http://schemas.microsoft.com/office/powerpoint/2010/main" val="32177672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BCACAFB-FF30-4A59-B181-C0A5885636DD}"/>
              </a:ext>
            </a:extLst>
          </p:cNvPr>
          <p:cNvSpPr>
            <a:spLocks noGrp="1"/>
          </p:cNvSpPr>
          <p:nvPr>
            <p:ph type="title"/>
          </p:nvPr>
        </p:nvSpPr>
        <p:spPr>
          <a:xfrm>
            <a:off x="3172199" y="250728"/>
            <a:ext cx="5631266" cy="994172"/>
          </a:xfrm>
        </p:spPr>
        <p:txBody>
          <a:bodyPr/>
          <a:lstStyle/>
          <a:p>
            <a:r>
              <a:rPr lang="en-US" altLang="en-US" sz="3200" b="1" dirty="0"/>
              <a:t>Post-Accident Drug Testing</a:t>
            </a:r>
          </a:p>
        </p:txBody>
      </p:sp>
      <p:sp>
        <p:nvSpPr>
          <p:cNvPr id="6" name="Content Placeholder 2">
            <a:extLst>
              <a:ext uri="{FF2B5EF4-FFF2-40B4-BE49-F238E27FC236}">
                <a16:creationId xmlns:a16="http://schemas.microsoft.com/office/drawing/2014/main" id="{EF36B9D2-DD70-4F01-AFD9-B2A0B880345C}"/>
              </a:ext>
            </a:extLst>
          </p:cNvPr>
          <p:cNvSpPr>
            <a:spLocks noGrp="1"/>
          </p:cNvSpPr>
          <p:nvPr>
            <p:ph idx="1"/>
          </p:nvPr>
        </p:nvSpPr>
        <p:spPr>
          <a:xfrm>
            <a:off x="883745" y="1332682"/>
            <a:ext cx="7673309" cy="3560090"/>
          </a:xfrm>
        </p:spPr>
        <p:txBody>
          <a:bodyPr>
            <a:noAutofit/>
          </a:bodyPr>
          <a:lstStyle/>
          <a:p>
            <a:pPr marL="0" indent="0">
              <a:buNone/>
            </a:pPr>
            <a:r>
              <a:rPr lang="en-US" altLang="en-US" sz="2400" dirty="0">
                <a:solidFill>
                  <a:schemeClr val="tx1"/>
                </a:solidFill>
              </a:rPr>
              <a:t>Section 287.120.6</a:t>
            </a:r>
          </a:p>
          <a:p>
            <a:pPr lvl="1"/>
            <a:endParaRPr lang="en-US" altLang="en-US" sz="2200" dirty="0">
              <a:solidFill>
                <a:schemeClr val="tx1"/>
              </a:solidFill>
              <a:cs typeface="Times New Roman" panose="02020603050405020304" pitchFamily="18" charset="0"/>
            </a:endParaRPr>
          </a:p>
          <a:p>
            <a:pPr marL="342900" lvl="1" indent="0">
              <a:buNone/>
            </a:pPr>
            <a:r>
              <a:rPr lang="en-US" altLang="en-US" sz="2200" dirty="0">
                <a:solidFill>
                  <a:schemeClr val="tx1"/>
                </a:solidFill>
                <a:cs typeface="Times New Roman" panose="02020603050405020304" pitchFamily="18" charset="0"/>
              </a:rPr>
              <a:t>Reduces </a:t>
            </a:r>
            <a:r>
              <a:rPr lang="en-US" altLang="en-US" sz="2200" dirty="0" err="1">
                <a:solidFill>
                  <a:schemeClr val="tx1"/>
                </a:solidFill>
                <a:cs typeface="Times New Roman" panose="02020603050405020304" pitchFamily="18" charset="0"/>
              </a:rPr>
              <a:t>wc</a:t>
            </a:r>
            <a:r>
              <a:rPr lang="en-US" altLang="en-US" sz="2200" dirty="0">
                <a:solidFill>
                  <a:schemeClr val="tx1"/>
                </a:solidFill>
                <a:cs typeface="Times New Roman" panose="02020603050405020304" pitchFamily="18" charset="0"/>
              </a:rPr>
              <a:t> compensation and death benefit by 50% in instances an employee fails to obey any policy adopted by the employer relating to a drug-free workplace, with a positive post-accident drug test for non-prescribed controlled drugs or the metabolites of such drugs, by presuming that the injury was sustained </a:t>
            </a:r>
            <a:r>
              <a:rPr lang="en-US" altLang="en-US" sz="2200" b="1" dirty="0">
                <a:solidFill>
                  <a:schemeClr val="tx1"/>
                </a:solidFill>
                <a:cs typeface="Times New Roman" panose="02020603050405020304" pitchFamily="18" charset="0"/>
              </a:rPr>
              <a:t>in conjunction with </a:t>
            </a:r>
            <a:r>
              <a:rPr lang="en-US" altLang="en-US" sz="2200" dirty="0">
                <a:solidFill>
                  <a:schemeClr val="tx1"/>
                </a:solidFill>
                <a:cs typeface="Times New Roman" panose="02020603050405020304" pitchFamily="18" charset="0"/>
              </a:rPr>
              <a:t>such drug use.</a:t>
            </a:r>
          </a:p>
          <a:p>
            <a:pPr lvl="1">
              <a:buFont typeface="Arial" panose="020B0604020202020204" pitchFamily="34" charset="0"/>
              <a:buChar char="•"/>
            </a:pPr>
            <a:endParaRPr lang="en-US" altLang="en-US" sz="2200" dirty="0">
              <a:solidFill>
                <a:schemeClr val="tx1"/>
              </a:solidFill>
              <a:cs typeface="Times New Roman" panose="02020603050405020304" pitchFamily="18" charset="0"/>
            </a:endParaRPr>
          </a:p>
          <a:p>
            <a:pPr>
              <a:buFont typeface="Wingdings 2" panose="05020102010507070707" pitchFamily="18" charset="2"/>
              <a:buNone/>
            </a:pPr>
            <a:endParaRPr lang="en-US" altLang="en-US" dirty="0"/>
          </a:p>
          <a:p>
            <a:pPr lvl="1"/>
            <a:endParaRPr lang="en-US" altLang="en-US" dirty="0"/>
          </a:p>
          <a:p>
            <a:pPr lvl="1"/>
            <a:endParaRPr lang="en-US" altLang="en-US" dirty="0"/>
          </a:p>
          <a:p>
            <a:pPr lvl="1"/>
            <a:endParaRPr lang="en-US" altLang="en-US" dirty="0"/>
          </a:p>
          <a:p>
            <a:pPr lvl="1"/>
            <a:endParaRPr lang="en-US" altLang="en-US" dirty="0"/>
          </a:p>
        </p:txBody>
      </p:sp>
    </p:spTree>
    <p:extLst>
      <p:ext uri="{BB962C8B-B14F-4D97-AF65-F5344CB8AC3E}">
        <p14:creationId xmlns:p14="http://schemas.microsoft.com/office/powerpoint/2010/main" val="1659001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Content Placeholder 2"/>
          <p:cNvSpPr>
            <a:spLocks noGrp="1"/>
          </p:cNvSpPr>
          <p:nvPr>
            <p:ph idx="1"/>
          </p:nvPr>
        </p:nvSpPr>
        <p:spPr>
          <a:xfrm>
            <a:off x="883745" y="1332682"/>
            <a:ext cx="7704201" cy="3560090"/>
          </a:xfrm>
        </p:spPr>
        <p:txBody>
          <a:bodyPr>
            <a:noAutofit/>
          </a:bodyPr>
          <a:lstStyle/>
          <a:p>
            <a:pPr marL="0" indent="0">
              <a:buNone/>
            </a:pPr>
            <a:r>
              <a:rPr lang="en-US" altLang="en-US" sz="2400" dirty="0">
                <a:solidFill>
                  <a:schemeClr val="tx1"/>
                </a:solidFill>
              </a:rPr>
              <a:t>Section 287.120.6</a:t>
            </a:r>
          </a:p>
          <a:p>
            <a:pPr lvl="1">
              <a:buFont typeface="Arial" panose="020B0604020202020204" pitchFamily="34" charset="0"/>
              <a:buChar char="•"/>
            </a:pPr>
            <a:endParaRPr lang="en-US" altLang="en-US" sz="2200" dirty="0">
              <a:solidFill>
                <a:schemeClr val="tx1"/>
              </a:solidFill>
              <a:cs typeface="Times New Roman" panose="02020603050405020304" pitchFamily="18" charset="0"/>
            </a:endParaRPr>
          </a:p>
          <a:p>
            <a:pPr marL="342900" lvl="1" indent="0">
              <a:buNone/>
            </a:pPr>
            <a:r>
              <a:rPr lang="en-US" altLang="en-US" sz="2200" dirty="0">
                <a:solidFill>
                  <a:schemeClr val="tx1"/>
                </a:solidFill>
                <a:cs typeface="Times New Roman" panose="02020603050405020304" pitchFamily="18" charset="0"/>
              </a:rPr>
              <a:t>Forfeits benefits in cases where it is shown that the drug use was the </a:t>
            </a:r>
            <a:r>
              <a:rPr lang="en-US" altLang="en-US" sz="2200" b="1" dirty="0">
                <a:solidFill>
                  <a:schemeClr val="tx1"/>
                </a:solidFill>
                <a:cs typeface="Times New Roman" panose="02020603050405020304" pitchFamily="18" charset="0"/>
              </a:rPr>
              <a:t>proximate cause </a:t>
            </a:r>
            <a:r>
              <a:rPr lang="en-US" altLang="en-US" sz="2200" dirty="0">
                <a:solidFill>
                  <a:schemeClr val="tx1"/>
                </a:solidFill>
                <a:cs typeface="Times New Roman" panose="02020603050405020304" pitchFamily="18" charset="0"/>
              </a:rPr>
              <a:t>of the injury.</a:t>
            </a:r>
          </a:p>
          <a:p>
            <a:pPr lvl="1">
              <a:buFont typeface="Arial" panose="020B0604020202020204" pitchFamily="34" charset="0"/>
              <a:buChar char="•"/>
            </a:pPr>
            <a:endParaRPr lang="en-US" altLang="en-US" sz="2200" dirty="0">
              <a:solidFill>
                <a:schemeClr val="tx1"/>
              </a:solidFill>
              <a:cs typeface="Times New Roman" panose="02020603050405020304" pitchFamily="18" charset="0"/>
            </a:endParaRPr>
          </a:p>
          <a:p>
            <a:pPr lvl="2">
              <a:buFont typeface="Wingdings" panose="05000000000000000000" pitchFamily="2" charset="2"/>
              <a:buChar char="Ø"/>
            </a:pPr>
            <a:r>
              <a:rPr lang="en-US" altLang="en-US" sz="1900" dirty="0">
                <a:solidFill>
                  <a:schemeClr val="tx1"/>
                </a:solidFill>
                <a:cs typeface="Times New Roman" panose="02020603050405020304" pitchFamily="18" charset="0"/>
              </a:rPr>
              <a:t>In instances when under Missouri law the drug test constitutes legal intoxication, such as 0.08% BAC</a:t>
            </a:r>
          </a:p>
          <a:p>
            <a:pPr lvl="2">
              <a:buFont typeface="Wingdings" panose="05000000000000000000" pitchFamily="2" charset="2"/>
              <a:buChar char="Ø"/>
            </a:pPr>
            <a:r>
              <a:rPr lang="en-US" altLang="en-US" sz="1900" dirty="0">
                <a:solidFill>
                  <a:schemeClr val="tx1"/>
                </a:solidFill>
                <a:cs typeface="Times New Roman" panose="02020603050405020304" pitchFamily="18" charset="0"/>
              </a:rPr>
              <a:t>A much higher bar to meet by the Employer</a:t>
            </a:r>
          </a:p>
          <a:p>
            <a:pPr lvl="2">
              <a:buFont typeface="Wingdings" panose="05000000000000000000" pitchFamily="2" charset="2"/>
              <a:buChar char="Ø"/>
            </a:pPr>
            <a:endParaRPr lang="en-US" altLang="en-US" sz="1900" dirty="0">
              <a:solidFill>
                <a:schemeClr val="tx1"/>
              </a:solidFill>
              <a:cs typeface="Times New Roman" panose="02020603050405020304" pitchFamily="18" charset="0"/>
            </a:endParaRPr>
          </a:p>
          <a:p>
            <a:pPr marL="685800" lvl="2" indent="0">
              <a:buNone/>
            </a:pPr>
            <a:endParaRPr lang="en-US" altLang="en-US" sz="1900" dirty="0">
              <a:solidFill>
                <a:schemeClr val="tx1"/>
              </a:solidFill>
            </a:endParaRPr>
          </a:p>
          <a:p>
            <a:pPr>
              <a:buFont typeface="Wingdings 2" panose="05020102010507070707" pitchFamily="18" charset="2"/>
              <a:buNone/>
            </a:pPr>
            <a:endParaRPr lang="en-US" altLang="en-US" dirty="0"/>
          </a:p>
          <a:p>
            <a:pPr lvl="1"/>
            <a:endParaRPr lang="en-US" altLang="en-US" dirty="0"/>
          </a:p>
          <a:p>
            <a:pPr lvl="1"/>
            <a:endParaRPr lang="en-US" altLang="en-US" dirty="0"/>
          </a:p>
          <a:p>
            <a:pPr lvl="1"/>
            <a:endParaRPr lang="en-US" altLang="en-US" dirty="0"/>
          </a:p>
          <a:p>
            <a:pPr lvl="1"/>
            <a:endParaRPr lang="en-US" altLang="en-US" dirty="0"/>
          </a:p>
        </p:txBody>
      </p:sp>
      <p:sp>
        <p:nvSpPr>
          <p:cNvPr id="9" name="Title 1">
            <a:extLst>
              <a:ext uri="{FF2B5EF4-FFF2-40B4-BE49-F238E27FC236}">
                <a16:creationId xmlns:a16="http://schemas.microsoft.com/office/drawing/2014/main" id="{CBCACAFB-FF30-4A59-B181-C0A5885636DD}"/>
              </a:ext>
            </a:extLst>
          </p:cNvPr>
          <p:cNvSpPr>
            <a:spLocks noGrp="1"/>
          </p:cNvSpPr>
          <p:nvPr>
            <p:ph type="title"/>
          </p:nvPr>
        </p:nvSpPr>
        <p:spPr>
          <a:xfrm>
            <a:off x="3172199" y="250728"/>
            <a:ext cx="5631266" cy="994172"/>
          </a:xfrm>
        </p:spPr>
        <p:txBody>
          <a:bodyPr/>
          <a:lstStyle/>
          <a:p>
            <a:r>
              <a:rPr lang="en-US" altLang="en-US" sz="3200" b="1" dirty="0"/>
              <a:t>Post-Accident Drug Testing</a:t>
            </a:r>
          </a:p>
        </p:txBody>
      </p:sp>
    </p:spTree>
    <p:extLst>
      <p:ext uri="{BB962C8B-B14F-4D97-AF65-F5344CB8AC3E}">
        <p14:creationId xmlns:p14="http://schemas.microsoft.com/office/powerpoint/2010/main" val="2099399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Content Placeholder 2"/>
          <p:cNvSpPr>
            <a:spLocks noGrp="1"/>
          </p:cNvSpPr>
          <p:nvPr>
            <p:ph idx="1"/>
          </p:nvPr>
        </p:nvSpPr>
        <p:spPr>
          <a:xfrm>
            <a:off x="883746" y="1332682"/>
            <a:ext cx="7326936" cy="3560090"/>
          </a:xfrm>
        </p:spPr>
        <p:txBody>
          <a:bodyPr>
            <a:noAutofit/>
          </a:bodyPr>
          <a:lstStyle/>
          <a:p>
            <a:pPr marL="0" indent="0">
              <a:buNone/>
            </a:pPr>
            <a:r>
              <a:rPr lang="en-US" altLang="en-US" sz="2400" dirty="0">
                <a:solidFill>
                  <a:schemeClr val="tx1"/>
                </a:solidFill>
              </a:rPr>
              <a:t>Section 287.120.6</a:t>
            </a:r>
          </a:p>
          <a:p>
            <a:pPr lvl="1">
              <a:buFont typeface="Arial" panose="020B0604020202020204" pitchFamily="34" charset="0"/>
              <a:buChar char="•"/>
            </a:pPr>
            <a:endParaRPr lang="en-US" altLang="en-US" sz="2200" dirty="0">
              <a:solidFill>
                <a:schemeClr val="tx1"/>
              </a:solidFill>
              <a:cs typeface="Times New Roman" panose="02020603050405020304" pitchFamily="18" charset="0"/>
            </a:endParaRPr>
          </a:p>
          <a:p>
            <a:pPr marL="342900" lvl="1" indent="0">
              <a:buNone/>
            </a:pPr>
            <a:r>
              <a:rPr lang="en-US" altLang="en-US" sz="2200" dirty="0">
                <a:solidFill>
                  <a:schemeClr val="tx1"/>
                </a:solidFill>
                <a:cs typeface="Times New Roman" panose="02020603050405020304" pitchFamily="18" charset="0"/>
              </a:rPr>
              <a:t>Forfeits benefits when the employee refuses to submit to an </a:t>
            </a:r>
            <a:r>
              <a:rPr lang="en-US" altLang="en-US" sz="2200" b="1" dirty="0">
                <a:solidFill>
                  <a:schemeClr val="tx1"/>
                </a:solidFill>
                <a:cs typeface="Times New Roman" panose="02020603050405020304" pitchFamily="18" charset="0"/>
              </a:rPr>
              <a:t>employer</a:t>
            </a:r>
            <a:r>
              <a:rPr lang="en-US" altLang="en-US" sz="2200" dirty="0">
                <a:solidFill>
                  <a:schemeClr val="tx1"/>
                </a:solidFill>
                <a:cs typeface="Times New Roman" panose="02020603050405020304" pitchFamily="18" charset="0"/>
              </a:rPr>
              <a:t> requested drug test.</a:t>
            </a:r>
          </a:p>
          <a:p>
            <a:pPr marL="342900" lvl="1" indent="0">
              <a:buNone/>
            </a:pPr>
            <a:endParaRPr lang="en-US" altLang="en-US" sz="1900" dirty="0">
              <a:solidFill>
                <a:schemeClr val="tx1"/>
              </a:solidFill>
              <a:cs typeface="Times New Roman" panose="02020603050405020304" pitchFamily="18" charset="0"/>
            </a:endParaRPr>
          </a:p>
          <a:p>
            <a:pPr lvl="2">
              <a:buFont typeface="Wingdings" panose="05000000000000000000" pitchFamily="2" charset="2"/>
              <a:buChar char="Ø"/>
            </a:pPr>
            <a:r>
              <a:rPr lang="en-US" altLang="en-US" sz="1900" dirty="0">
                <a:solidFill>
                  <a:schemeClr val="tx1"/>
                </a:solidFill>
                <a:cs typeface="Times New Roman" panose="02020603050405020304" pitchFamily="18" charset="0"/>
              </a:rPr>
              <a:t>Employer must have a policy that requires or authorizes post-injury testing</a:t>
            </a:r>
          </a:p>
          <a:p>
            <a:pPr lvl="2">
              <a:buFont typeface="Wingdings" panose="05000000000000000000" pitchFamily="2" charset="2"/>
              <a:buChar char="Ø"/>
            </a:pPr>
            <a:r>
              <a:rPr lang="en-US" altLang="en-US" sz="1900" dirty="0">
                <a:solidFill>
                  <a:schemeClr val="tx1"/>
                </a:solidFill>
                <a:cs typeface="Times New Roman" panose="02020603050405020304" pitchFamily="18" charset="0"/>
              </a:rPr>
              <a:t>Please note, the employer must do the requesting</a:t>
            </a:r>
            <a:endParaRPr lang="en-US" altLang="en-US" sz="1900" dirty="0">
              <a:solidFill>
                <a:schemeClr val="tx1"/>
              </a:solidFill>
            </a:endParaRPr>
          </a:p>
          <a:p>
            <a:pPr>
              <a:buFont typeface="Wingdings 2" panose="05020102010507070707" pitchFamily="18" charset="2"/>
              <a:buNone/>
            </a:pPr>
            <a:endParaRPr lang="en-US" altLang="en-US" dirty="0"/>
          </a:p>
          <a:p>
            <a:pPr lvl="1"/>
            <a:endParaRPr lang="en-US" altLang="en-US" dirty="0"/>
          </a:p>
          <a:p>
            <a:pPr lvl="1"/>
            <a:endParaRPr lang="en-US" altLang="en-US" dirty="0"/>
          </a:p>
          <a:p>
            <a:pPr lvl="1"/>
            <a:endParaRPr lang="en-US" altLang="en-US" dirty="0"/>
          </a:p>
          <a:p>
            <a:pPr lvl="1"/>
            <a:endParaRPr lang="en-US" altLang="en-US" dirty="0"/>
          </a:p>
        </p:txBody>
      </p:sp>
      <p:sp>
        <p:nvSpPr>
          <p:cNvPr id="9" name="Title 1">
            <a:extLst>
              <a:ext uri="{FF2B5EF4-FFF2-40B4-BE49-F238E27FC236}">
                <a16:creationId xmlns:a16="http://schemas.microsoft.com/office/drawing/2014/main" id="{CBCACAFB-FF30-4A59-B181-C0A5885636DD}"/>
              </a:ext>
            </a:extLst>
          </p:cNvPr>
          <p:cNvSpPr>
            <a:spLocks noGrp="1"/>
          </p:cNvSpPr>
          <p:nvPr>
            <p:ph type="title"/>
          </p:nvPr>
        </p:nvSpPr>
        <p:spPr>
          <a:xfrm>
            <a:off x="3172199" y="250728"/>
            <a:ext cx="5631266" cy="994172"/>
          </a:xfrm>
        </p:spPr>
        <p:txBody>
          <a:bodyPr/>
          <a:lstStyle/>
          <a:p>
            <a:r>
              <a:rPr lang="en-US" altLang="en-US" sz="3200" b="1" dirty="0"/>
              <a:t>Post-Accident Drug Testing</a:t>
            </a:r>
          </a:p>
        </p:txBody>
      </p:sp>
    </p:spTree>
    <p:extLst>
      <p:ext uri="{BB962C8B-B14F-4D97-AF65-F5344CB8AC3E}">
        <p14:creationId xmlns:p14="http://schemas.microsoft.com/office/powerpoint/2010/main" val="35791856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Content Placeholder 2"/>
          <p:cNvSpPr>
            <a:spLocks noGrp="1"/>
          </p:cNvSpPr>
          <p:nvPr>
            <p:ph idx="1"/>
          </p:nvPr>
        </p:nvSpPr>
        <p:spPr>
          <a:xfrm>
            <a:off x="832595" y="1311603"/>
            <a:ext cx="8090687" cy="3531563"/>
          </a:xfrm>
        </p:spPr>
        <p:txBody>
          <a:bodyPr>
            <a:noAutofit/>
          </a:bodyPr>
          <a:lstStyle/>
          <a:p>
            <a:pPr marL="0" indent="0">
              <a:buNone/>
            </a:pPr>
            <a:r>
              <a:rPr lang="en-US" altLang="en-US" sz="2800" dirty="0">
                <a:solidFill>
                  <a:schemeClr val="tx1"/>
                </a:solidFill>
              </a:rPr>
              <a:t>SB 66, </a:t>
            </a:r>
            <a:r>
              <a:rPr lang="en-US" altLang="en-US" sz="2400" dirty="0">
                <a:solidFill>
                  <a:schemeClr val="tx1"/>
                </a:solidFill>
              </a:rPr>
              <a:t>effective 08/28/2017</a:t>
            </a:r>
            <a:r>
              <a:rPr lang="en-US" altLang="en-US" sz="2800" dirty="0">
                <a:solidFill>
                  <a:schemeClr val="tx1"/>
                </a:solidFill>
              </a:rPr>
              <a:t> </a:t>
            </a:r>
            <a:endParaRPr lang="en-US" altLang="en-US" sz="2400" dirty="0">
              <a:solidFill>
                <a:schemeClr val="tx1"/>
              </a:solidFill>
            </a:endParaRPr>
          </a:p>
          <a:p>
            <a:pPr marL="457200" lvl="1" indent="0">
              <a:buNone/>
            </a:pPr>
            <a:r>
              <a:rPr lang="en-US" altLang="en-US" sz="2000" dirty="0">
                <a:solidFill>
                  <a:prstClr val="black"/>
                </a:solidFill>
              </a:rPr>
              <a:t>Adds the metabolites of non-prescribed controlled drugs (287.120.6). Provides a rebuttable presumption that the injury was sustained in conjunction with drug use if…</a:t>
            </a:r>
          </a:p>
          <a:p>
            <a:pPr marL="457200" lvl="1" indent="0">
              <a:buNone/>
            </a:pPr>
            <a:endParaRPr lang="en-US" altLang="en-US" dirty="0"/>
          </a:p>
          <a:p>
            <a:pPr lvl="1"/>
            <a:endParaRPr lang="en-US" altLang="en-US" dirty="0"/>
          </a:p>
          <a:p>
            <a:pPr lvl="1"/>
            <a:endParaRPr lang="en-US" altLang="en-US" dirty="0"/>
          </a:p>
          <a:p>
            <a:pPr lvl="1"/>
            <a:endParaRPr lang="en-US" altLang="en-US" dirty="0"/>
          </a:p>
          <a:p>
            <a:pPr lvl="1"/>
            <a:endParaRPr lang="en-US" altLang="en-US" dirty="0"/>
          </a:p>
        </p:txBody>
      </p:sp>
      <p:sp>
        <p:nvSpPr>
          <p:cNvPr id="6" name="Title 1">
            <a:extLst>
              <a:ext uri="{FF2B5EF4-FFF2-40B4-BE49-F238E27FC236}">
                <a16:creationId xmlns:a16="http://schemas.microsoft.com/office/drawing/2014/main" id="{FA349D44-41ED-481A-8C8C-B24546D14BA1}"/>
              </a:ext>
            </a:extLst>
          </p:cNvPr>
          <p:cNvSpPr>
            <a:spLocks noGrp="1"/>
          </p:cNvSpPr>
          <p:nvPr>
            <p:ph type="title"/>
          </p:nvPr>
        </p:nvSpPr>
        <p:spPr>
          <a:xfrm>
            <a:off x="3172199" y="250728"/>
            <a:ext cx="5631266" cy="994172"/>
          </a:xfrm>
        </p:spPr>
        <p:txBody>
          <a:bodyPr/>
          <a:lstStyle/>
          <a:p>
            <a:r>
              <a:rPr lang="en-US" altLang="en-US" sz="3200" b="1" dirty="0"/>
              <a:t>Post-Accident Drug Testing</a:t>
            </a:r>
          </a:p>
        </p:txBody>
      </p:sp>
    </p:spTree>
    <p:extLst>
      <p:ext uri="{BB962C8B-B14F-4D97-AF65-F5344CB8AC3E}">
        <p14:creationId xmlns:p14="http://schemas.microsoft.com/office/powerpoint/2010/main" val="40954231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Content Placeholder 2"/>
          <p:cNvSpPr>
            <a:spLocks noGrp="1"/>
          </p:cNvSpPr>
          <p:nvPr>
            <p:ph idx="1"/>
          </p:nvPr>
        </p:nvSpPr>
        <p:spPr>
          <a:xfrm>
            <a:off x="832595" y="1311603"/>
            <a:ext cx="8090687" cy="3531563"/>
          </a:xfrm>
        </p:spPr>
        <p:txBody>
          <a:bodyPr>
            <a:noAutofit/>
          </a:bodyPr>
          <a:lstStyle/>
          <a:p>
            <a:pPr marL="0" indent="0">
              <a:buNone/>
            </a:pPr>
            <a:r>
              <a:rPr lang="en-US" altLang="en-US" sz="2800" dirty="0">
                <a:solidFill>
                  <a:schemeClr val="tx1"/>
                </a:solidFill>
              </a:rPr>
              <a:t>SB 66, </a:t>
            </a:r>
            <a:r>
              <a:rPr lang="en-US" altLang="en-US" sz="2400" dirty="0">
                <a:solidFill>
                  <a:schemeClr val="tx1"/>
                </a:solidFill>
              </a:rPr>
              <a:t>effective 08/28/2017</a:t>
            </a:r>
            <a:r>
              <a:rPr lang="en-US" altLang="en-US" sz="2800" dirty="0">
                <a:solidFill>
                  <a:schemeClr val="tx1"/>
                </a:solidFill>
              </a:rPr>
              <a:t> </a:t>
            </a:r>
            <a:endParaRPr lang="en-US" altLang="en-US" sz="2400" dirty="0">
              <a:solidFill>
                <a:schemeClr val="tx1"/>
              </a:solidFill>
            </a:endParaRPr>
          </a:p>
          <a:p>
            <a:pPr marL="457200" lvl="1" indent="0">
              <a:buNone/>
            </a:pPr>
            <a:r>
              <a:rPr lang="en-US" altLang="en-US" sz="2000" dirty="0">
                <a:solidFill>
                  <a:prstClr val="black"/>
                </a:solidFill>
              </a:rPr>
              <a:t>Adds the metabolites of non-prescribed controlled drugs (287.120.6). Provides a rebuttable presumption that the injury was sustained in conjunction with drug use if…</a:t>
            </a:r>
          </a:p>
          <a:p>
            <a:pPr lvl="2">
              <a:buFont typeface="Wingdings" panose="05000000000000000000" pitchFamily="2" charset="2"/>
              <a:buChar char="ü"/>
            </a:pPr>
            <a:r>
              <a:rPr lang="en-US" altLang="en-US" sz="1800" dirty="0">
                <a:solidFill>
                  <a:prstClr val="black"/>
                </a:solidFill>
              </a:rPr>
              <a:t>Initial testing was administered within 24 hours of the incident</a:t>
            </a:r>
          </a:p>
          <a:p>
            <a:pPr marL="457200" lvl="1" indent="0">
              <a:buNone/>
            </a:pPr>
            <a:endParaRPr lang="en-US" altLang="en-US" dirty="0"/>
          </a:p>
          <a:p>
            <a:pPr lvl="1"/>
            <a:endParaRPr lang="en-US" altLang="en-US" dirty="0"/>
          </a:p>
          <a:p>
            <a:pPr lvl="1"/>
            <a:endParaRPr lang="en-US" altLang="en-US" dirty="0"/>
          </a:p>
          <a:p>
            <a:pPr lvl="1"/>
            <a:endParaRPr lang="en-US" altLang="en-US" dirty="0"/>
          </a:p>
          <a:p>
            <a:pPr lvl="1"/>
            <a:endParaRPr lang="en-US" altLang="en-US" dirty="0"/>
          </a:p>
        </p:txBody>
      </p:sp>
      <p:sp>
        <p:nvSpPr>
          <p:cNvPr id="6" name="Title 1">
            <a:extLst>
              <a:ext uri="{FF2B5EF4-FFF2-40B4-BE49-F238E27FC236}">
                <a16:creationId xmlns:a16="http://schemas.microsoft.com/office/drawing/2014/main" id="{FA349D44-41ED-481A-8C8C-B24546D14BA1}"/>
              </a:ext>
            </a:extLst>
          </p:cNvPr>
          <p:cNvSpPr>
            <a:spLocks noGrp="1"/>
          </p:cNvSpPr>
          <p:nvPr>
            <p:ph type="title"/>
          </p:nvPr>
        </p:nvSpPr>
        <p:spPr>
          <a:xfrm>
            <a:off x="3172199" y="250728"/>
            <a:ext cx="5631266" cy="994172"/>
          </a:xfrm>
        </p:spPr>
        <p:txBody>
          <a:bodyPr/>
          <a:lstStyle/>
          <a:p>
            <a:r>
              <a:rPr lang="en-US" altLang="en-US" sz="3200" b="1" dirty="0"/>
              <a:t>Post-Accident Drug Testing</a:t>
            </a:r>
          </a:p>
        </p:txBody>
      </p:sp>
    </p:spTree>
    <p:extLst>
      <p:ext uri="{BB962C8B-B14F-4D97-AF65-F5344CB8AC3E}">
        <p14:creationId xmlns:p14="http://schemas.microsoft.com/office/powerpoint/2010/main" val="12024866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Content Placeholder 2"/>
          <p:cNvSpPr>
            <a:spLocks noGrp="1"/>
          </p:cNvSpPr>
          <p:nvPr>
            <p:ph idx="1"/>
          </p:nvPr>
        </p:nvSpPr>
        <p:spPr>
          <a:xfrm>
            <a:off x="832595" y="1311603"/>
            <a:ext cx="8090687" cy="3531563"/>
          </a:xfrm>
        </p:spPr>
        <p:txBody>
          <a:bodyPr>
            <a:noAutofit/>
          </a:bodyPr>
          <a:lstStyle/>
          <a:p>
            <a:pPr marL="0" indent="0">
              <a:buNone/>
            </a:pPr>
            <a:r>
              <a:rPr lang="en-US" altLang="en-US" sz="2800" dirty="0">
                <a:solidFill>
                  <a:schemeClr val="tx1"/>
                </a:solidFill>
              </a:rPr>
              <a:t>SB 66, </a:t>
            </a:r>
            <a:r>
              <a:rPr lang="en-US" altLang="en-US" sz="2400" dirty="0">
                <a:solidFill>
                  <a:schemeClr val="tx1"/>
                </a:solidFill>
              </a:rPr>
              <a:t>effective 08/28/2017</a:t>
            </a:r>
            <a:r>
              <a:rPr lang="en-US" altLang="en-US" sz="2800" dirty="0">
                <a:solidFill>
                  <a:schemeClr val="tx1"/>
                </a:solidFill>
              </a:rPr>
              <a:t> </a:t>
            </a:r>
            <a:endParaRPr lang="en-US" altLang="en-US" sz="2400" dirty="0">
              <a:solidFill>
                <a:schemeClr val="tx1"/>
              </a:solidFill>
            </a:endParaRPr>
          </a:p>
          <a:p>
            <a:pPr marL="457200" lvl="1" indent="0">
              <a:buNone/>
            </a:pPr>
            <a:r>
              <a:rPr lang="en-US" altLang="en-US" sz="2000" dirty="0">
                <a:solidFill>
                  <a:prstClr val="black"/>
                </a:solidFill>
              </a:rPr>
              <a:t>Adds the metabolites of non-prescribed controlled drugs (287.120.6). Provides a rebuttable presumption that the injury was sustained in conjunction with drug use if…</a:t>
            </a:r>
          </a:p>
          <a:p>
            <a:pPr lvl="2">
              <a:buFont typeface="Wingdings" panose="05000000000000000000" pitchFamily="2" charset="2"/>
              <a:buChar char="ü"/>
            </a:pPr>
            <a:r>
              <a:rPr lang="en-US" altLang="en-US" sz="1800" dirty="0">
                <a:solidFill>
                  <a:prstClr val="black"/>
                </a:solidFill>
              </a:rPr>
              <a:t>Initial testing was administered within 24 hours of the incident</a:t>
            </a:r>
          </a:p>
          <a:p>
            <a:pPr lvl="2">
              <a:buFont typeface="Wingdings" panose="05000000000000000000" pitchFamily="2" charset="2"/>
              <a:buChar char="ü"/>
            </a:pPr>
            <a:r>
              <a:rPr lang="en-US" altLang="en-US" sz="1800" dirty="0">
                <a:solidFill>
                  <a:prstClr val="black"/>
                </a:solidFill>
              </a:rPr>
              <a:t>Notice was given to the employee of the test results within 14 calendar days of the insurer receiving actual notice of the results</a:t>
            </a:r>
          </a:p>
          <a:p>
            <a:pPr marL="457200" lvl="1" indent="0">
              <a:buNone/>
            </a:pPr>
            <a:endParaRPr lang="en-US" altLang="en-US" dirty="0"/>
          </a:p>
          <a:p>
            <a:pPr lvl="1"/>
            <a:endParaRPr lang="en-US" altLang="en-US" dirty="0"/>
          </a:p>
          <a:p>
            <a:pPr lvl="1"/>
            <a:endParaRPr lang="en-US" altLang="en-US" dirty="0"/>
          </a:p>
          <a:p>
            <a:pPr lvl="1"/>
            <a:endParaRPr lang="en-US" altLang="en-US" dirty="0"/>
          </a:p>
          <a:p>
            <a:pPr lvl="1"/>
            <a:endParaRPr lang="en-US" altLang="en-US" dirty="0"/>
          </a:p>
        </p:txBody>
      </p:sp>
      <p:sp>
        <p:nvSpPr>
          <p:cNvPr id="6" name="Title 1">
            <a:extLst>
              <a:ext uri="{FF2B5EF4-FFF2-40B4-BE49-F238E27FC236}">
                <a16:creationId xmlns:a16="http://schemas.microsoft.com/office/drawing/2014/main" id="{FA349D44-41ED-481A-8C8C-B24546D14BA1}"/>
              </a:ext>
            </a:extLst>
          </p:cNvPr>
          <p:cNvSpPr>
            <a:spLocks noGrp="1"/>
          </p:cNvSpPr>
          <p:nvPr>
            <p:ph type="title"/>
          </p:nvPr>
        </p:nvSpPr>
        <p:spPr>
          <a:xfrm>
            <a:off x="3172199" y="250728"/>
            <a:ext cx="5631266" cy="994172"/>
          </a:xfrm>
        </p:spPr>
        <p:txBody>
          <a:bodyPr/>
          <a:lstStyle/>
          <a:p>
            <a:r>
              <a:rPr lang="en-US" altLang="en-US" sz="3200" b="1" dirty="0"/>
              <a:t>Post-Accident Drug Testing</a:t>
            </a:r>
          </a:p>
        </p:txBody>
      </p:sp>
    </p:spTree>
    <p:extLst>
      <p:ext uri="{BB962C8B-B14F-4D97-AF65-F5344CB8AC3E}">
        <p14:creationId xmlns:p14="http://schemas.microsoft.com/office/powerpoint/2010/main" val="4276765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Content Placeholder 2">
            <a:extLst>
              <a:ext uri="{FF2B5EF4-FFF2-40B4-BE49-F238E27FC236}">
                <a16:creationId xmlns:a16="http://schemas.microsoft.com/office/drawing/2014/main" id="{09BF09D0-3AB0-4986-9C12-7FDFB3A1C8AC}"/>
              </a:ext>
            </a:extLst>
          </p:cNvPr>
          <p:cNvSpPr txBox="1">
            <a:spLocks noChangeArrowheads="1"/>
          </p:cNvSpPr>
          <p:nvPr/>
        </p:nvSpPr>
        <p:spPr bwMode="auto">
          <a:xfrm>
            <a:off x="1267709" y="552451"/>
            <a:ext cx="7754919" cy="403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5" tIns="25718" rIns="51435" bIns="25718"/>
          <a:lstStyle>
            <a:lvl1pPr marL="514350" indent="-514350"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 typeface="Calibri" panose="020F0502020204030204" pitchFamily="34" charset="0"/>
              <a:buAutoNum type="arabicPeriod"/>
            </a:pPr>
            <a:r>
              <a:rPr lang="en-US" altLang="en-US" sz="2100" b="1" dirty="0">
                <a:latin typeface="Arial" panose="020B0604020202020204" pitchFamily="34" charset="0"/>
              </a:rPr>
              <a:t>When was the last time your written safety expectations were 100% reviewed with employees, and signed?</a:t>
            </a:r>
          </a:p>
          <a:p>
            <a:pPr eaLnBrk="1" hangingPunct="1">
              <a:buFont typeface="Calibri" panose="020F0502020204030204" pitchFamily="34" charset="0"/>
              <a:buAutoNum type="arabicPeriod"/>
            </a:pPr>
            <a:endParaRPr lang="en-US" altLang="en-US" sz="2100" b="1" dirty="0">
              <a:latin typeface="Arial" panose="020B0604020202020204" pitchFamily="34" charset="0"/>
            </a:endParaRPr>
          </a:p>
          <a:p>
            <a:pPr eaLnBrk="1" hangingPunct="1">
              <a:buFont typeface="Calibri" panose="020F0502020204030204" pitchFamily="34" charset="0"/>
              <a:buAutoNum type="arabicPeriod"/>
            </a:pPr>
            <a:r>
              <a:rPr lang="en-US" altLang="en-US" sz="2100" b="1" dirty="0">
                <a:latin typeface="Arial" panose="020B0604020202020204" pitchFamily="34" charset="0"/>
              </a:rPr>
              <a:t>When was the last safety meeting all your employees attended?</a:t>
            </a:r>
          </a:p>
          <a:p>
            <a:pPr eaLnBrk="1" hangingPunct="1">
              <a:buFont typeface="Calibri" panose="020F0502020204030204" pitchFamily="34" charset="0"/>
              <a:buAutoNum type="arabicPeriod"/>
            </a:pPr>
            <a:endParaRPr lang="en-US" altLang="en-US" sz="2100" b="1" dirty="0">
              <a:latin typeface="Arial" panose="020B0604020202020204" pitchFamily="34" charset="0"/>
            </a:endParaRPr>
          </a:p>
          <a:p>
            <a:pPr>
              <a:buFont typeface="Calibri" panose="020F0502020204030204" pitchFamily="34" charset="0"/>
              <a:buAutoNum type="arabicPeriod"/>
            </a:pPr>
            <a:r>
              <a:rPr lang="en-US" altLang="en-US" sz="2100" b="1" dirty="0">
                <a:latin typeface="Arial" panose="020B0604020202020204" pitchFamily="34" charset="0"/>
              </a:rPr>
              <a:t>Does anyone perform inspections / observations to verify safety rules are being followed?</a:t>
            </a:r>
          </a:p>
          <a:p>
            <a:pPr eaLnBrk="1" hangingPunct="1">
              <a:buFont typeface="Calibri" panose="020F0502020204030204" pitchFamily="34" charset="0"/>
              <a:buAutoNum type="arabicPeriod"/>
            </a:pPr>
            <a:endParaRPr lang="en-US" altLang="en-US" sz="2100" b="1" dirty="0">
              <a:latin typeface="Arial" panose="020B0604020202020204" pitchFamily="34" charset="0"/>
            </a:endParaRPr>
          </a:p>
          <a:p>
            <a:pPr eaLnBrk="1" hangingPunct="1">
              <a:buFont typeface="Calibri" panose="020F0502020204030204" pitchFamily="34" charset="0"/>
              <a:buAutoNum type="arabicPeriod"/>
            </a:pPr>
            <a:r>
              <a:rPr lang="en-US" altLang="en-US" sz="2100" b="1" dirty="0">
                <a:latin typeface="Arial" panose="020B0604020202020204" pitchFamily="34" charset="0"/>
              </a:rPr>
              <a:t>When was the last time written corrective action occurred after an unsafe act / behavior / condition?</a:t>
            </a:r>
          </a:p>
          <a:p>
            <a:pPr eaLnBrk="1" hangingPunct="1">
              <a:buFont typeface="Calibri" panose="020F0502020204030204" pitchFamily="34" charset="0"/>
              <a:buAutoNum type="arabicPeriod"/>
            </a:pPr>
            <a:endParaRPr lang="en-US" altLang="en-US" sz="2100" b="1" dirty="0">
              <a:latin typeface="Arial" panose="020B0604020202020204" pitchFamily="34" charset="0"/>
            </a:endParaRPr>
          </a:p>
          <a:p>
            <a:pPr marL="0" indent="0">
              <a:buNone/>
            </a:pPr>
            <a:endParaRPr lang="en-US" altLang="en-US" sz="2100" b="1" dirty="0">
              <a:latin typeface="Arial" panose="020B0604020202020204" pitchFamily="34" charset="0"/>
            </a:endParaRPr>
          </a:p>
        </p:txBody>
      </p:sp>
    </p:spTree>
    <p:custDataLst>
      <p:tags r:id="rId1"/>
    </p:custDataLst>
    <p:extLst>
      <p:ext uri="{BB962C8B-B14F-4D97-AF65-F5344CB8AC3E}">
        <p14:creationId xmlns:p14="http://schemas.microsoft.com/office/powerpoint/2010/main" val="17810852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Content Placeholder 2"/>
          <p:cNvSpPr>
            <a:spLocks noGrp="1"/>
          </p:cNvSpPr>
          <p:nvPr>
            <p:ph idx="1"/>
          </p:nvPr>
        </p:nvSpPr>
        <p:spPr>
          <a:xfrm>
            <a:off x="832595" y="1311603"/>
            <a:ext cx="8090687" cy="3531563"/>
          </a:xfrm>
        </p:spPr>
        <p:txBody>
          <a:bodyPr>
            <a:noAutofit/>
          </a:bodyPr>
          <a:lstStyle/>
          <a:p>
            <a:pPr marL="0" indent="0">
              <a:buNone/>
            </a:pPr>
            <a:r>
              <a:rPr lang="en-US" altLang="en-US" sz="2800" dirty="0">
                <a:solidFill>
                  <a:schemeClr val="tx1"/>
                </a:solidFill>
              </a:rPr>
              <a:t>SB 66, </a:t>
            </a:r>
            <a:r>
              <a:rPr lang="en-US" altLang="en-US" sz="2400" dirty="0">
                <a:solidFill>
                  <a:schemeClr val="tx1"/>
                </a:solidFill>
              </a:rPr>
              <a:t>effective 08/28/2017</a:t>
            </a:r>
            <a:r>
              <a:rPr lang="en-US" altLang="en-US" sz="2800" dirty="0">
                <a:solidFill>
                  <a:schemeClr val="tx1"/>
                </a:solidFill>
              </a:rPr>
              <a:t> </a:t>
            </a:r>
            <a:endParaRPr lang="en-US" altLang="en-US" sz="2400" dirty="0">
              <a:solidFill>
                <a:schemeClr val="tx1"/>
              </a:solidFill>
            </a:endParaRPr>
          </a:p>
          <a:p>
            <a:pPr marL="457200" lvl="1" indent="0">
              <a:buNone/>
            </a:pPr>
            <a:r>
              <a:rPr lang="en-US" altLang="en-US" sz="2000" dirty="0">
                <a:solidFill>
                  <a:prstClr val="black"/>
                </a:solidFill>
              </a:rPr>
              <a:t>Adds the metabolites of non-prescribed controlled drugs (287.120.6). Provides a rebuttable presumption that the injury was sustained in conjunction with drug use if…</a:t>
            </a:r>
          </a:p>
          <a:p>
            <a:pPr lvl="2">
              <a:buFont typeface="Wingdings" panose="05000000000000000000" pitchFamily="2" charset="2"/>
              <a:buChar char="ü"/>
            </a:pPr>
            <a:r>
              <a:rPr lang="en-US" altLang="en-US" sz="1800" dirty="0">
                <a:solidFill>
                  <a:prstClr val="black"/>
                </a:solidFill>
              </a:rPr>
              <a:t>Initial testing was administered within 24 hours of the incident</a:t>
            </a:r>
          </a:p>
          <a:p>
            <a:pPr lvl="2">
              <a:buFont typeface="Wingdings" panose="05000000000000000000" pitchFamily="2" charset="2"/>
              <a:buChar char="ü"/>
            </a:pPr>
            <a:r>
              <a:rPr lang="en-US" altLang="en-US" sz="1800" dirty="0">
                <a:solidFill>
                  <a:prstClr val="black"/>
                </a:solidFill>
              </a:rPr>
              <a:t>Notice was given to the employee of the test results within 14 calendar days of the insurer receiving actual notice of the results</a:t>
            </a:r>
          </a:p>
          <a:p>
            <a:pPr lvl="2">
              <a:buFont typeface="Wingdings" panose="05000000000000000000" pitchFamily="2" charset="2"/>
              <a:buChar char="ü"/>
            </a:pPr>
            <a:r>
              <a:rPr lang="en-US" altLang="en-US" sz="1800" dirty="0">
                <a:solidFill>
                  <a:prstClr val="black"/>
                </a:solidFill>
              </a:rPr>
              <a:t>The employee was given an opportunity to perform a 2</a:t>
            </a:r>
            <a:r>
              <a:rPr lang="en-US" altLang="en-US" sz="1800" baseline="30000" dirty="0">
                <a:solidFill>
                  <a:prstClr val="black"/>
                </a:solidFill>
              </a:rPr>
              <a:t>nd</a:t>
            </a:r>
            <a:r>
              <a:rPr lang="en-US" altLang="en-US" sz="1800" dirty="0">
                <a:solidFill>
                  <a:prstClr val="black"/>
                </a:solidFill>
              </a:rPr>
              <a:t> test of original sample</a:t>
            </a:r>
          </a:p>
          <a:p>
            <a:pPr marL="457200" lvl="1" indent="0">
              <a:buNone/>
            </a:pPr>
            <a:endParaRPr lang="en-US" altLang="en-US" dirty="0"/>
          </a:p>
          <a:p>
            <a:pPr lvl="1"/>
            <a:endParaRPr lang="en-US" altLang="en-US" dirty="0"/>
          </a:p>
          <a:p>
            <a:pPr lvl="1"/>
            <a:endParaRPr lang="en-US" altLang="en-US" dirty="0"/>
          </a:p>
          <a:p>
            <a:pPr lvl="1"/>
            <a:endParaRPr lang="en-US" altLang="en-US" dirty="0"/>
          </a:p>
          <a:p>
            <a:pPr lvl="1"/>
            <a:endParaRPr lang="en-US" altLang="en-US" dirty="0"/>
          </a:p>
        </p:txBody>
      </p:sp>
      <p:sp>
        <p:nvSpPr>
          <p:cNvPr id="6" name="Title 1">
            <a:extLst>
              <a:ext uri="{FF2B5EF4-FFF2-40B4-BE49-F238E27FC236}">
                <a16:creationId xmlns:a16="http://schemas.microsoft.com/office/drawing/2014/main" id="{FA349D44-41ED-481A-8C8C-B24546D14BA1}"/>
              </a:ext>
            </a:extLst>
          </p:cNvPr>
          <p:cNvSpPr>
            <a:spLocks noGrp="1"/>
          </p:cNvSpPr>
          <p:nvPr>
            <p:ph type="title"/>
          </p:nvPr>
        </p:nvSpPr>
        <p:spPr>
          <a:xfrm>
            <a:off x="3172199" y="250728"/>
            <a:ext cx="5631266" cy="994172"/>
          </a:xfrm>
        </p:spPr>
        <p:txBody>
          <a:bodyPr/>
          <a:lstStyle/>
          <a:p>
            <a:r>
              <a:rPr lang="en-US" altLang="en-US" sz="3200" b="1" dirty="0"/>
              <a:t>Post-Accident Drug Testing</a:t>
            </a:r>
          </a:p>
        </p:txBody>
      </p:sp>
    </p:spTree>
    <p:extLst>
      <p:ext uri="{BB962C8B-B14F-4D97-AF65-F5344CB8AC3E}">
        <p14:creationId xmlns:p14="http://schemas.microsoft.com/office/powerpoint/2010/main" val="30424383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Content Placeholder 2"/>
          <p:cNvSpPr>
            <a:spLocks noGrp="1"/>
          </p:cNvSpPr>
          <p:nvPr>
            <p:ph idx="1"/>
          </p:nvPr>
        </p:nvSpPr>
        <p:spPr>
          <a:xfrm>
            <a:off x="832595" y="1311603"/>
            <a:ext cx="8090687" cy="3531563"/>
          </a:xfrm>
        </p:spPr>
        <p:txBody>
          <a:bodyPr>
            <a:noAutofit/>
          </a:bodyPr>
          <a:lstStyle/>
          <a:p>
            <a:pPr marL="0" indent="0">
              <a:buNone/>
            </a:pPr>
            <a:r>
              <a:rPr lang="en-US" altLang="en-US" sz="2800" dirty="0">
                <a:solidFill>
                  <a:schemeClr val="tx1"/>
                </a:solidFill>
              </a:rPr>
              <a:t>SB 66, </a:t>
            </a:r>
            <a:r>
              <a:rPr lang="en-US" altLang="en-US" sz="2400" dirty="0">
                <a:solidFill>
                  <a:schemeClr val="tx1"/>
                </a:solidFill>
              </a:rPr>
              <a:t>effective 08/28/2017</a:t>
            </a:r>
            <a:r>
              <a:rPr lang="en-US" altLang="en-US" sz="2800" dirty="0">
                <a:solidFill>
                  <a:schemeClr val="tx1"/>
                </a:solidFill>
              </a:rPr>
              <a:t> </a:t>
            </a:r>
            <a:endParaRPr lang="en-US" altLang="en-US" sz="2400" dirty="0">
              <a:solidFill>
                <a:schemeClr val="tx1"/>
              </a:solidFill>
            </a:endParaRPr>
          </a:p>
          <a:p>
            <a:pPr marL="457200" lvl="1" indent="0">
              <a:buNone/>
            </a:pPr>
            <a:r>
              <a:rPr lang="en-US" altLang="en-US" sz="2000" dirty="0">
                <a:solidFill>
                  <a:prstClr val="black"/>
                </a:solidFill>
              </a:rPr>
              <a:t>Adds the metabolites of non-prescribed controlled drugs (287.120.6). Provides a rebuttable presumption that the injury was sustained in conjunction with drug use if…</a:t>
            </a:r>
          </a:p>
          <a:p>
            <a:pPr lvl="2">
              <a:buFont typeface="Wingdings" panose="05000000000000000000" pitchFamily="2" charset="2"/>
              <a:buChar char="ü"/>
            </a:pPr>
            <a:r>
              <a:rPr lang="en-US" altLang="en-US" sz="1800" dirty="0">
                <a:solidFill>
                  <a:prstClr val="black"/>
                </a:solidFill>
              </a:rPr>
              <a:t>Initial testing was administered within 24 hours of the incident</a:t>
            </a:r>
          </a:p>
          <a:p>
            <a:pPr lvl="2">
              <a:buFont typeface="Wingdings" panose="05000000000000000000" pitchFamily="2" charset="2"/>
              <a:buChar char="ü"/>
            </a:pPr>
            <a:r>
              <a:rPr lang="en-US" altLang="en-US" sz="1800" dirty="0">
                <a:solidFill>
                  <a:prstClr val="black"/>
                </a:solidFill>
              </a:rPr>
              <a:t>Notice was given to the employee of the test results within 14 calendar days of the insurer receiving actual notice of the results</a:t>
            </a:r>
          </a:p>
          <a:p>
            <a:pPr lvl="2">
              <a:buFont typeface="Wingdings" panose="05000000000000000000" pitchFamily="2" charset="2"/>
              <a:buChar char="ü"/>
            </a:pPr>
            <a:r>
              <a:rPr lang="en-US" altLang="en-US" sz="1800" dirty="0">
                <a:solidFill>
                  <a:prstClr val="black"/>
                </a:solidFill>
              </a:rPr>
              <a:t>The employee was given an opportunity to perform a 2</a:t>
            </a:r>
            <a:r>
              <a:rPr lang="en-US" altLang="en-US" sz="1800" baseline="30000" dirty="0">
                <a:solidFill>
                  <a:prstClr val="black"/>
                </a:solidFill>
              </a:rPr>
              <a:t>nd</a:t>
            </a:r>
            <a:r>
              <a:rPr lang="en-US" altLang="en-US" sz="1800" dirty="0">
                <a:solidFill>
                  <a:prstClr val="black"/>
                </a:solidFill>
              </a:rPr>
              <a:t> test of original sample</a:t>
            </a:r>
          </a:p>
          <a:p>
            <a:pPr lvl="2">
              <a:buFont typeface="Wingdings" panose="05000000000000000000" pitchFamily="2" charset="2"/>
              <a:buChar char="ü"/>
            </a:pPr>
            <a:r>
              <a:rPr lang="en-US" altLang="en-US" sz="1800" dirty="0">
                <a:solidFill>
                  <a:prstClr val="black"/>
                </a:solidFill>
              </a:rPr>
              <a:t>The initial and any subsequent testing which forms the basis of the presumption was confirmed by mass spectrometry … </a:t>
            </a:r>
          </a:p>
          <a:p>
            <a:pPr marL="457200" lvl="1" indent="0">
              <a:buNone/>
            </a:pPr>
            <a:endParaRPr lang="en-US" altLang="en-US" dirty="0"/>
          </a:p>
          <a:p>
            <a:pPr lvl="1"/>
            <a:endParaRPr lang="en-US" altLang="en-US" dirty="0"/>
          </a:p>
          <a:p>
            <a:pPr lvl="1"/>
            <a:endParaRPr lang="en-US" altLang="en-US" dirty="0"/>
          </a:p>
          <a:p>
            <a:pPr lvl="1"/>
            <a:endParaRPr lang="en-US" altLang="en-US" dirty="0"/>
          </a:p>
          <a:p>
            <a:pPr lvl="1"/>
            <a:endParaRPr lang="en-US" altLang="en-US" dirty="0"/>
          </a:p>
        </p:txBody>
      </p:sp>
      <p:sp>
        <p:nvSpPr>
          <p:cNvPr id="6" name="Title 1">
            <a:extLst>
              <a:ext uri="{FF2B5EF4-FFF2-40B4-BE49-F238E27FC236}">
                <a16:creationId xmlns:a16="http://schemas.microsoft.com/office/drawing/2014/main" id="{FA349D44-41ED-481A-8C8C-B24546D14BA1}"/>
              </a:ext>
            </a:extLst>
          </p:cNvPr>
          <p:cNvSpPr>
            <a:spLocks noGrp="1"/>
          </p:cNvSpPr>
          <p:nvPr>
            <p:ph type="title"/>
          </p:nvPr>
        </p:nvSpPr>
        <p:spPr>
          <a:xfrm>
            <a:off x="3172199" y="250728"/>
            <a:ext cx="5631266" cy="994172"/>
          </a:xfrm>
        </p:spPr>
        <p:txBody>
          <a:bodyPr/>
          <a:lstStyle/>
          <a:p>
            <a:r>
              <a:rPr lang="en-US" altLang="en-US" sz="3200" b="1" dirty="0"/>
              <a:t>Post-Accident Drug Testing</a:t>
            </a:r>
          </a:p>
        </p:txBody>
      </p:sp>
    </p:spTree>
    <p:extLst>
      <p:ext uri="{BB962C8B-B14F-4D97-AF65-F5344CB8AC3E}">
        <p14:creationId xmlns:p14="http://schemas.microsoft.com/office/powerpoint/2010/main" val="13109736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Content Placeholder 2"/>
          <p:cNvSpPr>
            <a:spLocks noGrp="1"/>
          </p:cNvSpPr>
          <p:nvPr>
            <p:ph idx="1"/>
          </p:nvPr>
        </p:nvSpPr>
        <p:spPr>
          <a:xfrm>
            <a:off x="832595" y="1311603"/>
            <a:ext cx="7504211" cy="3531563"/>
          </a:xfrm>
        </p:spPr>
        <p:txBody>
          <a:bodyPr>
            <a:noAutofit/>
          </a:bodyPr>
          <a:lstStyle/>
          <a:p>
            <a:pPr marL="0" indent="0">
              <a:buNone/>
            </a:pPr>
            <a:r>
              <a:rPr lang="en-US" altLang="en-US" sz="2800" dirty="0">
                <a:solidFill>
                  <a:schemeClr val="tx1"/>
                </a:solidFill>
              </a:rPr>
              <a:t>Medicinal Marijuana</a:t>
            </a:r>
            <a:endParaRPr lang="en-US" altLang="en-US" sz="2400" dirty="0">
              <a:solidFill>
                <a:schemeClr val="tx1"/>
              </a:solidFill>
            </a:endParaRPr>
          </a:p>
          <a:p>
            <a:pPr marL="457200" lvl="1" indent="0">
              <a:buNone/>
            </a:pPr>
            <a:endParaRPr lang="en-US" altLang="en-US" sz="2000" dirty="0">
              <a:solidFill>
                <a:prstClr val="black"/>
              </a:solidFill>
            </a:endParaRPr>
          </a:p>
          <a:p>
            <a:pPr marL="457200" lvl="1" indent="0">
              <a:buNone/>
            </a:pPr>
            <a:r>
              <a:rPr lang="en-US" altLang="en-US" sz="2000" dirty="0">
                <a:solidFill>
                  <a:prstClr val="black"/>
                </a:solidFill>
              </a:rPr>
              <a:t>No actual prescriptions, only a card that authorizes such use due to a qualifying medical condition</a:t>
            </a:r>
            <a:endParaRPr lang="en-US" altLang="en-US" sz="1800" dirty="0">
              <a:solidFill>
                <a:prstClr val="black"/>
              </a:solidFill>
            </a:endParaRPr>
          </a:p>
          <a:p>
            <a:pPr lvl="2"/>
            <a:r>
              <a:rPr lang="en-US" altLang="en-US" sz="1800" dirty="0">
                <a:solidFill>
                  <a:prstClr val="black"/>
                </a:solidFill>
              </a:rPr>
              <a:t>With a positive post-accident drug test and a valid medicinal medical marijuana card is produced, the Employee’s drug usage will not be deemed illicit.  And thus, unlikely able to assert the 50% post-accident drug policy violation penalty.</a:t>
            </a:r>
          </a:p>
          <a:p>
            <a:pPr lvl="2"/>
            <a:r>
              <a:rPr lang="en-US" altLang="en-US" sz="1800" dirty="0">
                <a:solidFill>
                  <a:prstClr val="black"/>
                </a:solidFill>
              </a:rPr>
              <a:t>Remains untested, little new Missouri WC case law</a:t>
            </a:r>
            <a:endParaRPr lang="en-US" altLang="en-US" dirty="0"/>
          </a:p>
          <a:p>
            <a:pPr lvl="1"/>
            <a:endParaRPr lang="en-US" altLang="en-US" dirty="0"/>
          </a:p>
          <a:p>
            <a:pPr lvl="1"/>
            <a:endParaRPr lang="en-US" altLang="en-US" dirty="0"/>
          </a:p>
          <a:p>
            <a:pPr lvl="1"/>
            <a:endParaRPr lang="en-US" altLang="en-US" dirty="0"/>
          </a:p>
          <a:p>
            <a:pPr lvl="1"/>
            <a:endParaRPr lang="en-US" altLang="en-US" dirty="0"/>
          </a:p>
        </p:txBody>
      </p:sp>
      <p:sp>
        <p:nvSpPr>
          <p:cNvPr id="6" name="Title 1">
            <a:extLst>
              <a:ext uri="{FF2B5EF4-FFF2-40B4-BE49-F238E27FC236}">
                <a16:creationId xmlns:a16="http://schemas.microsoft.com/office/drawing/2014/main" id="{FA349D44-41ED-481A-8C8C-B24546D14BA1}"/>
              </a:ext>
            </a:extLst>
          </p:cNvPr>
          <p:cNvSpPr>
            <a:spLocks noGrp="1"/>
          </p:cNvSpPr>
          <p:nvPr>
            <p:ph type="title"/>
          </p:nvPr>
        </p:nvSpPr>
        <p:spPr>
          <a:xfrm>
            <a:off x="3172199" y="250728"/>
            <a:ext cx="5631266" cy="994172"/>
          </a:xfrm>
        </p:spPr>
        <p:txBody>
          <a:bodyPr/>
          <a:lstStyle/>
          <a:p>
            <a:r>
              <a:rPr lang="en-US" altLang="en-US" sz="3200" b="1" dirty="0"/>
              <a:t>Post-Accident Drug Testing</a:t>
            </a:r>
          </a:p>
        </p:txBody>
      </p:sp>
    </p:spTree>
    <p:extLst>
      <p:ext uri="{BB962C8B-B14F-4D97-AF65-F5344CB8AC3E}">
        <p14:creationId xmlns:p14="http://schemas.microsoft.com/office/powerpoint/2010/main" val="14485980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Content Placeholder 2"/>
          <p:cNvSpPr>
            <a:spLocks noGrp="1"/>
          </p:cNvSpPr>
          <p:nvPr>
            <p:ph idx="1"/>
          </p:nvPr>
        </p:nvSpPr>
        <p:spPr>
          <a:xfrm>
            <a:off x="832595" y="1311603"/>
            <a:ext cx="7188900" cy="3626157"/>
          </a:xfrm>
        </p:spPr>
        <p:txBody>
          <a:bodyPr>
            <a:noAutofit/>
          </a:bodyPr>
          <a:lstStyle/>
          <a:p>
            <a:pPr marL="0" indent="0">
              <a:buNone/>
            </a:pPr>
            <a:r>
              <a:rPr lang="en-US" altLang="en-US" sz="2800" dirty="0">
                <a:solidFill>
                  <a:schemeClr val="tx1"/>
                </a:solidFill>
              </a:rPr>
              <a:t>Recreational Marijuana, Amendment 3</a:t>
            </a:r>
            <a:endParaRPr lang="en-US" altLang="en-US" sz="2400" dirty="0">
              <a:solidFill>
                <a:schemeClr val="tx1"/>
              </a:solidFill>
            </a:endParaRPr>
          </a:p>
          <a:p>
            <a:pPr marL="457200" lvl="1" indent="0">
              <a:buNone/>
            </a:pPr>
            <a:endParaRPr lang="en-US" altLang="en-US" sz="2000" dirty="0">
              <a:solidFill>
                <a:prstClr val="black"/>
              </a:solidFill>
            </a:endParaRPr>
          </a:p>
          <a:p>
            <a:pPr lvl="1"/>
            <a:r>
              <a:rPr lang="en-US" altLang="en-US" dirty="0">
                <a:solidFill>
                  <a:prstClr val="black"/>
                </a:solidFill>
              </a:rPr>
              <a:t>Effective 12/08/2022</a:t>
            </a:r>
          </a:p>
          <a:p>
            <a:pPr lvl="1"/>
            <a:r>
              <a:rPr lang="en-US" altLang="en-US" dirty="0">
                <a:solidFill>
                  <a:prstClr val="black"/>
                </a:solidFill>
              </a:rPr>
              <a:t>Allows for the purchase and consumption of recreational marijuana for adults 21 years of age and older</a:t>
            </a:r>
          </a:p>
          <a:p>
            <a:pPr lvl="1"/>
            <a:r>
              <a:rPr lang="en-US" altLang="en-US" dirty="0">
                <a:solidFill>
                  <a:prstClr val="black"/>
                </a:solidFill>
              </a:rPr>
              <a:t>Forbids the sale to minors and driving under the influence</a:t>
            </a:r>
          </a:p>
          <a:p>
            <a:pPr lvl="1"/>
            <a:r>
              <a:rPr lang="en-US" altLang="en-US" dirty="0">
                <a:solidFill>
                  <a:prstClr val="black"/>
                </a:solidFill>
              </a:rPr>
              <a:t>Specifically allows for continued drug-free workplace policies</a:t>
            </a:r>
          </a:p>
          <a:p>
            <a:pPr lvl="1"/>
            <a:r>
              <a:rPr lang="en-US" altLang="en-US" dirty="0">
                <a:solidFill>
                  <a:prstClr val="black"/>
                </a:solidFill>
              </a:rPr>
              <a:t>But does add specific protections for those medicinal marijuana certification holders (prohibiting discrimination or adverse employment action)</a:t>
            </a:r>
          </a:p>
          <a:p>
            <a:pPr lvl="2">
              <a:buFont typeface="Wingdings" panose="05000000000000000000" pitchFamily="2" charset="2"/>
              <a:buChar char="ü"/>
            </a:pPr>
            <a:endParaRPr lang="en-US" altLang="en-US" sz="1800" dirty="0">
              <a:solidFill>
                <a:prstClr val="black"/>
              </a:solidFill>
            </a:endParaRPr>
          </a:p>
          <a:p>
            <a:pPr marL="685800" lvl="2" indent="0">
              <a:buNone/>
            </a:pPr>
            <a:endParaRPr lang="en-US" altLang="en-US" dirty="0"/>
          </a:p>
          <a:p>
            <a:pPr lvl="1"/>
            <a:endParaRPr lang="en-US" altLang="en-US" dirty="0"/>
          </a:p>
          <a:p>
            <a:pPr lvl="1"/>
            <a:endParaRPr lang="en-US" altLang="en-US" dirty="0"/>
          </a:p>
          <a:p>
            <a:pPr lvl="1"/>
            <a:endParaRPr lang="en-US" altLang="en-US" dirty="0"/>
          </a:p>
          <a:p>
            <a:pPr lvl="1"/>
            <a:endParaRPr lang="en-US" altLang="en-US" dirty="0"/>
          </a:p>
        </p:txBody>
      </p:sp>
      <p:sp>
        <p:nvSpPr>
          <p:cNvPr id="6" name="Title 1">
            <a:extLst>
              <a:ext uri="{FF2B5EF4-FFF2-40B4-BE49-F238E27FC236}">
                <a16:creationId xmlns:a16="http://schemas.microsoft.com/office/drawing/2014/main" id="{FA349D44-41ED-481A-8C8C-B24546D14BA1}"/>
              </a:ext>
            </a:extLst>
          </p:cNvPr>
          <p:cNvSpPr>
            <a:spLocks noGrp="1"/>
          </p:cNvSpPr>
          <p:nvPr>
            <p:ph type="title"/>
          </p:nvPr>
        </p:nvSpPr>
        <p:spPr>
          <a:xfrm>
            <a:off x="3172199" y="250728"/>
            <a:ext cx="5631266" cy="994172"/>
          </a:xfrm>
        </p:spPr>
        <p:txBody>
          <a:bodyPr/>
          <a:lstStyle/>
          <a:p>
            <a:r>
              <a:rPr lang="en-US" altLang="en-US" sz="3200" b="1" dirty="0"/>
              <a:t>Post-Accident Drug Testing</a:t>
            </a:r>
          </a:p>
        </p:txBody>
      </p:sp>
    </p:spTree>
    <p:extLst>
      <p:ext uri="{BB962C8B-B14F-4D97-AF65-F5344CB8AC3E}">
        <p14:creationId xmlns:p14="http://schemas.microsoft.com/office/powerpoint/2010/main" val="9533697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Content Placeholder 2"/>
          <p:cNvSpPr>
            <a:spLocks noGrp="1"/>
          </p:cNvSpPr>
          <p:nvPr>
            <p:ph idx="1"/>
          </p:nvPr>
        </p:nvSpPr>
        <p:spPr>
          <a:xfrm>
            <a:off x="832595" y="1311603"/>
            <a:ext cx="7188900" cy="3531563"/>
          </a:xfrm>
        </p:spPr>
        <p:txBody>
          <a:bodyPr>
            <a:noAutofit/>
          </a:bodyPr>
          <a:lstStyle/>
          <a:p>
            <a:pPr marL="0" indent="0">
              <a:buNone/>
            </a:pPr>
            <a:r>
              <a:rPr lang="en-US" altLang="en-US" sz="2800" dirty="0">
                <a:solidFill>
                  <a:schemeClr val="tx1"/>
                </a:solidFill>
              </a:rPr>
              <a:t>Recreational Marijuana, Amendment 3</a:t>
            </a:r>
            <a:endParaRPr lang="en-US" altLang="en-US" sz="2400" dirty="0">
              <a:solidFill>
                <a:schemeClr val="tx1"/>
              </a:solidFill>
            </a:endParaRPr>
          </a:p>
          <a:p>
            <a:pPr marL="457200" lvl="1" indent="0">
              <a:buNone/>
            </a:pPr>
            <a:endParaRPr lang="en-US" altLang="en-US" sz="2000" dirty="0">
              <a:solidFill>
                <a:prstClr val="black"/>
              </a:solidFill>
            </a:endParaRPr>
          </a:p>
          <a:p>
            <a:pPr lvl="1"/>
            <a:r>
              <a:rPr lang="en-US" altLang="en-US" dirty="0">
                <a:solidFill>
                  <a:prstClr val="black"/>
                </a:solidFill>
              </a:rPr>
              <a:t>Drug policies do not prevent people from using their </a:t>
            </a:r>
            <a:r>
              <a:rPr lang="en-US" altLang="en-US" i="1" dirty="0">
                <a:solidFill>
                  <a:prstClr val="black"/>
                </a:solidFill>
              </a:rPr>
              <a:t>legally</a:t>
            </a:r>
            <a:r>
              <a:rPr lang="en-US" altLang="en-US" dirty="0">
                <a:solidFill>
                  <a:prstClr val="black"/>
                </a:solidFill>
              </a:rPr>
              <a:t> obtained medications - they prevent them from being impermissibly under the influence of them on the job.</a:t>
            </a:r>
          </a:p>
          <a:p>
            <a:pPr lvl="1"/>
            <a:r>
              <a:rPr lang="en-US" altLang="en-US" dirty="0">
                <a:solidFill>
                  <a:prstClr val="black"/>
                </a:solidFill>
              </a:rPr>
              <a:t>An Employer can still bar an employee from possessing, using or being under the influence of marijuana on the place of employment or during hours of employment</a:t>
            </a:r>
          </a:p>
          <a:p>
            <a:pPr marL="342900" lvl="1" indent="0">
              <a:buNone/>
            </a:pPr>
            <a:endParaRPr lang="en-US" altLang="en-US" sz="1800" dirty="0">
              <a:solidFill>
                <a:prstClr val="black"/>
              </a:solidFill>
            </a:endParaRPr>
          </a:p>
          <a:p>
            <a:pPr marL="685800" lvl="2" indent="0">
              <a:buNone/>
            </a:pPr>
            <a:endParaRPr lang="en-US" altLang="en-US" dirty="0"/>
          </a:p>
          <a:p>
            <a:pPr lvl="1"/>
            <a:endParaRPr lang="en-US" altLang="en-US" dirty="0"/>
          </a:p>
          <a:p>
            <a:pPr lvl="1"/>
            <a:endParaRPr lang="en-US" altLang="en-US" dirty="0"/>
          </a:p>
          <a:p>
            <a:pPr lvl="1"/>
            <a:endParaRPr lang="en-US" altLang="en-US" dirty="0"/>
          </a:p>
          <a:p>
            <a:pPr lvl="1"/>
            <a:endParaRPr lang="en-US" altLang="en-US" dirty="0"/>
          </a:p>
        </p:txBody>
      </p:sp>
      <p:sp>
        <p:nvSpPr>
          <p:cNvPr id="6" name="Title 1">
            <a:extLst>
              <a:ext uri="{FF2B5EF4-FFF2-40B4-BE49-F238E27FC236}">
                <a16:creationId xmlns:a16="http://schemas.microsoft.com/office/drawing/2014/main" id="{FA349D44-41ED-481A-8C8C-B24546D14BA1}"/>
              </a:ext>
            </a:extLst>
          </p:cNvPr>
          <p:cNvSpPr>
            <a:spLocks noGrp="1"/>
          </p:cNvSpPr>
          <p:nvPr>
            <p:ph type="title"/>
          </p:nvPr>
        </p:nvSpPr>
        <p:spPr>
          <a:xfrm>
            <a:off x="3172199" y="250728"/>
            <a:ext cx="5631266" cy="994172"/>
          </a:xfrm>
        </p:spPr>
        <p:txBody>
          <a:bodyPr/>
          <a:lstStyle/>
          <a:p>
            <a:r>
              <a:rPr lang="en-US" altLang="en-US" sz="3200" b="1" dirty="0"/>
              <a:t>Post-Accident Drug Testing</a:t>
            </a:r>
          </a:p>
        </p:txBody>
      </p:sp>
    </p:spTree>
    <p:extLst>
      <p:ext uri="{BB962C8B-B14F-4D97-AF65-F5344CB8AC3E}">
        <p14:creationId xmlns:p14="http://schemas.microsoft.com/office/powerpoint/2010/main" val="20334004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Content Placeholder 2"/>
          <p:cNvSpPr>
            <a:spLocks noGrp="1"/>
          </p:cNvSpPr>
          <p:nvPr>
            <p:ph idx="1"/>
          </p:nvPr>
        </p:nvSpPr>
        <p:spPr>
          <a:xfrm>
            <a:off x="832595" y="1311603"/>
            <a:ext cx="7188900" cy="3531563"/>
          </a:xfrm>
        </p:spPr>
        <p:txBody>
          <a:bodyPr>
            <a:noAutofit/>
          </a:bodyPr>
          <a:lstStyle/>
          <a:p>
            <a:pPr marL="0" indent="0">
              <a:buNone/>
            </a:pPr>
            <a:r>
              <a:rPr lang="en-US" altLang="en-US" sz="2800" dirty="0">
                <a:solidFill>
                  <a:schemeClr val="tx1"/>
                </a:solidFill>
              </a:rPr>
              <a:t>Recreational Marijuana, Amendment 3</a:t>
            </a:r>
            <a:endParaRPr lang="en-US" altLang="en-US" sz="2400" dirty="0">
              <a:solidFill>
                <a:schemeClr val="tx1"/>
              </a:solidFill>
            </a:endParaRPr>
          </a:p>
          <a:p>
            <a:pPr marL="457200" lvl="1" indent="0">
              <a:buNone/>
            </a:pPr>
            <a:endParaRPr lang="en-US" altLang="en-US" sz="2000" dirty="0">
              <a:solidFill>
                <a:prstClr val="black"/>
              </a:solidFill>
            </a:endParaRPr>
          </a:p>
          <a:p>
            <a:pPr lvl="1"/>
            <a:r>
              <a:rPr lang="en-US" altLang="en-US" dirty="0">
                <a:solidFill>
                  <a:prstClr val="black"/>
                </a:solidFill>
              </a:rPr>
              <a:t>A positive test for marijuana might not be sufficient evidence of a drug policy violation or on the job usage necessary to trigger the employer’s disciplinary rights. The employer needs a positive test </a:t>
            </a:r>
            <a:r>
              <a:rPr lang="en-US" altLang="en-US" u="sng" dirty="0">
                <a:solidFill>
                  <a:prstClr val="black"/>
                </a:solidFill>
              </a:rPr>
              <a:t>and</a:t>
            </a:r>
            <a:r>
              <a:rPr lang="en-US" altLang="en-US" dirty="0">
                <a:solidFill>
                  <a:prstClr val="black"/>
                </a:solidFill>
              </a:rPr>
              <a:t> some reasonable observations or credible knowledge of on-the-job usage or intoxication to trigger their drug free workplace policy.</a:t>
            </a:r>
          </a:p>
          <a:p>
            <a:pPr marL="342900" lvl="1" indent="0">
              <a:buNone/>
            </a:pPr>
            <a:endParaRPr lang="en-US" altLang="en-US" dirty="0">
              <a:solidFill>
                <a:prstClr val="black"/>
              </a:solidFill>
            </a:endParaRPr>
          </a:p>
          <a:p>
            <a:pPr marL="342900" lvl="1" indent="0">
              <a:buNone/>
            </a:pPr>
            <a:r>
              <a:rPr lang="en-US" altLang="en-US" i="1" dirty="0">
                <a:solidFill>
                  <a:prstClr val="black"/>
                </a:solidFill>
              </a:rPr>
              <a:t>			Evidence of Impairment </a:t>
            </a:r>
          </a:p>
          <a:p>
            <a:pPr lvl="2">
              <a:buFont typeface="Wingdings" panose="05000000000000000000" pitchFamily="2" charset="2"/>
              <a:buChar char="ü"/>
            </a:pPr>
            <a:endParaRPr lang="en-US" altLang="en-US" sz="1800" dirty="0">
              <a:solidFill>
                <a:prstClr val="black"/>
              </a:solidFill>
            </a:endParaRPr>
          </a:p>
          <a:p>
            <a:pPr marL="685800" lvl="2" indent="0">
              <a:buNone/>
            </a:pPr>
            <a:endParaRPr lang="en-US" altLang="en-US" dirty="0"/>
          </a:p>
          <a:p>
            <a:pPr lvl="1"/>
            <a:endParaRPr lang="en-US" altLang="en-US" dirty="0"/>
          </a:p>
          <a:p>
            <a:pPr lvl="1"/>
            <a:endParaRPr lang="en-US" altLang="en-US" dirty="0"/>
          </a:p>
          <a:p>
            <a:pPr lvl="1"/>
            <a:endParaRPr lang="en-US" altLang="en-US" dirty="0"/>
          </a:p>
          <a:p>
            <a:pPr lvl="1"/>
            <a:endParaRPr lang="en-US" altLang="en-US" dirty="0"/>
          </a:p>
        </p:txBody>
      </p:sp>
      <p:sp>
        <p:nvSpPr>
          <p:cNvPr id="6" name="Title 1">
            <a:extLst>
              <a:ext uri="{FF2B5EF4-FFF2-40B4-BE49-F238E27FC236}">
                <a16:creationId xmlns:a16="http://schemas.microsoft.com/office/drawing/2014/main" id="{FA349D44-41ED-481A-8C8C-B24546D14BA1}"/>
              </a:ext>
            </a:extLst>
          </p:cNvPr>
          <p:cNvSpPr>
            <a:spLocks noGrp="1"/>
          </p:cNvSpPr>
          <p:nvPr>
            <p:ph type="title"/>
          </p:nvPr>
        </p:nvSpPr>
        <p:spPr>
          <a:xfrm>
            <a:off x="3172199" y="250728"/>
            <a:ext cx="5631266" cy="994172"/>
          </a:xfrm>
        </p:spPr>
        <p:txBody>
          <a:bodyPr/>
          <a:lstStyle/>
          <a:p>
            <a:r>
              <a:rPr lang="en-US" altLang="en-US" sz="3200" b="1" dirty="0"/>
              <a:t>Post-Accident Drug Testing</a:t>
            </a:r>
          </a:p>
        </p:txBody>
      </p:sp>
    </p:spTree>
    <p:extLst>
      <p:ext uri="{BB962C8B-B14F-4D97-AF65-F5344CB8AC3E}">
        <p14:creationId xmlns:p14="http://schemas.microsoft.com/office/powerpoint/2010/main" val="8995523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Content Placeholder 2"/>
          <p:cNvSpPr>
            <a:spLocks noGrp="1"/>
          </p:cNvSpPr>
          <p:nvPr>
            <p:ph idx="1"/>
          </p:nvPr>
        </p:nvSpPr>
        <p:spPr>
          <a:xfrm>
            <a:off x="838902" y="1307456"/>
            <a:ext cx="7869970" cy="3836043"/>
          </a:xfrm>
        </p:spPr>
        <p:txBody>
          <a:bodyPr>
            <a:noAutofit/>
          </a:bodyPr>
          <a:lstStyle/>
          <a:p>
            <a:pPr marL="0" indent="0">
              <a:buNone/>
            </a:pPr>
            <a:r>
              <a:rPr lang="en-US" altLang="en-US" sz="2800" dirty="0">
                <a:solidFill>
                  <a:schemeClr val="tx1"/>
                </a:solidFill>
              </a:rPr>
              <a:t>Safety Policies</a:t>
            </a:r>
          </a:p>
          <a:p>
            <a:pPr lvl="1">
              <a:buFont typeface="Arial" panose="020B0604020202020204" pitchFamily="34" charset="0"/>
              <a:buChar char="•"/>
            </a:pPr>
            <a:endParaRPr lang="en-US" altLang="en-US" sz="2200" dirty="0">
              <a:solidFill>
                <a:schemeClr val="tx1"/>
              </a:solidFill>
            </a:endParaRPr>
          </a:p>
          <a:p>
            <a:pPr lvl="1">
              <a:buFont typeface="Arial" panose="020B0604020202020204" pitchFamily="34" charset="0"/>
              <a:buChar char="•"/>
            </a:pPr>
            <a:r>
              <a:rPr lang="en-US" altLang="en-US" sz="2200" dirty="0">
                <a:solidFill>
                  <a:schemeClr val="tx1"/>
                </a:solidFill>
              </a:rPr>
              <a:t>Safe Workplace, Implement a Safety Policy</a:t>
            </a:r>
          </a:p>
          <a:p>
            <a:pPr lvl="1">
              <a:buFont typeface="Arial" panose="020B0604020202020204" pitchFamily="34" charset="0"/>
              <a:buChar char="•"/>
            </a:pPr>
            <a:r>
              <a:rPr lang="en-US" altLang="en-US" sz="2200" dirty="0">
                <a:solidFill>
                  <a:schemeClr val="tx1"/>
                </a:solidFill>
                <a:ea typeface="Arial Unicode MS" panose="020B0604020202020204" pitchFamily="34" charset="-128"/>
                <a:cs typeface="Arial Unicode MS" panose="020B0604020202020204" pitchFamily="34" charset="-128"/>
              </a:rPr>
              <a:t>If the employee fails to use safety devices provided by the employer or fails to obey safety rules, compensation is reduced by 25 - 50%.</a:t>
            </a:r>
            <a:r>
              <a:rPr lang="en-US" altLang="en-US" sz="1800" dirty="0">
                <a:solidFill>
                  <a:schemeClr val="tx1"/>
                </a:solidFill>
                <a:ea typeface="Arial Unicode MS" panose="020B0604020202020204" pitchFamily="34" charset="-128"/>
                <a:cs typeface="Arial Unicode MS" panose="020B0604020202020204" pitchFamily="34" charset="-128"/>
              </a:rPr>
              <a:t>									Section 287.120.5</a:t>
            </a:r>
          </a:p>
          <a:p>
            <a:pPr lvl="1"/>
            <a:r>
              <a:rPr lang="en-US" altLang="en-US" sz="2200" dirty="0">
                <a:solidFill>
                  <a:prstClr val="black"/>
                </a:solidFill>
                <a:ea typeface="Arial Unicode MS" panose="020B0604020202020204" pitchFamily="34" charset="-128"/>
                <a:cs typeface="Arial Unicode MS" panose="020B0604020202020204" pitchFamily="34" charset="-128"/>
              </a:rPr>
              <a:t>Safety violation must be the cause of the injury</a:t>
            </a:r>
          </a:p>
          <a:p>
            <a:pPr lvl="1">
              <a:buFont typeface="Arial" panose="020B0604020202020204" pitchFamily="34" charset="0"/>
              <a:buChar char="•"/>
            </a:pPr>
            <a:endParaRPr lang="en-US" altLang="en-US" sz="1800" dirty="0">
              <a:solidFill>
                <a:schemeClr val="tx1"/>
              </a:solidFill>
            </a:endParaRPr>
          </a:p>
          <a:p>
            <a:pPr>
              <a:buFont typeface="Wingdings 2" panose="05020102010507070707" pitchFamily="18" charset="2"/>
              <a:buNone/>
            </a:pPr>
            <a:endParaRPr lang="en-US" altLang="en-US" dirty="0"/>
          </a:p>
          <a:p>
            <a:pPr lvl="1"/>
            <a:endParaRPr lang="en-US" altLang="en-US" dirty="0"/>
          </a:p>
          <a:p>
            <a:pPr lvl="1"/>
            <a:endParaRPr lang="en-US" altLang="en-US" dirty="0"/>
          </a:p>
          <a:p>
            <a:pPr lvl="1"/>
            <a:endParaRPr lang="en-US" altLang="en-US" dirty="0"/>
          </a:p>
          <a:p>
            <a:pPr lvl="1"/>
            <a:endParaRPr lang="en-US" altLang="en-US" dirty="0"/>
          </a:p>
        </p:txBody>
      </p:sp>
      <p:sp>
        <p:nvSpPr>
          <p:cNvPr id="6" name="Title 1">
            <a:extLst>
              <a:ext uri="{FF2B5EF4-FFF2-40B4-BE49-F238E27FC236}">
                <a16:creationId xmlns:a16="http://schemas.microsoft.com/office/drawing/2014/main" id="{DA6F06CF-9EB2-4152-9EFB-584C41E2E0D6}"/>
              </a:ext>
            </a:extLst>
          </p:cNvPr>
          <p:cNvSpPr>
            <a:spLocks noGrp="1"/>
          </p:cNvSpPr>
          <p:nvPr>
            <p:ph type="title"/>
          </p:nvPr>
        </p:nvSpPr>
        <p:spPr>
          <a:xfrm>
            <a:off x="2674928" y="322256"/>
            <a:ext cx="6361867" cy="994172"/>
          </a:xfrm>
        </p:spPr>
        <p:txBody>
          <a:bodyPr>
            <a:noAutofit/>
          </a:bodyPr>
          <a:lstStyle/>
          <a:p>
            <a:r>
              <a:rPr lang="en-US" altLang="en-US" sz="3300" b="1" dirty="0"/>
              <a:t>Effective</a:t>
            </a:r>
            <a:r>
              <a:rPr lang="en-US" altLang="en-US" sz="3300" b="1" dirty="0">
                <a:solidFill>
                  <a:srgbClr val="04617B"/>
                </a:solidFill>
              </a:rPr>
              <a:t> </a:t>
            </a:r>
            <a:r>
              <a:rPr lang="en-US" altLang="en-US" sz="3300" b="1" dirty="0"/>
              <a:t>Incident Management</a:t>
            </a:r>
          </a:p>
        </p:txBody>
      </p:sp>
    </p:spTree>
    <p:extLst>
      <p:ext uri="{BB962C8B-B14F-4D97-AF65-F5344CB8AC3E}">
        <p14:creationId xmlns:p14="http://schemas.microsoft.com/office/powerpoint/2010/main" val="11960121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Content Placeholder 2"/>
          <p:cNvSpPr>
            <a:spLocks noGrp="1"/>
          </p:cNvSpPr>
          <p:nvPr>
            <p:ph idx="1"/>
          </p:nvPr>
        </p:nvSpPr>
        <p:spPr>
          <a:xfrm>
            <a:off x="826289" y="1326375"/>
            <a:ext cx="7851051" cy="3403279"/>
          </a:xfrm>
        </p:spPr>
        <p:txBody>
          <a:bodyPr>
            <a:noAutofit/>
          </a:bodyPr>
          <a:lstStyle/>
          <a:p>
            <a:pPr marL="0" indent="0">
              <a:buNone/>
            </a:pPr>
            <a:r>
              <a:rPr lang="en-US" altLang="en-US" sz="2800" dirty="0">
                <a:solidFill>
                  <a:schemeClr val="tx1"/>
                </a:solidFill>
              </a:rPr>
              <a:t>Safety Policies</a:t>
            </a:r>
            <a:endParaRPr lang="en-US" altLang="en-US" sz="2800" dirty="0">
              <a:solidFill>
                <a:schemeClr val="tx1"/>
              </a:solidFill>
              <a:ea typeface="Arial Unicode MS" panose="020B0604020202020204" pitchFamily="34" charset="-128"/>
              <a:cs typeface="Arial Unicode MS" panose="020B0604020202020204" pitchFamily="34" charset="-128"/>
            </a:endParaRPr>
          </a:p>
          <a:p>
            <a:pPr lvl="1">
              <a:buFont typeface="Arial" panose="020B0604020202020204" pitchFamily="34" charset="0"/>
              <a:buChar char="•"/>
            </a:pPr>
            <a:r>
              <a:rPr lang="en-US" altLang="en-US" sz="2200" dirty="0">
                <a:solidFill>
                  <a:schemeClr val="tx1"/>
                </a:solidFill>
                <a:ea typeface="Arial Unicode MS" panose="020B0604020202020204" pitchFamily="34" charset="-128"/>
                <a:cs typeface="Arial Unicode MS" panose="020B0604020202020204" pitchFamily="34" charset="-128"/>
              </a:rPr>
              <a:t>Recent Court of Appeals decisions reinforce the statutory burden of proof on an employer in showing they “…made a reasonable effort to cause its employees to obey the safety rule”</a:t>
            </a:r>
          </a:p>
          <a:p>
            <a:pPr lvl="2">
              <a:buFont typeface="Wingdings 2" panose="05020102010507070707" pitchFamily="18" charset="2"/>
              <a:buNone/>
            </a:pPr>
            <a:r>
              <a:rPr lang="en-US" altLang="en-US" sz="1800" dirty="0">
                <a:solidFill>
                  <a:schemeClr val="tx1"/>
                </a:solidFill>
                <a:ea typeface="Arial Unicode MS" panose="020B0604020202020204" pitchFamily="34" charset="-128"/>
                <a:cs typeface="Arial Unicode MS" panose="020B0604020202020204" pitchFamily="34" charset="-128"/>
              </a:rPr>
              <a:t>										</a:t>
            </a:r>
          </a:p>
          <a:p>
            <a:pPr lvl="2">
              <a:buFont typeface="Wingdings" panose="05000000000000000000" pitchFamily="2" charset="2"/>
              <a:buChar char="Ø"/>
            </a:pPr>
            <a:r>
              <a:rPr lang="en-US" altLang="en-US" sz="1800" dirty="0">
                <a:solidFill>
                  <a:schemeClr val="tx1"/>
                </a:solidFill>
                <a:ea typeface="Arial Unicode MS" panose="020B0604020202020204" pitchFamily="34" charset="-128"/>
                <a:cs typeface="Arial Unicode MS" panose="020B0604020202020204" pitchFamily="34" charset="-128"/>
              </a:rPr>
              <a:t>Initial Employee Orientation Training</a:t>
            </a:r>
          </a:p>
          <a:p>
            <a:pPr lvl="2">
              <a:buFont typeface="Wingdings" panose="05000000000000000000" pitchFamily="2" charset="2"/>
              <a:buChar char="Ø"/>
            </a:pPr>
            <a:r>
              <a:rPr lang="en-US" altLang="en-US" sz="1800" dirty="0">
                <a:solidFill>
                  <a:schemeClr val="tx1"/>
                </a:solidFill>
                <a:ea typeface="Arial Unicode MS" panose="020B0604020202020204" pitchFamily="34" charset="-128"/>
                <a:cs typeface="Arial Unicode MS" panose="020B0604020202020204" pitchFamily="34" charset="-128"/>
              </a:rPr>
              <a:t>Signed Receipt of Employee Manual</a:t>
            </a:r>
          </a:p>
          <a:p>
            <a:pPr lvl="2">
              <a:buFont typeface="Wingdings" panose="05000000000000000000" pitchFamily="2" charset="2"/>
              <a:buChar char="Ø"/>
            </a:pPr>
            <a:r>
              <a:rPr lang="en-US" altLang="en-US" sz="1800" dirty="0">
                <a:solidFill>
                  <a:schemeClr val="tx1"/>
                </a:solidFill>
                <a:ea typeface="Arial Unicode MS" panose="020B0604020202020204" pitchFamily="34" charset="-128"/>
                <a:cs typeface="Arial Unicode MS" panose="020B0604020202020204" pitchFamily="34" charset="-128"/>
              </a:rPr>
              <a:t>Ongoing Safety Training Logs</a:t>
            </a:r>
            <a:endParaRPr lang="en-US" altLang="en-US" sz="1800" dirty="0"/>
          </a:p>
          <a:p>
            <a:pPr lvl="1"/>
            <a:endParaRPr lang="en-US" altLang="en-US" dirty="0"/>
          </a:p>
          <a:p>
            <a:pPr lvl="1"/>
            <a:endParaRPr lang="en-US" altLang="en-US" dirty="0"/>
          </a:p>
          <a:p>
            <a:pPr lvl="1"/>
            <a:endParaRPr lang="en-US" altLang="en-US" dirty="0"/>
          </a:p>
          <a:p>
            <a:pPr lvl="1"/>
            <a:endParaRPr lang="en-US" altLang="en-US" dirty="0"/>
          </a:p>
        </p:txBody>
      </p:sp>
      <p:sp>
        <p:nvSpPr>
          <p:cNvPr id="6" name="Title 1">
            <a:extLst>
              <a:ext uri="{FF2B5EF4-FFF2-40B4-BE49-F238E27FC236}">
                <a16:creationId xmlns:a16="http://schemas.microsoft.com/office/drawing/2014/main" id="{493F8200-E8A4-4F5A-943F-B8A20D2A99D7}"/>
              </a:ext>
            </a:extLst>
          </p:cNvPr>
          <p:cNvSpPr>
            <a:spLocks noGrp="1"/>
          </p:cNvSpPr>
          <p:nvPr>
            <p:ph type="title"/>
          </p:nvPr>
        </p:nvSpPr>
        <p:spPr>
          <a:xfrm>
            <a:off x="2674928" y="322256"/>
            <a:ext cx="6361867" cy="994172"/>
          </a:xfrm>
        </p:spPr>
        <p:txBody>
          <a:bodyPr>
            <a:noAutofit/>
          </a:bodyPr>
          <a:lstStyle/>
          <a:p>
            <a:r>
              <a:rPr lang="en-US" altLang="en-US" sz="3300" b="1" dirty="0"/>
              <a:t>Effective</a:t>
            </a:r>
            <a:r>
              <a:rPr lang="en-US" altLang="en-US" sz="3300" b="1" dirty="0">
                <a:solidFill>
                  <a:srgbClr val="04617B"/>
                </a:solidFill>
              </a:rPr>
              <a:t> </a:t>
            </a:r>
            <a:r>
              <a:rPr lang="en-US" altLang="en-US" sz="3300" b="1" dirty="0"/>
              <a:t>Incident Management</a:t>
            </a:r>
          </a:p>
        </p:txBody>
      </p:sp>
    </p:spTree>
    <p:extLst>
      <p:ext uri="{BB962C8B-B14F-4D97-AF65-F5344CB8AC3E}">
        <p14:creationId xmlns:p14="http://schemas.microsoft.com/office/powerpoint/2010/main" val="1880666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Content Placeholder 2"/>
          <p:cNvSpPr>
            <a:spLocks noGrp="1"/>
          </p:cNvSpPr>
          <p:nvPr>
            <p:ph idx="1"/>
          </p:nvPr>
        </p:nvSpPr>
        <p:spPr>
          <a:xfrm>
            <a:off x="826290" y="1316428"/>
            <a:ext cx="7901500" cy="3551964"/>
          </a:xfrm>
        </p:spPr>
        <p:txBody>
          <a:bodyPr>
            <a:noAutofit/>
          </a:bodyPr>
          <a:lstStyle/>
          <a:p>
            <a:pPr marL="0" indent="0">
              <a:buNone/>
            </a:pPr>
            <a:r>
              <a:rPr lang="en-US" altLang="en-US" sz="2800" dirty="0">
                <a:solidFill>
                  <a:schemeClr val="tx1"/>
                </a:solidFill>
              </a:rPr>
              <a:t>Incident Management Program</a:t>
            </a:r>
            <a:endParaRPr lang="en-US" altLang="en-US" sz="2000" dirty="0">
              <a:solidFill>
                <a:schemeClr val="tx1"/>
              </a:solidFill>
            </a:endParaRPr>
          </a:p>
          <a:p>
            <a:pPr lvl="1">
              <a:buFont typeface="Arial" panose="020B0604020202020204" pitchFamily="34" charset="0"/>
              <a:buChar char="•"/>
            </a:pPr>
            <a:r>
              <a:rPr lang="en-US" altLang="en-US" sz="2400" dirty="0">
                <a:solidFill>
                  <a:schemeClr val="tx1"/>
                </a:solidFill>
              </a:rPr>
              <a:t>Accident Investigation &amp; Documentation</a:t>
            </a:r>
            <a:endParaRPr lang="en-US" altLang="en-US" sz="1800" dirty="0">
              <a:solidFill>
                <a:schemeClr val="tx1"/>
              </a:solidFill>
            </a:endParaRPr>
          </a:p>
          <a:p>
            <a:pPr lvl="1">
              <a:buFont typeface="Arial" panose="020B0604020202020204" pitchFamily="34" charset="0"/>
              <a:buChar char="•"/>
            </a:pPr>
            <a:endParaRPr lang="en-US" altLang="en-US" sz="1800" dirty="0">
              <a:solidFill>
                <a:schemeClr val="tx1"/>
              </a:solidFill>
            </a:endParaRPr>
          </a:p>
          <a:p>
            <a:pPr lvl="1">
              <a:buFont typeface="Wingdings 2" panose="05020102010507070707" pitchFamily="18" charset="2"/>
              <a:buNone/>
            </a:pPr>
            <a:r>
              <a:rPr lang="en-US" altLang="en-US" sz="1800" dirty="0">
                <a:solidFill>
                  <a:schemeClr val="tx1"/>
                </a:solidFill>
              </a:rPr>
              <a:t>	</a:t>
            </a:r>
            <a:r>
              <a:rPr lang="en-US" altLang="en-US" sz="2000" dirty="0">
                <a:solidFill>
                  <a:schemeClr val="tx1"/>
                </a:solidFill>
              </a:rPr>
              <a:t>It is vital for an employer to have an internal investigation process in place to collect incident details, in order to prevent future occurrences and provide their insurance carrier with sufficient information to assist in the claim investigation and compensability determination.</a:t>
            </a:r>
          </a:p>
          <a:p>
            <a:pPr lvl="1">
              <a:buFont typeface="Wingdings 2" panose="05020102010507070707" pitchFamily="18" charset="2"/>
              <a:buNone/>
            </a:pPr>
            <a:r>
              <a:rPr lang="en-US" altLang="en-US" sz="1650" dirty="0"/>
              <a:t>	</a:t>
            </a:r>
          </a:p>
          <a:p>
            <a:pPr lvl="1">
              <a:buFont typeface="Wingdings 2" panose="05020102010507070707" pitchFamily="18" charset="2"/>
              <a:buNone/>
            </a:pPr>
            <a:r>
              <a:rPr lang="en-US" altLang="en-US" sz="1650" dirty="0"/>
              <a:t>		</a:t>
            </a:r>
            <a:endParaRPr lang="en-US" altLang="en-US" dirty="0"/>
          </a:p>
          <a:p>
            <a:endParaRPr lang="en-US" altLang="en-US" dirty="0"/>
          </a:p>
          <a:p>
            <a:pPr>
              <a:buFont typeface="Wingdings 2" panose="05020102010507070707" pitchFamily="18" charset="2"/>
              <a:buNone/>
            </a:pPr>
            <a:endParaRPr lang="en-US" altLang="en-US" dirty="0"/>
          </a:p>
          <a:p>
            <a:pPr lvl="1"/>
            <a:endParaRPr lang="en-US" altLang="en-US" dirty="0"/>
          </a:p>
          <a:p>
            <a:pPr lvl="1"/>
            <a:endParaRPr lang="en-US" altLang="en-US" dirty="0"/>
          </a:p>
          <a:p>
            <a:pPr lvl="1"/>
            <a:endParaRPr lang="en-US" altLang="en-US" dirty="0"/>
          </a:p>
          <a:p>
            <a:pPr lvl="1"/>
            <a:endParaRPr lang="en-US" altLang="en-US" dirty="0"/>
          </a:p>
        </p:txBody>
      </p:sp>
      <p:sp>
        <p:nvSpPr>
          <p:cNvPr id="6" name="Title 1">
            <a:extLst>
              <a:ext uri="{FF2B5EF4-FFF2-40B4-BE49-F238E27FC236}">
                <a16:creationId xmlns:a16="http://schemas.microsoft.com/office/drawing/2014/main" id="{B6A9DBED-C70C-47AD-8AA0-20AFB2A03701}"/>
              </a:ext>
            </a:extLst>
          </p:cNvPr>
          <p:cNvSpPr>
            <a:spLocks noGrp="1"/>
          </p:cNvSpPr>
          <p:nvPr>
            <p:ph type="title"/>
          </p:nvPr>
        </p:nvSpPr>
        <p:spPr>
          <a:xfrm>
            <a:off x="2674928" y="322256"/>
            <a:ext cx="6361867" cy="994172"/>
          </a:xfrm>
        </p:spPr>
        <p:txBody>
          <a:bodyPr>
            <a:noAutofit/>
          </a:bodyPr>
          <a:lstStyle/>
          <a:p>
            <a:r>
              <a:rPr lang="en-US" altLang="en-US" sz="3300" b="1" dirty="0"/>
              <a:t>Effective</a:t>
            </a:r>
            <a:r>
              <a:rPr lang="en-US" altLang="en-US" sz="3300" b="1" dirty="0">
                <a:solidFill>
                  <a:srgbClr val="04617B"/>
                </a:solidFill>
              </a:rPr>
              <a:t> </a:t>
            </a:r>
            <a:r>
              <a:rPr lang="en-US" altLang="en-US" sz="3300" b="1" dirty="0"/>
              <a:t>Incident Management</a:t>
            </a:r>
          </a:p>
        </p:txBody>
      </p:sp>
    </p:spTree>
    <p:extLst>
      <p:ext uri="{BB962C8B-B14F-4D97-AF65-F5344CB8AC3E}">
        <p14:creationId xmlns:p14="http://schemas.microsoft.com/office/powerpoint/2010/main" val="29458873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Content Placeholder 2"/>
          <p:cNvSpPr>
            <a:spLocks noGrp="1"/>
          </p:cNvSpPr>
          <p:nvPr>
            <p:ph idx="1"/>
          </p:nvPr>
        </p:nvSpPr>
        <p:spPr>
          <a:xfrm>
            <a:off x="832595" y="1316428"/>
            <a:ext cx="7964563" cy="3504816"/>
          </a:xfrm>
        </p:spPr>
        <p:txBody>
          <a:bodyPr>
            <a:noAutofit/>
          </a:bodyPr>
          <a:lstStyle/>
          <a:p>
            <a:pPr marL="0" indent="0">
              <a:buNone/>
            </a:pPr>
            <a:r>
              <a:rPr lang="en-US" altLang="en-US" sz="2800" dirty="0">
                <a:solidFill>
                  <a:schemeClr val="tx1"/>
                </a:solidFill>
              </a:rPr>
              <a:t>Incident Management Program</a:t>
            </a:r>
          </a:p>
          <a:p>
            <a:pPr lvl="1">
              <a:buFont typeface="Arial" panose="020B0604020202020204" pitchFamily="34" charset="0"/>
              <a:buChar char="•"/>
            </a:pPr>
            <a:r>
              <a:rPr lang="en-US" altLang="en-US" sz="2400" dirty="0">
                <a:solidFill>
                  <a:schemeClr val="tx1"/>
                </a:solidFill>
              </a:rPr>
              <a:t>Accident Investigation &amp; Documentation</a:t>
            </a:r>
            <a:endParaRPr lang="en-US" altLang="en-US" sz="1800" dirty="0">
              <a:solidFill>
                <a:schemeClr val="tx1"/>
              </a:solidFill>
            </a:endParaRPr>
          </a:p>
          <a:p>
            <a:pPr lvl="2">
              <a:buFont typeface="Wingdings" panose="05000000000000000000" pitchFamily="2" charset="2"/>
              <a:buChar char="Ø"/>
            </a:pPr>
            <a:r>
              <a:rPr lang="en-US" altLang="en-US" sz="1800" i="1" dirty="0">
                <a:solidFill>
                  <a:schemeClr val="tx1"/>
                </a:solidFill>
              </a:rPr>
              <a:t>Supervisor Investigation Form </a:t>
            </a:r>
            <a:r>
              <a:rPr lang="en-US" altLang="en-US" sz="1800" dirty="0">
                <a:solidFill>
                  <a:schemeClr val="tx1"/>
                </a:solidFill>
              </a:rPr>
              <a:t>- Identify causes of accident, identify witnesses, verify facts &amp; employee details, and determine any safety violation.  Was  the accident preventable?  Does the accident description make sense?</a:t>
            </a:r>
          </a:p>
          <a:p>
            <a:pPr lvl="2">
              <a:buFont typeface="Wingdings" panose="05000000000000000000" pitchFamily="2" charset="2"/>
              <a:buChar char="Ø"/>
            </a:pPr>
            <a:r>
              <a:rPr lang="en-US" altLang="en-US" sz="1800" i="1" dirty="0">
                <a:solidFill>
                  <a:schemeClr val="tx1"/>
                </a:solidFill>
              </a:rPr>
              <a:t>Employee Statement </a:t>
            </a:r>
            <a:r>
              <a:rPr lang="en-US" altLang="en-US" sz="1800" dirty="0">
                <a:solidFill>
                  <a:schemeClr val="tx1"/>
                </a:solidFill>
              </a:rPr>
              <a:t>- Signed &amp; dated by the employee.</a:t>
            </a:r>
          </a:p>
          <a:p>
            <a:pPr lvl="2">
              <a:buFont typeface="Wingdings" panose="05000000000000000000" pitchFamily="2" charset="2"/>
              <a:buChar char="Ø"/>
            </a:pPr>
            <a:r>
              <a:rPr lang="en-US" altLang="en-US" sz="1800" i="1" dirty="0">
                <a:solidFill>
                  <a:schemeClr val="tx1"/>
                </a:solidFill>
              </a:rPr>
              <a:t>Witness Statements  </a:t>
            </a:r>
            <a:r>
              <a:rPr lang="en-US" altLang="en-US" sz="1800" dirty="0">
                <a:solidFill>
                  <a:schemeClr val="tx1"/>
                </a:solidFill>
              </a:rPr>
              <a:t>- To confirm accident details.</a:t>
            </a:r>
          </a:p>
          <a:p>
            <a:pPr lvl="2">
              <a:buFont typeface="Wingdings" panose="05000000000000000000" pitchFamily="2" charset="2"/>
              <a:buChar char="Ø"/>
            </a:pPr>
            <a:r>
              <a:rPr lang="en-US" altLang="en-US" sz="1800" i="1" dirty="0">
                <a:solidFill>
                  <a:schemeClr val="tx1"/>
                </a:solidFill>
              </a:rPr>
              <a:t>Corrective Action Form </a:t>
            </a:r>
            <a:r>
              <a:rPr lang="en-US" altLang="en-US" sz="1800" dirty="0">
                <a:solidFill>
                  <a:schemeClr val="tx1"/>
                </a:solidFill>
              </a:rPr>
              <a:t>– Document steps taken to prevent future occurrences.  Places “ownership” of safety with supervisor.  Conduct root-cause analysis.	</a:t>
            </a:r>
          </a:p>
          <a:p>
            <a:endParaRPr lang="en-US" altLang="en-US" dirty="0"/>
          </a:p>
          <a:p>
            <a:pPr>
              <a:buFont typeface="Wingdings 2" panose="05020102010507070707" pitchFamily="18" charset="2"/>
              <a:buNone/>
            </a:pPr>
            <a:endParaRPr lang="en-US" altLang="en-US" dirty="0"/>
          </a:p>
          <a:p>
            <a:pPr lvl="1"/>
            <a:endParaRPr lang="en-US" altLang="en-US" dirty="0"/>
          </a:p>
          <a:p>
            <a:pPr lvl="1"/>
            <a:endParaRPr lang="en-US" altLang="en-US" dirty="0"/>
          </a:p>
          <a:p>
            <a:pPr lvl="1"/>
            <a:endParaRPr lang="en-US" altLang="en-US" dirty="0"/>
          </a:p>
          <a:p>
            <a:pPr lvl="1"/>
            <a:endParaRPr lang="en-US" altLang="en-US" dirty="0"/>
          </a:p>
        </p:txBody>
      </p:sp>
      <p:sp>
        <p:nvSpPr>
          <p:cNvPr id="6" name="Title 1">
            <a:extLst>
              <a:ext uri="{FF2B5EF4-FFF2-40B4-BE49-F238E27FC236}">
                <a16:creationId xmlns:a16="http://schemas.microsoft.com/office/drawing/2014/main" id="{6323C2DF-8CDF-43D2-9FBE-18BD521D9B7C}"/>
              </a:ext>
            </a:extLst>
          </p:cNvPr>
          <p:cNvSpPr>
            <a:spLocks noGrp="1"/>
          </p:cNvSpPr>
          <p:nvPr>
            <p:ph type="title"/>
          </p:nvPr>
        </p:nvSpPr>
        <p:spPr>
          <a:xfrm>
            <a:off x="2674928" y="322256"/>
            <a:ext cx="6361867" cy="994172"/>
          </a:xfrm>
        </p:spPr>
        <p:txBody>
          <a:bodyPr>
            <a:noAutofit/>
          </a:bodyPr>
          <a:lstStyle/>
          <a:p>
            <a:r>
              <a:rPr lang="en-US" altLang="en-US" sz="3300" b="1" dirty="0"/>
              <a:t>Effective</a:t>
            </a:r>
            <a:r>
              <a:rPr lang="en-US" altLang="en-US" sz="3300" b="1" dirty="0">
                <a:solidFill>
                  <a:srgbClr val="04617B"/>
                </a:solidFill>
              </a:rPr>
              <a:t> </a:t>
            </a:r>
            <a:r>
              <a:rPr lang="en-US" altLang="en-US" sz="3300" b="1" dirty="0"/>
              <a:t>Incident Management</a:t>
            </a:r>
          </a:p>
        </p:txBody>
      </p:sp>
    </p:spTree>
    <p:extLst>
      <p:ext uri="{BB962C8B-B14F-4D97-AF65-F5344CB8AC3E}">
        <p14:creationId xmlns:p14="http://schemas.microsoft.com/office/powerpoint/2010/main" val="2404599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505ED-1185-40A8-8CC1-AA2A406D7DB7}"/>
              </a:ext>
            </a:extLst>
          </p:cNvPr>
          <p:cNvSpPr>
            <a:spLocks noGrp="1"/>
          </p:cNvSpPr>
          <p:nvPr>
            <p:ph type="title"/>
          </p:nvPr>
        </p:nvSpPr>
        <p:spPr>
          <a:xfrm>
            <a:off x="332295" y="529464"/>
            <a:ext cx="8183055" cy="1329973"/>
          </a:xfrm>
        </p:spPr>
        <p:txBody>
          <a:bodyPr>
            <a:normAutofit fontScale="90000"/>
          </a:bodyPr>
          <a:lstStyle/>
          <a:p>
            <a:r>
              <a:rPr lang="en-US" dirty="0"/>
              <a:t>Each safety rule matters…</a:t>
            </a:r>
            <a:br>
              <a:rPr lang="en-US" dirty="0"/>
            </a:br>
            <a:r>
              <a:rPr lang="en-US" dirty="0"/>
              <a:t>The only way to make a safety rule effective:</a:t>
            </a:r>
          </a:p>
        </p:txBody>
      </p:sp>
      <p:sp>
        <p:nvSpPr>
          <p:cNvPr id="3" name="Content Placeholder 2">
            <a:extLst>
              <a:ext uri="{FF2B5EF4-FFF2-40B4-BE49-F238E27FC236}">
                <a16:creationId xmlns:a16="http://schemas.microsoft.com/office/drawing/2014/main" id="{A3D093B5-CDC2-4825-996E-E4B8D7CCC45E}"/>
              </a:ext>
            </a:extLst>
          </p:cNvPr>
          <p:cNvSpPr>
            <a:spLocks noGrp="1"/>
          </p:cNvSpPr>
          <p:nvPr>
            <p:ph idx="1"/>
          </p:nvPr>
        </p:nvSpPr>
        <p:spPr>
          <a:xfrm>
            <a:off x="268665" y="2128101"/>
            <a:ext cx="8246686" cy="1992933"/>
          </a:xfrm>
        </p:spPr>
        <p:txBody>
          <a:bodyPr/>
          <a:lstStyle/>
          <a:p>
            <a:r>
              <a:rPr lang="en-US" dirty="0"/>
              <a:t>The written rule…</a:t>
            </a:r>
          </a:p>
          <a:p>
            <a:r>
              <a:rPr lang="en-US" dirty="0"/>
              <a:t>Followed by training &amp; educating that rule…</a:t>
            </a:r>
          </a:p>
          <a:p>
            <a:r>
              <a:rPr lang="en-US" dirty="0"/>
              <a:t>Followed by auditing to verify / validate the rule is being followed</a:t>
            </a:r>
          </a:p>
          <a:p>
            <a:r>
              <a:rPr lang="en-US" dirty="0"/>
              <a:t>Followed by a corrective action / incentive</a:t>
            </a:r>
          </a:p>
        </p:txBody>
      </p:sp>
    </p:spTree>
    <p:extLst>
      <p:ext uri="{BB962C8B-B14F-4D97-AF65-F5344CB8AC3E}">
        <p14:creationId xmlns:p14="http://schemas.microsoft.com/office/powerpoint/2010/main" val="28367408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Content Placeholder 2"/>
          <p:cNvSpPr>
            <a:spLocks noGrp="1"/>
          </p:cNvSpPr>
          <p:nvPr>
            <p:ph idx="1"/>
          </p:nvPr>
        </p:nvSpPr>
        <p:spPr>
          <a:xfrm>
            <a:off x="826290" y="1309026"/>
            <a:ext cx="8021318" cy="3512217"/>
          </a:xfrm>
        </p:spPr>
        <p:txBody>
          <a:bodyPr>
            <a:noAutofit/>
          </a:bodyPr>
          <a:lstStyle/>
          <a:p>
            <a:pPr marL="0" indent="0">
              <a:buNone/>
            </a:pPr>
            <a:r>
              <a:rPr lang="en-US" altLang="en-US" sz="2800" dirty="0">
                <a:solidFill>
                  <a:schemeClr val="tx1"/>
                </a:solidFill>
              </a:rPr>
              <a:t>Incident Management Program</a:t>
            </a:r>
          </a:p>
          <a:p>
            <a:pPr lvl="1">
              <a:buFont typeface="Arial" panose="020B0604020202020204" pitchFamily="34" charset="0"/>
              <a:buChar char="•"/>
            </a:pPr>
            <a:r>
              <a:rPr lang="en-US" altLang="en-US" sz="2400" dirty="0">
                <a:solidFill>
                  <a:schemeClr val="tx1"/>
                </a:solidFill>
              </a:rPr>
              <a:t>Accident Scene Documentation</a:t>
            </a:r>
          </a:p>
          <a:p>
            <a:pPr lvl="2">
              <a:buFont typeface="Wingdings" panose="05000000000000000000" pitchFamily="2" charset="2"/>
              <a:buChar char="Ø"/>
            </a:pPr>
            <a:r>
              <a:rPr lang="en-US" altLang="en-US" sz="1800" dirty="0">
                <a:solidFill>
                  <a:schemeClr val="tx1"/>
                </a:solidFill>
              </a:rPr>
              <a:t>Photographic  Documentation – Preserves &amp; documents the accident scene, providing evidence towards the causes of the incident.  Can also document a lack of any cause or defect!</a:t>
            </a:r>
          </a:p>
          <a:p>
            <a:pPr lvl="2">
              <a:buFont typeface="Wingdings" panose="05000000000000000000" pitchFamily="2" charset="2"/>
              <a:buChar char="Ø"/>
            </a:pPr>
            <a:r>
              <a:rPr lang="en-US" altLang="en-US" sz="1800" dirty="0">
                <a:solidFill>
                  <a:schemeClr val="tx1"/>
                </a:solidFill>
              </a:rPr>
              <a:t>Machinery Involved – Any product liability.</a:t>
            </a:r>
          </a:p>
          <a:p>
            <a:pPr lvl="2">
              <a:buFont typeface="Wingdings" panose="05000000000000000000" pitchFamily="2" charset="2"/>
              <a:buChar char="Ø"/>
            </a:pPr>
            <a:r>
              <a:rPr lang="en-US" altLang="en-US" sz="1800" dirty="0">
                <a:solidFill>
                  <a:schemeClr val="tx1"/>
                </a:solidFill>
              </a:rPr>
              <a:t>Third Party Involved – Any </a:t>
            </a:r>
            <a:r>
              <a:rPr lang="en-US" altLang="en-US" sz="1800" i="1" dirty="0">
                <a:solidFill>
                  <a:schemeClr val="tx1"/>
                </a:solidFill>
              </a:rPr>
              <a:t>subrogation</a:t>
            </a:r>
            <a:r>
              <a:rPr lang="en-US" altLang="en-US" sz="1800" dirty="0">
                <a:solidFill>
                  <a:schemeClr val="tx1"/>
                </a:solidFill>
              </a:rPr>
              <a:t> potential.</a:t>
            </a:r>
          </a:p>
          <a:p>
            <a:pPr lvl="2">
              <a:buFont typeface="Wingdings" panose="05000000000000000000" pitchFamily="2" charset="2"/>
              <a:buChar char="Ø"/>
            </a:pPr>
            <a:r>
              <a:rPr lang="en-US" altLang="en-US" sz="1800" dirty="0">
                <a:solidFill>
                  <a:schemeClr val="tx1"/>
                </a:solidFill>
              </a:rPr>
              <a:t>Safety Violation – Any potential safety penalty on the part of the Injured Worker</a:t>
            </a:r>
          </a:p>
          <a:p>
            <a:endParaRPr lang="en-US" altLang="en-US" dirty="0"/>
          </a:p>
          <a:p>
            <a:pPr>
              <a:buFont typeface="Wingdings 2" panose="05020102010507070707" pitchFamily="18" charset="2"/>
              <a:buNone/>
            </a:pPr>
            <a:endParaRPr lang="en-US" altLang="en-US" dirty="0"/>
          </a:p>
          <a:p>
            <a:pPr lvl="1"/>
            <a:endParaRPr lang="en-US" altLang="en-US" dirty="0"/>
          </a:p>
          <a:p>
            <a:pPr lvl="1"/>
            <a:endParaRPr lang="en-US" altLang="en-US" dirty="0"/>
          </a:p>
          <a:p>
            <a:pPr lvl="1"/>
            <a:endParaRPr lang="en-US" altLang="en-US" dirty="0"/>
          </a:p>
          <a:p>
            <a:pPr lvl="1"/>
            <a:endParaRPr lang="en-US" altLang="en-US" dirty="0"/>
          </a:p>
        </p:txBody>
      </p:sp>
      <p:sp>
        <p:nvSpPr>
          <p:cNvPr id="6" name="Title 1">
            <a:extLst>
              <a:ext uri="{FF2B5EF4-FFF2-40B4-BE49-F238E27FC236}">
                <a16:creationId xmlns:a16="http://schemas.microsoft.com/office/drawing/2014/main" id="{88361F3C-6EFB-4FCC-9BDD-7CA81982C512}"/>
              </a:ext>
            </a:extLst>
          </p:cNvPr>
          <p:cNvSpPr>
            <a:spLocks noGrp="1"/>
          </p:cNvSpPr>
          <p:nvPr>
            <p:ph type="title"/>
          </p:nvPr>
        </p:nvSpPr>
        <p:spPr>
          <a:xfrm>
            <a:off x="2674928" y="322256"/>
            <a:ext cx="6361867" cy="994172"/>
          </a:xfrm>
        </p:spPr>
        <p:txBody>
          <a:bodyPr>
            <a:noAutofit/>
          </a:bodyPr>
          <a:lstStyle/>
          <a:p>
            <a:r>
              <a:rPr lang="en-US" altLang="en-US" sz="3300" b="1" dirty="0"/>
              <a:t>Effective</a:t>
            </a:r>
            <a:r>
              <a:rPr lang="en-US" altLang="en-US" sz="3300" b="1" dirty="0">
                <a:solidFill>
                  <a:srgbClr val="04617B"/>
                </a:solidFill>
              </a:rPr>
              <a:t> </a:t>
            </a:r>
            <a:r>
              <a:rPr lang="en-US" altLang="en-US" sz="3300" b="1" dirty="0"/>
              <a:t>Incident Management</a:t>
            </a:r>
          </a:p>
        </p:txBody>
      </p:sp>
    </p:spTree>
    <p:extLst>
      <p:ext uri="{BB962C8B-B14F-4D97-AF65-F5344CB8AC3E}">
        <p14:creationId xmlns:p14="http://schemas.microsoft.com/office/powerpoint/2010/main" val="156805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838902" y="1052377"/>
            <a:ext cx="7376510" cy="994172"/>
          </a:xfrm>
        </p:spPr>
        <p:txBody>
          <a:bodyPr>
            <a:normAutofit/>
          </a:bodyPr>
          <a:lstStyle/>
          <a:p>
            <a:r>
              <a:rPr lang="en-US" altLang="en-US" sz="2800" dirty="0">
                <a:solidFill>
                  <a:schemeClr val="tx1"/>
                </a:solidFill>
              </a:rPr>
              <a:t>Direction of Medical</a:t>
            </a:r>
          </a:p>
        </p:txBody>
      </p:sp>
      <p:sp>
        <p:nvSpPr>
          <p:cNvPr id="77828" name="Content Placeholder 2"/>
          <p:cNvSpPr>
            <a:spLocks noGrp="1"/>
          </p:cNvSpPr>
          <p:nvPr>
            <p:ph idx="1"/>
          </p:nvPr>
        </p:nvSpPr>
        <p:spPr>
          <a:xfrm>
            <a:off x="838902" y="2220761"/>
            <a:ext cx="7376510" cy="2474698"/>
          </a:xfrm>
        </p:spPr>
        <p:txBody>
          <a:bodyPr>
            <a:normAutofit/>
          </a:bodyPr>
          <a:lstStyle/>
          <a:p>
            <a:pPr marL="0" indent="0">
              <a:buNone/>
            </a:pPr>
            <a:r>
              <a:rPr lang="en-US" altLang="en-US" sz="2400" dirty="0">
                <a:solidFill>
                  <a:schemeClr val="tx1"/>
                </a:solidFill>
              </a:rPr>
              <a:t>Avoiding Uncontrolled Losses…..</a:t>
            </a:r>
          </a:p>
          <a:p>
            <a:pPr lvl="1">
              <a:buFont typeface="Wingdings 2" panose="05020102010507070707" pitchFamily="18" charset="2"/>
              <a:buNone/>
            </a:pPr>
            <a:endParaRPr lang="en-US" altLang="en-US" sz="2000" i="1" dirty="0">
              <a:solidFill>
                <a:schemeClr val="tx1"/>
              </a:solidFill>
            </a:endParaRPr>
          </a:p>
          <a:p>
            <a:pPr lvl="1" algn="ctr">
              <a:buFont typeface="Wingdings 2" panose="05020102010507070707" pitchFamily="18" charset="2"/>
              <a:buNone/>
            </a:pPr>
            <a:r>
              <a:rPr lang="en-US" altLang="en-US" sz="2400" i="1" dirty="0">
                <a:solidFill>
                  <a:schemeClr val="tx1"/>
                </a:solidFill>
              </a:rPr>
              <a:t>If you are not directing medical treatment, you’re experiencing uncontrolled losses</a:t>
            </a:r>
          </a:p>
          <a:p>
            <a:pPr lvl="1"/>
            <a:endParaRPr lang="en-US" altLang="en-US" dirty="0"/>
          </a:p>
          <a:p>
            <a:endParaRPr lang="en-US" altLang="en-US" dirty="0"/>
          </a:p>
        </p:txBody>
      </p:sp>
      <p:sp>
        <p:nvSpPr>
          <p:cNvPr id="4" name="Title 1">
            <a:extLst>
              <a:ext uri="{FF2B5EF4-FFF2-40B4-BE49-F238E27FC236}">
                <a16:creationId xmlns:a16="http://schemas.microsoft.com/office/drawing/2014/main" id="{15A68C21-73C2-4B73-BFFE-4FBBF0BDABBF}"/>
              </a:ext>
            </a:extLst>
          </p:cNvPr>
          <p:cNvSpPr txBox="1">
            <a:spLocks/>
          </p:cNvSpPr>
          <p:nvPr/>
        </p:nvSpPr>
        <p:spPr>
          <a:xfrm>
            <a:off x="2674928" y="322256"/>
            <a:ext cx="6361867" cy="99417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001E45"/>
                </a:solidFill>
                <a:latin typeface="Arial" panose="020B0604020202020204" pitchFamily="34" charset="0"/>
                <a:ea typeface="+mj-ea"/>
                <a:cs typeface="Arial" panose="020B0604020202020204" pitchFamily="34" charset="0"/>
              </a:defRPr>
            </a:lvl1pPr>
          </a:lstStyle>
          <a:p>
            <a:r>
              <a:rPr lang="en-US" altLang="en-US" b="1" dirty="0"/>
              <a:t>Effective</a:t>
            </a:r>
            <a:r>
              <a:rPr lang="en-US" altLang="en-US" b="1" dirty="0">
                <a:solidFill>
                  <a:srgbClr val="04617B"/>
                </a:solidFill>
              </a:rPr>
              <a:t> </a:t>
            </a:r>
            <a:r>
              <a:rPr lang="en-US" altLang="en-US" b="1" dirty="0"/>
              <a:t>Incident Management</a:t>
            </a:r>
          </a:p>
        </p:txBody>
      </p:sp>
      <p:pic>
        <p:nvPicPr>
          <p:cNvPr id="2" name="Picture 1">
            <a:extLst>
              <a:ext uri="{FF2B5EF4-FFF2-40B4-BE49-F238E27FC236}">
                <a16:creationId xmlns:a16="http://schemas.microsoft.com/office/drawing/2014/main" id="{18FBB4D3-226B-4EAF-A961-1118EEBE9DDD}"/>
              </a:ext>
            </a:extLst>
          </p:cNvPr>
          <p:cNvPicPr>
            <a:picLocks noChangeAspect="1"/>
          </p:cNvPicPr>
          <p:nvPr/>
        </p:nvPicPr>
        <p:blipFill>
          <a:blip r:embed="rId3"/>
          <a:stretch>
            <a:fillRect/>
          </a:stretch>
        </p:blipFill>
        <p:spPr>
          <a:xfrm>
            <a:off x="1229577" y="1778350"/>
            <a:ext cx="5875833" cy="3314701"/>
          </a:xfrm>
          <a:prstGeom prst="rect">
            <a:avLst/>
          </a:prstGeom>
        </p:spPr>
      </p:pic>
    </p:spTree>
    <p:extLst>
      <p:ext uri="{BB962C8B-B14F-4D97-AF65-F5344CB8AC3E}">
        <p14:creationId xmlns:p14="http://schemas.microsoft.com/office/powerpoint/2010/main" val="4884782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F2CA85D-DC3D-4657-8130-91B4776D5479}"/>
              </a:ext>
            </a:extLst>
          </p:cNvPr>
          <p:cNvSpPr>
            <a:spLocks noGrp="1"/>
          </p:cNvSpPr>
          <p:nvPr>
            <p:ph type="title"/>
          </p:nvPr>
        </p:nvSpPr>
        <p:spPr>
          <a:xfrm>
            <a:off x="3039593" y="117954"/>
            <a:ext cx="6028734" cy="994172"/>
          </a:xfrm>
        </p:spPr>
        <p:txBody>
          <a:bodyPr>
            <a:noAutofit/>
          </a:bodyPr>
          <a:lstStyle/>
          <a:p>
            <a:r>
              <a:rPr lang="en-US" altLang="en-US" b="1" dirty="0"/>
              <a:t>Effective Direction of Medical</a:t>
            </a:r>
          </a:p>
        </p:txBody>
      </p:sp>
      <p:sp>
        <p:nvSpPr>
          <p:cNvPr id="79875" name="Content Placeholder 2"/>
          <p:cNvSpPr>
            <a:spLocks noGrp="1"/>
          </p:cNvSpPr>
          <p:nvPr>
            <p:ph idx="1"/>
          </p:nvPr>
        </p:nvSpPr>
        <p:spPr>
          <a:xfrm>
            <a:off x="826288" y="1334251"/>
            <a:ext cx="7819521" cy="2034836"/>
          </a:xfrm>
        </p:spPr>
        <p:txBody>
          <a:bodyPr>
            <a:normAutofit lnSpcReduction="10000"/>
          </a:bodyPr>
          <a:lstStyle/>
          <a:p>
            <a:pPr marL="0" indent="0">
              <a:buNone/>
            </a:pPr>
            <a:r>
              <a:rPr lang="en-US" altLang="en-US" sz="2800" dirty="0">
                <a:solidFill>
                  <a:schemeClr val="tx1"/>
                </a:solidFill>
              </a:rPr>
              <a:t>Take Advantage of the Missouri Statute:</a:t>
            </a:r>
          </a:p>
          <a:p>
            <a:pPr>
              <a:buFont typeface="Wingdings 2" panose="05020102010507070707" pitchFamily="18" charset="2"/>
              <a:buNone/>
            </a:pPr>
            <a:r>
              <a:rPr lang="en-US" altLang="en-US" sz="1800" dirty="0">
                <a:solidFill>
                  <a:schemeClr val="tx1"/>
                </a:solidFill>
              </a:rPr>
              <a:t>	</a:t>
            </a:r>
          </a:p>
          <a:p>
            <a:pPr>
              <a:buFont typeface="Wingdings 2" panose="05020102010507070707" pitchFamily="18" charset="2"/>
              <a:buNone/>
            </a:pPr>
            <a:r>
              <a:rPr lang="en-US" altLang="en-US" sz="1800" dirty="0">
                <a:solidFill>
                  <a:schemeClr val="tx1"/>
                </a:solidFill>
              </a:rPr>
              <a:t>	</a:t>
            </a:r>
            <a:r>
              <a:rPr lang="en-US" altLang="en-US" sz="2200" dirty="0">
                <a:solidFill>
                  <a:schemeClr val="tx1"/>
                </a:solidFill>
              </a:rPr>
              <a:t>If the employee desires, he shall have the right to select his own physician, surgeon, or other such requirement at his own expense.</a:t>
            </a:r>
            <a:endParaRPr lang="en-US" altLang="en-US" sz="1800" dirty="0">
              <a:solidFill>
                <a:schemeClr val="tx1"/>
              </a:solidFill>
            </a:endParaRPr>
          </a:p>
          <a:p>
            <a:pPr>
              <a:buFont typeface="Wingdings 2" panose="05020102010507070707" pitchFamily="18" charset="2"/>
              <a:buNone/>
            </a:pPr>
            <a:r>
              <a:rPr lang="en-US" altLang="en-US" sz="1800" dirty="0">
                <a:solidFill>
                  <a:schemeClr val="tx1"/>
                </a:solidFill>
              </a:rPr>
              <a:t>			Section 287.140.1 </a:t>
            </a:r>
          </a:p>
        </p:txBody>
      </p:sp>
    </p:spTree>
    <p:extLst>
      <p:ext uri="{BB962C8B-B14F-4D97-AF65-F5344CB8AC3E}">
        <p14:creationId xmlns:p14="http://schemas.microsoft.com/office/powerpoint/2010/main" val="2904116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Content Placeholder 2"/>
          <p:cNvSpPr>
            <a:spLocks noGrp="1"/>
          </p:cNvSpPr>
          <p:nvPr>
            <p:ph idx="1"/>
          </p:nvPr>
        </p:nvSpPr>
        <p:spPr>
          <a:xfrm>
            <a:off x="838901" y="1309026"/>
            <a:ext cx="8096993" cy="3716520"/>
          </a:xfrm>
        </p:spPr>
        <p:txBody>
          <a:bodyPr>
            <a:noAutofit/>
          </a:bodyPr>
          <a:lstStyle/>
          <a:p>
            <a:pPr marL="0" indent="0">
              <a:buNone/>
            </a:pPr>
            <a:r>
              <a:rPr lang="en-US" altLang="en-US" sz="2800" dirty="0">
                <a:solidFill>
                  <a:schemeClr val="tx1"/>
                </a:solidFill>
              </a:rPr>
              <a:t>Avoiding Uncontrolled Losses</a:t>
            </a:r>
          </a:p>
          <a:p>
            <a:pPr lvl="1">
              <a:buFont typeface="Arial" panose="020B0604020202020204" pitchFamily="34" charset="0"/>
              <a:buChar char="•"/>
            </a:pPr>
            <a:r>
              <a:rPr lang="en-US" altLang="en-US" sz="2400" dirty="0">
                <a:solidFill>
                  <a:schemeClr val="tx1"/>
                </a:solidFill>
              </a:rPr>
              <a:t>Direction/Control of Medical Provides the Opportunity to Promote:</a:t>
            </a:r>
            <a:endParaRPr lang="en-US" altLang="en-US" sz="2000" dirty="0">
              <a:solidFill>
                <a:schemeClr val="tx1"/>
              </a:solidFill>
            </a:endParaRPr>
          </a:p>
          <a:p>
            <a:pPr lvl="2">
              <a:buFont typeface="Wingdings" panose="05000000000000000000" pitchFamily="2" charset="2"/>
              <a:buChar char="Ø"/>
            </a:pPr>
            <a:endParaRPr lang="en-US" altLang="en-US" sz="2000" dirty="0">
              <a:solidFill>
                <a:schemeClr val="tx1"/>
              </a:solidFill>
            </a:endParaRPr>
          </a:p>
          <a:p>
            <a:pPr lvl="2">
              <a:buFont typeface="Wingdings" panose="05000000000000000000" pitchFamily="2" charset="2"/>
              <a:buChar char="Ø"/>
            </a:pPr>
            <a:r>
              <a:rPr lang="en-US" altLang="en-US" sz="2000" dirty="0">
                <a:solidFill>
                  <a:schemeClr val="tx1"/>
                </a:solidFill>
              </a:rPr>
              <a:t>Improved medical treatment for Missouri injured workers</a:t>
            </a:r>
          </a:p>
          <a:p>
            <a:pPr lvl="2">
              <a:buFont typeface="Wingdings" panose="05000000000000000000" pitchFamily="2" charset="2"/>
              <a:buChar char="Ø"/>
            </a:pPr>
            <a:r>
              <a:rPr lang="en-US" altLang="en-US" sz="2000" dirty="0">
                <a:solidFill>
                  <a:schemeClr val="tx1"/>
                </a:solidFill>
              </a:rPr>
              <a:t>Treatment that is timely delivered</a:t>
            </a:r>
          </a:p>
          <a:p>
            <a:pPr lvl="2">
              <a:buFont typeface="Wingdings" panose="05000000000000000000" pitchFamily="2" charset="2"/>
              <a:buChar char="Ø"/>
            </a:pPr>
            <a:r>
              <a:rPr lang="en-US" altLang="en-US" sz="2000" dirty="0">
                <a:solidFill>
                  <a:schemeClr val="tx1"/>
                </a:solidFill>
              </a:rPr>
              <a:t>At reduced medical costs for Missouri employers </a:t>
            </a:r>
          </a:p>
          <a:p>
            <a:pPr lvl="2">
              <a:buFont typeface="Wingdings" panose="05000000000000000000" pitchFamily="2" charset="2"/>
              <a:buChar char="Ø"/>
            </a:pPr>
            <a:r>
              <a:rPr lang="en-US" altLang="en-US" sz="2000" dirty="0">
                <a:solidFill>
                  <a:schemeClr val="tx1"/>
                </a:solidFill>
              </a:rPr>
              <a:t>Improved overall claim outcomes</a:t>
            </a:r>
          </a:p>
          <a:p>
            <a:pPr lvl="2">
              <a:buFont typeface="Wingdings" panose="05000000000000000000" pitchFamily="2" charset="2"/>
              <a:buChar char="Ø"/>
            </a:pPr>
            <a:r>
              <a:rPr lang="en-US" altLang="en-US" sz="2000" dirty="0">
                <a:solidFill>
                  <a:schemeClr val="tx1"/>
                </a:solidFill>
              </a:rPr>
              <a:t>“Other,” non-occupational claim cost savings</a:t>
            </a:r>
          </a:p>
          <a:p>
            <a:pPr lvl="1"/>
            <a:endParaRPr lang="en-US" altLang="en-US" dirty="0"/>
          </a:p>
          <a:p>
            <a:pPr lvl="1"/>
            <a:endParaRPr lang="en-US" altLang="en-US" dirty="0"/>
          </a:p>
          <a:p>
            <a:endParaRPr lang="en-US" altLang="en-US" dirty="0"/>
          </a:p>
        </p:txBody>
      </p:sp>
      <p:sp>
        <p:nvSpPr>
          <p:cNvPr id="9" name="Title 1">
            <a:extLst>
              <a:ext uri="{FF2B5EF4-FFF2-40B4-BE49-F238E27FC236}">
                <a16:creationId xmlns:a16="http://schemas.microsoft.com/office/drawing/2014/main" id="{120A969D-5858-496C-A415-B597B651307B}"/>
              </a:ext>
            </a:extLst>
          </p:cNvPr>
          <p:cNvSpPr>
            <a:spLocks noGrp="1"/>
          </p:cNvSpPr>
          <p:nvPr>
            <p:ph type="title"/>
          </p:nvPr>
        </p:nvSpPr>
        <p:spPr>
          <a:xfrm>
            <a:off x="3039593" y="117954"/>
            <a:ext cx="6028734" cy="994172"/>
          </a:xfrm>
        </p:spPr>
        <p:txBody>
          <a:bodyPr>
            <a:noAutofit/>
          </a:bodyPr>
          <a:lstStyle/>
          <a:p>
            <a:r>
              <a:rPr lang="en-US" altLang="en-US" b="1" dirty="0"/>
              <a:t>Effective Direction of Medical</a:t>
            </a:r>
          </a:p>
        </p:txBody>
      </p:sp>
    </p:spTree>
    <p:extLst>
      <p:ext uri="{BB962C8B-B14F-4D97-AF65-F5344CB8AC3E}">
        <p14:creationId xmlns:p14="http://schemas.microsoft.com/office/powerpoint/2010/main" val="7183814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Content Placeholder 2"/>
          <p:cNvSpPr>
            <a:spLocks noGrp="1"/>
          </p:cNvSpPr>
          <p:nvPr>
            <p:ph idx="1"/>
          </p:nvPr>
        </p:nvSpPr>
        <p:spPr>
          <a:xfrm>
            <a:off x="826288" y="1321639"/>
            <a:ext cx="7428537" cy="3584590"/>
          </a:xfrm>
        </p:spPr>
        <p:txBody>
          <a:bodyPr>
            <a:noAutofit/>
          </a:bodyPr>
          <a:lstStyle/>
          <a:p>
            <a:pPr marL="0" indent="0">
              <a:buNone/>
            </a:pPr>
            <a:r>
              <a:rPr lang="en-US" altLang="en-US" sz="2800" dirty="0">
                <a:solidFill>
                  <a:schemeClr val="tx1"/>
                </a:solidFill>
              </a:rPr>
              <a:t>Avoiding Uncontrolled Losses</a:t>
            </a:r>
          </a:p>
          <a:p>
            <a:pPr lvl="1">
              <a:buFont typeface="Arial" panose="020B0604020202020204" pitchFamily="34" charset="0"/>
              <a:buChar char="•"/>
            </a:pPr>
            <a:r>
              <a:rPr lang="en-US" altLang="en-US" sz="2400" dirty="0">
                <a:solidFill>
                  <a:schemeClr val="tx1"/>
                </a:solidFill>
              </a:rPr>
              <a:t>Pre-planned Direction of Authorized Medical Care</a:t>
            </a:r>
            <a:endParaRPr lang="en-US" altLang="en-US" sz="1800" dirty="0">
              <a:solidFill>
                <a:schemeClr val="tx1"/>
              </a:solidFill>
            </a:endParaRPr>
          </a:p>
          <a:p>
            <a:pPr lvl="2">
              <a:buFont typeface="Wingdings" panose="05000000000000000000" pitchFamily="2" charset="2"/>
              <a:buChar char="Ø"/>
            </a:pPr>
            <a:r>
              <a:rPr lang="en-US" altLang="en-US" sz="2000" dirty="0">
                <a:solidFill>
                  <a:schemeClr val="tx1"/>
                </a:solidFill>
              </a:rPr>
              <a:t>Designate an occupational health provider for all initial medical treatment</a:t>
            </a:r>
          </a:p>
          <a:p>
            <a:pPr lvl="2">
              <a:buFont typeface="Wingdings" panose="05000000000000000000" pitchFamily="2" charset="2"/>
              <a:buChar char="Ø"/>
            </a:pPr>
            <a:r>
              <a:rPr lang="en-US" altLang="en-US" sz="2000" dirty="0">
                <a:solidFill>
                  <a:schemeClr val="tx1"/>
                </a:solidFill>
              </a:rPr>
              <a:t>Ensure all supervisors and staff are trained in and aware of the authorized medical provider – Including evening and weekend shifts! </a:t>
            </a:r>
          </a:p>
          <a:p>
            <a:pPr lvl="2">
              <a:buFont typeface="Wingdings" panose="05000000000000000000" pitchFamily="2" charset="2"/>
              <a:buChar char="Ø"/>
            </a:pPr>
            <a:r>
              <a:rPr lang="en-US" altLang="en-US" sz="2000" dirty="0">
                <a:solidFill>
                  <a:schemeClr val="tx1"/>
                </a:solidFill>
              </a:rPr>
              <a:t>Make sure authorized medical treatment is offered in all instances (Priority #1)</a:t>
            </a:r>
          </a:p>
          <a:p>
            <a:pPr lvl="1"/>
            <a:endParaRPr lang="en-US" altLang="en-US" dirty="0"/>
          </a:p>
          <a:p>
            <a:endParaRPr lang="en-US" altLang="en-US" dirty="0"/>
          </a:p>
        </p:txBody>
      </p:sp>
      <p:sp>
        <p:nvSpPr>
          <p:cNvPr id="9" name="Title 1">
            <a:extLst>
              <a:ext uri="{FF2B5EF4-FFF2-40B4-BE49-F238E27FC236}">
                <a16:creationId xmlns:a16="http://schemas.microsoft.com/office/drawing/2014/main" id="{2549C8C9-71D2-4B6D-A271-19E029B092A7}"/>
              </a:ext>
            </a:extLst>
          </p:cNvPr>
          <p:cNvSpPr>
            <a:spLocks noGrp="1"/>
          </p:cNvSpPr>
          <p:nvPr>
            <p:ph type="title"/>
          </p:nvPr>
        </p:nvSpPr>
        <p:spPr>
          <a:xfrm>
            <a:off x="3039593" y="117954"/>
            <a:ext cx="6028734" cy="994172"/>
          </a:xfrm>
        </p:spPr>
        <p:txBody>
          <a:bodyPr>
            <a:noAutofit/>
          </a:bodyPr>
          <a:lstStyle/>
          <a:p>
            <a:r>
              <a:rPr lang="en-US" altLang="en-US" b="1" dirty="0"/>
              <a:t>Effective Direction of Medical</a:t>
            </a:r>
          </a:p>
        </p:txBody>
      </p:sp>
    </p:spTree>
    <p:extLst>
      <p:ext uri="{BB962C8B-B14F-4D97-AF65-F5344CB8AC3E}">
        <p14:creationId xmlns:p14="http://schemas.microsoft.com/office/powerpoint/2010/main" val="23477267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4579">
                                            <p:txEl>
                                              <p:pRg st="4" end="4"/>
                                            </p:txEl>
                                          </p:spTgt>
                                        </p:tgtEl>
                                        <p:attrNameLst>
                                          <p:attrName>style.visibility</p:attrName>
                                        </p:attrNameLst>
                                      </p:cBhvr>
                                      <p:to>
                                        <p:strVal val="visible"/>
                                      </p:to>
                                    </p:set>
                                    <p:animEffect transition="in" filter="circle(in)">
                                      <p:cBhvr>
                                        <p:cTn id="7" dur="2000"/>
                                        <p:tgtEl>
                                          <p:spTgt spid="2457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Content Placeholder 2"/>
          <p:cNvSpPr>
            <a:spLocks noGrp="1"/>
          </p:cNvSpPr>
          <p:nvPr>
            <p:ph idx="1"/>
          </p:nvPr>
        </p:nvSpPr>
        <p:spPr>
          <a:xfrm>
            <a:off x="838901" y="1309025"/>
            <a:ext cx="7787990" cy="3464773"/>
          </a:xfrm>
        </p:spPr>
        <p:txBody>
          <a:bodyPr>
            <a:noAutofit/>
          </a:bodyPr>
          <a:lstStyle/>
          <a:p>
            <a:pPr marL="0" indent="0">
              <a:buNone/>
            </a:pPr>
            <a:r>
              <a:rPr lang="en-US" altLang="en-US" sz="2800" dirty="0">
                <a:solidFill>
                  <a:schemeClr val="tx1"/>
                </a:solidFill>
              </a:rPr>
              <a:t>Avoiding Uncontrolled Losses</a:t>
            </a:r>
          </a:p>
          <a:p>
            <a:pPr lvl="1">
              <a:buFont typeface="Arial" panose="020B0604020202020204" pitchFamily="34" charset="0"/>
              <a:buChar char="•"/>
            </a:pPr>
            <a:r>
              <a:rPr lang="en-US" altLang="en-US" sz="2400" dirty="0">
                <a:solidFill>
                  <a:schemeClr val="tx1"/>
                </a:solidFill>
              </a:rPr>
              <a:t>Pre-planned Direction of Authorized Medical Care</a:t>
            </a:r>
          </a:p>
          <a:p>
            <a:pPr lvl="1">
              <a:buFont typeface="Wingdings" panose="05000000000000000000" pitchFamily="2" charset="2"/>
              <a:buChar char="Ø"/>
            </a:pPr>
            <a:endParaRPr lang="en-US" altLang="en-US" sz="2000" dirty="0">
              <a:solidFill>
                <a:schemeClr val="tx1"/>
              </a:solidFill>
            </a:endParaRPr>
          </a:p>
          <a:p>
            <a:pPr lvl="2">
              <a:buFont typeface="Wingdings" panose="05000000000000000000" pitchFamily="2" charset="2"/>
              <a:buChar char="Ø"/>
            </a:pPr>
            <a:r>
              <a:rPr lang="en-US" altLang="en-US" sz="2000" dirty="0">
                <a:solidFill>
                  <a:schemeClr val="tx1"/>
                </a:solidFill>
              </a:rPr>
              <a:t>If treatment is not specifically offered, you as the Employer run the exposure to unauthorized medical billing</a:t>
            </a:r>
          </a:p>
          <a:p>
            <a:pPr lvl="2">
              <a:buFont typeface="Wingdings" panose="05000000000000000000" pitchFamily="2" charset="2"/>
              <a:buChar char="Ø"/>
            </a:pPr>
            <a:r>
              <a:rPr lang="en-US" altLang="en-US" sz="2000" dirty="0">
                <a:solidFill>
                  <a:schemeClr val="tx1"/>
                </a:solidFill>
              </a:rPr>
              <a:t>And uncontrolled medical results in ineffective occupational treatment for the Injured Worker and increased claim costs (medical severity) for the Employer</a:t>
            </a:r>
          </a:p>
        </p:txBody>
      </p:sp>
      <p:sp>
        <p:nvSpPr>
          <p:cNvPr id="9" name="Title 1">
            <a:extLst>
              <a:ext uri="{FF2B5EF4-FFF2-40B4-BE49-F238E27FC236}">
                <a16:creationId xmlns:a16="http://schemas.microsoft.com/office/drawing/2014/main" id="{48EE5A5B-CF27-41B6-8B6C-49D4BE5A2914}"/>
              </a:ext>
            </a:extLst>
          </p:cNvPr>
          <p:cNvSpPr>
            <a:spLocks noGrp="1"/>
          </p:cNvSpPr>
          <p:nvPr>
            <p:ph type="title"/>
          </p:nvPr>
        </p:nvSpPr>
        <p:spPr>
          <a:xfrm>
            <a:off x="3039593" y="117954"/>
            <a:ext cx="6028734" cy="994172"/>
          </a:xfrm>
        </p:spPr>
        <p:txBody>
          <a:bodyPr>
            <a:noAutofit/>
          </a:bodyPr>
          <a:lstStyle/>
          <a:p>
            <a:r>
              <a:rPr lang="en-US" altLang="en-US" b="1" dirty="0"/>
              <a:t>Effective Direction of Medical</a:t>
            </a:r>
          </a:p>
        </p:txBody>
      </p:sp>
    </p:spTree>
    <p:extLst>
      <p:ext uri="{BB962C8B-B14F-4D97-AF65-F5344CB8AC3E}">
        <p14:creationId xmlns:p14="http://schemas.microsoft.com/office/powerpoint/2010/main" val="15860671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Content Placeholder 2"/>
          <p:cNvSpPr>
            <a:spLocks noGrp="1"/>
          </p:cNvSpPr>
          <p:nvPr>
            <p:ph idx="1"/>
          </p:nvPr>
        </p:nvSpPr>
        <p:spPr>
          <a:xfrm>
            <a:off x="819982" y="1327945"/>
            <a:ext cx="7661865" cy="3408016"/>
          </a:xfrm>
        </p:spPr>
        <p:txBody>
          <a:bodyPr>
            <a:noAutofit/>
          </a:bodyPr>
          <a:lstStyle/>
          <a:p>
            <a:pPr marL="0" indent="0">
              <a:buNone/>
            </a:pPr>
            <a:r>
              <a:rPr lang="en-US" altLang="en-US" sz="2800" dirty="0">
                <a:solidFill>
                  <a:schemeClr val="tx1"/>
                </a:solidFill>
              </a:rPr>
              <a:t>Designated Occupational Health Providers</a:t>
            </a:r>
          </a:p>
          <a:p>
            <a:pPr marL="0" indent="0">
              <a:buNone/>
            </a:pPr>
            <a:endParaRPr lang="en-US" altLang="en-US" sz="2800" dirty="0">
              <a:solidFill>
                <a:schemeClr val="tx1"/>
              </a:solidFill>
            </a:endParaRPr>
          </a:p>
          <a:p>
            <a:pPr lvl="1">
              <a:buFont typeface="Arial" panose="020B0604020202020204" pitchFamily="34" charset="0"/>
              <a:buChar char="•"/>
            </a:pPr>
            <a:r>
              <a:rPr lang="en-US" altLang="en-US" sz="2200" dirty="0">
                <a:solidFill>
                  <a:schemeClr val="tx1"/>
                </a:solidFill>
              </a:rPr>
              <a:t>For all authorized initial (non-emergency) medical treatment</a:t>
            </a:r>
          </a:p>
          <a:p>
            <a:pPr lvl="1">
              <a:buFont typeface="Arial" panose="020B0604020202020204" pitchFamily="34" charset="0"/>
              <a:buChar char="•"/>
            </a:pPr>
            <a:r>
              <a:rPr lang="en-US" altLang="en-US" sz="2200" dirty="0">
                <a:solidFill>
                  <a:schemeClr val="tx1"/>
                </a:solidFill>
              </a:rPr>
              <a:t>Provide adequate training to supervisors &amp; employees and post notice of the Designated Occupational Health Provider</a:t>
            </a:r>
          </a:p>
          <a:p>
            <a:pPr lvl="1">
              <a:buFont typeface="Wingdings" panose="05000000000000000000" pitchFamily="2" charset="2"/>
              <a:buChar char="Ø"/>
            </a:pPr>
            <a:endParaRPr lang="en-US" altLang="en-US" sz="2000" dirty="0">
              <a:solidFill>
                <a:schemeClr val="tx1"/>
              </a:solidFill>
            </a:endParaRPr>
          </a:p>
        </p:txBody>
      </p:sp>
      <p:sp>
        <p:nvSpPr>
          <p:cNvPr id="4" name="Title 1">
            <a:extLst>
              <a:ext uri="{FF2B5EF4-FFF2-40B4-BE49-F238E27FC236}">
                <a16:creationId xmlns:a16="http://schemas.microsoft.com/office/drawing/2014/main" id="{B829DFC1-156A-4FEC-85E0-9D33E5019D4F}"/>
              </a:ext>
            </a:extLst>
          </p:cNvPr>
          <p:cNvSpPr txBox="1">
            <a:spLocks/>
          </p:cNvSpPr>
          <p:nvPr/>
        </p:nvSpPr>
        <p:spPr>
          <a:xfrm>
            <a:off x="3165893" y="117954"/>
            <a:ext cx="5902433" cy="994172"/>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rgbClr val="001E45"/>
                </a:solidFill>
                <a:latin typeface="Arial" panose="020B0604020202020204" pitchFamily="34" charset="0"/>
                <a:ea typeface="+mj-ea"/>
                <a:cs typeface="Arial" panose="020B0604020202020204" pitchFamily="34" charset="0"/>
              </a:defRPr>
            </a:lvl1pPr>
          </a:lstStyle>
          <a:p>
            <a:r>
              <a:rPr lang="en-US" altLang="en-US" b="1" dirty="0"/>
              <a:t>Effective Direction of Medical</a:t>
            </a:r>
          </a:p>
        </p:txBody>
      </p:sp>
    </p:spTree>
    <p:extLst>
      <p:ext uri="{BB962C8B-B14F-4D97-AF65-F5344CB8AC3E}">
        <p14:creationId xmlns:p14="http://schemas.microsoft.com/office/powerpoint/2010/main" val="36668886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Content Placeholder 2"/>
          <p:cNvSpPr>
            <a:spLocks noGrp="1"/>
          </p:cNvSpPr>
          <p:nvPr>
            <p:ph idx="1"/>
          </p:nvPr>
        </p:nvSpPr>
        <p:spPr>
          <a:xfrm>
            <a:off x="826290" y="1334251"/>
            <a:ext cx="7376510" cy="3275586"/>
          </a:xfrm>
        </p:spPr>
        <p:txBody>
          <a:bodyPr>
            <a:normAutofit/>
          </a:bodyPr>
          <a:lstStyle/>
          <a:p>
            <a:pPr marL="0" indent="0">
              <a:buNone/>
            </a:pPr>
            <a:r>
              <a:rPr lang="en-US" altLang="en-US" sz="2800" dirty="0">
                <a:solidFill>
                  <a:schemeClr val="tx1"/>
                </a:solidFill>
              </a:rPr>
              <a:t>Designated Occupational Health Provider</a:t>
            </a:r>
          </a:p>
          <a:p>
            <a:pPr lvl="1">
              <a:buFont typeface="Wingdings" panose="05000000000000000000" pitchFamily="2" charset="2"/>
              <a:buChar char="Ø"/>
            </a:pPr>
            <a:endParaRPr lang="en-US" altLang="en-US" sz="2000" dirty="0">
              <a:solidFill>
                <a:schemeClr val="tx1"/>
              </a:solidFill>
            </a:endParaRPr>
          </a:p>
          <a:p>
            <a:pPr lvl="1">
              <a:buFont typeface="Arial" panose="020B0604020202020204" pitchFamily="34" charset="0"/>
              <a:buChar char="•"/>
            </a:pPr>
            <a:r>
              <a:rPr lang="en-US" altLang="en-US" sz="2200" dirty="0">
                <a:solidFill>
                  <a:schemeClr val="tx1"/>
                </a:solidFill>
              </a:rPr>
              <a:t>Trained in the treatment of occupational injuries</a:t>
            </a:r>
          </a:p>
        </p:txBody>
      </p:sp>
      <p:sp>
        <p:nvSpPr>
          <p:cNvPr id="9" name="Title 1">
            <a:extLst>
              <a:ext uri="{FF2B5EF4-FFF2-40B4-BE49-F238E27FC236}">
                <a16:creationId xmlns:a16="http://schemas.microsoft.com/office/drawing/2014/main" id="{F9C82DB5-3168-40CC-A388-F0AE7ACAB1DF}"/>
              </a:ext>
            </a:extLst>
          </p:cNvPr>
          <p:cNvSpPr>
            <a:spLocks noGrp="1"/>
          </p:cNvSpPr>
          <p:nvPr>
            <p:ph type="title"/>
          </p:nvPr>
        </p:nvSpPr>
        <p:spPr>
          <a:xfrm>
            <a:off x="3039593" y="117954"/>
            <a:ext cx="6028734" cy="994172"/>
          </a:xfrm>
        </p:spPr>
        <p:txBody>
          <a:bodyPr>
            <a:noAutofit/>
          </a:bodyPr>
          <a:lstStyle/>
          <a:p>
            <a:r>
              <a:rPr lang="en-US" altLang="en-US" b="1" dirty="0"/>
              <a:t>Effective Direction of Medical</a:t>
            </a:r>
          </a:p>
        </p:txBody>
      </p:sp>
    </p:spTree>
    <p:extLst>
      <p:ext uri="{BB962C8B-B14F-4D97-AF65-F5344CB8AC3E}">
        <p14:creationId xmlns:p14="http://schemas.microsoft.com/office/powerpoint/2010/main" val="2556804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Content Placeholder 2"/>
          <p:cNvSpPr>
            <a:spLocks noGrp="1"/>
          </p:cNvSpPr>
          <p:nvPr>
            <p:ph idx="1"/>
          </p:nvPr>
        </p:nvSpPr>
        <p:spPr>
          <a:xfrm>
            <a:off x="807370" y="1327945"/>
            <a:ext cx="7907808" cy="3464772"/>
          </a:xfrm>
        </p:spPr>
        <p:txBody>
          <a:bodyPr>
            <a:noAutofit/>
          </a:bodyPr>
          <a:lstStyle/>
          <a:p>
            <a:pPr marL="0" indent="0">
              <a:buNone/>
            </a:pPr>
            <a:r>
              <a:rPr lang="en-US" altLang="en-US" sz="2800" dirty="0">
                <a:solidFill>
                  <a:schemeClr val="tx1"/>
                </a:solidFill>
              </a:rPr>
              <a:t>Designated Occupational Health Provider</a:t>
            </a:r>
          </a:p>
          <a:p>
            <a:pPr lvl="1">
              <a:buFont typeface="Wingdings" panose="05000000000000000000" pitchFamily="2" charset="2"/>
              <a:buChar char="Ø"/>
            </a:pPr>
            <a:endParaRPr lang="en-US" altLang="en-US" sz="2000" dirty="0">
              <a:solidFill>
                <a:schemeClr val="tx1"/>
              </a:solidFill>
            </a:endParaRPr>
          </a:p>
          <a:p>
            <a:pPr lvl="1">
              <a:buFont typeface="Arial" panose="020B0604020202020204" pitchFamily="34" charset="0"/>
              <a:buChar char="•"/>
            </a:pPr>
            <a:r>
              <a:rPr lang="en-US" altLang="en-US" sz="2200" dirty="0">
                <a:solidFill>
                  <a:schemeClr val="tx1"/>
                </a:solidFill>
              </a:rPr>
              <a:t>Trained in the treatment of occupational injuries</a:t>
            </a:r>
            <a:endParaRPr lang="en-US" altLang="en-US" sz="2000" dirty="0">
              <a:solidFill>
                <a:schemeClr val="tx1"/>
              </a:solidFill>
            </a:endParaRPr>
          </a:p>
          <a:p>
            <a:pPr lvl="2">
              <a:buSzPct val="95000"/>
              <a:buFont typeface="Wingdings" panose="05000000000000000000" pitchFamily="2" charset="2"/>
              <a:buChar char="Ø"/>
            </a:pPr>
            <a:r>
              <a:rPr lang="en-US" altLang="en-US" sz="2000" dirty="0">
                <a:solidFill>
                  <a:schemeClr val="tx1"/>
                </a:solidFill>
              </a:rPr>
              <a:t>Avoid the use of family physicians, etc., untrained in Occupational Health</a:t>
            </a:r>
          </a:p>
          <a:p>
            <a:pPr lvl="2">
              <a:buSzPct val="95000"/>
              <a:buFont typeface="Wingdings" panose="05000000000000000000" pitchFamily="2" charset="2"/>
              <a:buChar char="Ø"/>
            </a:pPr>
            <a:r>
              <a:rPr lang="en-US" altLang="en-US" sz="2000" dirty="0">
                <a:solidFill>
                  <a:schemeClr val="tx1"/>
                </a:solidFill>
              </a:rPr>
              <a:t>Not the Emergency Room</a:t>
            </a:r>
          </a:p>
          <a:p>
            <a:pPr lvl="2">
              <a:buSzPct val="95000"/>
              <a:buFont typeface="Wingdings" panose="05000000000000000000" pitchFamily="2" charset="2"/>
              <a:buChar char="Ø"/>
            </a:pPr>
            <a:r>
              <a:rPr lang="en-US" altLang="en-US" sz="2000" dirty="0">
                <a:solidFill>
                  <a:schemeClr val="tx1"/>
                </a:solidFill>
              </a:rPr>
              <a:t>Provides appropriate, effective and timely (efficient) occupational medical care</a:t>
            </a:r>
          </a:p>
        </p:txBody>
      </p:sp>
      <p:sp>
        <p:nvSpPr>
          <p:cNvPr id="9" name="Title 1">
            <a:extLst>
              <a:ext uri="{FF2B5EF4-FFF2-40B4-BE49-F238E27FC236}">
                <a16:creationId xmlns:a16="http://schemas.microsoft.com/office/drawing/2014/main" id="{71E0779B-E7DB-467D-8E82-DADBFD195F00}"/>
              </a:ext>
            </a:extLst>
          </p:cNvPr>
          <p:cNvSpPr>
            <a:spLocks noGrp="1"/>
          </p:cNvSpPr>
          <p:nvPr>
            <p:ph type="title"/>
          </p:nvPr>
        </p:nvSpPr>
        <p:spPr>
          <a:xfrm>
            <a:off x="3039593" y="117954"/>
            <a:ext cx="6028734" cy="994172"/>
          </a:xfrm>
        </p:spPr>
        <p:txBody>
          <a:bodyPr>
            <a:noAutofit/>
          </a:bodyPr>
          <a:lstStyle/>
          <a:p>
            <a:r>
              <a:rPr lang="en-US" altLang="en-US" b="1" dirty="0"/>
              <a:t>Effective Direction of Medical</a:t>
            </a:r>
          </a:p>
        </p:txBody>
      </p:sp>
    </p:spTree>
    <p:extLst>
      <p:ext uri="{BB962C8B-B14F-4D97-AF65-F5344CB8AC3E}">
        <p14:creationId xmlns:p14="http://schemas.microsoft.com/office/powerpoint/2010/main" val="18602663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Content Placeholder 2"/>
          <p:cNvSpPr>
            <a:spLocks noGrp="1"/>
          </p:cNvSpPr>
          <p:nvPr>
            <p:ph idx="1"/>
          </p:nvPr>
        </p:nvSpPr>
        <p:spPr>
          <a:xfrm>
            <a:off x="826290" y="1315332"/>
            <a:ext cx="7920419" cy="3710214"/>
          </a:xfrm>
        </p:spPr>
        <p:txBody>
          <a:bodyPr>
            <a:noAutofit/>
          </a:bodyPr>
          <a:lstStyle/>
          <a:p>
            <a:pPr marL="0" indent="0">
              <a:buNone/>
            </a:pPr>
            <a:r>
              <a:rPr lang="en-US" altLang="en-US" sz="2800" dirty="0">
                <a:solidFill>
                  <a:schemeClr val="tx1"/>
                </a:solidFill>
              </a:rPr>
              <a:t>Designated Occupational Health Provider</a:t>
            </a:r>
          </a:p>
          <a:p>
            <a:pPr lvl="1">
              <a:buFont typeface="Wingdings" panose="05000000000000000000" pitchFamily="2" charset="2"/>
              <a:buChar char="Ø"/>
            </a:pPr>
            <a:endParaRPr lang="en-US" altLang="en-US" sz="2000" dirty="0">
              <a:solidFill>
                <a:schemeClr val="tx1"/>
              </a:solidFill>
            </a:endParaRPr>
          </a:p>
          <a:p>
            <a:pPr lvl="1">
              <a:buFont typeface="Arial" panose="020B0604020202020204" pitchFamily="34" charset="0"/>
              <a:buChar char="•"/>
            </a:pPr>
            <a:r>
              <a:rPr lang="en-US" altLang="en-US" sz="2200" dirty="0">
                <a:solidFill>
                  <a:schemeClr val="tx1"/>
                </a:solidFill>
              </a:rPr>
              <a:t>Benefit from a working relationship with your Occupational Health Provider so the medical provider is knowledgeable of and assists in:</a:t>
            </a:r>
          </a:p>
          <a:p>
            <a:pPr lvl="2">
              <a:buSzPct val="95000"/>
              <a:buFont typeface="Wingdings" panose="05000000000000000000" pitchFamily="2" charset="2"/>
              <a:buChar char="Ø"/>
            </a:pPr>
            <a:r>
              <a:rPr lang="en-US" altLang="en-US" sz="2000" dirty="0">
                <a:solidFill>
                  <a:schemeClr val="tx1"/>
                </a:solidFill>
              </a:rPr>
              <a:t>Your modified duty program</a:t>
            </a:r>
          </a:p>
          <a:p>
            <a:pPr lvl="2">
              <a:buSzPct val="95000"/>
              <a:buFont typeface="Wingdings" panose="05000000000000000000" pitchFamily="2" charset="2"/>
              <a:buChar char="Ø"/>
            </a:pPr>
            <a:r>
              <a:rPr lang="en-US" altLang="en-US" sz="2000" dirty="0">
                <a:solidFill>
                  <a:schemeClr val="tx1"/>
                </a:solidFill>
              </a:rPr>
              <a:t>Your post-accident drug policy</a:t>
            </a:r>
          </a:p>
          <a:p>
            <a:pPr lvl="2">
              <a:buSzPct val="95000"/>
              <a:buFont typeface="Wingdings" panose="05000000000000000000" pitchFamily="2" charset="2"/>
              <a:buChar char="Ø"/>
            </a:pPr>
            <a:r>
              <a:rPr lang="en-US" altLang="en-US" sz="2000" dirty="0">
                <a:solidFill>
                  <a:schemeClr val="tx1"/>
                </a:solidFill>
              </a:rPr>
              <a:t>Your employee’s essential job functions/physical requirements</a:t>
            </a:r>
          </a:p>
          <a:p>
            <a:pPr lvl="2">
              <a:buSzPct val="95000"/>
              <a:buFont typeface="Wingdings" panose="05000000000000000000" pitchFamily="2" charset="2"/>
              <a:buChar char="Ø"/>
            </a:pPr>
            <a:r>
              <a:rPr lang="en-US" altLang="en-US" sz="2000" dirty="0">
                <a:solidFill>
                  <a:schemeClr val="tx1"/>
                </a:solidFill>
              </a:rPr>
              <a:t>Your pre-employment screening</a:t>
            </a:r>
          </a:p>
          <a:p>
            <a:pPr lvl="2">
              <a:buSzPct val="95000"/>
              <a:buFont typeface="Wingdings" panose="05000000000000000000" pitchFamily="2" charset="2"/>
              <a:buChar char="Ø"/>
            </a:pPr>
            <a:endParaRPr lang="en-US" altLang="en-US" sz="2000" dirty="0">
              <a:solidFill>
                <a:schemeClr val="tx1"/>
              </a:solidFill>
            </a:endParaRPr>
          </a:p>
          <a:p>
            <a:pPr lvl="2">
              <a:buSzPct val="95000"/>
              <a:buFont typeface="Wingdings" panose="05000000000000000000" pitchFamily="2" charset="2"/>
              <a:buChar char="Ø"/>
            </a:pPr>
            <a:endParaRPr lang="en-US" altLang="en-US" sz="2000" dirty="0">
              <a:solidFill>
                <a:schemeClr val="tx1"/>
              </a:solidFill>
            </a:endParaRPr>
          </a:p>
          <a:p>
            <a:pPr lvl="2">
              <a:buSzPct val="95000"/>
              <a:buFont typeface="Wingdings" panose="05000000000000000000" pitchFamily="2" charset="2"/>
              <a:buChar char="Ø"/>
            </a:pPr>
            <a:endParaRPr lang="en-US" altLang="en-US" sz="2000" dirty="0">
              <a:solidFill>
                <a:schemeClr val="tx1"/>
              </a:solidFill>
            </a:endParaRPr>
          </a:p>
        </p:txBody>
      </p:sp>
      <p:sp>
        <p:nvSpPr>
          <p:cNvPr id="9" name="Title 1">
            <a:extLst>
              <a:ext uri="{FF2B5EF4-FFF2-40B4-BE49-F238E27FC236}">
                <a16:creationId xmlns:a16="http://schemas.microsoft.com/office/drawing/2014/main" id="{701858C6-FA54-4553-9F7F-1DC69BB17997}"/>
              </a:ext>
            </a:extLst>
          </p:cNvPr>
          <p:cNvSpPr>
            <a:spLocks noGrp="1"/>
          </p:cNvSpPr>
          <p:nvPr>
            <p:ph type="title"/>
          </p:nvPr>
        </p:nvSpPr>
        <p:spPr>
          <a:xfrm>
            <a:off x="3039593" y="117954"/>
            <a:ext cx="6028734" cy="994172"/>
          </a:xfrm>
        </p:spPr>
        <p:txBody>
          <a:bodyPr>
            <a:noAutofit/>
          </a:bodyPr>
          <a:lstStyle/>
          <a:p>
            <a:r>
              <a:rPr lang="en-US" altLang="en-US" b="1" dirty="0"/>
              <a:t>Effective Direction of Medical</a:t>
            </a:r>
          </a:p>
        </p:txBody>
      </p:sp>
    </p:spTree>
    <p:extLst>
      <p:ext uri="{BB962C8B-B14F-4D97-AF65-F5344CB8AC3E}">
        <p14:creationId xmlns:p14="http://schemas.microsoft.com/office/powerpoint/2010/main" val="1031526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85D067-3E44-4AA0-8333-D951BE183F4E}"/>
              </a:ext>
            </a:extLst>
          </p:cNvPr>
          <p:cNvPicPr>
            <a:picLocks noChangeAspect="1"/>
          </p:cNvPicPr>
          <p:nvPr/>
        </p:nvPicPr>
        <p:blipFill>
          <a:blip r:embed="rId3"/>
          <a:stretch>
            <a:fillRect/>
          </a:stretch>
        </p:blipFill>
        <p:spPr>
          <a:xfrm>
            <a:off x="4572000" y="1445180"/>
            <a:ext cx="4455147" cy="3034665"/>
          </a:xfrm>
          <a:prstGeom prst="rect">
            <a:avLst/>
          </a:prstGeom>
        </p:spPr>
      </p:pic>
      <p:pic>
        <p:nvPicPr>
          <p:cNvPr id="8" name="Picture 7">
            <a:extLst>
              <a:ext uri="{FF2B5EF4-FFF2-40B4-BE49-F238E27FC236}">
                <a16:creationId xmlns:a16="http://schemas.microsoft.com/office/drawing/2014/main" id="{9799FCB8-E88A-419D-86CD-E7C35E60292F}"/>
              </a:ext>
            </a:extLst>
          </p:cNvPr>
          <p:cNvPicPr>
            <a:picLocks noChangeAspect="1"/>
          </p:cNvPicPr>
          <p:nvPr/>
        </p:nvPicPr>
        <p:blipFill>
          <a:blip r:embed="rId4"/>
          <a:stretch>
            <a:fillRect/>
          </a:stretch>
        </p:blipFill>
        <p:spPr>
          <a:xfrm>
            <a:off x="239240" y="1764149"/>
            <a:ext cx="3192915" cy="2396728"/>
          </a:xfrm>
          <a:prstGeom prst="rect">
            <a:avLst/>
          </a:prstGeom>
        </p:spPr>
      </p:pic>
      <p:sp>
        <p:nvSpPr>
          <p:cNvPr id="9" name="Arrow: Right 8">
            <a:extLst>
              <a:ext uri="{FF2B5EF4-FFF2-40B4-BE49-F238E27FC236}">
                <a16:creationId xmlns:a16="http://schemas.microsoft.com/office/drawing/2014/main" id="{71A89F52-4531-4F5E-BC97-F6593F6DA7D4}"/>
              </a:ext>
            </a:extLst>
          </p:cNvPr>
          <p:cNvSpPr/>
          <p:nvPr/>
        </p:nvSpPr>
        <p:spPr>
          <a:xfrm>
            <a:off x="3529161" y="2306003"/>
            <a:ext cx="945833" cy="1354455"/>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TextBox 9">
            <a:extLst>
              <a:ext uri="{FF2B5EF4-FFF2-40B4-BE49-F238E27FC236}">
                <a16:creationId xmlns:a16="http://schemas.microsoft.com/office/drawing/2014/main" id="{A78BE181-8E13-4F5A-9894-F1EF97084ABD}"/>
              </a:ext>
            </a:extLst>
          </p:cNvPr>
          <p:cNvSpPr txBox="1"/>
          <p:nvPr/>
        </p:nvSpPr>
        <p:spPr>
          <a:xfrm>
            <a:off x="0" y="138663"/>
            <a:ext cx="9144000" cy="1200329"/>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Does your safety program (actually) affect behavior?</a:t>
            </a:r>
          </a:p>
          <a:p>
            <a:pPr algn="ctr"/>
            <a:endParaRPr lang="en-US" sz="2400"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Are the rules part of daily work life?</a:t>
            </a:r>
          </a:p>
        </p:txBody>
      </p:sp>
    </p:spTree>
    <p:custDataLst>
      <p:tags r:id="rId1"/>
    </p:custDataLst>
    <p:extLst>
      <p:ext uri="{BB962C8B-B14F-4D97-AF65-F5344CB8AC3E}">
        <p14:creationId xmlns:p14="http://schemas.microsoft.com/office/powerpoint/2010/main" val="24986589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Content Placeholder 2"/>
          <p:cNvSpPr>
            <a:spLocks noGrp="1"/>
          </p:cNvSpPr>
          <p:nvPr>
            <p:ph idx="1"/>
          </p:nvPr>
        </p:nvSpPr>
        <p:spPr>
          <a:xfrm>
            <a:off x="864127" y="1315331"/>
            <a:ext cx="7567272" cy="3363873"/>
          </a:xfrm>
        </p:spPr>
        <p:txBody>
          <a:bodyPr>
            <a:noAutofit/>
          </a:bodyPr>
          <a:lstStyle/>
          <a:p>
            <a:pPr marL="0" indent="0">
              <a:buNone/>
            </a:pPr>
            <a:r>
              <a:rPr lang="en-US" altLang="en-US" sz="2800" dirty="0">
                <a:solidFill>
                  <a:schemeClr val="tx1"/>
                </a:solidFill>
              </a:rPr>
              <a:t>Why the Focus on the Costs of Medical Treatment Within Workers’ Compensation?</a:t>
            </a:r>
          </a:p>
          <a:p>
            <a:pPr lvl="1">
              <a:buFont typeface="Wingdings 2" panose="05020102010507070707" pitchFamily="18" charset="2"/>
              <a:buNone/>
            </a:pPr>
            <a:endParaRPr lang="en-US" altLang="en-US" sz="2200" dirty="0">
              <a:solidFill>
                <a:schemeClr val="tx1"/>
              </a:solidFill>
            </a:endParaRPr>
          </a:p>
          <a:p>
            <a:pPr lvl="1">
              <a:buFont typeface="Arial" panose="020B0604020202020204" pitchFamily="34" charset="0"/>
              <a:buChar char="•"/>
            </a:pPr>
            <a:r>
              <a:rPr lang="en-US" altLang="en-US" sz="2000" dirty="0">
                <a:solidFill>
                  <a:schemeClr val="tx1"/>
                </a:solidFill>
              </a:rPr>
              <a:t>Medical treatment is the #1 claim outcome as perceived by the Injured Worker</a:t>
            </a:r>
          </a:p>
          <a:p>
            <a:pPr lvl="1">
              <a:buFont typeface="Arial" panose="020B0604020202020204" pitchFamily="34" charset="0"/>
              <a:buChar char="•"/>
            </a:pPr>
            <a:r>
              <a:rPr lang="en-US" altLang="en-US" sz="2000" dirty="0">
                <a:solidFill>
                  <a:schemeClr val="tx1"/>
                </a:solidFill>
              </a:rPr>
              <a:t>Medical costs are on the rise, both in terms of severity and as a percentage of overall total claim costs</a:t>
            </a:r>
          </a:p>
          <a:p>
            <a:pPr lvl="1"/>
            <a:endParaRPr lang="en-US" altLang="en-US" dirty="0"/>
          </a:p>
          <a:p>
            <a:endParaRPr lang="en-US" altLang="en-US" dirty="0"/>
          </a:p>
        </p:txBody>
      </p:sp>
      <p:sp>
        <p:nvSpPr>
          <p:cNvPr id="7" name="Title 1">
            <a:extLst>
              <a:ext uri="{FF2B5EF4-FFF2-40B4-BE49-F238E27FC236}">
                <a16:creationId xmlns:a16="http://schemas.microsoft.com/office/drawing/2014/main" id="{2F0E4AE0-B510-4047-B7F6-ED52D68DC907}"/>
              </a:ext>
            </a:extLst>
          </p:cNvPr>
          <p:cNvSpPr>
            <a:spLocks noGrp="1"/>
          </p:cNvSpPr>
          <p:nvPr>
            <p:ph type="title"/>
          </p:nvPr>
        </p:nvSpPr>
        <p:spPr>
          <a:xfrm>
            <a:off x="3039593" y="117954"/>
            <a:ext cx="6028734" cy="994172"/>
          </a:xfrm>
        </p:spPr>
        <p:txBody>
          <a:bodyPr>
            <a:noAutofit/>
          </a:bodyPr>
          <a:lstStyle/>
          <a:p>
            <a:r>
              <a:rPr lang="en-US" altLang="en-US" b="1" dirty="0"/>
              <a:t>Effective Direction of Medical</a:t>
            </a:r>
          </a:p>
        </p:txBody>
      </p:sp>
    </p:spTree>
    <p:extLst>
      <p:ext uri="{BB962C8B-B14F-4D97-AF65-F5344CB8AC3E}">
        <p14:creationId xmlns:p14="http://schemas.microsoft.com/office/powerpoint/2010/main" val="15921160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a:xfrm>
            <a:off x="3537959" y="127573"/>
            <a:ext cx="6110538" cy="994172"/>
          </a:xfrm>
        </p:spPr>
        <p:txBody>
          <a:bodyPr/>
          <a:lstStyle/>
          <a:p>
            <a:r>
              <a:rPr lang="en-US" altLang="en-US" b="1" dirty="0"/>
              <a:t>Return to Work Program</a:t>
            </a:r>
          </a:p>
        </p:txBody>
      </p:sp>
      <p:sp>
        <p:nvSpPr>
          <p:cNvPr id="132099" name="Content Placeholder 2"/>
          <p:cNvSpPr>
            <a:spLocks noGrp="1"/>
          </p:cNvSpPr>
          <p:nvPr>
            <p:ph idx="1"/>
          </p:nvPr>
        </p:nvSpPr>
        <p:spPr>
          <a:xfrm>
            <a:off x="837851" y="1321770"/>
            <a:ext cx="7376510" cy="3307380"/>
          </a:xfrm>
        </p:spPr>
        <p:txBody>
          <a:bodyPr>
            <a:noAutofit/>
          </a:bodyPr>
          <a:lstStyle/>
          <a:p>
            <a:pPr marL="0" indent="0">
              <a:buNone/>
            </a:pPr>
            <a:r>
              <a:rPr lang="en-US" altLang="en-US" sz="2800" dirty="0">
                <a:solidFill>
                  <a:schemeClr val="tx1"/>
                </a:solidFill>
              </a:rPr>
              <a:t>Known by Many Names:</a:t>
            </a:r>
            <a:endParaRPr lang="en-US" altLang="en-US" sz="2200" dirty="0">
              <a:solidFill>
                <a:schemeClr val="tx1"/>
              </a:solidFill>
            </a:endParaRPr>
          </a:p>
          <a:p>
            <a:pPr lvl="1">
              <a:buFont typeface="Wingdings" panose="05000000000000000000" pitchFamily="2" charset="2"/>
              <a:buChar char="Ø"/>
            </a:pPr>
            <a:endParaRPr lang="en-US" altLang="en-US" sz="2200" dirty="0">
              <a:solidFill>
                <a:schemeClr val="tx1"/>
              </a:solidFill>
            </a:endParaRPr>
          </a:p>
          <a:p>
            <a:pPr lvl="1">
              <a:buFont typeface="Wingdings" panose="05000000000000000000" pitchFamily="2" charset="2"/>
              <a:buChar char="Ø"/>
            </a:pPr>
            <a:r>
              <a:rPr lang="en-US" altLang="en-US" sz="2200" dirty="0">
                <a:solidFill>
                  <a:schemeClr val="tx1"/>
                </a:solidFill>
              </a:rPr>
              <a:t>Early RTW Program</a:t>
            </a:r>
          </a:p>
          <a:p>
            <a:pPr lvl="1">
              <a:buFont typeface="Wingdings" panose="05000000000000000000" pitchFamily="2" charset="2"/>
              <a:buChar char="Ø"/>
            </a:pPr>
            <a:r>
              <a:rPr lang="en-US" altLang="en-US" sz="2200" dirty="0">
                <a:solidFill>
                  <a:schemeClr val="tx1"/>
                </a:solidFill>
              </a:rPr>
              <a:t>Transitional Duty Program</a:t>
            </a:r>
          </a:p>
          <a:p>
            <a:pPr lvl="1">
              <a:buFont typeface="Wingdings" panose="05000000000000000000" pitchFamily="2" charset="2"/>
              <a:buChar char="Ø"/>
            </a:pPr>
            <a:r>
              <a:rPr lang="en-US" altLang="en-US" sz="2200" dirty="0">
                <a:solidFill>
                  <a:schemeClr val="tx1"/>
                </a:solidFill>
              </a:rPr>
              <a:t>Light Duty</a:t>
            </a:r>
          </a:p>
          <a:p>
            <a:pPr lvl="1">
              <a:buFont typeface="Wingdings" panose="05000000000000000000" pitchFamily="2" charset="2"/>
              <a:buChar char="Ø"/>
            </a:pPr>
            <a:r>
              <a:rPr lang="en-US" altLang="en-US" sz="2200" dirty="0">
                <a:solidFill>
                  <a:schemeClr val="tx1"/>
                </a:solidFill>
              </a:rPr>
              <a:t>Modified Duty</a:t>
            </a:r>
          </a:p>
          <a:p>
            <a:pPr lvl="1">
              <a:buFont typeface="Wingdings" panose="05000000000000000000" pitchFamily="2" charset="2"/>
              <a:buChar char="Ø"/>
            </a:pPr>
            <a:r>
              <a:rPr lang="en-US" altLang="en-US" sz="2200" dirty="0">
                <a:solidFill>
                  <a:schemeClr val="tx1"/>
                </a:solidFill>
              </a:rPr>
              <a:t>Temporary Work Assignment</a:t>
            </a:r>
          </a:p>
        </p:txBody>
      </p:sp>
    </p:spTree>
    <p:extLst>
      <p:ext uri="{BB962C8B-B14F-4D97-AF65-F5344CB8AC3E}">
        <p14:creationId xmlns:p14="http://schemas.microsoft.com/office/powerpoint/2010/main" val="29355827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Content Placeholder 2"/>
          <p:cNvSpPr>
            <a:spLocks noGrp="1"/>
          </p:cNvSpPr>
          <p:nvPr>
            <p:ph idx="1"/>
          </p:nvPr>
        </p:nvSpPr>
        <p:spPr>
          <a:xfrm>
            <a:off x="831500" y="1359870"/>
            <a:ext cx="7880699" cy="3497880"/>
          </a:xfrm>
        </p:spPr>
        <p:txBody>
          <a:bodyPr>
            <a:noAutofit/>
          </a:bodyPr>
          <a:lstStyle/>
          <a:p>
            <a:pPr marL="0" indent="0">
              <a:buNone/>
            </a:pPr>
            <a:r>
              <a:rPr lang="en-US" altLang="en-US" sz="2400" dirty="0">
                <a:solidFill>
                  <a:schemeClr val="tx1"/>
                </a:solidFill>
              </a:rPr>
              <a:t>A work assignment, temporary in nature, which safely accommodates the authorized physician’s work restrictions and provides the employee with continued and active employment during their recovery.</a:t>
            </a:r>
          </a:p>
          <a:p>
            <a:pPr lvl="1">
              <a:buFont typeface="Arial" panose="020B0604020202020204" pitchFamily="34" charset="0"/>
              <a:buChar char="•"/>
            </a:pPr>
            <a:r>
              <a:rPr lang="en-US" altLang="en-US" sz="2200" dirty="0">
                <a:solidFill>
                  <a:schemeClr val="tx1"/>
                </a:solidFill>
              </a:rPr>
              <a:t>Temporary in duration</a:t>
            </a:r>
          </a:p>
          <a:p>
            <a:pPr lvl="1">
              <a:buFont typeface="Arial" panose="020B0604020202020204" pitchFamily="34" charset="0"/>
              <a:buChar char="•"/>
            </a:pPr>
            <a:r>
              <a:rPr lang="en-US" altLang="en-US" sz="2200" dirty="0">
                <a:solidFill>
                  <a:schemeClr val="tx1"/>
                </a:solidFill>
              </a:rPr>
              <a:t>Provided during recovery/treatment </a:t>
            </a:r>
          </a:p>
          <a:p>
            <a:pPr lvl="1">
              <a:buFont typeface="Arial" panose="020B0604020202020204" pitchFamily="34" charset="0"/>
              <a:buChar char="•"/>
            </a:pPr>
            <a:r>
              <a:rPr lang="en-US" altLang="en-US" sz="2200" dirty="0">
                <a:solidFill>
                  <a:schemeClr val="tx1"/>
                </a:solidFill>
              </a:rPr>
              <a:t>Occupational medical conditions</a:t>
            </a:r>
          </a:p>
          <a:p>
            <a:pPr lvl="1">
              <a:buFont typeface="Arial" panose="020B0604020202020204" pitchFamily="34" charset="0"/>
              <a:buChar char="•"/>
            </a:pPr>
            <a:r>
              <a:rPr lang="en-US" altLang="en-US" sz="2200" dirty="0">
                <a:solidFill>
                  <a:schemeClr val="tx1"/>
                </a:solidFill>
              </a:rPr>
              <a:t>Maintains injured worker activity</a:t>
            </a:r>
          </a:p>
        </p:txBody>
      </p:sp>
      <p:sp>
        <p:nvSpPr>
          <p:cNvPr id="5" name="Title 1">
            <a:extLst>
              <a:ext uri="{FF2B5EF4-FFF2-40B4-BE49-F238E27FC236}">
                <a16:creationId xmlns:a16="http://schemas.microsoft.com/office/drawing/2014/main" id="{BF84B4F3-7703-4699-A7F6-35FA6CD15F64}"/>
              </a:ext>
            </a:extLst>
          </p:cNvPr>
          <p:cNvSpPr txBox="1">
            <a:spLocks/>
          </p:cNvSpPr>
          <p:nvPr/>
        </p:nvSpPr>
        <p:spPr>
          <a:xfrm>
            <a:off x="3537959" y="127573"/>
            <a:ext cx="6110538"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rgbClr val="001E45"/>
                </a:solidFill>
                <a:latin typeface="Arial" panose="020B0604020202020204" pitchFamily="34" charset="0"/>
                <a:ea typeface="+mj-ea"/>
                <a:cs typeface="Arial" panose="020B0604020202020204" pitchFamily="34" charset="0"/>
              </a:defRPr>
            </a:lvl1pPr>
          </a:lstStyle>
          <a:p>
            <a:r>
              <a:rPr lang="en-US" altLang="en-US" b="1" dirty="0"/>
              <a:t>Return to Work Program</a:t>
            </a:r>
          </a:p>
        </p:txBody>
      </p:sp>
    </p:spTree>
    <p:extLst>
      <p:ext uri="{BB962C8B-B14F-4D97-AF65-F5344CB8AC3E}">
        <p14:creationId xmlns:p14="http://schemas.microsoft.com/office/powerpoint/2010/main" val="10061234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Content Placeholder 2"/>
          <p:cNvSpPr>
            <a:spLocks noGrp="1"/>
          </p:cNvSpPr>
          <p:nvPr>
            <p:ph idx="1"/>
          </p:nvPr>
        </p:nvSpPr>
        <p:spPr>
          <a:xfrm>
            <a:off x="831501" y="1322740"/>
            <a:ext cx="7376510" cy="3034330"/>
          </a:xfrm>
        </p:spPr>
        <p:txBody>
          <a:bodyPr>
            <a:noAutofit/>
          </a:bodyPr>
          <a:lstStyle/>
          <a:p>
            <a:pPr>
              <a:buFont typeface="Wingdings 2" panose="05020102010507070707" pitchFamily="18" charset="2"/>
              <a:buNone/>
            </a:pPr>
            <a:r>
              <a:rPr lang="en-US" altLang="en-US" sz="2800" dirty="0">
                <a:solidFill>
                  <a:schemeClr val="tx1"/>
                </a:solidFill>
              </a:rPr>
              <a:t>Benefits of Early RTW</a:t>
            </a:r>
          </a:p>
          <a:p>
            <a:pPr>
              <a:buFont typeface="Arial" panose="020B0604020202020204" pitchFamily="34" charset="0"/>
              <a:buChar char="•"/>
            </a:pPr>
            <a:endParaRPr lang="en-US" altLang="en-US" sz="1800" dirty="0">
              <a:solidFill>
                <a:schemeClr val="tx1"/>
              </a:solidFill>
            </a:endParaRPr>
          </a:p>
          <a:p>
            <a:pPr lvl="1">
              <a:buFont typeface="Arial" panose="020B0604020202020204" pitchFamily="34" charset="0"/>
              <a:buChar char="•"/>
            </a:pPr>
            <a:r>
              <a:rPr lang="en-US" altLang="en-US" sz="2200" dirty="0">
                <a:solidFill>
                  <a:schemeClr val="tx1"/>
                </a:solidFill>
              </a:rPr>
              <a:t>Promotes lower insurance premiums through reduced disability and medical costs</a:t>
            </a:r>
          </a:p>
          <a:p>
            <a:pPr lvl="1">
              <a:buFont typeface="Arial" panose="020B0604020202020204" pitchFamily="34" charset="0"/>
              <a:buChar char="•"/>
            </a:pPr>
            <a:r>
              <a:rPr lang="en-US" altLang="en-US" sz="2200" dirty="0">
                <a:solidFill>
                  <a:schemeClr val="tx1"/>
                </a:solidFill>
              </a:rPr>
              <a:t>Promotes improved medical outcomes for the Injured Worker</a:t>
            </a:r>
          </a:p>
          <a:p>
            <a:pPr lvl="1">
              <a:buFont typeface="Arial" panose="020B0604020202020204" pitchFamily="34" charset="0"/>
              <a:buChar char="•"/>
            </a:pPr>
            <a:endParaRPr lang="en-US" altLang="en-US" sz="2200" dirty="0">
              <a:solidFill>
                <a:schemeClr val="tx1"/>
              </a:solidFill>
            </a:endParaRPr>
          </a:p>
          <a:p>
            <a:pPr>
              <a:buFont typeface="Wingdings 2" panose="05020102010507070707" pitchFamily="18" charset="2"/>
              <a:buNone/>
            </a:pPr>
            <a:r>
              <a:rPr lang="en-US" altLang="en-US" dirty="0"/>
              <a:t>	</a:t>
            </a:r>
          </a:p>
        </p:txBody>
      </p:sp>
      <p:sp>
        <p:nvSpPr>
          <p:cNvPr id="10" name="Title 1">
            <a:extLst>
              <a:ext uri="{FF2B5EF4-FFF2-40B4-BE49-F238E27FC236}">
                <a16:creationId xmlns:a16="http://schemas.microsoft.com/office/drawing/2014/main" id="{17B76ACA-365B-46CC-BE1C-30F72FA26D7C}"/>
              </a:ext>
            </a:extLst>
          </p:cNvPr>
          <p:cNvSpPr txBox="1">
            <a:spLocks/>
          </p:cNvSpPr>
          <p:nvPr/>
        </p:nvSpPr>
        <p:spPr>
          <a:xfrm>
            <a:off x="3537959" y="127573"/>
            <a:ext cx="6110538"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rgbClr val="001E45"/>
                </a:solidFill>
                <a:latin typeface="Arial" panose="020B0604020202020204" pitchFamily="34" charset="0"/>
                <a:ea typeface="+mj-ea"/>
                <a:cs typeface="Arial" panose="020B0604020202020204" pitchFamily="34" charset="0"/>
              </a:defRPr>
            </a:lvl1pPr>
          </a:lstStyle>
          <a:p>
            <a:r>
              <a:rPr lang="en-US" altLang="en-US" b="1" dirty="0"/>
              <a:t>Return to Work Program</a:t>
            </a:r>
          </a:p>
        </p:txBody>
      </p:sp>
    </p:spTree>
    <p:extLst>
      <p:ext uri="{BB962C8B-B14F-4D97-AF65-F5344CB8AC3E}">
        <p14:creationId xmlns:p14="http://schemas.microsoft.com/office/powerpoint/2010/main" val="14383343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Content Placeholder 2"/>
          <p:cNvSpPr>
            <a:spLocks noGrp="1"/>
          </p:cNvSpPr>
          <p:nvPr>
            <p:ph idx="1"/>
          </p:nvPr>
        </p:nvSpPr>
        <p:spPr>
          <a:xfrm>
            <a:off x="837850" y="1302720"/>
            <a:ext cx="7848949" cy="3561380"/>
          </a:xfrm>
        </p:spPr>
        <p:txBody>
          <a:bodyPr>
            <a:noAutofit/>
          </a:bodyPr>
          <a:lstStyle/>
          <a:p>
            <a:pPr>
              <a:buFont typeface="Wingdings 2" panose="05020102010507070707" pitchFamily="18" charset="2"/>
              <a:buNone/>
            </a:pPr>
            <a:r>
              <a:rPr lang="en-US" altLang="en-US" sz="2800" dirty="0">
                <a:solidFill>
                  <a:schemeClr val="tx1"/>
                </a:solidFill>
              </a:rPr>
              <a:t>Benefits of Early RTW</a:t>
            </a:r>
            <a:endParaRPr lang="en-US" altLang="en-US" sz="2100" dirty="0">
              <a:solidFill>
                <a:schemeClr val="tx1"/>
              </a:solidFill>
            </a:endParaRPr>
          </a:p>
          <a:p>
            <a:pPr lvl="1"/>
            <a:r>
              <a:rPr lang="en-US" altLang="en-US" sz="2000" dirty="0">
                <a:solidFill>
                  <a:schemeClr val="tx1"/>
                </a:solidFill>
              </a:rPr>
              <a:t>Decreased indemnity costs</a:t>
            </a:r>
          </a:p>
          <a:p>
            <a:pPr>
              <a:buFont typeface="Arial" panose="020B0604020202020204" pitchFamily="34" charset="0"/>
              <a:buChar char="•"/>
            </a:pPr>
            <a:endParaRPr lang="en-US" altLang="en-US" sz="2200" dirty="0">
              <a:solidFill>
                <a:schemeClr val="tx1"/>
              </a:solidFill>
            </a:endParaRPr>
          </a:p>
          <a:p>
            <a:pPr lvl="1">
              <a:buFont typeface="Arial" panose="020B0604020202020204" pitchFamily="34" charset="0"/>
              <a:buChar char="•"/>
            </a:pPr>
            <a:endParaRPr lang="en-US" altLang="en-US" sz="1800" dirty="0">
              <a:solidFill>
                <a:schemeClr val="tx1"/>
              </a:solidFill>
            </a:endParaRPr>
          </a:p>
          <a:p>
            <a:pPr>
              <a:buFont typeface="Arial" panose="020B0604020202020204" pitchFamily="34" charset="0"/>
              <a:buChar char="•"/>
            </a:pPr>
            <a:endParaRPr lang="en-US" altLang="en-US" sz="2200" dirty="0">
              <a:solidFill>
                <a:schemeClr val="tx1"/>
              </a:solidFill>
            </a:endParaRPr>
          </a:p>
          <a:p>
            <a:pPr>
              <a:buFont typeface="Arial" panose="020B0604020202020204" pitchFamily="34" charset="0"/>
              <a:buChar char="•"/>
            </a:pPr>
            <a:endParaRPr lang="en-US" altLang="en-US" sz="2200" dirty="0">
              <a:solidFill>
                <a:schemeClr val="tx1"/>
              </a:solidFill>
            </a:endParaRPr>
          </a:p>
          <a:p>
            <a:pPr>
              <a:buFont typeface="Wingdings 2" panose="05020102010507070707" pitchFamily="18" charset="2"/>
              <a:buNone/>
            </a:pPr>
            <a:r>
              <a:rPr lang="en-US" altLang="en-US" dirty="0"/>
              <a:t>	</a:t>
            </a:r>
          </a:p>
        </p:txBody>
      </p:sp>
      <p:sp>
        <p:nvSpPr>
          <p:cNvPr id="5" name="Title 1">
            <a:extLst>
              <a:ext uri="{FF2B5EF4-FFF2-40B4-BE49-F238E27FC236}">
                <a16:creationId xmlns:a16="http://schemas.microsoft.com/office/drawing/2014/main" id="{7AE22D1D-FBBB-4920-8EEB-8E97EF0B8FA1}"/>
              </a:ext>
            </a:extLst>
          </p:cNvPr>
          <p:cNvSpPr txBox="1">
            <a:spLocks/>
          </p:cNvSpPr>
          <p:nvPr/>
        </p:nvSpPr>
        <p:spPr>
          <a:xfrm>
            <a:off x="3537959" y="127573"/>
            <a:ext cx="6110538"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rgbClr val="001E45"/>
                </a:solidFill>
                <a:latin typeface="Arial" panose="020B0604020202020204" pitchFamily="34" charset="0"/>
                <a:ea typeface="+mj-ea"/>
                <a:cs typeface="Arial" panose="020B0604020202020204" pitchFamily="34" charset="0"/>
              </a:defRPr>
            </a:lvl1pPr>
          </a:lstStyle>
          <a:p>
            <a:r>
              <a:rPr lang="en-US" altLang="en-US" b="1" dirty="0"/>
              <a:t>Return to Work Program</a:t>
            </a:r>
          </a:p>
        </p:txBody>
      </p:sp>
    </p:spTree>
    <p:extLst>
      <p:ext uri="{BB962C8B-B14F-4D97-AF65-F5344CB8AC3E}">
        <p14:creationId xmlns:p14="http://schemas.microsoft.com/office/powerpoint/2010/main" val="32170829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Content Placeholder 2"/>
          <p:cNvSpPr>
            <a:spLocks noGrp="1"/>
          </p:cNvSpPr>
          <p:nvPr>
            <p:ph idx="1"/>
          </p:nvPr>
        </p:nvSpPr>
        <p:spPr>
          <a:xfrm>
            <a:off x="837850" y="1302720"/>
            <a:ext cx="7848949" cy="3561380"/>
          </a:xfrm>
        </p:spPr>
        <p:txBody>
          <a:bodyPr>
            <a:noAutofit/>
          </a:bodyPr>
          <a:lstStyle/>
          <a:p>
            <a:pPr>
              <a:buFont typeface="Wingdings 2" panose="05020102010507070707" pitchFamily="18" charset="2"/>
              <a:buNone/>
            </a:pPr>
            <a:r>
              <a:rPr lang="en-US" altLang="en-US" sz="2800" dirty="0">
                <a:solidFill>
                  <a:schemeClr val="tx1"/>
                </a:solidFill>
              </a:rPr>
              <a:t>Benefits of Early RTW</a:t>
            </a:r>
            <a:endParaRPr lang="en-US" altLang="en-US" sz="2100" dirty="0">
              <a:solidFill>
                <a:schemeClr val="tx1"/>
              </a:solidFill>
            </a:endParaRPr>
          </a:p>
          <a:p>
            <a:pPr lvl="1"/>
            <a:r>
              <a:rPr lang="en-US" altLang="en-US" sz="2000" dirty="0">
                <a:solidFill>
                  <a:schemeClr val="tx1"/>
                </a:solidFill>
              </a:rPr>
              <a:t>Decreased indemnity costs</a:t>
            </a:r>
          </a:p>
          <a:p>
            <a:pPr lvl="2">
              <a:buFont typeface="Wingdings" panose="05000000000000000000" pitchFamily="2" charset="2"/>
              <a:buChar char="Ø"/>
            </a:pPr>
            <a:r>
              <a:rPr lang="en-US" altLang="en-US" sz="2000" dirty="0">
                <a:solidFill>
                  <a:prstClr val="black"/>
                </a:solidFill>
              </a:rPr>
              <a:t>Temporary Total Disability ends when an Injured Worker returns to work, resulting in lower indemnity reserves with your insurance carrier.</a:t>
            </a:r>
          </a:p>
          <a:p>
            <a:pPr>
              <a:buFont typeface="Arial" panose="020B0604020202020204" pitchFamily="34" charset="0"/>
              <a:buChar char="•"/>
            </a:pPr>
            <a:endParaRPr lang="en-US" altLang="en-US" sz="2200" dirty="0">
              <a:solidFill>
                <a:schemeClr val="tx1"/>
              </a:solidFill>
            </a:endParaRPr>
          </a:p>
          <a:p>
            <a:pPr lvl="1">
              <a:buFont typeface="Arial" panose="020B0604020202020204" pitchFamily="34" charset="0"/>
              <a:buChar char="•"/>
            </a:pPr>
            <a:endParaRPr lang="en-US" altLang="en-US" sz="1800" dirty="0">
              <a:solidFill>
                <a:schemeClr val="tx1"/>
              </a:solidFill>
            </a:endParaRPr>
          </a:p>
          <a:p>
            <a:pPr>
              <a:buFont typeface="Arial" panose="020B0604020202020204" pitchFamily="34" charset="0"/>
              <a:buChar char="•"/>
            </a:pPr>
            <a:endParaRPr lang="en-US" altLang="en-US" sz="2200" dirty="0">
              <a:solidFill>
                <a:schemeClr val="tx1"/>
              </a:solidFill>
            </a:endParaRPr>
          </a:p>
          <a:p>
            <a:pPr>
              <a:buFont typeface="Arial" panose="020B0604020202020204" pitchFamily="34" charset="0"/>
              <a:buChar char="•"/>
            </a:pPr>
            <a:endParaRPr lang="en-US" altLang="en-US" sz="2200" dirty="0">
              <a:solidFill>
                <a:schemeClr val="tx1"/>
              </a:solidFill>
            </a:endParaRPr>
          </a:p>
          <a:p>
            <a:pPr>
              <a:buFont typeface="Wingdings 2" panose="05020102010507070707" pitchFamily="18" charset="2"/>
              <a:buNone/>
            </a:pPr>
            <a:r>
              <a:rPr lang="en-US" altLang="en-US" dirty="0"/>
              <a:t>	</a:t>
            </a:r>
          </a:p>
        </p:txBody>
      </p:sp>
      <p:sp>
        <p:nvSpPr>
          <p:cNvPr id="5" name="Title 1">
            <a:extLst>
              <a:ext uri="{FF2B5EF4-FFF2-40B4-BE49-F238E27FC236}">
                <a16:creationId xmlns:a16="http://schemas.microsoft.com/office/drawing/2014/main" id="{7AE22D1D-FBBB-4920-8EEB-8E97EF0B8FA1}"/>
              </a:ext>
            </a:extLst>
          </p:cNvPr>
          <p:cNvSpPr txBox="1">
            <a:spLocks/>
          </p:cNvSpPr>
          <p:nvPr/>
        </p:nvSpPr>
        <p:spPr>
          <a:xfrm>
            <a:off x="3537959" y="127573"/>
            <a:ext cx="6110538"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rgbClr val="001E45"/>
                </a:solidFill>
                <a:latin typeface="Arial" panose="020B0604020202020204" pitchFamily="34" charset="0"/>
                <a:ea typeface="+mj-ea"/>
                <a:cs typeface="Arial" panose="020B0604020202020204" pitchFamily="34" charset="0"/>
              </a:defRPr>
            </a:lvl1pPr>
          </a:lstStyle>
          <a:p>
            <a:r>
              <a:rPr lang="en-US" altLang="en-US" b="1" dirty="0"/>
              <a:t>Return to Work Program</a:t>
            </a:r>
          </a:p>
        </p:txBody>
      </p:sp>
    </p:spTree>
    <p:extLst>
      <p:ext uri="{BB962C8B-B14F-4D97-AF65-F5344CB8AC3E}">
        <p14:creationId xmlns:p14="http://schemas.microsoft.com/office/powerpoint/2010/main" val="38491073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Content Placeholder 2"/>
          <p:cNvSpPr>
            <a:spLocks noGrp="1"/>
          </p:cNvSpPr>
          <p:nvPr>
            <p:ph idx="1"/>
          </p:nvPr>
        </p:nvSpPr>
        <p:spPr>
          <a:xfrm>
            <a:off x="837850" y="1302720"/>
            <a:ext cx="7848949" cy="3561380"/>
          </a:xfrm>
        </p:spPr>
        <p:txBody>
          <a:bodyPr>
            <a:noAutofit/>
          </a:bodyPr>
          <a:lstStyle/>
          <a:p>
            <a:pPr>
              <a:buFont typeface="Wingdings 2" panose="05020102010507070707" pitchFamily="18" charset="2"/>
              <a:buNone/>
            </a:pPr>
            <a:r>
              <a:rPr lang="en-US" altLang="en-US" sz="2800" dirty="0">
                <a:solidFill>
                  <a:schemeClr val="tx1"/>
                </a:solidFill>
              </a:rPr>
              <a:t>Benefits of Early RTW</a:t>
            </a:r>
            <a:endParaRPr lang="en-US" altLang="en-US" sz="2100" dirty="0">
              <a:solidFill>
                <a:schemeClr val="tx1"/>
              </a:solidFill>
            </a:endParaRPr>
          </a:p>
          <a:p>
            <a:pPr lvl="1"/>
            <a:r>
              <a:rPr lang="en-US" altLang="en-US" sz="2000" dirty="0">
                <a:solidFill>
                  <a:schemeClr val="tx1"/>
                </a:solidFill>
              </a:rPr>
              <a:t>Decreased indemnity costs</a:t>
            </a:r>
          </a:p>
          <a:p>
            <a:pPr lvl="1"/>
            <a:r>
              <a:rPr lang="en-US" altLang="en-US" sz="2000" dirty="0">
                <a:solidFill>
                  <a:schemeClr val="tx1"/>
                </a:solidFill>
              </a:rPr>
              <a:t>Lower premiums for Policyholders through better controlled workers’ compensation costs</a:t>
            </a:r>
          </a:p>
          <a:p>
            <a:pPr lvl="1">
              <a:buFont typeface="Arial" panose="020B0604020202020204" pitchFamily="34" charset="0"/>
              <a:buChar char="•"/>
            </a:pPr>
            <a:endParaRPr lang="en-US" altLang="en-US" sz="1800" dirty="0">
              <a:solidFill>
                <a:schemeClr val="tx1"/>
              </a:solidFill>
            </a:endParaRPr>
          </a:p>
          <a:p>
            <a:pPr>
              <a:buFont typeface="Arial" panose="020B0604020202020204" pitchFamily="34" charset="0"/>
              <a:buChar char="•"/>
            </a:pPr>
            <a:endParaRPr lang="en-US" altLang="en-US" sz="2200" dirty="0">
              <a:solidFill>
                <a:schemeClr val="tx1"/>
              </a:solidFill>
            </a:endParaRPr>
          </a:p>
          <a:p>
            <a:pPr>
              <a:buFont typeface="Arial" panose="020B0604020202020204" pitchFamily="34" charset="0"/>
              <a:buChar char="•"/>
            </a:pPr>
            <a:endParaRPr lang="en-US" altLang="en-US" sz="2200" dirty="0">
              <a:solidFill>
                <a:schemeClr val="tx1"/>
              </a:solidFill>
            </a:endParaRPr>
          </a:p>
          <a:p>
            <a:pPr>
              <a:buFont typeface="Wingdings 2" panose="05020102010507070707" pitchFamily="18" charset="2"/>
              <a:buNone/>
            </a:pPr>
            <a:r>
              <a:rPr lang="en-US" altLang="en-US" dirty="0"/>
              <a:t>	</a:t>
            </a:r>
          </a:p>
        </p:txBody>
      </p:sp>
      <p:sp>
        <p:nvSpPr>
          <p:cNvPr id="5" name="Title 1">
            <a:extLst>
              <a:ext uri="{FF2B5EF4-FFF2-40B4-BE49-F238E27FC236}">
                <a16:creationId xmlns:a16="http://schemas.microsoft.com/office/drawing/2014/main" id="{7AE22D1D-FBBB-4920-8EEB-8E97EF0B8FA1}"/>
              </a:ext>
            </a:extLst>
          </p:cNvPr>
          <p:cNvSpPr txBox="1">
            <a:spLocks/>
          </p:cNvSpPr>
          <p:nvPr/>
        </p:nvSpPr>
        <p:spPr>
          <a:xfrm>
            <a:off x="3537959" y="127573"/>
            <a:ext cx="6110538"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rgbClr val="001E45"/>
                </a:solidFill>
                <a:latin typeface="Arial" panose="020B0604020202020204" pitchFamily="34" charset="0"/>
                <a:ea typeface="+mj-ea"/>
                <a:cs typeface="Arial" panose="020B0604020202020204" pitchFamily="34" charset="0"/>
              </a:defRPr>
            </a:lvl1pPr>
          </a:lstStyle>
          <a:p>
            <a:r>
              <a:rPr lang="en-US" altLang="en-US" b="1" dirty="0"/>
              <a:t>Return to Work Program</a:t>
            </a:r>
          </a:p>
        </p:txBody>
      </p:sp>
    </p:spTree>
    <p:extLst>
      <p:ext uri="{BB962C8B-B14F-4D97-AF65-F5344CB8AC3E}">
        <p14:creationId xmlns:p14="http://schemas.microsoft.com/office/powerpoint/2010/main" val="25516332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Content Placeholder 2"/>
          <p:cNvSpPr>
            <a:spLocks noGrp="1"/>
          </p:cNvSpPr>
          <p:nvPr>
            <p:ph idx="1"/>
          </p:nvPr>
        </p:nvSpPr>
        <p:spPr>
          <a:xfrm>
            <a:off x="837850" y="1302720"/>
            <a:ext cx="7848949" cy="3561380"/>
          </a:xfrm>
        </p:spPr>
        <p:txBody>
          <a:bodyPr>
            <a:noAutofit/>
          </a:bodyPr>
          <a:lstStyle/>
          <a:p>
            <a:pPr>
              <a:buFont typeface="Wingdings 2" panose="05020102010507070707" pitchFamily="18" charset="2"/>
              <a:buNone/>
            </a:pPr>
            <a:r>
              <a:rPr lang="en-US" altLang="en-US" sz="2800" dirty="0">
                <a:solidFill>
                  <a:schemeClr val="tx1"/>
                </a:solidFill>
              </a:rPr>
              <a:t>Benefits of Early RTW</a:t>
            </a:r>
            <a:endParaRPr lang="en-US" altLang="en-US" sz="2100" dirty="0">
              <a:solidFill>
                <a:schemeClr val="tx1"/>
              </a:solidFill>
            </a:endParaRPr>
          </a:p>
          <a:p>
            <a:pPr lvl="1"/>
            <a:r>
              <a:rPr lang="en-US" altLang="en-US" sz="2000" dirty="0">
                <a:solidFill>
                  <a:schemeClr val="tx1"/>
                </a:solidFill>
              </a:rPr>
              <a:t>Decreased indemnity costs</a:t>
            </a:r>
          </a:p>
          <a:p>
            <a:pPr lvl="1"/>
            <a:r>
              <a:rPr lang="en-US" altLang="en-US" sz="2000" dirty="0">
                <a:solidFill>
                  <a:schemeClr val="tx1"/>
                </a:solidFill>
              </a:rPr>
              <a:t>Lower premiums for Policyholders through better controlled workers’ compensation costs</a:t>
            </a:r>
          </a:p>
          <a:p>
            <a:pPr lvl="1"/>
            <a:r>
              <a:rPr lang="en-US" altLang="en-US" sz="2000" dirty="0">
                <a:solidFill>
                  <a:schemeClr val="tx1"/>
                </a:solidFill>
              </a:rPr>
              <a:t>Improved medical outcomes</a:t>
            </a:r>
          </a:p>
          <a:p>
            <a:pPr lvl="1">
              <a:buFont typeface="Arial" panose="020B0604020202020204" pitchFamily="34" charset="0"/>
              <a:buChar char="•"/>
            </a:pPr>
            <a:endParaRPr lang="en-US" altLang="en-US" sz="1800" dirty="0">
              <a:solidFill>
                <a:schemeClr val="tx1"/>
              </a:solidFill>
            </a:endParaRPr>
          </a:p>
          <a:p>
            <a:pPr>
              <a:buFont typeface="Arial" panose="020B0604020202020204" pitchFamily="34" charset="0"/>
              <a:buChar char="•"/>
            </a:pPr>
            <a:endParaRPr lang="en-US" altLang="en-US" sz="2200" dirty="0">
              <a:solidFill>
                <a:schemeClr val="tx1"/>
              </a:solidFill>
            </a:endParaRPr>
          </a:p>
          <a:p>
            <a:pPr>
              <a:buFont typeface="Arial" panose="020B0604020202020204" pitchFamily="34" charset="0"/>
              <a:buChar char="•"/>
            </a:pPr>
            <a:endParaRPr lang="en-US" altLang="en-US" sz="2200" dirty="0">
              <a:solidFill>
                <a:schemeClr val="tx1"/>
              </a:solidFill>
            </a:endParaRPr>
          </a:p>
          <a:p>
            <a:pPr>
              <a:buFont typeface="Wingdings 2" panose="05020102010507070707" pitchFamily="18" charset="2"/>
              <a:buNone/>
            </a:pPr>
            <a:r>
              <a:rPr lang="en-US" altLang="en-US" dirty="0"/>
              <a:t>	</a:t>
            </a:r>
          </a:p>
        </p:txBody>
      </p:sp>
      <p:sp>
        <p:nvSpPr>
          <p:cNvPr id="5" name="Title 1">
            <a:extLst>
              <a:ext uri="{FF2B5EF4-FFF2-40B4-BE49-F238E27FC236}">
                <a16:creationId xmlns:a16="http://schemas.microsoft.com/office/drawing/2014/main" id="{7AE22D1D-FBBB-4920-8EEB-8E97EF0B8FA1}"/>
              </a:ext>
            </a:extLst>
          </p:cNvPr>
          <p:cNvSpPr txBox="1">
            <a:spLocks/>
          </p:cNvSpPr>
          <p:nvPr/>
        </p:nvSpPr>
        <p:spPr>
          <a:xfrm>
            <a:off x="3537959" y="127573"/>
            <a:ext cx="6110538"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rgbClr val="001E45"/>
                </a:solidFill>
                <a:latin typeface="Arial" panose="020B0604020202020204" pitchFamily="34" charset="0"/>
                <a:ea typeface="+mj-ea"/>
                <a:cs typeface="Arial" panose="020B0604020202020204" pitchFamily="34" charset="0"/>
              </a:defRPr>
            </a:lvl1pPr>
          </a:lstStyle>
          <a:p>
            <a:r>
              <a:rPr lang="en-US" altLang="en-US" b="1" dirty="0"/>
              <a:t>Return to Work Program</a:t>
            </a:r>
          </a:p>
        </p:txBody>
      </p:sp>
    </p:spTree>
    <p:extLst>
      <p:ext uri="{BB962C8B-B14F-4D97-AF65-F5344CB8AC3E}">
        <p14:creationId xmlns:p14="http://schemas.microsoft.com/office/powerpoint/2010/main" val="37279736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Content Placeholder 2"/>
          <p:cNvSpPr>
            <a:spLocks noGrp="1"/>
          </p:cNvSpPr>
          <p:nvPr>
            <p:ph idx="1"/>
          </p:nvPr>
        </p:nvSpPr>
        <p:spPr>
          <a:xfrm>
            <a:off x="837850" y="1302720"/>
            <a:ext cx="7848949" cy="3561380"/>
          </a:xfrm>
        </p:spPr>
        <p:txBody>
          <a:bodyPr>
            <a:noAutofit/>
          </a:bodyPr>
          <a:lstStyle/>
          <a:p>
            <a:pPr>
              <a:buFont typeface="Wingdings 2" panose="05020102010507070707" pitchFamily="18" charset="2"/>
              <a:buNone/>
            </a:pPr>
            <a:r>
              <a:rPr lang="en-US" altLang="en-US" sz="2800" dirty="0">
                <a:solidFill>
                  <a:schemeClr val="tx1"/>
                </a:solidFill>
              </a:rPr>
              <a:t>Benefits of Early RTW</a:t>
            </a:r>
            <a:endParaRPr lang="en-US" altLang="en-US" sz="2100" dirty="0">
              <a:solidFill>
                <a:schemeClr val="tx1"/>
              </a:solidFill>
            </a:endParaRPr>
          </a:p>
          <a:p>
            <a:pPr lvl="1"/>
            <a:r>
              <a:rPr lang="en-US" altLang="en-US" sz="2000" dirty="0">
                <a:solidFill>
                  <a:schemeClr val="tx1"/>
                </a:solidFill>
              </a:rPr>
              <a:t>Decreased indemnity costs</a:t>
            </a:r>
          </a:p>
          <a:p>
            <a:pPr lvl="1"/>
            <a:r>
              <a:rPr lang="en-US" altLang="en-US" sz="2000" dirty="0">
                <a:solidFill>
                  <a:schemeClr val="tx1"/>
                </a:solidFill>
              </a:rPr>
              <a:t>Lower premiums for Policyholders through better controlled workers’ compensation costs</a:t>
            </a:r>
          </a:p>
          <a:p>
            <a:pPr lvl="1"/>
            <a:r>
              <a:rPr lang="en-US" altLang="en-US" sz="2000" dirty="0">
                <a:solidFill>
                  <a:schemeClr val="tx1"/>
                </a:solidFill>
              </a:rPr>
              <a:t>Improved medical outcomes</a:t>
            </a:r>
          </a:p>
          <a:p>
            <a:pPr lvl="2">
              <a:buFont typeface="Wingdings" panose="05000000000000000000" pitchFamily="2" charset="2"/>
              <a:buChar char="Ø"/>
            </a:pPr>
            <a:r>
              <a:rPr lang="en-US" altLang="en-US" sz="1800" dirty="0">
                <a:solidFill>
                  <a:schemeClr val="tx1"/>
                </a:solidFill>
              </a:rPr>
              <a:t>Injured Employees who return to work early seek less medical treatment and realize improved medical outcomes.  Some studies have suggested that “unemployment is at least as important as disability in health outcomes of claimants.” </a:t>
            </a:r>
          </a:p>
          <a:p>
            <a:pPr lvl="1">
              <a:buFont typeface="Arial" panose="020B0604020202020204" pitchFamily="34" charset="0"/>
              <a:buChar char="•"/>
            </a:pPr>
            <a:endParaRPr lang="en-US" altLang="en-US" sz="1800" dirty="0">
              <a:solidFill>
                <a:schemeClr val="tx1"/>
              </a:solidFill>
            </a:endParaRPr>
          </a:p>
          <a:p>
            <a:pPr>
              <a:buFont typeface="Arial" panose="020B0604020202020204" pitchFamily="34" charset="0"/>
              <a:buChar char="•"/>
            </a:pPr>
            <a:endParaRPr lang="en-US" altLang="en-US" sz="2200" dirty="0">
              <a:solidFill>
                <a:schemeClr val="tx1"/>
              </a:solidFill>
            </a:endParaRPr>
          </a:p>
          <a:p>
            <a:pPr>
              <a:buFont typeface="Arial" panose="020B0604020202020204" pitchFamily="34" charset="0"/>
              <a:buChar char="•"/>
            </a:pPr>
            <a:endParaRPr lang="en-US" altLang="en-US" sz="2200" dirty="0">
              <a:solidFill>
                <a:schemeClr val="tx1"/>
              </a:solidFill>
            </a:endParaRPr>
          </a:p>
          <a:p>
            <a:pPr>
              <a:buFont typeface="Wingdings 2" panose="05020102010507070707" pitchFamily="18" charset="2"/>
              <a:buNone/>
            </a:pPr>
            <a:r>
              <a:rPr lang="en-US" altLang="en-US" dirty="0"/>
              <a:t>	</a:t>
            </a:r>
          </a:p>
        </p:txBody>
      </p:sp>
      <p:sp>
        <p:nvSpPr>
          <p:cNvPr id="4" name="TextBox 3"/>
          <p:cNvSpPr txBox="1">
            <a:spLocks noChangeArrowheads="1"/>
          </p:cNvSpPr>
          <p:nvPr/>
        </p:nvSpPr>
        <p:spPr bwMode="auto">
          <a:xfrm>
            <a:off x="1534880" y="4111450"/>
            <a:ext cx="41986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1600" dirty="0">
                <a:latin typeface="Arial" panose="020B0604020202020204" pitchFamily="34" charset="0"/>
              </a:rPr>
              <a:t>Source: ACC Review – Return to Work, Issue 27 April 2006</a:t>
            </a:r>
          </a:p>
        </p:txBody>
      </p:sp>
      <p:sp>
        <p:nvSpPr>
          <p:cNvPr id="5" name="Title 1">
            <a:extLst>
              <a:ext uri="{FF2B5EF4-FFF2-40B4-BE49-F238E27FC236}">
                <a16:creationId xmlns:a16="http://schemas.microsoft.com/office/drawing/2014/main" id="{7AE22D1D-FBBB-4920-8EEB-8E97EF0B8FA1}"/>
              </a:ext>
            </a:extLst>
          </p:cNvPr>
          <p:cNvSpPr txBox="1">
            <a:spLocks/>
          </p:cNvSpPr>
          <p:nvPr/>
        </p:nvSpPr>
        <p:spPr>
          <a:xfrm>
            <a:off x="3537959" y="127573"/>
            <a:ext cx="6110538"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rgbClr val="001E45"/>
                </a:solidFill>
                <a:latin typeface="Arial" panose="020B0604020202020204" pitchFamily="34" charset="0"/>
                <a:ea typeface="+mj-ea"/>
                <a:cs typeface="Arial" panose="020B0604020202020204" pitchFamily="34" charset="0"/>
              </a:defRPr>
            </a:lvl1pPr>
          </a:lstStyle>
          <a:p>
            <a:r>
              <a:rPr lang="en-US" altLang="en-US" b="1" dirty="0"/>
              <a:t>Return to Work Program</a:t>
            </a:r>
          </a:p>
        </p:txBody>
      </p:sp>
    </p:spTree>
    <p:extLst>
      <p:ext uri="{BB962C8B-B14F-4D97-AF65-F5344CB8AC3E}">
        <p14:creationId xmlns:p14="http://schemas.microsoft.com/office/powerpoint/2010/main" val="25548923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Content Placeholder 2"/>
          <p:cNvSpPr>
            <a:spLocks noGrp="1"/>
          </p:cNvSpPr>
          <p:nvPr>
            <p:ph idx="1"/>
          </p:nvPr>
        </p:nvSpPr>
        <p:spPr>
          <a:xfrm>
            <a:off x="831500" y="1302720"/>
            <a:ext cx="7804499" cy="3656630"/>
          </a:xfrm>
        </p:spPr>
        <p:txBody>
          <a:bodyPr>
            <a:noAutofit/>
          </a:bodyPr>
          <a:lstStyle/>
          <a:p>
            <a:pPr>
              <a:buFont typeface="Wingdings 2" panose="05020102010507070707" pitchFamily="18" charset="2"/>
              <a:buNone/>
            </a:pPr>
            <a:r>
              <a:rPr lang="en-US" altLang="en-US" sz="2800" dirty="0">
                <a:solidFill>
                  <a:schemeClr val="tx1"/>
                </a:solidFill>
              </a:rPr>
              <a:t>Benefits of Early RTW</a:t>
            </a:r>
            <a:endParaRPr lang="en-US" altLang="en-US" sz="2100" dirty="0">
              <a:solidFill>
                <a:schemeClr val="tx1"/>
              </a:solidFill>
            </a:endParaRPr>
          </a:p>
          <a:p>
            <a:pPr lvl="1"/>
            <a:r>
              <a:rPr lang="en-US" altLang="en-US" sz="2000" dirty="0">
                <a:solidFill>
                  <a:schemeClr val="tx1"/>
                </a:solidFill>
              </a:rPr>
              <a:t>Decreased indemnity costs</a:t>
            </a:r>
          </a:p>
          <a:p>
            <a:pPr lvl="1"/>
            <a:r>
              <a:rPr lang="en-US" altLang="en-US" sz="2000" dirty="0">
                <a:solidFill>
                  <a:schemeClr val="tx1"/>
                </a:solidFill>
              </a:rPr>
              <a:t>Lower premiums for Policyholders through better controlled workers’ compensation costs</a:t>
            </a:r>
          </a:p>
          <a:p>
            <a:pPr lvl="1"/>
            <a:r>
              <a:rPr lang="en-US" altLang="en-US" sz="2000" dirty="0">
                <a:solidFill>
                  <a:schemeClr val="tx1"/>
                </a:solidFill>
              </a:rPr>
              <a:t>Improved medical outcomes</a:t>
            </a:r>
          </a:p>
          <a:p>
            <a:pPr lvl="1"/>
            <a:r>
              <a:rPr lang="en-US" altLang="en-US" sz="2000" dirty="0">
                <a:solidFill>
                  <a:schemeClr val="tx1"/>
                </a:solidFill>
              </a:rPr>
              <a:t>Non-Occupational benefits for the Policyholder and Injured Worker, through cost savings from replacing/retraining, job retention/maintained employment, etc.</a:t>
            </a:r>
          </a:p>
          <a:p>
            <a:pPr>
              <a:buFont typeface="Arial" panose="020B0604020202020204" pitchFamily="34" charset="0"/>
              <a:buChar char="•"/>
            </a:pPr>
            <a:endParaRPr lang="en-US" altLang="en-US" sz="2200" dirty="0">
              <a:solidFill>
                <a:schemeClr val="tx1"/>
              </a:solidFill>
            </a:endParaRPr>
          </a:p>
          <a:p>
            <a:pPr>
              <a:buFont typeface="Arial" panose="020B0604020202020204" pitchFamily="34" charset="0"/>
              <a:buChar char="•"/>
            </a:pPr>
            <a:endParaRPr lang="en-US" altLang="en-US" sz="2200" dirty="0">
              <a:solidFill>
                <a:schemeClr val="tx1"/>
              </a:solidFill>
            </a:endParaRPr>
          </a:p>
          <a:p>
            <a:pPr>
              <a:buFont typeface="Arial" panose="020B0604020202020204" pitchFamily="34" charset="0"/>
              <a:buChar char="•"/>
            </a:pPr>
            <a:endParaRPr lang="en-US" altLang="en-US" sz="2200" dirty="0">
              <a:solidFill>
                <a:schemeClr val="tx1"/>
              </a:solidFill>
            </a:endParaRPr>
          </a:p>
          <a:p>
            <a:pPr>
              <a:buFont typeface="Wingdings 2" panose="05020102010507070707" pitchFamily="18" charset="2"/>
              <a:buNone/>
            </a:pPr>
            <a:r>
              <a:rPr lang="en-US" altLang="en-US" dirty="0"/>
              <a:t>	</a:t>
            </a:r>
          </a:p>
        </p:txBody>
      </p:sp>
      <p:sp>
        <p:nvSpPr>
          <p:cNvPr id="5" name="Title 1">
            <a:extLst>
              <a:ext uri="{FF2B5EF4-FFF2-40B4-BE49-F238E27FC236}">
                <a16:creationId xmlns:a16="http://schemas.microsoft.com/office/drawing/2014/main" id="{12578EEA-FB8C-45D7-AA67-B36373F6954E}"/>
              </a:ext>
            </a:extLst>
          </p:cNvPr>
          <p:cNvSpPr txBox="1">
            <a:spLocks/>
          </p:cNvSpPr>
          <p:nvPr/>
        </p:nvSpPr>
        <p:spPr>
          <a:xfrm>
            <a:off x="3537959" y="127573"/>
            <a:ext cx="6110538"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rgbClr val="001E45"/>
                </a:solidFill>
                <a:latin typeface="Arial" panose="020B0604020202020204" pitchFamily="34" charset="0"/>
                <a:ea typeface="+mj-ea"/>
                <a:cs typeface="Arial" panose="020B0604020202020204" pitchFamily="34" charset="0"/>
              </a:defRPr>
            </a:lvl1pPr>
          </a:lstStyle>
          <a:p>
            <a:r>
              <a:rPr lang="en-US" altLang="en-US" b="1" dirty="0"/>
              <a:t>Return to Work Program</a:t>
            </a:r>
          </a:p>
        </p:txBody>
      </p:sp>
    </p:spTree>
    <p:extLst>
      <p:ext uri="{BB962C8B-B14F-4D97-AF65-F5344CB8AC3E}">
        <p14:creationId xmlns:p14="http://schemas.microsoft.com/office/powerpoint/2010/main" val="1487840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Brace 4">
            <a:extLst>
              <a:ext uri="{FF2B5EF4-FFF2-40B4-BE49-F238E27FC236}">
                <a16:creationId xmlns:a16="http://schemas.microsoft.com/office/drawing/2014/main" id="{1985E29E-63C2-4AC9-B4DE-21695A1B4670}"/>
              </a:ext>
            </a:extLst>
          </p:cNvPr>
          <p:cNvSpPr/>
          <p:nvPr/>
        </p:nvSpPr>
        <p:spPr>
          <a:xfrm>
            <a:off x="4724999" y="1234679"/>
            <a:ext cx="381000" cy="3558255"/>
          </a:xfrm>
          <a:prstGeom prst="rightBrace">
            <a:avLst>
              <a:gd name="adj1" fmla="val 8333"/>
              <a:gd name="adj2" fmla="val 50298"/>
            </a:avLst>
          </a:prstGeom>
          <a:ln w="19050" cmpd="sng">
            <a:solidFill>
              <a:srgbClr val="042A5C"/>
            </a:solidFill>
            <a:prstDash val="solid"/>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sz="1286"/>
          </a:p>
        </p:txBody>
      </p:sp>
      <p:sp>
        <p:nvSpPr>
          <p:cNvPr id="16388" name="Content Placeholder 2">
            <a:extLst>
              <a:ext uri="{FF2B5EF4-FFF2-40B4-BE49-F238E27FC236}">
                <a16:creationId xmlns:a16="http://schemas.microsoft.com/office/drawing/2014/main" id="{3CD8327D-615E-4771-AA22-835797A091BB}"/>
              </a:ext>
            </a:extLst>
          </p:cNvPr>
          <p:cNvSpPr txBox="1">
            <a:spLocks/>
          </p:cNvSpPr>
          <p:nvPr/>
        </p:nvSpPr>
        <p:spPr bwMode="auto">
          <a:xfrm>
            <a:off x="5218510" y="2625330"/>
            <a:ext cx="3180773" cy="161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7200">
              <a:spcBef>
                <a:spcPct val="20000"/>
              </a:spcBef>
              <a:buChar char="•"/>
              <a:defRPr sz="3200">
                <a:solidFill>
                  <a:schemeClr val="tx1"/>
                </a:solidFill>
                <a:latin typeface="Times New Roman" panose="02020603050405020304" pitchFamily="18" charset="0"/>
              </a:defRPr>
            </a:lvl1pPr>
            <a:lvl2pPr marL="742950" indent="-285750" defTabSz="457200">
              <a:spcBef>
                <a:spcPct val="20000"/>
              </a:spcBef>
              <a:buChar char="–"/>
              <a:defRPr sz="2800">
                <a:solidFill>
                  <a:schemeClr val="tx1"/>
                </a:solidFill>
                <a:latin typeface="Times New Roman" panose="02020603050405020304" pitchFamily="18" charset="0"/>
              </a:defRPr>
            </a:lvl2pPr>
            <a:lvl3pPr marL="1143000" indent="-228600" defTabSz="457200">
              <a:spcBef>
                <a:spcPct val="20000"/>
              </a:spcBef>
              <a:buChar char="•"/>
              <a:defRPr sz="2400">
                <a:solidFill>
                  <a:schemeClr val="tx1"/>
                </a:solidFill>
                <a:latin typeface="Times New Roman" panose="02020603050405020304" pitchFamily="18" charset="0"/>
              </a:defRPr>
            </a:lvl3pPr>
            <a:lvl4pPr marL="1600200" indent="-228600" defTabSz="457200">
              <a:spcBef>
                <a:spcPct val="20000"/>
              </a:spcBef>
              <a:buChar char="–"/>
              <a:defRPr sz="2000">
                <a:solidFill>
                  <a:schemeClr val="tx1"/>
                </a:solidFill>
                <a:latin typeface="Times New Roman" panose="02020603050405020304" pitchFamily="18" charset="0"/>
              </a:defRPr>
            </a:lvl4pPr>
            <a:lvl5pPr marL="2057400" indent="-228600" defTabSz="457200">
              <a:spcBef>
                <a:spcPct val="20000"/>
              </a:spcBef>
              <a:buChar char="»"/>
              <a:defRPr sz="2000">
                <a:solidFill>
                  <a:schemeClr val="tx1"/>
                </a:solidFill>
                <a:latin typeface="Times New Roman" panose="02020603050405020304" pitchFamily="18" charset="0"/>
              </a:defRPr>
            </a:lvl5pPr>
            <a:lvl6pPr marL="25146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572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buFontTx/>
              <a:buNone/>
            </a:pPr>
            <a:r>
              <a:rPr lang="en-US" altLang="en-US" sz="2250" dirty="0">
                <a:latin typeface="Arial" panose="020B0604020202020204" pitchFamily="34" charset="0"/>
                <a:cs typeface="Arial" panose="020B0604020202020204" pitchFamily="34" charset="0"/>
              </a:rPr>
              <a:t>Will this activity cause an “accident”?</a:t>
            </a:r>
          </a:p>
        </p:txBody>
      </p:sp>
      <p:pic>
        <p:nvPicPr>
          <p:cNvPr id="16389" name="Picture 2">
            <a:extLst>
              <a:ext uri="{FF2B5EF4-FFF2-40B4-BE49-F238E27FC236}">
                <a16:creationId xmlns:a16="http://schemas.microsoft.com/office/drawing/2014/main" id="{E90CCBD5-D900-4DD4-B2AB-6AE8772A01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626" y="1235274"/>
            <a:ext cx="4362863" cy="3558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5">
            <a:extLst>
              <a:ext uri="{FF2B5EF4-FFF2-40B4-BE49-F238E27FC236}">
                <a16:creationId xmlns:a16="http://schemas.microsoft.com/office/drawing/2014/main" id="{E9C6AA28-C69E-4E35-931A-AB5525AD2DE7}"/>
              </a:ext>
            </a:extLst>
          </p:cNvPr>
          <p:cNvSpPr>
            <a:spLocks noGrp="1"/>
          </p:cNvSpPr>
          <p:nvPr>
            <p:ph type="title"/>
          </p:nvPr>
        </p:nvSpPr>
        <p:spPr>
          <a:xfrm>
            <a:off x="0" y="1"/>
            <a:ext cx="9144000" cy="994172"/>
          </a:xfrm>
        </p:spPr>
        <p:txBody>
          <a:bodyPr/>
          <a:lstStyle/>
          <a:p>
            <a:pPr algn="ctr">
              <a:defRPr/>
            </a:pPr>
            <a:r>
              <a:rPr lang="en-US" b="1" dirty="0"/>
              <a:t>REMEMBER THE HUMAN ELEMENT!</a:t>
            </a:r>
            <a:endParaRPr b="1" dirty="0"/>
          </a:p>
        </p:txBody>
      </p:sp>
    </p:spTree>
  </p:cSld>
  <p:clrMapOvr>
    <a:masterClrMapping/>
  </p:clrMapOvr>
  <p:transition>
    <p:rand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Content Placeholder 2"/>
          <p:cNvSpPr>
            <a:spLocks noGrp="1"/>
          </p:cNvSpPr>
          <p:nvPr>
            <p:ph idx="1"/>
          </p:nvPr>
        </p:nvSpPr>
        <p:spPr>
          <a:xfrm>
            <a:off x="818801" y="1290020"/>
            <a:ext cx="7442772" cy="3659250"/>
          </a:xfrm>
        </p:spPr>
        <p:txBody>
          <a:bodyPr>
            <a:noAutofit/>
          </a:bodyPr>
          <a:lstStyle/>
          <a:p>
            <a:pPr>
              <a:buFont typeface="Wingdings 2" panose="05020102010507070707" pitchFamily="18" charset="2"/>
              <a:buNone/>
              <a:defRPr/>
            </a:pPr>
            <a:r>
              <a:rPr lang="en-US" sz="2800" dirty="0">
                <a:solidFill>
                  <a:schemeClr val="tx1"/>
                </a:solidFill>
              </a:rPr>
              <a:t>Short Term Absence – Opportunities!</a:t>
            </a:r>
            <a:endParaRPr lang="en-US" sz="2100" dirty="0">
              <a:solidFill>
                <a:schemeClr val="tx1"/>
              </a:solidFill>
            </a:endParaRPr>
          </a:p>
          <a:p>
            <a:pPr marL="342900" lvl="1" indent="0">
              <a:buNone/>
              <a:defRPr/>
            </a:pPr>
            <a:endParaRPr lang="en-US" sz="2400" dirty="0">
              <a:solidFill>
                <a:schemeClr val="tx1"/>
              </a:solidFill>
            </a:endParaRPr>
          </a:p>
          <a:p>
            <a:pPr marL="342900" lvl="1" indent="0">
              <a:buNone/>
              <a:defRPr/>
            </a:pPr>
            <a:r>
              <a:rPr lang="en-US" sz="2400" dirty="0">
                <a:solidFill>
                  <a:schemeClr val="tx1"/>
                </a:solidFill>
              </a:rPr>
              <a:t>Effective RTW within 3 days may result in a medical-only claim and avoid indemnity….</a:t>
            </a:r>
          </a:p>
          <a:p>
            <a:pPr lvl="2">
              <a:defRPr/>
            </a:pPr>
            <a:r>
              <a:rPr lang="en-US" sz="2000" dirty="0">
                <a:solidFill>
                  <a:schemeClr val="tx1"/>
                </a:solidFill>
              </a:rPr>
              <a:t>Missouri Experience Rating Adjustment, 70% Discount towards eMod Calculation</a:t>
            </a:r>
          </a:p>
          <a:p>
            <a:pPr lvl="2">
              <a:defRPr/>
            </a:pPr>
            <a:r>
              <a:rPr lang="en-US" sz="2000" dirty="0">
                <a:solidFill>
                  <a:schemeClr val="tx1"/>
                </a:solidFill>
              </a:rPr>
              <a:t>Medical-Only claims reduced by 70% towards your experience rating calculation (weighted at 30%)</a:t>
            </a:r>
          </a:p>
          <a:p>
            <a:pPr lvl="2">
              <a:defRPr/>
            </a:pPr>
            <a:r>
              <a:rPr lang="en-US" sz="2000" dirty="0">
                <a:solidFill>
                  <a:schemeClr val="tx1"/>
                </a:solidFill>
              </a:rPr>
              <a:t>Directly &amp; favorably impact eMod!</a:t>
            </a:r>
          </a:p>
          <a:p>
            <a:pPr lvl="2">
              <a:defRPr/>
            </a:pPr>
            <a:endParaRPr lang="en-US" sz="2000" dirty="0">
              <a:solidFill>
                <a:schemeClr val="tx1"/>
              </a:solidFill>
            </a:endParaRPr>
          </a:p>
          <a:p>
            <a:pPr>
              <a:buFont typeface="Arial" panose="020B0604020202020204" pitchFamily="34" charset="0"/>
              <a:buChar char="•"/>
              <a:defRPr/>
            </a:pPr>
            <a:endParaRPr lang="en-US" dirty="0">
              <a:solidFill>
                <a:schemeClr val="tx1"/>
              </a:solidFill>
            </a:endParaRPr>
          </a:p>
        </p:txBody>
      </p:sp>
      <p:sp>
        <p:nvSpPr>
          <p:cNvPr id="5" name="Title 1">
            <a:extLst>
              <a:ext uri="{FF2B5EF4-FFF2-40B4-BE49-F238E27FC236}">
                <a16:creationId xmlns:a16="http://schemas.microsoft.com/office/drawing/2014/main" id="{5B502C8E-389C-41DC-AB4E-62D83D1C32FC}"/>
              </a:ext>
            </a:extLst>
          </p:cNvPr>
          <p:cNvSpPr txBox="1">
            <a:spLocks/>
          </p:cNvSpPr>
          <p:nvPr/>
        </p:nvSpPr>
        <p:spPr>
          <a:xfrm>
            <a:off x="3537959" y="127573"/>
            <a:ext cx="6110538"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rgbClr val="001E45"/>
                </a:solidFill>
                <a:latin typeface="Arial" panose="020B0604020202020204" pitchFamily="34" charset="0"/>
                <a:ea typeface="+mj-ea"/>
                <a:cs typeface="Arial" panose="020B0604020202020204" pitchFamily="34" charset="0"/>
              </a:defRPr>
            </a:lvl1pPr>
          </a:lstStyle>
          <a:p>
            <a:r>
              <a:rPr lang="en-US" altLang="en-US" b="1" dirty="0"/>
              <a:t>Return to Work Program</a:t>
            </a:r>
          </a:p>
        </p:txBody>
      </p:sp>
    </p:spTree>
    <p:extLst>
      <p:ext uri="{BB962C8B-B14F-4D97-AF65-F5344CB8AC3E}">
        <p14:creationId xmlns:p14="http://schemas.microsoft.com/office/powerpoint/2010/main" val="14296523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Content Placeholder 2"/>
          <p:cNvSpPr>
            <a:spLocks noGrp="1"/>
          </p:cNvSpPr>
          <p:nvPr>
            <p:ph idx="1"/>
          </p:nvPr>
        </p:nvSpPr>
        <p:spPr>
          <a:xfrm>
            <a:off x="64487" y="1911250"/>
            <a:ext cx="5009462" cy="2368227"/>
          </a:xfrm>
        </p:spPr>
        <p:txBody>
          <a:bodyPr>
            <a:noAutofit/>
          </a:bodyPr>
          <a:lstStyle/>
          <a:p>
            <a:pPr lvl="1">
              <a:buFont typeface="Arial" panose="020B0604020202020204" pitchFamily="34" charset="0"/>
              <a:buChar char="•"/>
            </a:pPr>
            <a:r>
              <a:rPr lang="en-US" altLang="en-US" sz="2000" dirty="0">
                <a:solidFill>
                  <a:schemeClr val="tx1"/>
                </a:solidFill>
              </a:rPr>
              <a:t>Perform regular job function subject to work restrictions</a:t>
            </a:r>
          </a:p>
          <a:p>
            <a:pPr lvl="1">
              <a:buFont typeface="Arial" panose="020B0604020202020204" pitchFamily="34" charset="0"/>
              <a:buChar char="•"/>
            </a:pPr>
            <a:r>
              <a:rPr lang="en-US" altLang="en-US" sz="2000" dirty="0">
                <a:solidFill>
                  <a:schemeClr val="tx1"/>
                </a:solidFill>
              </a:rPr>
              <a:t>Clean &amp; improve premises, work-sites</a:t>
            </a:r>
          </a:p>
          <a:p>
            <a:pPr lvl="1">
              <a:buFont typeface="Arial" panose="020B0604020202020204" pitchFamily="34" charset="0"/>
              <a:buChar char="•"/>
            </a:pPr>
            <a:r>
              <a:rPr lang="en-US" altLang="en-US" sz="2000" dirty="0">
                <a:solidFill>
                  <a:schemeClr val="tx1"/>
                </a:solidFill>
              </a:rPr>
              <a:t>Light painting, grounds keeping duties</a:t>
            </a:r>
          </a:p>
          <a:p>
            <a:pPr lvl="1">
              <a:buFont typeface="Arial" panose="020B0604020202020204" pitchFamily="34" charset="0"/>
              <a:buChar char="•"/>
            </a:pPr>
            <a:r>
              <a:rPr lang="en-US" altLang="en-US" sz="2000" dirty="0">
                <a:solidFill>
                  <a:schemeClr val="tx1"/>
                </a:solidFill>
              </a:rPr>
              <a:t>Sort &amp; inventory supplies/parts</a:t>
            </a:r>
          </a:p>
          <a:p>
            <a:pPr lvl="1">
              <a:buFont typeface="Arial" panose="020B0604020202020204" pitchFamily="34" charset="0"/>
              <a:buChar char="•"/>
            </a:pPr>
            <a:r>
              <a:rPr lang="en-US" altLang="en-US" sz="2000" dirty="0">
                <a:solidFill>
                  <a:schemeClr val="tx1"/>
                </a:solidFill>
              </a:rPr>
              <a:t>Clean/repair tools &amp; equipment</a:t>
            </a:r>
          </a:p>
        </p:txBody>
      </p:sp>
      <p:sp>
        <p:nvSpPr>
          <p:cNvPr id="5" name="Title 1">
            <a:extLst>
              <a:ext uri="{FF2B5EF4-FFF2-40B4-BE49-F238E27FC236}">
                <a16:creationId xmlns:a16="http://schemas.microsoft.com/office/drawing/2014/main" id="{C5DC10DE-61E0-47BA-9889-D0FEE4870231}"/>
              </a:ext>
            </a:extLst>
          </p:cNvPr>
          <p:cNvSpPr txBox="1">
            <a:spLocks/>
          </p:cNvSpPr>
          <p:nvPr/>
        </p:nvSpPr>
        <p:spPr>
          <a:xfrm>
            <a:off x="3537959" y="127573"/>
            <a:ext cx="6110538"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rgbClr val="001E45"/>
                </a:solidFill>
                <a:latin typeface="Arial" panose="020B0604020202020204" pitchFamily="34" charset="0"/>
                <a:ea typeface="+mj-ea"/>
                <a:cs typeface="Arial" panose="020B0604020202020204" pitchFamily="34" charset="0"/>
              </a:defRPr>
            </a:lvl1pPr>
          </a:lstStyle>
          <a:p>
            <a:r>
              <a:rPr lang="en-US" altLang="en-US" b="1" dirty="0"/>
              <a:t>Return to Work Program</a:t>
            </a:r>
          </a:p>
        </p:txBody>
      </p:sp>
      <p:sp>
        <p:nvSpPr>
          <p:cNvPr id="2" name="TextBox 1">
            <a:extLst>
              <a:ext uri="{FF2B5EF4-FFF2-40B4-BE49-F238E27FC236}">
                <a16:creationId xmlns:a16="http://schemas.microsoft.com/office/drawing/2014/main" id="{DA529759-43A6-4835-90A6-BD6699BB1C39}"/>
              </a:ext>
            </a:extLst>
          </p:cNvPr>
          <p:cNvSpPr txBox="1"/>
          <p:nvPr/>
        </p:nvSpPr>
        <p:spPr>
          <a:xfrm>
            <a:off x="831500" y="1284390"/>
            <a:ext cx="5880319" cy="480131"/>
          </a:xfrm>
          <a:prstGeom prst="rect">
            <a:avLst/>
          </a:prstGeom>
          <a:noFill/>
        </p:spPr>
        <p:txBody>
          <a:bodyPr wrap="square" rtlCol="0">
            <a:spAutoFit/>
          </a:bodyPr>
          <a:lstStyle/>
          <a:p>
            <a:pPr lvl="0" defTabSz="685800">
              <a:lnSpc>
                <a:spcPct val="90000"/>
              </a:lnSpc>
              <a:spcBef>
                <a:spcPts val="750"/>
              </a:spcBef>
            </a:pPr>
            <a:r>
              <a:rPr lang="en-US" altLang="en-US" sz="2800" dirty="0">
                <a:solidFill>
                  <a:prstClr val="black"/>
                </a:solidFill>
                <a:latin typeface="Arial" panose="020B0604020202020204" pitchFamily="34" charset="0"/>
                <a:cs typeface="Arial" panose="020B0604020202020204" pitchFamily="34" charset="0"/>
              </a:rPr>
              <a:t>Sample Transitional Duty Jobs…</a:t>
            </a:r>
          </a:p>
        </p:txBody>
      </p:sp>
      <p:sp>
        <p:nvSpPr>
          <p:cNvPr id="6" name="Content Placeholder 2">
            <a:extLst>
              <a:ext uri="{FF2B5EF4-FFF2-40B4-BE49-F238E27FC236}">
                <a16:creationId xmlns:a16="http://schemas.microsoft.com/office/drawing/2014/main" id="{50AA7A2E-C255-4DAF-98C1-1C7C226DF3CD}"/>
              </a:ext>
            </a:extLst>
          </p:cNvPr>
          <p:cNvSpPr txBox="1">
            <a:spLocks/>
          </p:cNvSpPr>
          <p:nvPr/>
        </p:nvSpPr>
        <p:spPr>
          <a:xfrm>
            <a:off x="5110867" y="1907754"/>
            <a:ext cx="4070051" cy="1696424"/>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1E45"/>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1E45"/>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1E45"/>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1E45"/>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1E45"/>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r>
              <a:rPr lang="en-US" altLang="en-US" sz="2000" dirty="0">
                <a:solidFill>
                  <a:schemeClr val="tx1"/>
                </a:solidFill>
              </a:rPr>
              <a:t>Spotter or flagman</a:t>
            </a:r>
          </a:p>
          <a:p>
            <a:pPr lvl="1"/>
            <a:r>
              <a:rPr lang="en-US" altLang="en-US" sz="2000" dirty="0">
                <a:solidFill>
                  <a:schemeClr val="tx1"/>
                </a:solidFill>
              </a:rPr>
              <a:t>Dispatch, answer phones</a:t>
            </a:r>
          </a:p>
          <a:p>
            <a:pPr lvl="1"/>
            <a:r>
              <a:rPr lang="en-US" altLang="en-US" sz="2000" dirty="0">
                <a:solidFill>
                  <a:schemeClr val="tx1"/>
                </a:solidFill>
              </a:rPr>
              <a:t>Clerical, address correspondence, filing</a:t>
            </a:r>
          </a:p>
          <a:p>
            <a:pPr lvl="1"/>
            <a:r>
              <a:rPr lang="en-US" altLang="en-US" sz="2000" dirty="0">
                <a:solidFill>
                  <a:schemeClr val="tx1"/>
                </a:solidFill>
              </a:rPr>
              <a:t>Receptionist</a:t>
            </a:r>
          </a:p>
          <a:p>
            <a:pPr lvl="1"/>
            <a:endParaRPr lang="en-US" altLang="en-US" sz="2000" dirty="0">
              <a:solidFill>
                <a:schemeClr val="tx1"/>
              </a:solidFill>
            </a:endParaRPr>
          </a:p>
          <a:p>
            <a:pPr lvl="1"/>
            <a:endParaRPr lang="en-US" altLang="en-US" sz="2000" dirty="0">
              <a:solidFill>
                <a:schemeClr val="tx1"/>
              </a:solidFill>
            </a:endParaRPr>
          </a:p>
        </p:txBody>
      </p:sp>
      <p:sp>
        <p:nvSpPr>
          <p:cNvPr id="4" name="TextBox 3">
            <a:extLst>
              <a:ext uri="{FF2B5EF4-FFF2-40B4-BE49-F238E27FC236}">
                <a16:creationId xmlns:a16="http://schemas.microsoft.com/office/drawing/2014/main" id="{E10491CE-4A33-42A6-AD04-B69B773497A0}"/>
              </a:ext>
            </a:extLst>
          </p:cNvPr>
          <p:cNvSpPr txBox="1"/>
          <p:nvPr/>
        </p:nvSpPr>
        <p:spPr>
          <a:xfrm>
            <a:off x="1393370" y="4067021"/>
            <a:ext cx="6357259" cy="646331"/>
          </a:xfrm>
          <a:prstGeom prst="rect">
            <a:avLst/>
          </a:prstGeom>
          <a:noFill/>
        </p:spPr>
        <p:txBody>
          <a:bodyPr wrap="square" rtlCol="0">
            <a:spAutoFit/>
          </a:bodyPr>
          <a:lstStyle/>
          <a:p>
            <a:pPr marL="114300" indent="0">
              <a:buFont typeface="Arial" panose="020B0604020202020204" pitchFamily="34" charset="0"/>
              <a:buNone/>
            </a:pPr>
            <a:r>
              <a:rPr lang="en-US" altLang="en-US" i="1" dirty="0"/>
              <a:t>You can “float” the Injured Worker to another department, location or even shift!</a:t>
            </a:r>
          </a:p>
        </p:txBody>
      </p:sp>
    </p:spTree>
    <p:extLst>
      <p:ext uri="{BB962C8B-B14F-4D97-AF65-F5344CB8AC3E}">
        <p14:creationId xmlns:p14="http://schemas.microsoft.com/office/powerpoint/2010/main" val="39925329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3" name="Content Placeholder 2"/>
          <p:cNvSpPr>
            <a:spLocks noGrp="1"/>
          </p:cNvSpPr>
          <p:nvPr>
            <p:ph idx="1"/>
          </p:nvPr>
        </p:nvSpPr>
        <p:spPr>
          <a:xfrm>
            <a:off x="837851" y="1296370"/>
            <a:ext cx="7779100" cy="3599480"/>
          </a:xfrm>
        </p:spPr>
        <p:txBody>
          <a:bodyPr>
            <a:noAutofit/>
          </a:bodyPr>
          <a:lstStyle/>
          <a:p>
            <a:pPr marL="0" indent="0">
              <a:buNone/>
            </a:pPr>
            <a:r>
              <a:rPr lang="en-US" altLang="en-US" sz="2800" dirty="0">
                <a:solidFill>
                  <a:schemeClr val="tx1"/>
                </a:solidFill>
              </a:rPr>
              <a:t>Alternative RTW Programs</a:t>
            </a:r>
          </a:p>
          <a:p>
            <a:pPr marL="342900" lvl="1" indent="0">
              <a:buNone/>
            </a:pPr>
            <a:r>
              <a:rPr lang="en-US" altLang="en-US" sz="2200" dirty="0">
                <a:solidFill>
                  <a:schemeClr val="tx1"/>
                </a:solidFill>
              </a:rPr>
              <a:t>Outside volunteer placement</a:t>
            </a:r>
          </a:p>
          <a:p>
            <a:pPr lvl="2"/>
            <a:r>
              <a:rPr lang="en-US" altLang="en-US" sz="2000" dirty="0">
                <a:solidFill>
                  <a:schemeClr val="tx1"/>
                </a:solidFill>
              </a:rPr>
              <a:t>Red Cross</a:t>
            </a:r>
          </a:p>
          <a:p>
            <a:pPr lvl="2"/>
            <a:r>
              <a:rPr lang="en-US" altLang="en-US" sz="2000" dirty="0">
                <a:solidFill>
                  <a:schemeClr val="tx1"/>
                </a:solidFill>
              </a:rPr>
              <a:t>Food Bank</a:t>
            </a:r>
          </a:p>
          <a:p>
            <a:pPr lvl="2"/>
            <a:r>
              <a:rPr lang="en-US" altLang="en-US" sz="2000" dirty="0">
                <a:solidFill>
                  <a:schemeClr val="tx1"/>
                </a:solidFill>
              </a:rPr>
              <a:t>Other non-profit organizations</a:t>
            </a:r>
          </a:p>
          <a:p>
            <a:pPr marL="342900" lvl="1" indent="0">
              <a:buNone/>
            </a:pPr>
            <a:r>
              <a:rPr lang="en-US" altLang="en-US" sz="2200" dirty="0">
                <a:solidFill>
                  <a:schemeClr val="tx1"/>
                </a:solidFill>
              </a:rPr>
              <a:t>MEM/Paradigm Partnership</a:t>
            </a:r>
          </a:p>
          <a:p>
            <a:pPr lvl="2"/>
            <a:r>
              <a:rPr lang="en-US" altLang="en-US" sz="2000" dirty="0">
                <a:solidFill>
                  <a:schemeClr val="tx1"/>
                </a:solidFill>
              </a:rPr>
              <a:t>Administers the outplacement</a:t>
            </a:r>
          </a:p>
          <a:p>
            <a:pPr marL="342900" lvl="1" indent="0">
              <a:buNone/>
            </a:pPr>
            <a:r>
              <a:rPr lang="en-US" altLang="en-US" sz="2200" dirty="0">
                <a:solidFill>
                  <a:schemeClr val="tx1"/>
                </a:solidFill>
              </a:rPr>
              <a:t>MEM RTW Coordinator</a:t>
            </a:r>
          </a:p>
          <a:p>
            <a:pPr lvl="2"/>
            <a:r>
              <a:rPr lang="en-US" altLang="en-US" sz="2000" dirty="0">
                <a:solidFill>
                  <a:schemeClr val="tx1"/>
                </a:solidFill>
              </a:rPr>
              <a:t>Individual assistance working directly with MEM Policyholders towards specific RTW challenges</a:t>
            </a:r>
          </a:p>
        </p:txBody>
      </p:sp>
      <p:sp>
        <p:nvSpPr>
          <p:cNvPr id="7" name="Title 1">
            <a:extLst>
              <a:ext uri="{FF2B5EF4-FFF2-40B4-BE49-F238E27FC236}">
                <a16:creationId xmlns:a16="http://schemas.microsoft.com/office/drawing/2014/main" id="{975C2F8B-32B4-4095-A5F2-E4E2921E30C3}"/>
              </a:ext>
            </a:extLst>
          </p:cNvPr>
          <p:cNvSpPr txBox="1">
            <a:spLocks/>
          </p:cNvSpPr>
          <p:nvPr/>
        </p:nvSpPr>
        <p:spPr>
          <a:xfrm>
            <a:off x="3537959" y="127573"/>
            <a:ext cx="6110538"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rgbClr val="001E45"/>
                </a:solidFill>
                <a:latin typeface="Arial" panose="020B0604020202020204" pitchFamily="34" charset="0"/>
                <a:ea typeface="+mj-ea"/>
                <a:cs typeface="Arial" panose="020B0604020202020204" pitchFamily="34" charset="0"/>
              </a:defRPr>
            </a:lvl1pPr>
          </a:lstStyle>
          <a:p>
            <a:r>
              <a:rPr lang="en-US" altLang="en-US" b="1" dirty="0"/>
              <a:t>Return to Work Program</a:t>
            </a:r>
          </a:p>
        </p:txBody>
      </p:sp>
    </p:spTree>
    <p:extLst>
      <p:ext uri="{BB962C8B-B14F-4D97-AF65-F5344CB8AC3E}">
        <p14:creationId xmlns:p14="http://schemas.microsoft.com/office/powerpoint/2010/main" val="7977772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BFEBDF-DB43-4EBF-991D-7680C3E9D30E}"/>
              </a:ext>
            </a:extLst>
          </p:cNvPr>
          <p:cNvSpPr txBox="1">
            <a:spLocks noChangeArrowheads="1"/>
          </p:cNvSpPr>
          <p:nvPr/>
        </p:nvSpPr>
        <p:spPr bwMode="auto">
          <a:xfrm rot="1164981">
            <a:off x="5775682" y="599050"/>
            <a:ext cx="27147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3600" b="1" dirty="0">
                <a:solidFill>
                  <a:srgbClr val="F38827"/>
                </a:solidFill>
                <a:latin typeface="Arial" panose="020B0604020202020204" pitchFamily="34" charset="0"/>
              </a:rPr>
              <a:t>Thank You!</a:t>
            </a:r>
          </a:p>
        </p:txBody>
      </p:sp>
      <p:sp>
        <p:nvSpPr>
          <p:cNvPr id="5" name="TextBox 4">
            <a:extLst>
              <a:ext uri="{FF2B5EF4-FFF2-40B4-BE49-F238E27FC236}">
                <a16:creationId xmlns:a16="http://schemas.microsoft.com/office/drawing/2014/main" id="{27C1B286-C5C6-43B9-985B-DCFFCDF4D26D}"/>
              </a:ext>
            </a:extLst>
          </p:cNvPr>
          <p:cNvSpPr txBox="1"/>
          <p:nvPr/>
        </p:nvSpPr>
        <p:spPr>
          <a:xfrm>
            <a:off x="469338" y="419101"/>
            <a:ext cx="8217461" cy="5062924"/>
          </a:xfrm>
          <a:prstGeom prst="rect">
            <a:avLst/>
          </a:prstGeom>
          <a:noFill/>
        </p:spPr>
        <p:txBody>
          <a:bodyPr wrap="square" rtlCol="0">
            <a:spAutoFit/>
          </a:bodyPr>
          <a:lstStyle/>
          <a:p>
            <a:pPr algn="ctr"/>
            <a:endParaRPr lang="en-US" sz="3000" b="1" dirty="0"/>
          </a:p>
          <a:p>
            <a:pPr algn="ctr"/>
            <a:endParaRPr lang="en-US" sz="3000" b="1" dirty="0"/>
          </a:p>
          <a:p>
            <a:pPr algn="ctr"/>
            <a:r>
              <a:rPr lang="en-US" sz="3000" b="1" dirty="0"/>
              <a:t>Questions?</a:t>
            </a:r>
          </a:p>
          <a:p>
            <a:pPr algn="ctr"/>
            <a:endParaRPr lang="en-US" dirty="0"/>
          </a:p>
          <a:p>
            <a:pPr algn="ctr"/>
            <a:endParaRPr lang="en-US" b="1" dirty="0"/>
          </a:p>
          <a:p>
            <a:pPr algn="ctr"/>
            <a:endParaRPr lang="en-US" b="1" dirty="0"/>
          </a:p>
          <a:p>
            <a:pPr algn="ctr"/>
            <a:endParaRPr lang="en-US" b="1" dirty="0"/>
          </a:p>
          <a:p>
            <a:pPr algn="ctr"/>
            <a:endParaRPr lang="en-US" b="1" dirty="0"/>
          </a:p>
          <a:p>
            <a:pPr algn="ctr"/>
            <a:endParaRPr lang="en-US" b="1" dirty="0"/>
          </a:p>
          <a:p>
            <a:pPr lvl="0" algn="ctr"/>
            <a:endParaRPr lang="en-US" sz="2000" b="1" dirty="0">
              <a:solidFill>
                <a:srgbClr val="003066"/>
              </a:solidFill>
            </a:endParaRPr>
          </a:p>
          <a:p>
            <a:pPr lvl="0" algn="ctr"/>
            <a:endParaRPr lang="en-US" sz="2000" b="1" dirty="0">
              <a:solidFill>
                <a:srgbClr val="003066"/>
              </a:solidFill>
            </a:endParaRPr>
          </a:p>
          <a:p>
            <a:pPr lvl="0" algn="ctr"/>
            <a:endParaRPr lang="en-US" sz="2000" b="1" dirty="0">
              <a:solidFill>
                <a:srgbClr val="003066"/>
              </a:solidFill>
            </a:endParaRPr>
          </a:p>
          <a:p>
            <a:pPr lvl="0"/>
            <a:r>
              <a:rPr lang="en-US" sz="2000" b="1" dirty="0"/>
              <a:t>Steve Summers, Field Service Manager - Claims</a:t>
            </a:r>
          </a:p>
          <a:p>
            <a:pPr lvl="0"/>
            <a:r>
              <a:rPr lang="en-US" b="1" dirty="0">
                <a:solidFill>
                  <a:srgbClr val="003066"/>
                </a:solidFill>
                <a:hlinkClick r:id="rId2">
                  <a:extLst>
                    <a:ext uri="{A12FA001-AC4F-418D-AE19-62706E023703}">
                      <ahyp:hlinkClr xmlns:ahyp="http://schemas.microsoft.com/office/drawing/2018/hyperlinkcolor" val="tx"/>
                    </a:ext>
                  </a:extLst>
                </a:hlinkClick>
              </a:rPr>
              <a:t>ssummers@mem-ins.com</a:t>
            </a:r>
            <a:endParaRPr lang="en-US" b="1" dirty="0">
              <a:solidFill>
                <a:srgbClr val="003066"/>
              </a:solidFill>
            </a:endParaRPr>
          </a:p>
          <a:p>
            <a:endParaRPr lang="en-US" sz="1350" b="1" dirty="0"/>
          </a:p>
          <a:p>
            <a:endParaRPr lang="en-US" sz="1350" dirty="0"/>
          </a:p>
        </p:txBody>
      </p:sp>
    </p:spTree>
    <p:extLst>
      <p:ext uri="{BB962C8B-B14F-4D97-AF65-F5344CB8AC3E}">
        <p14:creationId xmlns:p14="http://schemas.microsoft.com/office/powerpoint/2010/main" val="2136928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EE4452-968D-4F5D-94F4-20C368EBC438}"/>
              </a:ext>
            </a:extLst>
          </p:cNvPr>
          <p:cNvPicPr>
            <a:picLocks noChangeAspect="1"/>
          </p:cNvPicPr>
          <p:nvPr/>
        </p:nvPicPr>
        <p:blipFill>
          <a:blip r:embed="rId3"/>
          <a:stretch>
            <a:fillRect/>
          </a:stretch>
        </p:blipFill>
        <p:spPr>
          <a:xfrm>
            <a:off x="210275" y="187038"/>
            <a:ext cx="8411582" cy="4438966"/>
          </a:xfrm>
          <a:prstGeom prst="rect">
            <a:avLst/>
          </a:prstGeom>
        </p:spPr>
      </p:pic>
    </p:spTree>
    <p:custDataLst>
      <p:tags r:id="rId1"/>
    </p:custDataLst>
    <p:extLst>
      <p:ext uri="{BB962C8B-B14F-4D97-AF65-F5344CB8AC3E}">
        <p14:creationId xmlns:p14="http://schemas.microsoft.com/office/powerpoint/2010/main" val="3203249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9">
            <a:extLst>
              <a:ext uri="{FF2B5EF4-FFF2-40B4-BE49-F238E27FC236}">
                <a16:creationId xmlns:a16="http://schemas.microsoft.com/office/drawing/2014/main" id="{32D0C1C3-84DA-4991-9D2C-7EB05A19DEB3}"/>
              </a:ext>
            </a:extLst>
          </p:cNvPr>
          <p:cNvSpPr txBox="1">
            <a:spLocks/>
          </p:cNvSpPr>
          <p:nvPr/>
        </p:nvSpPr>
        <p:spPr>
          <a:xfrm>
            <a:off x="318155" y="1369833"/>
            <a:ext cx="8653806" cy="3296435"/>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1E45"/>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1E4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1E4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1E4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1E4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5763" indent="-385763">
              <a:buFont typeface="Calibri" panose="020F0502020204030204" pitchFamily="34" charset="0"/>
              <a:buAutoNum type="arabicPeriod"/>
            </a:pPr>
            <a:r>
              <a:rPr lang="en-US" altLang="en-US" sz="2700" b="1" dirty="0"/>
              <a:t>Lack of timely reporting of injuries and incidents</a:t>
            </a:r>
          </a:p>
          <a:p>
            <a:pPr marL="385763" indent="-385763">
              <a:buFont typeface="Calibri" panose="020F0502020204030204" pitchFamily="34" charset="0"/>
              <a:buAutoNum type="arabicPeriod"/>
            </a:pPr>
            <a:r>
              <a:rPr lang="en-US" altLang="en-US" sz="2700" b="1" dirty="0"/>
              <a:t>Lack of incident investigation and incident facts</a:t>
            </a:r>
          </a:p>
          <a:p>
            <a:pPr marL="385763" indent="-385763">
              <a:buFont typeface="Calibri" panose="020F0502020204030204" pitchFamily="34" charset="0"/>
              <a:buAutoNum type="arabicPeriod"/>
            </a:pPr>
            <a:r>
              <a:rPr lang="en-US" altLang="en-US" sz="2700" b="1" dirty="0"/>
              <a:t>No drug-free workplace program</a:t>
            </a:r>
          </a:p>
          <a:p>
            <a:pPr marL="385763" indent="-385763">
              <a:buFont typeface="Calibri" panose="020F0502020204030204" pitchFamily="34" charset="0"/>
              <a:buAutoNum type="arabicPeriod"/>
            </a:pPr>
            <a:r>
              <a:rPr lang="en-US" altLang="en-US" sz="2700" b="1" dirty="0"/>
              <a:t>No written safety rules</a:t>
            </a:r>
          </a:p>
          <a:p>
            <a:pPr marL="385763" indent="-385763">
              <a:buFont typeface="Calibri" panose="020F0502020204030204" pitchFamily="34" charset="0"/>
              <a:buAutoNum type="arabicPeriod"/>
            </a:pPr>
            <a:r>
              <a:rPr lang="en-US" altLang="en-US" sz="2700" b="1" dirty="0"/>
              <a:t>No directed medical care</a:t>
            </a:r>
          </a:p>
          <a:p>
            <a:pPr marL="385763" indent="-385763">
              <a:buFont typeface="Calibri" panose="020F0502020204030204" pitchFamily="34" charset="0"/>
              <a:buAutoNum type="arabicPeriod"/>
            </a:pPr>
            <a:r>
              <a:rPr lang="en-US" altLang="en-US" sz="2700" b="1" dirty="0"/>
              <a:t>No timely return-to-work program</a:t>
            </a:r>
          </a:p>
          <a:p>
            <a:pPr marL="385763" indent="-385763">
              <a:buFont typeface="Calibri" panose="020F0502020204030204" pitchFamily="34" charset="0"/>
              <a:buAutoNum type="arabicPeriod"/>
            </a:pPr>
            <a:r>
              <a:rPr lang="en-US" altLang="en-US" sz="2700" b="1" dirty="0"/>
              <a:t>No proof / documentation of safety enforcement </a:t>
            </a:r>
          </a:p>
        </p:txBody>
      </p:sp>
      <p:sp>
        <p:nvSpPr>
          <p:cNvPr id="5" name="Title 2">
            <a:extLst>
              <a:ext uri="{FF2B5EF4-FFF2-40B4-BE49-F238E27FC236}">
                <a16:creationId xmlns:a16="http://schemas.microsoft.com/office/drawing/2014/main" id="{14B0E307-F29B-4F6A-9765-CF596122EEBD}"/>
              </a:ext>
            </a:extLst>
          </p:cNvPr>
          <p:cNvSpPr txBox="1">
            <a:spLocks/>
          </p:cNvSpPr>
          <p:nvPr/>
        </p:nvSpPr>
        <p:spPr bwMode="auto">
          <a:xfrm>
            <a:off x="-9525" y="239500"/>
            <a:ext cx="9153525" cy="1033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lnSpcReduction="20000"/>
          </a:bodyPr>
          <a:lstStyle>
            <a:lvl1pPr algn="ctr" rtl="0" eaLnBrk="0" fontAlgn="base" hangingPunct="0">
              <a:spcBef>
                <a:spcPct val="0"/>
              </a:spcBef>
              <a:spcAft>
                <a:spcPct val="0"/>
              </a:spcAft>
              <a:defRPr sz="3810" b="1" i="0" kern="1200" baseline="0">
                <a:solidFill>
                  <a:srgbClr val="042A5C"/>
                </a:solidFill>
                <a:latin typeface="Gill Sans Std"/>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4050" dirty="0">
                <a:latin typeface="Arial" panose="020B0604020202020204" pitchFamily="34" charset="0"/>
                <a:cs typeface="Arial" panose="020B0604020202020204" pitchFamily="34" charset="0"/>
              </a:rPr>
              <a:t>Routine and Regular Safety and Workers Compensation Claim Problems</a:t>
            </a:r>
          </a:p>
        </p:txBody>
      </p:sp>
    </p:spTree>
    <p:extLst>
      <p:ext uri="{BB962C8B-B14F-4D97-AF65-F5344CB8AC3E}">
        <p14:creationId xmlns:p14="http://schemas.microsoft.com/office/powerpoint/2010/main" val="3313121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EEB95557-740D-4AA4-B6C3-EBE3BDF71122}"/>
              </a:ext>
            </a:extLst>
          </p:cNvPr>
          <p:cNvSpPr/>
          <p:nvPr/>
        </p:nvSpPr>
        <p:spPr>
          <a:xfrm>
            <a:off x="187358" y="96622"/>
            <a:ext cx="2594727" cy="2560556"/>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latin typeface="Arial" panose="020B0604020202020204" pitchFamily="34" charset="0"/>
                <a:cs typeface="Arial" panose="020B0604020202020204" pitchFamily="34" charset="0"/>
              </a:rPr>
              <a:t>OVERALL COMPANY SAFETY PLAN</a:t>
            </a:r>
          </a:p>
        </p:txBody>
      </p:sp>
      <p:sp>
        <p:nvSpPr>
          <p:cNvPr id="6" name="Oval 5">
            <a:extLst>
              <a:ext uri="{FF2B5EF4-FFF2-40B4-BE49-F238E27FC236}">
                <a16:creationId xmlns:a16="http://schemas.microsoft.com/office/drawing/2014/main" id="{DD3E0A0B-F399-4F0B-955C-83BCB8987C38}"/>
              </a:ext>
            </a:extLst>
          </p:cNvPr>
          <p:cNvSpPr/>
          <p:nvPr/>
        </p:nvSpPr>
        <p:spPr>
          <a:xfrm>
            <a:off x="3274637" y="96622"/>
            <a:ext cx="2594727" cy="2560556"/>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latin typeface="Arial" panose="020B0604020202020204" pitchFamily="34" charset="0"/>
                <a:cs typeface="Arial" panose="020B0604020202020204" pitchFamily="34" charset="0"/>
              </a:rPr>
              <a:t>SAFETY RULES FOR MAJOR JOBS, TASKS, DUTIES</a:t>
            </a:r>
          </a:p>
        </p:txBody>
      </p:sp>
      <p:sp>
        <p:nvSpPr>
          <p:cNvPr id="7" name="Oval 6">
            <a:extLst>
              <a:ext uri="{FF2B5EF4-FFF2-40B4-BE49-F238E27FC236}">
                <a16:creationId xmlns:a16="http://schemas.microsoft.com/office/drawing/2014/main" id="{1CC7D289-576D-4E5C-A47E-5A5956F10D19}"/>
              </a:ext>
            </a:extLst>
          </p:cNvPr>
          <p:cNvSpPr/>
          <p:nvPr/>
        </p:nvSpPr>
        <p:spPr>
          <a:xfrm>
            <a:off x="6361915" y="12958"/>
            <a:ext cx="2594727" cy="2560556"/>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latin typeface="Arial" panose="020B0604020202020204" pitchFamily="34" charset="0"/>
                <a:cs typeface="Arial" panose="020B0604020202020204" pitchFamily="34" charset="0"/>
              </a:rPr>
              <a:t>MACHINE, TOOL OR JOB-SPECIFC RULES</a:t>
            </a:r>
          </a:p>
        </p:txBody>
      </p:sp>
      <p:pic>
        <p:nvPicPr>
          <p:cNvPr id="4" name="Picture 3">
            <a:extLst>
              <a:ext uri="{FF2B5EF4-FFF2-40B4-BE49-F238E27FC236}">
                <a16:creationId xmlns:a16="http://schemas.microsoft.com/office/drawing/2014/main" id="{02BB77F9-6692-1B36-6082-212F7F7D2132}"/>
              </a:ext>
            </a:extLst>
          </p:cNvPr>
          <p:cNvPicPr>
            <a:picLocks noChangeAspect="1"/>
          </p:cNvPicPr>
          <p:nvPr/>
        </p:nvPicPr>
        <p:blipFill>
          <a:blip r:embed="rId2"/>
          <a:stretch>
            <a:fillRect/>
          </a:stretch>
        </p:blipFill>
        <p:spPr>
          <a:xfrm>
            <a:off x="655188" y="2771479"/>
            <a:ext cx="1659067" cy="2183152"/>
          </a:xfrm>
          <a:prstGeom prst="rect">
            <a:avLst/>
          </a:prstGeom>
        </p:spPr>
      </p:pic>
      <p:pic>
        <p:nvPicPr>
          <p:cNvPr id="8" name="Picture 7">
            <a:extLst>
              <a:ext uri="{FF2B5EF4-FFF2-40B4-BE49-F238E27FC236}">
                <a16:creationId xmlns:a16="http://schemas.microsoft.com/office/drawing/2014/main" id="{674A86B8-FD68-7233-7BB9-E231D772D21D}"/>
              </a:ext>
            </a:extLst>
          </p:cNvPr>
          <p:cNvPicPr>
            <a:picLocks noChangeAspect="1"/>
          </p:cNvPicPr>
          <p:nvPr/>
        </p:nvPicPr>
        <p:blipFill>
          <a:blip r:embed="rId3"/>
          <a:stretch>
            <a:fillRect/>
          </a:stretch>
        </p:blipFill>
        <p:spPr>
          <a:xfrm>
            <a:off x="3788756" y="2771479"/>
            <a:ext cx="1661372" cy="2183152"/>
          </a:xfrm>
          <a:prstGeom prst="rect">
            <a:avLst/>
          </a:prstGeom>
        </p:spPr>
      </p:pic>
      <p:pic>
        <p:nvPicPr>
          <p:cNvPr id="10" name="Picture 9">
            <a:extLst>
              <a:ext uri="{FF2B5EF4-FFF2-40B4-BE49-F238E27FC236}">
                <a16:creationId xmlns:a16="http://schemas.microsoft.com/office/drawing/2014/main" id="{4984B2B6-11EB-B9B7-8D53-DA301C47BB8B}"/>
              </a:ext>
            </a:extLst>
          </p:cNvPr>
          <p:cNvPicPr>
            <a:picLocks noChangeAspect="1"/>
          </p:cNvPicPr>
          <p:nvPr/>
        </p:nvPicPr>
        <p:blipFill>
          <a:blip r:embed="rId4"/>
          <a:stretch>
            <a:fillRect/>
          </a:stretch>
        </p:blipFill>
        <p:spPr>
          <a:xfrm>
            <a:off x="6861027" y="2759161"/>
            <a:ext cx="1659067" cy="2207786"/>
          </a:xfrm>
          <a:prstGeom prst="rect">
            <a:avLst/>
          </a:prstGeom>
        </p:spPr>
      </p:pic>
    </p:spTree>
    <p:extLst>
      <p:ext uri="{BB962C8B-B14F-4D97-AF65-F5344CB8AC3E}">
        <p14:creationId xmlns:p14="http://schemas.microsoft.com/office/powerpoint/2010/main" val="42886311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EM Powerpoint 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6F2769-7194-4217-93D3-3AF3A4742282}">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sharepoint/v3/fields"/>
    <ds:schemaRef ds:uri="http://www.w3.org/XML/1998/namespace"/>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4365</TotalTime>
  <Words>3215</Words>
  <Application>Microsoft Office PowerPoint</Application>
  <PresentationFormat>On-screen Show (16:9)</PresentationFormat>
  <Paragraphs>519</Paragraphs>
  <Slides>63</Slides>
  <Notes>48</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63</vt:i4>
      </vt:variant>
    </vt:vector>
  </HeadingPairs>
  <TitlesOfParts>
    <vt:vector size="72" baseType="lpstr">
      <vt:lpstr>Arial</vt:lpstr>
      <vt:lpstr>Arial Black</vt:lpstr>
      <vt:lpstr>Calibri</vt:lpstr>
      <vt:lpstr>Gill Sans Std</vt:lpstr>
      <vt:lpstr>ITC Franklin Gothic Std Book</vt:lpstr>
      <vt:lpstr>Wingdings</vt:lpstr>
      <vt:lpstr>Wingdings 2</vt:lpstr>
      <vt:lpstr>Custom Design</vt:lpstr>
      <vt:lpstr>MEM Powerpoint Template</vt:lpstr>
      <vt:lpstr>PowerPoint Presentation</vt:lpstr>
      <vt:lpstr>PowerPoint Presentation</vt:lpstr>
      <vt:lpstr>PowerPoint Presentation</vt:lpstr>
      <vt:lpstr>Each safety rule matters… The only way to make a safety rule effective:</vt:lpstr>
      <vt:lpstr>PowerPoint Presentation</vt:lpstr>
      <vt:lpstr>REMEMBER THE HUMAN ELEMENT!</vt:lpstr>
      <vt:lpstr>PowerPoint Presentation</vt:lpstr>
      <vt:lpstr>PowerPoint Presentation</vt:lpstr>
      <vt:lpstr>PowerPoint Presentation</vt:lpstr>
      <vt:lpstr>SAFETY MUST-HAVES </vt:lpstr>
      <vt:lpstr>AFTER: PROPER CLAIMS MGMT.</vt:lpstr>
      <vt:lpstr>Fact-Based Training</vt:lpstr>
      <vt:lpstr>PowerPoint Presentation</vt:lpstr>
      <vt:lpstr>PowerPoint Presentation</vt:lpstr>
      <vt:lpstr>29 USC 654 General Duty Clause Did you know OSHA wants employees to follow safety rules?</vt:lpstr>
      <vt:lpstr>PowerPoint Presentation</vt:lpstr>
      <vt:lpstr>PowerPoint Presentation</vt:lpstr>
      <vt:lpstr>Effective Incident Management</vt:lpstr>
      <vt:lpstr>Effective Incident Management</vt:lpstr>
      <vt:lpstr>Effective Incident Management</vt:lpstr>
      <vt:lpstr>Effective Incident Management</vt:lpstr>
      <vt:lpstr>Effective Incident Management</vt:lpstr>
      <vt:lpstr>Effective Incident Management</vt:lpstr>
      <vt:lpstr>Post-Accident Drug Testing</vt:lpstr>
      <vt:lpstr>Post-Accident Drug Testing</vt:lpstr>
      <vt:lpstr>Post-Accident Drug Testing</vt:lpstr>
      <vt:lpstr>Post-Accident Drug Testing</vt:lpstr>
      <vt:lpstr>Post-Accident Drug Testing</vt:lpstr>
      <vt:lpstr>Post-Accident Drug Testing</vt:lpstr>
      <vt:lpstr>Post-Accident Drug Testing</vt:lpstr>
      <vt:lpstr>Post-Accident Drug Testing</vt:lpstr>
      <vt:lpstr>Post-Accident Drug Testing</vt:lpstr>
      <vt:lpstr>Post-Accident Drug Testing</vt:lpstr>
      <vt:lpstr>Post-Accident Drug Testing</vt:lpstr>
      <vt:lpstr>Post-Accident Drug Testing</vt:lpstr>
      <vt:lpstr>Effective Incident Management</vt:lpstr>
      <vt:lpstr>Effective Incident Management</vt:lpstr>
      <vt:lpstr>Effective Incident Management</vt:lpstr>
      <vt:lpstr>Effective Incident Management</vt:lpstr>
      <vt:lpstr>Effective Incident Management</vt:lpstr>
      <vt:lpstr>Direction of Medical</vt:lpstr>
      <vt:lpstr>Effective Direction of Medical</vt:lpstr>
      <vt:lpstr>Effective Direction of Medical</vt:lpstr>
      <vt:lpstr>Effective Direction of Medical</vt:lpstr>
      <vt:lpstr>Effective Direction of Medical</vt:lpstr>
      <vt:lpstr>PowerPoint Presentation</vt:lpstr>
      <vt:lpstr>Effective Direction of Medical</vt:lpstr>
      <vt:lpstr>Effective Direction of Medical</vt:lpstr>
      <vt:lpstr>Effective Direction of Medical</vt:lpstr>
      <vt:lpstr>Effective Direction of Medical</vt:lpstr>
      <vt:lpstr>Return to Work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Woodward, Mark</cp:lastModifiedBy>
  <cp:revision>346</cp:revision>
  <dcterms:created xsi:type="dcterms:W3CDTF">2010-04-12T23:12:02Z</dcterms:created>
  <dcterms:modified xsi:type="dcterms:W3CDTF">2023-07-31T19:23:43Z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