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862" r:id="rId4"/>
    <p:sldMasterId id="2147483917" r:id="rId5"/>
  </p:sldMasterIdLst>
  <p:notesMasterIdLst>
    <p:notesMasterId r:id="rId49"/>
  </p:notesMasterIdLst>
  <p:handoutMasterIdLst>
    <p:handoutMasterId r:id="rId50"/>
  </p:handoutMasterIdLst>
  <p:sldIdLst>
    <p:sldId id="643" r:id="rId6"/>
    <p:sldId id="670" r:id="rId7"/>
    <p:sldId id="669" r:id="rId8"/>
    <p:sldId id="668" r:id="rId9"/>
    <p:sldId id="648" r:id="rId10"/>
    <p:sldId id="667" r:id="rId11"/>
    <p:sldId id="666" r:id="rId12"/>
    <p:sldId id="653" r:id="rId13"/>
    <p:sldId id="663" r:id="rId14"/>
    <p:sldId id="664" r:id="rId15"/>
    <p:sldId id="672" r:id="rId16"/>
    <p:sldId id="659" r:id="rId17"/>
    <p:sldId id="673" r:id="rId18"/>
    <p:sldId id="424" r:id="rId19"/>
    <p:sldId id="469" r:id="rId20"/>
    <p:sldId id="575" r:id="rId21"/>
    <p:sldId id="641" r:id="rId22"/>
    <p:sldId id="579" r:id="rId23"/>
    <p:sldId id="472" r:id="rId24"/>
    <p:sldId id="578" r:id="rId25"/>
    <p:sldId id="576" r:id="rId26"/>
    <p:sldId id="580" r:id="rId27"/>
    <p:sldId id="585" r:id="rId28"/>
    <p:sldId id="581" r:id="rId29"/>
    <p:sldId id="582" r:id="rId30"/>
    <p:sldId id="638" r:id="rId31"/>
    <p:sldId id="639" r:id="rId32"/>
    <p:sldId id="640" r:id="rId33"/>
    <p:sldId id="593" r:id="rId34"/>
    <p:sldId id="592" r:id="rId35"/>
    <p:sldId id="591" r:id="rId36"/>
    <p:sldId id="590" r:id="rId37"/>
    <p:sldId id="594" r:id="rId38"/>
    <p:sldId id="589" r:id="rId39"/>
    <p:sldId id="595" r:id="rId40"/>
    <p:sldId id="635" r:id="rId41"/>
    <p:sldId id="631" r:id="rId42"/>
    <p:sldId id="632" r:id="rId43"/>
    <p:sldId id="633" r:id="rId44"/>
    <p:sldId id="634" r:id="rId45"/>
    <p:sldId id="637" r:id="rId46"/>
    <p:sldId id="606" r:id="rId47"/>
    <p:sldId id="674" r:id="rId48"/>
  </p:sldIdLst>
  <p:sldSz cx="12192000" cy="6858000"/>
  <p:notesSz cx="6400800" cy="8686800"/>
  <p:embeddedFontLst>
    <p:embeddedFont>
      <p:font typeface="MS PGothic" panose="020B0600070205080204" pitchFamily="34" charset="-128"/>
      <p:regular r:id="rId51"/>
    </p:embeddedFont>
    <p:embeddedFont>
      <p:font typeface="Roboto" panose="020B0604020202020204" charset="0"/>
      <p:regular r:id="rId52"/>
      <p:bold r:id="rId53"/>
      <p:italic r:id="rId54"/>
      <p:boldItalic r:id="rId55"/>
    </p:embeddedFont>
    <p:embeddedFont>
      <p:font typeface="MS PGothic" panose="020B0600070205080204" pitchFamily="34" charset="-128"/>
      <p:regular r:id="rId51"/>
    </p:embeddedFont>
    <p:embeddedFont>
      <p:font typeface="Open Sans" panose="020B0604020202020204" charset="0"/>
      <p:regular r:id="rId56"/>
      <p:bold r:id="rId57"/>
      <p:italic r:id="rId58"/>
      <p:boldItalic r:id="rId59"/>
    </p:embeddedFont>
    <p:embeddedFont>
      <p:font typeface="Roboto Medium" panose="020B0604020202020204" charset="0"/>
      <p:regular r:id="rId60"/>
      <p:italic r:id="rId61"/>
    </p:embeddedFont>
    <p:embeddedFont>
      <p:font typeface="Calibri" panose="020F0502020204030204" pitchFamily="34" charset="0"/>
      <p:regular r:id="rId62"/>
      <p:bold r:id="rId63"/>
      <p:italic r:id="rId64"/>
      <p:boldItalic r:id="rId65"/>
    </p:embeddedFont>
    <p:embeddedFont>
      <p:font typeface="Verdana" panose="020B0604030504040204" pitchFamily="34" charset="0"/>
      <p:regular r:id="rId66"/>
      <p:bold r:id="rId67"/>
      <p:italic r:id="rId68"/>
      <p:boldItalic r:id="rId69"/>
    </p:embeddedFont>
    <p:embeddedFont>
      <p:font typeface="Merriweather Sans" panose="020B0604020202020204" charset="0"/>
      <p:regular r:id="rId70"/>
      <p:bold r:id="rId71"/>
      <p:italic r:id="rId72"/>
      <p:boldItalic r:id="rId73"/>
    </p:embeddedFont>
    <p:embeddedFont>
      <p:font typeface="Lucida Sans Unicode" panose="020B0602030504020204" pitchFamily="34" charset="0"/>
      <p:regular r:id="rId74"/>
    </p:embeddedFont>
    <p:embeddedFont>
      <p:font typeface="Nunito" panose="020B0604020202020204" charset="0"/>
      <p:regular r:id="rId75"/>
      <p:bold r:id="rId76"/>
      <p:italic r:id="rId77"/>
      <p:boldItalic r:id="rId78"/>
    </p:embeddedFont>
  </p:embeddedFontLst>
  <p:custDataLst>
    <p:tags r:id="rId7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WC" id="{A8B270E2-AC08-AE41-AEC9-9FB250AA2366}">
          <p14:sldIdLst>
            <p14:sldId id="643"/>
            <p14:sldId id="670"/>
            <p14:sldId id="669"/>
            <p14:sldId id="668"/>
            <p14:sldId id="648"/>
            <p14:sldId id="667"/>
            <p14:sldId id="666"/>
            <p14:sldId id="653"/>
            <p14:sldId id="663"/>
            <p14:sldId id="664"/>
            <p14:sldId id="672"/>
            <p14:sldId id="659"/>
            <p14:sldId id="673"/>
            <p14:sldId id="424"/>
            <p14:sldId id="469"/>
            <p14:sldId id="575"/>
            <p14:sldId id="641"/>
            <p14:sldId id="579"/>
            <p14:sldId id="472"/>
            <p14:sldId id="578"/>
            <p14:sldId id="576"/>
            <p14:sldId id="580"/>
            <p14:sldId id="585"/>
            <p14:sldId id="581"/>
            <p14:sldId id="582"/>
            <p14:sldId id="638"/>
            <p14:sldId id="639"/>
            <p14:sldId id="640"/>
            <p14:sldId id="593"/>
            <p14:sldId id="592"/>
            <p14:sldId id="591"/>
            <p14:sldId id="590"/>
            <p14:sldId id="594"/>
            <p14:sldId id="589"/>
            <p14:sldId id="595"/>
            <p14:sldId id="635"/>
            <p14:sldId id="631"/>
            <p14:sldId id="632"/>
            <p14:sldId id="633"/>
            <p14:sldId id="634"/>
            <p14:sldId id="637"/>
            <p14:sldId id="606"/>
            <p14:sldId id="674"/>
          </p14:sldIdLst>
        </p14:section>
      </p14:sectionLst>
    </p:ext>
    <p:ext uri="{EFAFB233-063F-42B5-8137-9DF3F51BA10A}">
      <p15:sldGuideLst xmlns:p15="http://schemas.microsoft.com/office/powerpoint/2012/main">
        <p15:guide id="28" pos="3840">
          <p15:clr>
            <a:srgbClr val="A4A3A4"/>
          </p15:clr>
        </p15:guide>
        <p15:guide id="29" orient="horz" pos="22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51334" initials="I" lastIdx="8" clrIdx="0"/>
  <p:cmAuthor id="1" name="Galal, Jacqueline" initials="GJ" lastIdx="12" clrIdx="1">
    <p:extLst>
      <p:ext uri="{19B8F6BF-5375-455C-9EA6-DF929625EA0E}">
        <p15:presenceInfo xmlns:p15="http://schemas.microsoft.com/office/powerpoint/2012/main" userId="S::I28374@verisk.com::f55b7a21-d009-4b48-ab1a-00f7cfda89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A5C"/>
    <a:srgbClr val="6F706F"/>
    <a:srgbClr val="D40019"/>
    <a:srgbClr val="009D4F"/>
    <a:srgbClr val="C2E5BC"/>
    <a:srgbClr val="26BB78"/>
    <a:srgbClr val="006A35"/>
    <a:srgbClr val="005028"/>
    <a:srgbClr val="A6A6A6"/>
    <a:srgbClr val="7575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4" autoAdjust="0"/>
    <p:restoredTop sz="73144" autoAdjust="0"/>
  </p:normalViewPr>
  <p:slideViewPr>
    <p:cSldViewPr snapToGrid="0">
      <p:cViewPr varScale="1">
        <p:scale>
          <a:sx n="84" d="100"/>
          <a:sy n="84" d="100"/>
        </p:scale>
        <p:origin x="600" y="60"/>
      </p:cViewPr>
      <p:guideLst>
        <p:guide pos="3840"/>
        <p:guide orient="horz" pos="22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704" y="12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font" Target="fonts/font26.fntdata"/><Relationship Id="rId8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21.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font" Target="fonts/font11.fntdata"/><Relationship Id="rId82"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3.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434340"/>
          </a:xfrm>
          <a:prstGeom prst="rect">
            <a:avLst/>
          </a:prstGeom>
        </p:spPr>
        <p:txBody>
          <a:bodyPr vert="horz" lIns="84594" tIns="42297" rIns="84594" bIns="42297" rtlCol="0"/>
          <a:lstStyle>
            <a:lvl1pPr algn="l">
              <a:defRPr sz="1100"/>
            </a:lvl1pPr>
          </a:lstStyle>
          <a:p>
            <a:endParaRPr lang="en-US" dirty="0">
              <a:latin typeface="Roboto" panose="02000000000000000000" pitchFamily="2" charset="0"/>
            </a:endParaRPr>
          </a:p>
        </p:txBody>
      </p:sp>
      <p:sp>
        <p:nvSpPr>
          <p:cNvPr id="3" name="Date Placeholder 2"/>
          <p:cNvSpPr>
            <a:spLocks noGrp="1"/>
          </p:cNvSpPr>
          <p:nvPr>
            <p:ph type="dt" sz="quarter" idx="1"/>
          </p:nvPr>
        </p:nvSpPr>
        <p:spPr>
          <a:xfrm>
            <a:off x="3625639" y="0"/>
            <a:ext cx="2773680" cy="434340"/>
          </a:xfrm>
          <a:prstGeom prst="rect">
            <a:avLst/>
          </a:prstGeom>
        </p:spPr>
        <p:txBody>
          <a:bodyPr vert="horz" lIns="84594" tIns="42297" rIns="84594" bIns="42297" rtlCol="0"/>
          <a:lstStyle>
            <a:lvl1pPr algn="r">
              <a:defRPr sz="1100"/>
            </a:lvl1pPr>
          </a:lstStyle>
          <a:p>
            <a:fld id="{BD3A0C50-E1CA-4E77-96B0-27DAD85BB38C}" type="datetimeFigureOut">
              <a:rPr lang="en-US" smtClean="0">
                <a:latin typeface="Roboto" panose="02000000000000000000" pitchFamily="2" charset="0"/>
              </a:rPr>
              <a:pPr/>
              <a:t>8/4/2023</a:t>
            </a:fld>
            <a:endParaRPr lang="en-US" dirty="0">
              <a:latin typeface="Roboto" panose="02000000000000000000" pitchFamily="2" charset="0"/>
            </a:endParaRPr>
          </a:p>
        </p:txBody>
      </p:sp>
      <p:sp>
        <p:nvSpPr>
          <p:cNvPr id="4" name="Footer Placeholder 3"/>
          <p:cNvSpPr>
            <a:spLocks noGrp="1"/>
          </p:cNvSpPr>
          <p:nvPr>
            <p:ph type="ftr" sz="quarter" idx="2"/>
          </p:nvPr>
        </p:nvSpPr>
        <p:spPr>
          <a:xfrm>
            <a:off x="0" y="8250954"/>
            <a:ext cx="2773680" cy="434340"/>
          </a:xfrm>
          <a:prstGeom prst="rect">
            <a:avLst/>
          </a:prstGeom>
        </p:spPr>
        <p:txBody>
          <a:bodyPr vert="horz" lIns="84594" tIns="42297" rIns="84594" bIns="42297" rtlCol="0" anchor="b"/>
          <a:lstStyle>
            <a:lvl1pPr algn="l">
              <a:defRPr sz="1100"/>
            </a:lvl1pPr>
          </a:lstStyle>
          <a:p>
            <a:endParaRPr lang="en-US" dirty="0">
              <a:latin typeface="Roboto" panose="02000000000000000000" pitchFamily="2" charset="0"/>
            </a:endParaRPr>
          </a:p>
        </p:txBody>
      </p:sp>
      <p:sp>
        <p:nvSpPr>
          <p:cNvPr id="5" name="Slide Number Placeholder 4"/>
          <p:cNvSpPr>
            <a:spLocks noGrp="1"/>
          </p:cNvSpPr>
          <p:nvPr>
            <p:ph type="sldNum" sz="quarter" idx="3"/>
          </p:nvPr>
        </p:nvSpPr>
        <p:spPr>
          <a:xfrm>
            <a:off x="3625639" y="8250954"/>
            <a:ext cx="2773680" cy="434340"/>
          </a:xfrm>
          <a:prstGeom prst="rect">
            <a:avLst/>
          </a:prstGeom>
        </p:spPr>
        <p:txBody>
          <a:bodyPr vert="horz" lIns="84594" tIns="42297" rIns="84594" bIns="42297" rtlCol="0" anchor="b"/>
          <a:lstStyle>
            <a:lvl1pPr algn="r">
              <a:defRPr sz="1100"/>
            </a:lvl1pPr>
          </a:lstStyle>
          <a:p>
            <a:fld id="{AD858600-E446-4665-9473-F6CFB70F902B}" type="slidenum">
              <a:rPr lang="en-US" smtClean="0">
                <a:latin typeface="Roboto" panose="02000000000000000000" pitchFamily="2" charset="0"/>
              </a:rPr>
              <a:pPr/>
              <a:t>‹#›</a:t>
            </a:fld>
            <a:endParaRPr lang="en-US" dirty="0">
              <a:latin typeface="Roboto" panose="02000000000000000000" pitchFamily="2" charset="0"/>
            </a:endParaRPr>
          </a:p>
        </p:txBody>
      </p:sp>
    </p:spTree>
    <p:extLst>
      <p:ext uri="{BB962C8B-B14F-4D97-AF65-F5344CB8AC3E}">
        <p14:creationId xmlns:p14="http://schemas.microsoft.com/office/powerpoint/2010/main" val="31826557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434340"/>
          </a:xfrm>
          <a:prstGeom prst="rect">
            <a:avLst/>
          </a:prstGeom>
        </p:spPr>
        <p:txBody>
          <a:bodyPr vert="horz" lIns="84594" tIns="42297" rIns="84594" bIns="42297" rtlCol="0"/>
          <a:lstStyle>
            <a:lvl1pPr algn="l">
              <a:defRPr sz="1100" b="0" i="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3625639" y="0"/>
            <a:ext cx="2773680" cy="434340"/>
          </a:xfrm>
          <a:prstGeom prst="rect">
            <a:avLst/>
          </a:prstGeom>
        </p:spPr>
        <p:txBody>
          <a:bodyPr vert="horz" lIns="84594" tIns="42297" rIns="84594" bIns="42297" rtlCol="0"/>
          <a:lstStyle>
            <a:lvl1pPr algn="r">
              <a:defRPr sz="1100" b="0" i="0">
                <a:latin typeface="Roboto" panose="02000000000000000000" pitchFamily="2" charset="0"/>
              </a:defRPr>
            </a:lvl1pPr>
          </a:lstStyle>
          <a:p>
            <a:fld id="{0A0830D5-D02C-4E49-82E3-D6B36F6B1F59}" type="datetimeFigureOut">
              <a:rPr lang="en-US" smtClean="0"/>
              <a:pPr/>
              <a:t>8/4/2023</a:t>
            </a:fld>
            <a:endParaRPr lang="en-US" dirty="0"/>
          </a:p>
        </p:txBody>
      </p:sp>
      <p:sp>
        <p:nvSpPr>
          <p:cNvPr id="4" name="Slide Image Placeholder 3"/>
          <p:cNvSpPr>
            <a:spLocks noGrp="1" noRot="1" noChangeAspect="1"/>
          </p:cNvSpPr>
          <p:nvPr>
            <p:ph type="sldImg" idx="2"/>
          </p:nvPr>
        </p:nvSpPr>
        <p:spPr>
          <a:xfrm>
            <a:off x="304800" y="650875"/>
            <a:ext cx="5791200" cy="3257550"/>
          </a:xfrm>
          <a:prstGeom prst="rect">
            <a:avLst/>
          </a:prstGeom>
          <a:noFill/>
          <a:ln w="12700">
            <a:solidFill>
              <a:prstClr val="black"/>
            </a:solidFill>
          </a:ln>
        </p:spPr>
        <p:txBody>
          <a:bodyPr vert="horz" lIns="84594" tIns="42297" rIns="84594" bIns="42297" rtlCol="0" anchor="ctr"/>
          <a:lstStyle/>
          <a:p>
            <a:endParaRPr lang="en-US" dirty="0"/>
          </a:p>
        </p:txBody>
      </p:sp>
      <p:sp>
        <p:nvSpPr>
          <p:cNvPr id="5" name="Notes Placeholder 4"/>
          <p:cNvSpPr>
            <a:spLocks noGrp="1"/>
          </p:cNvSpPr>
          <p:nvPr>
            <p:ph type="body" sz="quarter" idx="3"/>
          </p:nvPr>
        </p:nvSpPr>
        <p:spPr>
          <a:xfrm>
            <a:off x="640080" y="4126231"/>
            <a:ext cx="5120640" cy="3909060"/>
          </a:xfrm>
          <a:prstGeom prst="rect">
            <a:avLst/>
          </a:prstGeom>
        </p:spPr>
        <p:txBody>
          <a:bodyPr vert="horz" lIns="84594" tIns="42297" rIns="84594" bIns="4229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250954"/>
            <a:ext cx="2773680" cy="434340"/>
          </a:xfrm>
          <a:prstGeom prst="rect">
            <a:avLst/>
          </a:prstGeom>
        </p:spPr>
        <p:txBody>
          <a:bodyPr vert="horz" lIns="84594" tIns="42297" rIns="84594" bIns="42297" rtlCol="0" anchor="b"/>
          <a:lstStyle>
            <a:lvl1pPr algn="l">
              <a:defRPr sz="1100" b="0" i="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3625639" y="8250954"/>
            <a:ext cx="2773680" cy="434340"/>
          </a:xfrm>
          <a:prstGeom prst="rect">
            <a:avLst/>
          </a:prstGeom>
        </p:spPr>
        <p:txBody>
          <a:bodyPr vert="horz" lIns="84594" tIns="42297" rIns="84594" bIns="42297" rtlCol="0" anchor="b"/>
          <a:lstStyle>
            <a:lvl1pPr algn="r">
              <a:defRPr sz="1100" b="0" i="0">
                <a:latin typeface="Roboto" panose="02000000000000000000" pitchFamily="2" charset="0"/>
              </a:defRPr>
            </a:lvl1pPr>
          </a:lstStyle>
          <a:p>
            <a:fld id="{D7435F94-B76E-4C4F-9CC1-16C116738A31}" type="slidenum">
              <a:rPr lang="en-US" smtClean="0"/>
              <a:pPr/>
              <a:t>‹#›</a:t>
            </a:fld>
            <a:endParaRPr lang="en-US" dirty="0"/>
          </a:p>
        </p:txBody>
      </p:sp>
    </p:spTree>
    <p:extLst>
      <p:ext uri="{BB962C8B-B14F-4D97-AF65-F5344CB8AC3E}">
        <p14:creationId xmlns:p14="http://schemas.microsoft.com/office/powerpoint/2010/main" val="39939751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modwcedi@iso.co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iaiabc.org/"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modwcedi@iso.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sources.iaiabc.org/EDI-Claims-Release-3-1-Implementation-Schedule/?_gl=1*1oyav9r*_ga*NTM2MDg1MjI2LjE2NzI0MTExNDY.*_ga_TDCDQTMTQJ*MTY5MDI5MjAyNi4zNy4xLjE2OTAyOTIwMzAuMC4wLj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435F94-B76E-4C4F-9CC1-16C116738A31}" type="slidenum">
              <a:rPr lang="en-US" smtClean="0"/>
              <a:pPr/>
              <a:t>1</a:t>
            </a:fld>
            <a:endParaRPr lang="en-US" dirty="0"/>
          </a:p>
        </p:txBody>
      </p:sp>
    </p:spTree>
    <p:extLst>
      <p:ext uri="{BB962C8B-B14F-4D97-AF65-F5344CB8AC3E}">
        <p14:creationId xmlns:p14="http://schemas.microsoft.com/office/powerpoint/2010/main" val="248135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mn-lt"/>
              </a:rPr>
              <a:t>In this section, we will review Missouri’s</a:t>
            </a:r>
            <a:r>
              <a:rPr lang="en-US" altLang="en-US" dirty="0">
                <a:latin typeface="Myriad Pro"/>
              </a:rPr>
              <a:t> </a:t>
            </a:r>
            <a:r>
              <a:rPr lang="en-US" altLang="en-US" sz="1200" dirty="0">
                <a:latin typeface="Myriad Pro"/>
              </a:rPr>
              <a:t>EDI Claims Release 3.1 Website for Trading Partners and EDI Vendors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yriad Pr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yriad Pro"/>
              </a:rPr>
              <a:t>MODWC is in the process of updating various sections of their EDI website.</a:t>
            </a:r>
            <a:endParaRPr lang="en-US" dirty="0"/>
          </a:p>
        </p:txBody>
      </p:sp>
      <p:sp>
        <p:nvSpPr>
          <p:cNvPr id="4" name="Slide Number Placeholder 3"/>
          <p:cNvSpPr>
            <a:spLocks noGrp="1"/>
          </p:cNvSpPr>
          <p:nvPr>
            <p:ph type="sldNum" sz="quarter" idx="5"/>
          </p:nvPr>
        </p:nvSpPr>
        <p:spPr/>
        <p:txBody>
          <a:bodyPr/>
          <a:lstStyle/>
          <a:p>
            <a:fld id="{D7435F94-B76E-4C4F-9CC1-16C116738A31}" type="slidenum">
              <a:rPr lang="en-US" smtClean="0"/>
              <a:pPr/>
              <a:t>22</a:t>
            </a:fld>
            <a:endParaRPr lang="en-US" dirty="0"/>
          </a:p>
        </p:txBody>
      </p:sp>
    </p:spTree>
    <p:extLst>
      <p:ext uri="{BB962C8B-B14F-4D97-AF65-F5344CB8AC3E}">
        <p14:creationId xmlns:p14="http://schemas.microsoft.com/office/powerpoint/2010/main" val="248578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chemeClr val="accent1">
                    <a:lumMod val="75000"/>
                  </a:schemeClr>
                </a:solidFill>
                <a:ea typeface="MS PGothic" pitchFamily="34" charset="-128"/>
              </a:rPr>
              <a:t>To access the MODWC EDI Claims Release 3.1 Website</a:t>
            </a:r>
          </a:p>
          <a:p>
            <a:r>
              <a:rPr lang="en-US" altLang="en-US" dirty="0"/>
              <a:t>Open your browser and go to https://modwcedi.info </a:t>
            </a:r>
          </a:p>
          <a:p>
            <a:r>
              <a:rPr lang="en-US" altLang="en-US" dirty="0"/>
              <a:t>This will take you to the Home </a:t>
            </a:r>
            <a:r>
              <a:rPr lang="en-US" b="0" i="0" dirty="0">
                <a:solidFill>
                  <a:srgbClr val="333333"/>
                </a:solidFill>
                <a:effectLst/>
                <a:latin typeface="-apple-system"/>
              </a:rPr>
              <a:t>Welcome screen that provides information about MODWC EDI.</a:t>
            </a:r>
          </a:p>
          <a:p>
            <a:endParaRPr lang="en-US" b="0" i="0" dirty="0">
              <a:solidFill>
                <a:srgbClr val="333333"/>
              </a:solidFill>
              <a:effectLst/>
              <a:latin typeface="-apple-system"/>
            </a:endParaRPr>
          </a:p>
          <a:p>
            <a:r>
              <a:rPr lang="en-US" b="0" i="0" dirty="0">
                <a:solidFill>
                  <a:srgbClr val="333333"/>
                </a:solidFill>
                <a:effectLst/>
                <a:latin typeface="-apple-system"/>
              </a:rPr>
              <a:t>MO had mandated the use of the EDI Release 1 standards for reporting First Reports of Injury (FROI) effective January 1, 2009. </a:t>
            </a:r>
          </a:p>
          <a:p>
            <a:r>
              <a:rPr lang="en-US" b="0" i="0" dirty="0">
                <a:solidFill>
                  <a:srgbClr val="333333"/>
                </a:solidFill>
                <a:effectLst/>
                <a:latin typeface="-apple-system"/>
              </a:rPr>
              <a:t>Missouri will continue to receive FROI EDI claims in Release 1 format until the MODWC transitions to the EDI Release 3.1 standards in March 2025.</a:t>
            </a:r>
          </a:p>
          <a:p>
            <a:endParaRPr lang="en-US" b="0" i="0" dirty="0">
              <a:solidFill>
                <a:srgbClr val="333333"/>
              </a:solidFill>
              <a:effectLst/>
              <a:latin typeface="-apple-system"/>
            </a:endParaRPr>
          </a:p>
          <a:p>
            <a:pPr algn="l"/>
            <a:r>
              <a:rPr lang="en-US" b="0" i="0" dirty="0">
                <a:solidFill>
                  <a:srgbClr val="333333"/>
                </a:solidFill>
                <a:effectLst/>
                <a:latin typeface="-apple-system"/>
              </a:rPr>
              <a:t>Questions regarding EDI Claims IAIABC Release 3.1 reporting in Missouri should be sent to </a:t>
            </a:r>
            <a:r>
              <a:rPr lang="en-US" b="0" i="0" u="none" strike="noStrike" dirty="0">
                <a:solidFill>
                  <a:srgbClr val="006BA6"/>
                </a:solidFill>
                <a:effectLst/>
                <a:latin typeface="-apple-system"/>
                <a:hlinkClick r:id="rId3"/>
              </a:rPr>
              <a:t>modwcedi@iso.com</a:t>
            </a:r>
            <a:endParaRPr lang="en-US" b="0" i="0" dirty="0">
              <a:solidFill>
                <a:srgbClr val="333333"/>
              </a:solidFill>
              <a:effectLst/>
              <a:latin typeface="-apple-system"/>
            </a:endParaRPr>
          </a:p>
          <a:p>
            <a:pPr algn="l">
              <a:buFont typeface="+mj-lt"/>
              <a:buAutoNum type="arabicPeriod"/>
            </a:pPr>
            <a:endParaRPr lang="en-US" b="0" i="0" dirty="0">
              <a:solidFill>
                <a:srgbClr val="333333"/>
              </a:solidFill>
              <a:effectLst/>
              <a:latin typeface="-apple-system"/>
            </a:endParaRPr>
          </a:p>
          <a:p>
            <a:pPr algn="l">
              <a:buFont typeface="+mj-lt"/>
              <a:buNone/>
            </a:pPr>
            <a:r>
              <a:rPr lang="en-US" b="0" i="0" dirty="0">
                <a:solidFill>
                  <a:srgbClr val="333333"/>
                </a:solidFill>
                <a:effectLst/>
                <a:latin typeface="-apple-system"/>
              </a:rPr>
              <a:t>To receive important EDI announcements via email, join MODWC's EDI Mailing List. Please send an email to </a:t>
            </a:r>
            <a:r>
              <a:rPr lang="en-US" b="0" i="0" u="none" strike="noStrike" dirty="0">
                <a:solidFill>
                  <a:srgbClr val="006BA6"/>
                </a:solidFill>
                <a:effectLst/>
                <a:latin typeface="-apple-system"/>
                <a:hlinkClick r:id="rId3"/>
              </a:rPr>
              <a:t>modwcedi@iso.com</a:t>
            </a:r>
            <a:r>
              <a:rPr lang="en-US" b="0" i="0" dirty="0">
                <a:solidFill>
                  <a:srgbClr val="333333"/>
                </a:solidFill>
                <a:effectLst/>
                <a:latin typeface="-apple-system"/>
              </a:rPr>
              <a:t> to be added to the list. </a:t>
            </a:r>
          </a:p>
          <a:p>
            <a:pPr algn="l"/>
            <a:endParaRPr lang="en-US" b="0" i="0" dirty="0">
              <a:solidFill>
                <a:srgbClr val="333333"/>
              </a:solidFill>
              <a:effectLst/>
              <a:latin typeface="inherit"/>
            </a:endParaRPr>
          </a:p>
          <a:p>
            <a:pPr algn="l"/>
            <a:r>
              <a:rPr lang="en-US" b="0" i="0" dirty="0">
                <a:solidFill>
                  <a:srgbClr val="333333"/>
                </a:solidFill>
                <a:effectLst/>
                <a:latin typeface="inherit"/>
              </a:rPr>
              <a:t>For more information about EDI standards nationally:</a:t>
            </a:r>
          </a:p>
          <a:p>
            <a:pPr algn="l"/>
            <a:r>
              <a:rPr lang="en-US" b="0" i="0" dirty="0">
                <a:solidFill>
                  <a:srgbClr val="333333"/>
                </a:solidFill>
                <a:effectLst/>
                <a:latin typeface="-apple-system"/>
              </a:rPr>
              <a:t>International Association of Industrial Accident Boards and Commissions (IAIABC)</a:t>
            </a:r>
            <a:br>
              <a:rPr lang="en-US" b="0" i="0" dirty="0">
                <a:solidFill>
                  <a:srgbClr val="333333"/>
                </a:solidFill>
                <a:effectLst/>
                <a:latin typeface="-apple-system"/>
              </a:rPr>
            </a:br>
            <a:r>
              <a:rPr lang="en-US" b="0" i="0" dirty="0">
                <a:solidFill>
                  <a:srgbClr val="333333"/>
                </a:solidFill>
                <a:effectLst/>
                <a:latin typeface="-apple-system"/>
              </a:rPr>
              <a:t>Phone: +1 (608) 841-2017</a:t>
            </a:r>
            <a:br>
              <a:rPr lang="en-US" b="0" i="0" dirty="0">
                <a:solidFill>
                  <a:srgbClr val="333333"/>
                </a:solidFill>
                <a:effectLst/>
                <a:latin typeface="-apple-system"/>
              </a:rPr>
            </a:br>
            <a:r>
              <a:rPr lang="en-US" b="0" i="0" u="none" strike="noStrike" dirty="0">
                <a:solidFill>
                  <a:srgbClr val="006BA6"/>
                </a:solidFill>
                <a:effectLst/>
                <a:latin typeface="-apple-system"/>
                <a:hlinkClick r:id="rId4"/>
              </a:rPr>
              <a:t>www.iaiabc.org</a:t>
            </a:r>
            <a:endParaRPr lang="en-US" b="0" i="0" dirty="0">
              <a:solidFill>
                <a:srgbClr val="333333"/>
              </a:solidFill>
              <a:effectLst/>
              <a:latin typeface="-apple-system"/>
            </a:endParaRPr>
          </a:p>
          <a:p>
            <a:endParaRPr lang="en-US" altLang="en-US" dirty="0"/>
          </a:p>
          <a:p>
            <a:r>
              <a:rPr lang="en-US" altLang="en-US" dirty="0"/>
              <a:t>Next let’s go through all the links on the left side of the page on the following slides.</a:t>
            </a:r>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23</a:t>
            </a:fld>
            <a:endParaRPr lang="en-US" dirty="0"/>
          </a:p>
        </p:txBody>
      </p:sp>
    </p:spTree>
    <p:extLst>
      <p:ext uri="{BB962C8B-B14F-4D97-AF65-F5344CB8AC3E}">
        <p14:creationId xmlns:p14="http://schemas.microsoft.com/office/powerpoint/2010/main" val="965281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dirty="0">
                <a:latin typeface="+mn-lt"/>
              </a:rPr>
              <a:t>After clicking on the ‘</a:t>
            </a:r>
            <a:r>
              <a:rPr lang="en-US" sz="1200" b="0" i="0" u="none" strike="noStrike" dirty="0">
                <a:solidFill>
                  <a:srgbClr val="000000"/>
                </a:solidFill>
                <a:effectLst/>
                <a:latin typeface="+mn-lt"/>
              </a:rPr>
              <a:t>Contact us for help’ link.</a:t>
            </a:r>
          </a:p>
          <a:p>
            <a:pPr>
              <a:defRPr/>
            </a:pPr>
            <a:endParaRPr lang="en-US" sz="1200" b="0" i="0" u="none" strike="noStrike" dirty="0">
              <a:solidFill>
                <a:srgbClr val="000000"/>
              </a:solidFill>
              <a:effectLst/>
              <a:latin typeface="+mn-lt"/>
            </a:endParaRPr>
          </a:p>
          <a:p>
            <a:pPr algn="l"/>
            <a:r>
              <a:rPr lang="en-US" b="0" i="0" dirty="0">
                <a:solidFill>
                  <a:srgbClr val="333333"/>
                </a:solidFill>
                <a:effectLst/>
                <a:latin typeface="-apple-system"/>
              </a:rPr>
              <a:t>All questions related to the EDI Claims Release 3.1 Trading Partner registration process and/or general EDI Claims Release 3.1 support issues should be sent to </a:t>
            </a:r>
            <a:r>
              <a:rPr lang="en-US" b="0" i="0" u="none" strike="noStrike" dirty="0">
                <a:solidFill>
                  <a:srgbClr val="006BA6"/>
                </a:solidFill>
                <a:effectLst/>
                <a:latin typeface="-apple-system"/>
                <a:hlinkClick r:id="rId3"/>
              </a:rPr>
              <a:t>modwcedi@iso.com</a:t>
            </a:r>
            <a:endParaRPr lang="en-US" b="0" i="0" dirty="0">
              <a:solidFill>
                <a:srgbClr val="333333"/>
              </a:solidFill>
              <a:effectLst/>
              <a:latin typeface="-apple-system"/>
            </a:endParaRPr>
          </a:p>
          <a:p>
            <a:pPr algn="l"/>
            <a:r>
              <a:rPr lang="en-US" b="0" i="0" dirty="0">
                <a:solidFill>
                  <a:srgbClr val="333333"/>
                </a:solidFill>
                <a:effectLst/>
                <a:latin typeface="-apple-system"/>
              </a:rPr>
              <a:t/>
            </a:r>
            <a:br>
              <a:rPr lang="en-US" b="0" i="0" dirty="0">
                <a:solidFill>
                  <a:srgbClr val="333333"/>
                </a:solidFill>
                <a:effectLst/>
                <a:latin typeface="-apple-system"/>
              </a:rPr>
            </a:br>
            <a:r>
              <a:rPr lang="en-US" b="0" i="0" dirty="0">
                <a:solidFill>
                  <a:srgbClr val="333333"/>
                </a:solidFill>
                <a:effectLst/>
                <a:latin typeface="-apple-system"/>
              </a:rPr>
              <a:t>The MO DWC Support Team is here for you.</a:t>
            </a:r>
          </a:p>
          <a:p>
            <a:pPr>
              <a:defRPr/>
            </a:pPr>
            <a:endParaRPr lang="en-US" sz="1200" b="0" i="0" u="none" strike="noStrike" dirty="0">
              <a:solidFill>
                <a:srgbClr val="000000"/>
              </a:solidFill>
              <a:effectLst/>
              <a:latin typeface="+mn-lt"/>
            </a:endParaRPr>
          </a:p>
          <a:p>
            <a:pPr>
              <a:defRPr/>
            </a:pPr>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24</a:t>
            </a:fld>
            <a:endParaRPr lang="en-US" dirty="0"/>
          </a:p>
        </p:txBody>
      </p:sp>
    </p:spTree>
    <p:extLst>
      <p:ext uri="{BB962C8B-B14F-4D97-AF65-F5344CB8AC3E}">
        <p14:creationId xmlns:p14="http://schemas.microsoft.com/office/powerpoint/2010/main" val="3804829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dirty="0">
                <a:latin typeface="+mn-lt"/>
              </a:rPr>
              <a:t>After clicking on the ‘EDI Requirements’ link, you will see the links to the</a:t>
            </a:r>
          </a:p>
          <a:p>
            <a:r>
              <a:rPr lang="en-US" altLang="en-US" dirty="0"/>
              <a:t>MODWC FROI SROI EDI Requirements tables that include the Event Table, Element Requirement Table, Edit Matrix Table.</a:t>
            </a:r>
          </a:p>
          <a:p>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25</a:t>
            </a:fld>
            <a:endParaRPr lang="en-US" dirty="0"/>
          </a:p>
        </p:txBody>
      </p:sp>
    </p:spTree>
    <p:extLst>
      <p:ext uri="{BB962C8B-B14F-4D97-AF65-F5344CB8AC3E}">
        <p14:creationId xmlns:p14="http://schemas.microsoft.com/office/powerpoint/2010/main" val="3656336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dirty="0">
                <a:latin typeface="+mn-lt"/>
              </a:rPr>
              <a:t>The Event table answers the question: What FROI SROI EDI reports should be filed and when?</a:t>
            </a: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latin typeface="+mn-lt"/>
              </a:rPr>
              <a:t>The Event Table relates EDI information, to the circumstances under which the information is initiated, as well as the timeframes for sending the information.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latin typeface="+mn-lt"/>
              </a:rPr>
              <a:t>These circumstances and timeframes reflect legislative mandates and specifications relative to reporting</a:t>
            </a:r>
            <a:r>
              <a:rPr lang="en-US" altLang="en-US" baseline="0" dirty="0">
                <a:latin typeface="+mn-lt"/>
              </a:rPr>
              <a:t> </a:t>
            </a:r>
            <a:r>
              <a:rPr lang="en-US" altLang="en-US" dirty="0">
                <a:latin typeface="+mn-lt"/>
              </a:rPr>
              <a:t>requirements, based on various criteria.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latin typeface="+mn-lt"/>
            </a:endParaRPr>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26</a:t>
            </a:fld>
            <a:endParaRPr lang="en-US" dirty="0"/>
          </a:p>
        </p:txBody>
      </p:sp>
    </p:spTree>
    <p:extLst>
      <p:ext uri="{BB962C8B-B14F-4D97-AF65-F5344CB8AC3E}">
        <p14:creationId xmlns:p14="http://schemas.microsoft.com/office/powerpoint/2010/main" val="2975752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latin typeface="+mn-lt"/>
              </a:rPr>
              <a:t>So what data is needed on the EDI reports?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The </a:t>
            </a:r>
            <a:r>
              <a:rPr lang="en-US" altLang="en-US" sz="1200" b="1" dirty="0"/>
              <a:t>Element Requirements</a:t>
            </a:r>
            <a:r>
              <a:rPr lang="en-US" altLang="en-US" sz="1200" dirty="0"/>
              <a:t> table lists the individual data element requirements for each FROI and SROI report type.</a:t>
            </a:r>
            <a:r>
              <a:rPr lang="en-US" altLang="en-US" sz="1200" b="1" dirty="0"/>
              <a:t> </a:t>
            </a:r>
          </a:p>
          <a:p>
            <a:endParaRPr lang="en-US" altLang="en-US" dirty="0">
              <a:latin typeface="+mn-lt"/>
            </a:endParaRPr>
          </a:p>
          <a:p>
            <a:r>
              <a:rPr lang="en-US" altLang="en-US" dirty="0">
                <a:latin typeface="+mn-lt"/>
              </a:rPr>
              <a:t>Data Element requirements are defined for each FROI and SROI</a:t>
            </a:r>
            <a:r>
              <a:rPr lang="en-US" altLang="en-US" baseline="0" dirty="0">
                <a:latin typeface="+mn-lt"/>
              </a:rPr>
              <a:t> report,</a:t>
            </a:r>
            <a:r>
              <a:rPr lang="en-US" altLang="en-US" dirty="0">
                <a:latin typeface="+mn-lt"/>
              </a:rPr>
              <a:t> at the Maintenance Type Code (MTC) level, on the Missouri </a:t>
            </a:r>
            <a:r>
              <a:rPr lang="en-US" altLang="en-US" u="sng" dirty="0">
                <a:latin typeface="+mn-lt"/>
              </a:rPr>
              <a:t>Element Requirement Table</a:t>
            </a:r>
            <a:r>
              <a:rPr lang="en-US" altLang="en-US" dirty="0">
                <a:latin typeface="+mn-lt"/>
              </a:rPr>
              <a:t>.</a:t>
            </a:r>
          </a:p>
          <a:p>
            <a:r>
              <a:rPr lang="en-US" sz="1200" kern="1200" dirty="0">
                <a:solidFill>
                  <a:schemeClr val="tx1"/>
                </a:solidFill>
                <a:effectLst/>
                <a:latin typeface="+mn-lt"/>
                <a:ea typeface="+mn-ea"/>
                <a:cs typeface="+mn-cs"/>
              </a:rPr>
              <a:t>The Element Requirement Table was designed to provide a tool to communicate Missouri's business and technical</a:t>
            </a:r>
            <a:r>
              <a:rPr lang="en-US" sz="1200" kern="1200" baseline="0" dirty="0">
                <a:solidFill>
                  <a:schemeClr val="tx1"/>
                </a:solidFill>
                <a:effectLst/>
                <a:latin typeface="+mn-lt"/>
                <a:ea typeface="+mn-ea"/>
                <a:cs typeface="+mn-cs"/>
              </a:rPr>
              <a:t> requirements on each</a:t>
            </a:r>
            <a:r>
              <a:rPr lang="en-US" sz="1200" kern="1200" dirty="0">
                <a:solidFill>
                  <a:schemeClr val="tx1"/>
                </a:solidFill>
                <a:effectLst/>
                <a:latin typeface="+mn-lt"/>
                <a:ea typeface="+mn-ea"/>
                <a:cs typeface="+mn-cs"/>
              </a:rPr>
              <a:t> data element.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I mentioned, t</a:t>
            </a:r>
            <a:r>
              <a:rPr lang="en-US" sz="1200" kern="1200" dirty="0">
                <a:solidFill>
                  <a:schemeClr val="tx1"/>
                </a:solidFill>
                <a:effectLst/>
                <a:latin typeface="+mn-lt"/>
                <a:ea typeface="+mn-ea"/>
                <a:cs typeface="+mn-cs"/>
              </a:rPr>
              <a:t>his allows for data element requirements, to be defined for each record layout, both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FROI and SROI, down to the level of each Maintenance Type Code. </a:t>
            </a:r>
          </a:p>
          <a:p>
            <a:r>
              <a:rPr lang="en-US" sz="1200" kern="1200" dirty="0">
                <a:solidFill>
                  <a:schemeClr val="tx1"/>
                </a:solidFill>
                <a:effectLst/>
                <a:latin typeface="+mn-lt"/>
                <a:ea typeface="+mn-ea"/>
                <a:cs typeface="+mn-cs"/>
              </a:rPr>
              <a:t>Further, it provides for element requirements to differ, based on Report Type criteria established on the Event Table.  </a:t>
            </a:r>
          </a:p>
          <a:p>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27</a:t>
            </a:fld>
            <a:endParaRPr lang="en-US" dirty="0"/>
          </a:p>
        </p:txBody>
      </p:sp>
    </p:spTree>
    <p:extLst>
      <p:ext uri="{BB962C8B-B14F-4D97-AF65-F5344CB8AC3E}">
        <p14:creationId xmlns:p14="http://schemas.microsoft.com/office/powerpoint/2010/main" val="3851692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u="sng" dirty="0">
                <a:latin typeface="+mn-lt"/>
              </a:rPr>
              <a:t>Our question now is What other edits will be applied to the EDI Data? </a:t>
            </a:r>
          </a:p>
          <a:p>
            <a:endParaRPr lang="en-US" altLang="en-US" sz="1200" b="1" dirty="0"/>
          </a:p>
          <a:p>
            <a:r>
              <a:rPr lang="en-US" altLang="en-US" sz="1200" b="1" dirty="0"/>
              <a:t>Edit Matrix </a:t>
            </a:r>
            <a:r>
              <a:rPr lang="en-US" altLang="en-US" sz="1200" dirty="0"/>
              <a:t>table provides information on the edits that will apply to each data element and the edits that will be applied based on the population of the data element.</a:t>
            </a:r>
          </a:p>
          <a:p>
            <a:endParaRPr lang="en-US" altLang="en-US" sz="1200" baseline="0" dirty="0"/>
          </a:p>
          <a:p>
            <a:endParaRPr lang="en-US" altLang="en-US" sz="1200" b="1" u="sng" dirty="0">
              <a:latin typeface="+mn-lt"/>
            </a:endParaRPr>
          </a:p>
          <a:p>
            <a:r>
              <a:rPr lang="en-US" altLang="en-US" sz="1200" dirty="0">
                <a:latin typeface="+mn-lt"/>
              </a:rPr>
              <a:t>The Edit Matrix answers that question.</a:t>
            </a:r>
            <a:endParaRPr lang="en-US" altLang="en-US" b="1" u="sng" dirty="0">
              <a:latin typeface="+mn-lt"/>
            </a:endParaRPr>
          </a:p>
          <a:p>
            <a:endParaRPr lang="en-US" altLang="en-US" dirty="0">
              <a:latin typeface="+mn-lt"/>
            </a:endParaRPr>
          </a:p>
          <a:p>
            <a:r>
              <a:rPr lang="en-US" altLang="en-US" dirty="0">
                <a:latin typeface="+mn-lt"/>
              </a:rPr>
              <a:t>In addition to the requirements that we discussed on the Element Requirement table, the Edit Matrix is provided to communicate the remaining edits that will be applied to each FROI and SROI report and most specifically to each data element.</a:t>
            </a:r>
          </a:p>
          <a:p>
            <a:r>
              <a:rPr lang="en-US" altLang="en-US" dirty="0">
                <a:latin typeface="+mn-lt"/>
              </a:rPr>
              <a:t>It is very detailed because it provides the standard errors applied as defined by the IAIABC Standards and also additional edits that are applied specifically for Missouri’s requirements.</a:t>
            </a:r>
          </a:p>
          <a:p>
            <a:endParaRPr lang="en-US" alt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We</a:t>
            </a:r>
            <a:r>
              <a:rPr lang="en-US" altLang="en-US" sz="1200" baseline="0" dirty="0"/>
              <a:t> will discuss these requirement tables planning for a future presentation. </a:t>
            </a:r>
          </a:p>
          <a:p>
            <a:endParaRPr lang="en-US" altLang="en-US" dirty="0">
              <a:latin typeface="+mn-lt"/>
            </a:endParaRPr>
          </a:p>
          <a:p>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28</a:t>
            </a:fld>
            <a:endParaRPr lang="en-US" dirty="0"/>
          </a:p>
        </p:txBody>
      </p:sp>
    </p:spTree>
    <p:extLst>
      <p:ext uri="{BB962C8B-B14F-4D97-AF65-F5344CB8AC3E}">
        <p14:creationId xmlns:p14="http://schemas.microsoft.com/office/powerpoint/2010/main" val="3047680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mn-lt"/>
              </a:rPr>
              <a:t>After clicking on the ‘Implementation Guide’ link, the Missouri R3.1 Implementation Guide link is displayed. This guide provides additional information for Missouri’s EDI reporting in addition to the requirement tables. </a:t>
            </a:r>
          </a:p>
          <a:p>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29</a:t>
            </a:fld>
            <a:endParaRPr lang="en-US" dirty="0"/>
          </a:p>
        </p:txBody>
      </p:sp>
    </p:spTree>
    <p:extLst>
      <p:ext uri="{BB962C8B-B14F-4D97-AF65-F5344CB8AC3E}">
        <p14:creationId xmlns:p14="http://schemas.microsoft.com/office/powerpoint/2010/main" val="3126172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ja-JP" dirty="0">
                <a:latin typeface="+mn-lt"/>
              </a:rPr>
              <a:t>By clicking on the ‘Implementation Information’ page you will find documents to assist with the implementation</a:t>
            </a:r>
          </a:p>
          <a:p>
            <a:endParaRPr lang="en-US" altLang="ja-JP" dirty="0">
              <a:latin typeface="+mn-lt"/>
            </a:endParaRPr>
          </a:p>
          <a:p>
            <a:r>
              <a:rPr lang="en-US" altLang="ja-JP" dirty="0">
                <a:latin typeface="+mn-lt"/>
              </a:rPr>
              <a:t>For</a:t>
            </a:r>
            <a:r>
              <a:rPr lang="en-US" altLang="ja-JP" baseline="0" dirty="0">
                <a:latin typeface="+mn-lt"/>
              </a:rPr>
              <a:t> example, you can see here </a:t>
            </a:r>
            <a:r>
              <a:rPr lang="en-US" altLang="ja-JP" dirty="0">
                <a:latin typeface="+mn-lt"/>
              </a:rPr>
              <a:t>Missouri</a:t>
            </a:r>
            <a:r>
              <a:rPr lang="ja-JP" altLang="en-US" dirty="0">
                <a:latin typeface="+mn-lt"/>
              </a:rPr>
              <a:t>’</a:t>
            </a:r>
            <a:r>
              <a:rPr lang="en-US" altLang="ja-JP" dirty="0">
                <a:latin typeface="+mn-lt"/>
              </a:rPr>
              <a:t>s Master Sender ID that provides Missouri’s Master FEIN that should be used when sending the EDI Claims</a:t>
            </a:r>
            <a:r>
              <a:rPr lang="en-US" altLang="ja-JP" baseline="0" dirty="0">
                <a:latin typeface="+mn-lt"/>
              </a:rPr>
              <a:t> Release 3.1 </a:t>
            </a:r>
            <a:r>
              <a:rPr lang="en-US" altLang="ja-JP" dirty="0">
                <a:latin typeface="+mn-lt"/>
              </a:rPr>
              <a:t>data and returned as part of the acknowledgment file</a:t>
            </a:r>
            <a:r>
              <a:rPr lang="en-US" altLang="en-US" dirty="0">
                <a:latin typeface="+mn-lt"/>
              </a:rPr>
              <a:t>. </a:t>
            </a:r>
          </a:p>
          <a:p>
            <a:endParaRPr lang="en-US" altLang="en-US" dirty="0">
              <a:latin typeface="+mn-lt"/>
            </a:endParaRPr>
          </a:p>
          <a:p>
            <a:r>
              <a:rPr lang="en-US" altLang="en-US" dirty="0">
                <a:latin typeface="+mn-lt"/>
              </a:rPr>
              <a:t>We will be adding additional documents in the coming weeks as they become available.</a:t>
            </a:r>
          </a:p>
          <a:p>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30</a:t>
            </a:fld>
            <a:endParaRPr lang="en-US" dirty="0"/>
          </a:p>
        </p:txBody>
      </p:sp>
    </p:spTree>
    <p:extLst>
      <p:ext uri="{BB962C8B-B14F-4D97-AF65-F5344CB8AC3E}">
        <p14:creationId xmlns:p14="http://schemas.microsoft.com/office/powerpoint/2010/main" val="3259872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mn-lt"/>
              </a:rPr>
              <a:t>After clicking on the ‘</a:t>
            </a:r>
            <a:r>
              <a:rPr lang="en-US" sz="1200" b="0" i="0" u="none" strike="noStrike" dirty="0">
                <a:solidFill>
                  <a:srgbClr val="000000"/>
                </a:solidFill>
                <a:effectLst/>
                <a:latin typeface="+mn-lt"/>
              </a:rPr>
              <a:t>FAQ’ link, you will have access to the Frequently Asked Questions. This will be updated as we receive additional questions.</a:t>
            </a:r>
          </a:p>
          <a:p>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31</a:t>
            </a:fld>
            <a:endParaRPr lang="en-US" dirty="0"/>
          </a:p>
        </p:txBody>
      </p:sp>
    </p:spTree>
    <p:extLst>
      <p:ext uri="{BB962C8B-B14F-4D97-AF65-F5344CB8AC3E}">
        <p14:creationId xmlns:p14="http://schemas.microsoft.com/office/powerpoint/2010/main" val="2880084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Claims EDI Implementation Overview</a:t>
            </a:r>
          </a:p>
          <a:p>
            <a:endParaRPr lang="en-US" dirty="0"/>
          </a:p>
          <a:p>
            <a:pPr algn="l"/>
            <a:r>
              <a:rPr lang="en-US" dirty="0"/>
              <a:t>My name is Robbie Tanner and I am with Verisk. </a:t>
            </a:r>
          </a:p>
          <a:p>
            <a:pPr algn="l"/>
            <a:r>
              <a:rPr lang="en-US" b="0" i="0" dirty="0">
                <a:solidFill>
                  <a:srgbClr val="333333"/>
                </a:solidFill>
                <a:effectLst/>
                <a:latin typeface="-apple-system"/>
              </a:rPr>
              <a:t>Missouri has selected Verisk to help implement their FROI and SROI EDI Reporting. In addition to managing the technical aspects of data submittal, Verisk will be your main contact for implementation, technical requirements, and any questions you may have.</a:t>
            </a:r>
          </a:p>
          <a:p>
            <a:endParaRPr lang="en-US" dirty="0"/>
          </a:p>
        </p:txBody>
      </p:sp>
      <p:sp>
        <p:nvSpPr>
          <p:cNvPr id="4" name="Slide Number Placeholder 3"/>
          <p:cNvSpPr>
            <a:spLocks noGrp="1"/>
          </p:cNvSpPr>
          <p:nvPr>
            <p:ph type="sldNum" sz="quarter" idx="5"/>
          </p:nvPr>
        </p:nvSpPr>
        <p:spPr/>
        <p:txBody>
          <a:bodyPr/>
          <a:lstStyle/>
          <a:p>
            <a:fld id="{D7435F94-B76E-4C4F-9CC1-16C116738A31}" type="slidenum">
              <a:rPr lang="en-US" smtClean="0"/>
              <a:pPr/>
              <a:t>14</a:t>
            </a:fld>
            <a:endParaRPr lang="en-US" dirty="0"/>
          </a:p>
        </p:txBody>
      </p:sp>
    </p:spTree>
    <p:extLst>
      <p:ext uri="{BB962C8B-B14F-4D97-AF65-F5344CB8AC3E}">
        <p14:creationId xmlns:p14="http://schemas.microsoft.com/office/powerpoint/2010/main" val="43950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ja-JP" dirty="0">
                <a:latin typeface="+mn-lt"/>
              </a:rPr>
              <a:t>By clicking on the ‘Web Links’ page you will find MO DWC Links and Industry Links that you may find helpful.</a:t>
            </a:r>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32</a:t>
            </a:fld>
            <a:endParaRPr lang="en-US" dirty="0"/>
          </a:p>
        </p:txBody>
      </p:sp>
    </p:spTree>
    <p:extLst>
      <p:ext uri="{BB962C8B-B14F-4D97-AF65-F5344CB8AC3E}">
        <p14:creationId xmlns:p14="http://schemas.microsoft.com/office/powerpoint/2010/main" val="1973617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l"/>
            <a:r>
              <a:rPr lang="en-US" b="1" i="0" dirty="0">
                <a:solidFill>
                  <a:srgbClr val="124C95"/>
                </a:solidFill>
                <a:effectLst/>
                <a:latin typeface="Nunito" pitchFamily="2" charset="0"/>
              </a:rPr>
              <a:t>EDI Vendors</a:t>
            </a:r>
          </a:p>
          <a:p>
            <a:pPr algn="l"/>
            <a:r>
              <a:rPr lang="en-US" b="0" i="0" dirty="0">
                <a:solidFill>
                  <a:srgbClr val="232323"/>
                </a:solidFill>
                <a:effectLst/>
                <a:latin typeface="Open Sans" panose="020B0606030504020204" pitchFamily="34" charset="0"/>
              </a:rPr>
              <a:t>Trading Partners can:</a:t>
            </a:r>
          </a:p>
          <a:p>
            <a:pPr algn="l">
              <a:buFont typeface="Arial" panose="020B0604020202020204" pitchFamily="34" charset="0"/>
              <a:buChar char="•"/>
            </a:pPr>
            <a:r>
              <a:rPr lang="en-US" b="0" i="0" dirty="0">
                <a:solidFill>
                  <a:srgbClr val="232323"/>
                </a:solidFill>
                <a:effectLst/>
                <a:latin typeface="Open Sans" panose="020B0606030504020204" pitchFamily="34" charset="0"/>
              </a:rPr>
              <a:t>report directly through secure file transfer protocol;</a:t>
            </a:r>
          </a:p>
          <a:p>
            <a:pPr algn="l">
              <a:buFont typeface="Arial" panose="020B0604020202020204" pitchFamily="34" charset="0"/>
              <a:buChar char="•"/>
            </a:pPr>
            <a:r>
              <a:rPr lang="en-US" b="0" i="0" dirty="0">
                <a:solidFill>
                  <a:srgbClr val="232323"/>
                </a:solidFill>
                <a:effectLst/>
                <a:latin typeface="Open Sans" panose="020B0606030504020204" pitchFamily="34" charset="0"/>
              </a:rPr>
              <a:t>use the DWC free web system or Jurisdiction Web Entry (recommended for low volume use only); or</a:t>
            </a:r>
          </a:p>
          <a:p>
            <a:pPr algn="l">
              <a:buFont typeface="Arial" panose="020B0604020202020204" pitchFamily="34" charset="0"/>
              <a:buChar char="•"/>
            </a:pPr>
            <a:r>
              <a:rPr lang="en-US" b="0" i="0" dirty="0">
                <a:solidFill>
                  <a:srgbClr val="232323"/>
                </a:solidFill>
                <a:effectLst/>
                <a:latin typeface="Open Sans" panose="020B0606030504020204" pitchFamily="34" charset="0"/>
              </a:rPr>
              <a:t>use the EDI vendor of their choice.</a:t>
            </a:r>
          </a:p>
          <a:p>
            <a:pPr algn="l"/>
            <a:r>
              <a:rPr lang="en-US" b="0" i="0" dirty="0">
                <a:solidFill>
                  <a:srgbClr val="232323"/>
                </a:solidFill>
                <a:effectLst/>
                <a:latin typeface="Open Sans" panose="020B0606030504020204" pitchFamily="34" charset="0"/>
              </a:rPr>
              <a:t>All insurance carriers must successfully complete required testing with their vendor before live data transmissions begin.</a:t>
            </a:r>
          </a:p>
          <a:p>
            <a:pPr algn="l"/>
            <a:endParaRPr lang="en-US" b="0" i="0" dirty="0">
              <a:solidFill>
                <a:srgbClr val="333333"/>
              </a:solidFill>
              <a:effectLst/>
              <a:latin typeface="-apple-system"/>
            </a:endParaRPr>
          </a:p>
          <a:p>
            <a:pPr algn="l"/>
            <a:r>
              <a:rPr lang="en-US" b="0" i="0" dirty="0">
                <a:solidFill>
                  <a:srgbClr val="333333"/>
                </a:solidFill>
                <a:effectLst/>
                <a:latin typeface="-apple-system"/>
              </a:rPr>
              <a:t>Trading Partners can use an EDI vendor that sells EDI software or services to support FROI and SROI reporting. </a:t>
            </a:r>
          </a:p>
          <a:p>
            <a:pPr algn="l"/>
            <a:endParaRPr lang="en-US" b="0" i="0" dirty="0">
              <a:solidFill>
                <a:srgbClr val="333333"/>
              </a:solidFill>
              <a:effectLst/>
              <a:latin typeface="-apple-system"/>
            </a:endParaRPr>
          </a:p>
          <a:p>
            <a:pPr algn="l"/>
            <a:r>
              <a:rPr lang="en-US" b="0" i="0" dirty="0">
                <a:solidFill>
                  <a:srgbClr val="333333"/>
                </a:solidFill>
                <a:effectLst/>
                <a:latin typeface="-apple-system"/>
              </a:rPr>
              <a:t>We have provided a list of vendors that known to offer EDI services and these vendors must successfully complete required testing with the MODWC's EDI contractor Verisk before live data transmissions begin.</a:t>
            </a:r>
          </a:p>
          <a:p>
            <a:pPr algn="l"/>
            <a:endParaRPr lang="en-US" b="0" i="0" dirty="0">
              <a:solidFill>
                <a:srgbClr val="333333"/>
              </a:solidFill>
              <a:effectLst/>
              <a:latin typeface="-apple-system"/>
            </a:endParaRPr>
          </a:p>
          <a:p>
            <a:pPr algn="l"/>
            <a:r>
              <a:rPr lang="en-US" b="0" i="0" dirty="0">
                <a:solidFill>
                  <a:srgbClr val="333333"/>
                </a:solidFill>
                <a:effectLst/>
                <a:latin typeface="-apple-system"/>
              </a:rPr>
              <a:t>This list is for informational purposes only. It is not an approved vendor list, is not exhaustive, and inclusion on the list does not constitute an endorsement or recommendation by the MODWC. </a:t>
            </a:r>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33</a:t>
            </a:fld>
            <a:endParaRPr lang="en-US" dirty="0"/>
          </a:p>
        </p:txBody>
      </p:sp>
    </p:spTree>
    <p:extLst>
      <p:ext uri="{BB962C8B-B14F-4D97-AF65-F5344CB8AC3E}">
        <p14:creationId xmlns:p14="http://schemas.microsoft.com/office/powerpoint/2010/main" val="3959016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MODWC </a:t>
            </a:r>
            <a:r>
              <a:rPr lang="en-US" b="0" i="0" dirty="0">
                <a:solidFill>
                  <a:srgbClr val="A94442"/>
                </a:solidFill>
                <a:effectLst/>
                <a:latin typeface="-apple-system"/>
              </a:rPr>
              <a:t>Trading Partner Profile Registration System for EDI Claims Release 3.1 is suspended until further notice. MODWC will send an announcement when it is resumed. </a:t>
            </a:r>
            <a:r>
              <a:rPr lang="en-US" altLang="en-US" sz="1200" b="0" dirty="0">
                <a:solidFill>
                  <a:srgbClr val="0000FF"/>
                </a:solidFill>
              </a:rPr>
              <a:t>after you receive notification from</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rgbClr val="0000FF"/>
                </a:solidFill>
              </a:rPr>
              <a:t>When that is received then please Complete the Trading Partner Profile Registration online.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rgbClr val="0000FF"/>
                </a:solidFill>
              </a:rPr>
              <a:t>You will need to register even if you are a current registered Release 1 Trading Partner. </a:t>
            </a:r>
          </a:p>
          <a:p>
            <a:pPr>
              <a:defRPr/>
            </a:pPr>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34</a:t>
            </a:fld>
            <a:endParaRPr lang="en-US" dirty="0"/>
          </a:p>
        </p:txBody>
      </p:sp>
    </p:spTree>
    <p:extLst>
      <p:ext uri="{BB962C8B-B14F-4D97-AF65-F5344CB8AC3E}">
        <p14:creationId xmlns:p14="http://schemas.microsoft.com/office/powerpoint/2010/main" val="1815138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ＭＳ Ｐゴシック" pitchFamily="-84" charset="-128"/>
                <a:cs typeface="ＭＳ Ｐゴシック" charset="0"/>
              </a:rPr>
              <a:t>Click on  ‘What’s New’ link to obtain access to News and Updates where you will find the announcements and other various information </a:t>
            </a:r>
            <a:r>
              <a:rPr lang="en-US" b="0" i="0" dirty="0">
                <a:solidFill>
                  <a:srgbClr val="333333"/>
                </a:solidFill>
                <a:effectLst/>
                <a:latin typeface="-apple-system"/>
              </a:rPr>
              <a:t>related to EDI filing for MODWC.</a:t>
            </a:r>
          </a:p>
          <a:p>
            <a:pPr>
              <a:defRPr/>
            </a:pPr>
            <a:r>
              <a:rPr lang="en-US" altLang="en-US" dirty="0"/>
              <a:t>There are several new worthy items here where it is Showing the DESCRIPTION and the DATE POSTED. Click on the link to view the:</a:t>
            </a:r>
          </a:p>
          <a:p>
            <a:pPr>
              <a:defRPr/>
            </a:pPr>
            <a:r>
              <a:rPr lang="en-US" altLang="en-US" dirty="0"/>
              <a:t> </a:t>
            </a:r>
          </a:p>
          <a:p>
            <a:pPr marL="171450" indent="-171450">
              <a:buFont typeface="Arial" panose="020B0604020202020204" pitchFamily="34" charset="0"/>
              <a:buChar char="•"/>
              <a:defRPr/>
            </a:pPr>
            <a:r>
              <a:rPr lang="en-US" altLang="en-US" dirty="0"/>
              <a:t>Missouri Division of Workers' Compensation (MODWC) EDI Claims Release 3.1 Information Update	posted 07/02/2019</a:t>
            </a:r>
          </a:p>
          <a:p>
            <a:pPr marL="171450" indent="-171450">
              <a:buFont typeface="Arial" panose="020B0604020202020204" pitchFamily="34" charset="0"/>
              <a:buChar char="•"/>
              <a:defRPr/>
            </a:pPr>
            <a:r>
              <a:rPr lang="en-US" altLang="en-US" dirty="0"/>
              <a:t>MODWC Claim Administrators and Vendors – New Nature &amp; Cause of Injury Codes for COVID-19 Pandemic	posted 3/27/2020</a:t>
            </a:r>
          </a:p>
          <a:p>
            <a:pPr marL="171450" indent="-171450">
              <a:buFont typeface="Arial" panose="020B0604020202020204" pitchFamily="34" charset="0"/>
              <a:buChar char="•"/>
              <a:defRPr/>
            </a:pPr>
            <a:r>
              <a:rPr lang="en-US" altLang="en-US" dirty="0"/>
              <a:t>New MODWC EDI Claims Release 3.1 Website, EDI Claims Release 3.1 v1.0 Requirements, Implementation Guide and Trading Partner Registration are Now Available!	Posted: 7/1/2020</a:t>
            </a:r>
          </a:p>
          <a:p>
            <a:pPr>
              <a:defRPr/>
            </a:pPr>
            <a:r>
              <a:rPr lang="en-US" altLang="en-US" dirty="0"/>
              <a:t> </a:t>
            </a:r>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35</a:t>
            </a:fld>
            <a:endParaRPr lang="en-US" dirty="0"/>
          </a:p>
        </p:txBody>
      </p:sp>
    </p:spTree>
    <p:extLst>
      <p:ext uri="{BB962C8B-B14F-4D97-AF65-F5344CB8AC3E}">
        <p14:creationId xmlns:p14="http://schemas.microsoft.com/office/powerpoint/2010/main" val="4131691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b="0" i="0" dirty="0">
                <a:solidFill>
                  <a:srgbClr val="333333"/>
                </a:solidFill>
                <a:effectLst/>
                <a:latin typeface="-apple-system"/>
              </a:rPr>
              <a:t>We covered some details about Verisk earlier today however you can </a:t>
            </a:r>
          </a:p>
          <a:p>
            <a:pPr>
              <a:defRPr/>
            </a:pPr>
            <a:r>
              <a:rPr lang="en-US" b="0" i="0" dirty="0">
                <a:solidFill>
                  <a:srgbClr val="333333"/>
                </a:solidFill>
                <a:effectLst/>
                <a:latin typeface="-apple-system"/>
              </a:rPr>
              <a:t>r</a:t>
            </a:r>
            <a:r>
              <a:rPr lang="en-US" altLang="en-US" b="0" i="0" dirty="0">
                <a:solidFill>
                  <a:srgbClr val="333333"/>
                </a:solidFill>
                <a:effectLst/>
                <a:latin typeface="-apple-system"/>
              </a:rPr>
              <a:t>ead more about Verisk on this ‘About Verisk’ page or on the Verisk website at https://www.verisk.com</a:t>
            </a:r>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36</a:t>
            </a:fld>
            <a:endParaRPr lang="en-US" dirty="0"/>
          </a:p>
        </p:txBody>
      </p:sp>
    </p:spTree>
    <p:extLst>
      <p:ext uri="{BB962C8B-B14F-4D97-AF65-F5344CB8AC3E}">
        <p14:creationId xmlns:p14="http://schemas.microsoft.com/office/powerpoint/2010/main" val="1758186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p:cNvSpPr>
            <a:spLocks noGrp="1" noRot="1" noChangeAspect="1" noChangeArrowheads="1" noTextEdit="1"/>
          </p:cNvSpPr>
          <p:nvPr>
            <p:ph type="sldImg"/>
          </p:nvPr>
        </p:nvSpPr>
        <p:spPr>
          <a:xfrm>
            <a:off x="279400" y="466725"/>
            <a:ext cx="6299200" cy="3543300"/>
          </a:xfrm>
          <a:ln/>
        </p:spPr>
      </p:sp>
      <p:sp>
        <p:nvSpPr>
          <p:cNvPr id="46086" name="Rectangle 3"/>
          <p:cNvSpPr>
            <a:spLocks noGrp="1" noChangeArrowheads="1"/>
          </p:cNvSpPr>
          <p:nvPr>
            <p:ph type="body" idx="1"/>
          </p:nvPr>
        </p:nvSpPr>
        <p:spPr>
          <a:xfrm>
            <a:off x="307492" y="4268922"/>
            <a:ext cx="6261652" cy="4748265"/>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Let’s walk through a summary of Steps for Implementing EDI Claims Release 3.1 with Missouri</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solidFill>
                <a:srgbClr val="0000FF"/>
              </a:solidFill>
            </a:endParaRPr>
          </a:p>
          <a:p>
            <a:endParaRPr lang="en-US" dirty="0"/>
          </a:p>
        </p:txBody>
      </p:sp>
      <p:sp>
        <p:nvSpPr>
          <p:cNvPr id="2" name="Slide Number Placeholder 1"/>
          <p:cNvSpPr>
            <a:spLocks noGrp="1"/>
          </p:cNvSpPr>
          <p:nvPr>
            <p:ph type="sldNum" sz="quarter" idx="10"/>
          </p:nvPr>
        </p:nvSpPr>
        <p:spPr/>
        <p:txBody>
          <a:bodyPr/>
          <a:lstStyle/>
          <a:p>
            <a:fld id="{75693FD4-8F83-4EF7-AC3F-0DC0388986B0}" type="slidenum">
              <a:rPr lang="en-US" smtClean="0"/>
              <a:pPr/>
              <a:t>37</a:t>
            </a:fld>
            <a:endParaRPr lang="en-US" dirty="0"/>
          </a:p>
        </p:txBody>
      </p:sp>
    </p:spTree>
    <p:extLst>
      <p:ext uri="{BB962C8B-B14F-4D97-AF65-F5344CB8AC3E}">
        <p14:creationId xmlns:p14="http://schemas.microsoft.com/office/powerpoint/2010/main" val="1745445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p:cNvSpPr>
            <a:spLocks noGrp="1" noRot="1" noChangeAspect="1" noChangeArrowheads="1" noTextEdit="1"/>
          </p:cNvSpPr>
          <p:nvPr>
            <p:ph type="sldImg"/>
          </p:nvPr>
        </p:nvSpPr>
        <p:spPr>
          <a:xfrm>
            <a:off x="279400" y="466725"/>
            <a:ext cx="6299200" cy="3543300"/>
          </a:xfrm>
          <a:ln/>
        </p:spPr>
      </p:sp>
      <p:sp>
        <p:nvSpPr>
          <p:cNvPr id="46086" name="Rectangle 3"/>
          <p:cNvSpPr>
            <a:spLocks noGrp="1" noChangeArrowheads="1"/>
          </p:cNvSpPr>
          <p:nvPr>
            <p:ph type="body" idx="1"/>
          </p:nvPr>
        </p:nvSpPr>
        <p:spPr>
          <a:xfrm>
            <a:off x="307492" y="4268922"/>
            <a:ext cx="6261652" cy="4748265"/>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0000FF"/>
                </a:solidFill>
              </a:rPr>
              <a:t>First Obtain</a:t>
            </a:r>
            <a:r>
              <a:rPr lang="en-US" altLang="en-US" sz="1200" b="1" dirty="0">
                <a:solidFill>
                  <a:schemeClr val="bg2"/>
                </a:solidFill>
              </a:rPr>
              <a:t> </a:t>
            </a:r>
            <a:r>
              <a:rPr lang="en-US" altLang="en-US" sz="1200" dirty="0"/>
              <a:t>the IAIABC R3.1 Implementation Guide</a:t>
            </a:r>
            <a:endParaRPr lang="en-US" altLang="en-US" sz="1200" b="1" dirty="0">
              <a:solidFill>
                <a:srgbClr val="FFFF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0000FF"/>
                </a:solidFill>
              </a:rPr>
              <a:t>Then Obtain</a:t>
            </a:r>
            <a:r>
              <a:rPr lang="en-US" altLang="en-US" sz="1200" dirty="0">
                <a:solidFill>
                  <a:schemeClr val="bg2"/>
                </a:solidFill>
              </a:rPr>
              <a:t> </a:t>
            </a:r>
            <a:r>
              <a:rPr lang="en-US" altLang="en-US" sz="1200" dirty="0">
                <a:solidFill>
                  <a:schemeClr val="tx1"/>
                </a:solidFill>
              </a:rPr>
              <a:t>Missouri’s </a:t>
            </a:r>
            <a:r>
              <a:rPr lang="en-US" altLang="en-US" sz="1200" dirty="0"/>
              <a:t>Implementation guide and Requirements Information located on their EDI website.</a:t>
            </a:r>
            <a:endParaRPr lang="en-US" altLang="en-US" sz="1200" b="1" dirty="0">
              <a:solidFill>
                <a:srgbClr val="FFFF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0000FF"/>
                </a:solidFill>
              </a:rPr>
              <a:t>Then you must Determine</a:t>
            </a:r>
            <a:r>
              <a:rPr lang="en-US" altLang="en-US" sz="1200" dirty="0"/>
              <a:t> how you will handle your EDI reporting. This of course could be your first step, and if so the steps will change accordingly.</a:t>
            </a:r>
            <a:endParaRPr lang="en-US" altLang="en-US" sz="1200" b="1" dirty="0">
              <a:solidFill>
                <a:srgbClr val="FFFFFF"/>
              </a:solidFill>
            </a:endParaRPr>
          </a:p>
          <a:p>
            <a:endParaRPr lang="en-US" dirty="0"/>
          </a:p>
        </p:txBody>
      </p:sp>
      <p:sp>
        <p:nvSpPr>
          <p:cNvPr id="2" name="Slide Number Placeholder 1"/>
          <p:cNvSpPr>
            <a:spLocks noGrp="1"/>
          </p:cNvSpPr>
          <p:nvPr>
            <p:ph type="sldNum" sz="quarter" idx="10"/>
          </p:nvPr>
        </p:nvSpPr>
        <p:spPr/>
        <p:txBody>
          <a:bodyPr/>
          <a:lstStyle/>
          <a:p>
            <a:fld id="{75693FD4-8F83-4EF7-AC3F-0DC0388986B0}" type="slidenum">
              <a:rPr lang="en-US" smtClean="0"/>
              <a:pPr/>
              <a:t>38</a:t>
            </a:fld>
            <a:endParaRPr lang="en-US" dirty="0"/>
          </a:p>
        </p:txBody>
      </p:sp>
    </p:spTree>
    <p:extLst>
      <p:ext uri="{BB962C8B-B14F-4D97-AF65-F5344CB8AC3E}">
        <p14:creationId xmlns:p14="http://schemas.microsoft.com/office/powerpoint/2010/main" val="2890595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p:cNvSpPr>
            <a:spLocks noGrp="1" noRot="1" noChangeAspect="1" noChangeArrowheads="1" noTextEdit="1"/>
          </p:cNvSpPr>
          <p:nvPr>
            <p:ph type="sldImg"/>
          </p:nvPr>
        </p:nvSpPr>
        <p:spPr>
          <a:xfrm>
            <a:off x="279400" y="466725"/>
            <a:ext cx="6299200" cy="3543300"/>
          </a:xfrm>
          <a:ln/>
        </p:spPr>
      </p:sp>
      <p:sp>
        <p:nvSpPr>
          <p:cNvPr id="46086" name="Rectangle 3"/>
          <p:cNvSpPr>
            <a:spLocks noGrp="1" noChangeArrowheads="1"/>
          </p:cNvSpPr>
          <p:nvPr>
            <p:ph type="body" idx="1"/>
          </p:nvPr>
        </p:nvSpPr>
        <p:spPr>
          <a:xfrm>
            <a:off x="307492" y="4268922"/>
            <a:ext cx="6261652" cy="4748265"/>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0000FF"/>
                </a:solidFill>
              </a:rPr>
              <a:t>Register: </a:t>
            </a:r>
            <a:r>
              <a:rPr lang="en-US" altLang="en-US" sz="1200" b="0" dirty="0">
                <a:solidFill>
                  <a:srgbClr val="0000FF"/>
                </a:solidFill>
              </a:rPr>
              <a:t>Every Trading Partner must Register.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rgbClr val="0000FF"/>
                </a:solidFill>
              </a:rPr>
              <a:t>As I mentioned, MODWC will send a notification that says MO has resumed the trading partner registrations in the coming weeks.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rgbClr val="0000FF"/>
                </a:solidFill>
              </a:rPr>
              <a:t>Just Complete the Trading Partner Profile Registration online.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rgbClr val="0000FF"/>
                </a:solidFill>
              </a:rPr>
              <a:t>You will need to register even if you are a current registered Release 1 Trading Partner.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0000FF"/>
                </a:solidFill>
              </a:rPr>
              <a:t>Prepare</a:t>
            </a:r>
            <a:r>
              <a:rPr lang="en-US" altLang="en-US" sz="1200" b="0" dirty="0"/>
              <a:t> to send and receive EDI data based on the option that you choose to send, and </a:t>
            </a:r>
            <a:r>
              <a:rPr lang="en-US" altLang="en-US" sz="1200" b="0" dirty="0">
                <a:solidFill>
                  <a:srgbClr val="0000FF"/>
                </a:solidFill>
              </a:rPr>
              <a:t>Begin </a:t>
            </a:r>
            <a:r>
              <a:rPr lang="en-US" altLang="en-US" sz="1200" b="0" dirty="0"/>
              <a:t>the Testing Process in accordance with Missouri’s Test Plan or work with your vendor for the testing, if applicable.  MODWC will let you know when testing will be available anticipated to begin in the March 2024 timeframe.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0000FF"/>
                </a:solidFill>
              </a:rPr>
              <a:t>Begin</a:t>
            </a:r>
            <a:r>
              <a:rPr lang="en-US" altLang="en-US" sz="1200" b="0" dirty="0">
                <a:solidFill>
                  <a:srgbClr val="0000FF"/>
                </a:solidFill>
              </a:rPr>
              <a:t> </a:t>
            </a:r>
            <a:r>
              <a:rPr lang="en-US" altLang="en-US" sz="1200" b="0" dirty="0"/>
              <a:t>Production Reporting on </a:t>
            </a:r>
            <a:r>
              <a:rPr lang="en-US" sz="1200" b="1" i="1" dirty="0"/>
              <a:t>March 21, 2025 </a:t>
            </a:r>
            <a:r>
              <a:rPr lang="en-US" altLang="en-US" sz="1200" b="0" dirty="0"/>
              <a:t>for Release 3.1.</a:t>
            </a:r>
            <a:endParaRPr lang="en-US" altLang="en-US" sz="1200" b="0" dirty="0">
              <a:solidFill>
                <a:srgbClr val="FFFF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solidFill>
                <a:srgbClr val="FFFFFF"/>
              </a:solidFill>
            </a:endParaRPr>
          </a:p>
        </p:txBody>
      </p:sp>
      <p:sp>
        <p:nvSpPr>
          <p:cNvPr id="2" name="Slide Number Placeholder 1"/>
          <p:cNvSpPr>
            <a:spLocks noGrp="1"/>
          </p:cNvSpPr>
          <p:nvPr>
            <p:ph type="sldNum" sz="quarter" idx="10"/>
          </p:nvPr>
        </p:nvSpPr>
        <p:spPr/>
        <p:txBody>
          <a:bodyPr/>
          <a:lstStyle/>
          <a:p>
            <a:fld id="{75693FD4-8F83-4EF7-AC3F-0DC0388986B0}" type="slidenum">
              <a:rPr lang="en-US" smtClean="0"/>
              <a:pPr/>
              <a:t>39</a:t>
            </a:fld>
            <a:endParaRPr lang="en-US" dirty="0"/>
          </a:p>
        </p:txBody>
      </p:sp>
    </p:spTree>
    <p:extLst>
      <p:ext uri="{BB962C8B-B14F-4D97-AF65-F5344CB8AC3E}">
        <p14:creationId xmlns:p14="http://schemas.microsoft.com/office/powerpoint/2010/main" val="2117668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I get help?</a:t>
            </a:r>
          </a:p>
          <a:p>
            <a:endParaRPr lang="en-US" dirty="0"/>
          </a:p>
          <a:p>
            <a:r>
              <a:rPr lang="en-US" dirty="0"/>
              <a:t>For all questions related to the Trading Partner Registration Process and/or General EDI Support, please contact the Missouri  EDI Support Team at this email address, modwcedi@iso.com. </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40</a:t>
            </a:fld>
            <a:endParaRPr lang="en-US" dirty="0"/>
          </a:p>
        </p:txBody>
      </p:sp>
    </p:spTree>
    <p:extLst>
      <p:ext uri="{BB962C8B-B14F-4D97-AF65-F5344CB8AC3E}">
        <p14:creationId xmlns:p14="http://schemas.microsoft.com/office/powerpoint/2010/main" val="2551162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p:cNvSpPr>
            <a:spLocks noGrp="1" noRot="1" noChangeAspect="1" noChangeArrowheads="1" noTextEdit="1"/>
          </p:cNvSpPr>
          <p:nvPr>
            <p:ph type="sldImg"/>
          </p:nvPr>
        </p:nvSpPr>
        <p:spPr>
          <a:xfrm>
            <a:off x="279400" y="466725"/>
            <a:ext cx="6299200" cy="3543300"/>
          </a:xfrm>
          <a:ln/>
        </p:spPr>
      </p:sp>
      <p:sp>
        <p:nvSpPr>
          <p:cNvPr id="46086" name="Rectangle 3"/>
          <p:cNvSpPr>
            <a:spLocks noGrp="1" noChangeArrowheads="1"/>
          </p:cNvSpPr>
          <p:nvPr>
            <p:ph type="body" idx="1"/>
          </p:nvPr>
        </p:nvSpPr>
        <p:spPr>
          <a:xfrm>
            <a:off x="307492" y="4268922"/>
            <a:ext cx="6261652" cy="4748265"/>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accent1">
                    <a:lumMod val="75000"/>
                  </a:schemeClr>
                </a:solidFill>
                <a:effectLst>
                  <a:outerShdw blurRad="38100" dist="38100" dir="2700000" algn="tl">
                    <a:srgbClr val="000000">
                      <a:alpha val="43137"/>
                    </a:srgbClr>
                  </a:outerShdw>
                </a:effectLst>
              </a:rPr>
              <a:t>Thank you for attending the Missouri Claims EDI Information Overview</a:t>
            </a:r>
            <a:endParaRPr lang="en-US" altLang="en-US" sz="1200" b="1" dirty="0">
              <a:solidFill>
                <a:srgbClr val="0000FF"/>
              </a:solidFill>
            </a:endParaRPr>
          </a:p>
          <a:p>
            <a:endParaRPr lang="en-US" dirty="0"/>
          </a:p>
        </p:txBody>
      </p:sp>
      <p:sp>
        <p:nvSpPr>
          <p:cNvPr id="2" name="Slide Number Placeholder 1"/>
          <p:cNvSpPr>
            <a:spLocks noGrp="1"/>
          </p:cNvSpPr>
          <p:nvPr>
            <p:ph type="sldNum" sz="quarter" idx="10"/>
          </p:nvPr>
        </p:nvSpPr>
        <p:spPr/>
        <p:txBody>
          <a:bodyPr/>
          <a:lstStyle/>
          <a:p>
            <a:fld id="{75693FD4-8F83-4EF7-AC3F-0DC0388986B0}" type="slidenum">
              <a:rPr lang="en-US" smtClean="0"/>
              <a:pPr/>
              <a:t>41</a:t>
            </a:fld>
            <a:endParaRPr lang="en-US" dirty="0"/>
          </a:p>
        </p:txBody>
      </p:sp>
    </p:spTree>
    <p:extLst>
      <p:ext uri="{BB962C8B-B14F-4D97-AF65-F5344CB8AC3E}">
        <p14:creationId xmlns:p14="http://schemas.microsoft.com/office/powerpoint/2010/main" val="103451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will provide an </a:t>
            </a:r>
            <a:r>
              <a:rPr lang="en-US" altLang="en-US" sz="1200" dirty="0">
                <a:solidFill>
                  <a:schemeClr val="bg2"/>
                </a:solidFill>
                <a:effectLst>
                  <a:outerShdw blurRad="38100" dist="38100" dir="2700000" algn="tl">
                    <a:srgbClr val="000000">
                      <a:alpha val="43137"/>
                    </a:srgbClr>
                  </a:outerShdw>
                </a:effectLst>
                <a:latin typeface="+mj-lt"/>
              </a:rPr>
              <a:t>Overview of </a:t>
            </a:r>
            <a:br>
              <a:rPr lang="en-US" altLang="en-US" sz="1200" dirty="0">
                <a:solidFill>
                  <a:schemeClr val="bg2"/>
                </a:solidFill>
                <a:effectLst>
                  <a:outerShdw blurRad="38100" dist="38100" dir="2700000" algn="tl">
                    <a:srgbClr val="000000">
                      <a:alpha val="43137"/>
                    </a:srgbClr>
                  </a:outerShdw>
                </a:effectLst>
                <a:latin typeface="+mj-lt"/>
              </a:rPr>
            </a:br>
            <a:r>
              <a:rPr lang="en-US" altLang="en-US" sz="1200" dirty="0">
                <a:solidFill>
                  <a:schemeClr val="bg2"/>
                </a:solidFill>
                <a:effectLst>
                  <a:outerShdw blurRad="38100" dist="38100" dir="2700000" algn="tl">
                    <a:srgbClr val="000000">
                      <a:alpha val="43137"/>
                    </a:srgbClr>
                  </a:outerShdw>
                </a:effectLst>
                <a:latin typeface="+mj-lt"/>
              </a:rPr>
              <a:t>MODWC Electronic Data Interchange (EDI) for </a:t>
            </a:r>
            <a:r>
              <a:rPr lang="en-US" altLang="en-US" sz="1200" dirty="0">
                <a:solidFill>
                  <a:schemeClr val="bg2"/>
                </a:solidFill>
                <a:effectLst>
                  <a:outerShdw blurRad="38100" dist="38100" dir="2700000" algn="tl">
                    <a:srgbClr val="000000">
                      <a:alpha val="43137"/>
                    </a:srgbClr>
                  </a:outerShdw>
                </a:effectLst>
              </a:rPr>
              <a:t>Claims</a:t>
            </a:r>
            <a:endParaRPr lang="en-US" dirty="0"/>
          </a:p>
        </p:txBody>
      </p:sp>
      <p:sp>
        <p:nvSpPr>
          <p:cNvPr id="4" name="Slide Number Placeholder 3"/>
          <p:cNvSpPr>
            <a:spLocks noGrp="1"/>
          </p:cNvSpPr>
          <p:nvPr>
            <p:ph type="sldNum" sz="quarter" idx="5"/>
          </p:nvPr>
        </p:nvSpPr>
        <p:spPr/>
        <p:txBody>
          <a:bodyPr/>
          <a:lstStyle/>
          <a:p>
            <a:fld id="{D7435F94-B76E-4C4F-9CC1-16C116738A31}" type="slidenum">
              <a:rPr lang="en-US" smtClean="0"/>
              <a:pPr/>
              <a:t>15</a:t>
            </a:fld>
            <a:endParaRPr lang="en-US" dirty="0"/>
          </a:p>
        </p:txBody>
      </p:sp>
    </p:spTree>
    <p:extLst>
      <p:ext uri="{BB962C8B-B14F-4D97-AF65-F5344CB8AC3E}">
        <p14:creationId xmlns:p14="http://schemas.microsoft.com/office/powerpoint/2010/main" val="2339292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42</a:t>
            </a:fld>
            <a:endParaRPr lang="en-US" dirty="0"/>
          </a:p>
        </p:txBody>
      </p:sp>
    </p:spTree>
    <p:extLst>
      <p:ext uri="{BB962C8B-B14F-4D97-AF65-F5344CB8AC3E}">
        <p14:creationId xmlns:p14="http://schemas.microsoft.com/office/powerpoint/2010/main" val="59887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Additional information on the IAIABC EDI transactions for FROI and SROI can be found online on the website as shown here.</a:t>
            </a:r>
            <a:endParaRPr lang="en-US" altLang="en-US" dirty="0"/>
          </a:p>
          <a:p>
            <a:r>
              <a:rPr lang="en-US" altLang="en-US" dirty="0"/>
              <a:t>The website also provides information such</a:t>
            </a:r>
            <a:r>
              <a:rPr lang="en-US" altLang="en-US" baseline="0" dirty="0"/>
              <a:t> as how to become a </a:t>
            </a:r>
            <a:r>
              <a:rPr lang="en-US" altLang="en-US" dirty="0"/>
              <a:t>member, Resources to support the standards, Events such as the annual Forum and Convention and also Education information. </a:t>
            </a:r>
          </a:p>
          <a:p>
            <a:endParaRPr lang="en-US" dirty="0"/>
          </a:p>
          <a:p>
            <a:r>
              <a:rPr lang="en-US" sz="1200" dirty="0"/>
              <a:t>In this example, to access the Claims Release 3.1 standards, </a:t>
            </a:r>
          </a:p>
          <a:p>
            <a:r>
              <a:rPr lang="en-US" sz="1200" dirty="0"/>
              <a:t>First select </a:t>
            </a:r>
            <a:r>
              <a:rPr lang="en-US" sz="1200" b="1" dirty="0"/>
              <a:t>EDI Claims</a:t>
            </a:r>
            <a:r>
              <a:rPr lang="en-US" sz="1200" dirty="0"/>
              <a:t> from the EDI Standards menu </a:t>
            </a:r>
          </a:p>
          <a:p>
            <a:r>
              <a:rPr lang="en-US" sz="1200" dirty="0"/>
              <a:t>and you will be taken to the EDI Claims Standards page where the information is located.</a:t>
            </a:r>
            <a:endParaRPr lang="en-US" sz="1200" b="1" dirty="0"/>
          </a:p>
          <a:p>
            <a:endParaRPr lang="en-US" sz="1200" b="1" dirty="0"/>
          </a:p>
          <a:p>
            <a:r>
              <a:rPr lang="en-US" sz="1200" dirty="0"/>
              <a:t>From that page, you can click on the link to  </a:t>
            </a:r>
            <a:r>
              <a:rPr lang="en-US" b="0" i="0" u="sng" dirty="0">
                <a:solidFill>
                  <a:srgbClr val="0000B3"/>
                </a:solidFill>
                <a:effectLst/>
                <a:latin typeface="Myriad Pro Regular"/>
                <a:hlinkClick r:id="rId3" tooltip="EDI Claims Release 3.1 Implementation Guide"/>
              </a:rPr>
              <a:t>View the Claims Release 3.1 Implementation Schedule and Jurisdictional Notice to Adopt forms.</a:t>
            </a:r>
            <a:endParaRPr lang="en-US" sz="1200" dirty="0"/>
          </a:p>
          <a:p>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16</a:t>
            </a:fld>
            <a:endParaRPr lang="en-US" dirty="0"/>
          </a:p>
        </p:txBody>
      </p:sp>
    </p:spTree>
    <p:extLst>
      <p:ext uri="{BB962C8B-B14F-4D97-AF65-F5344CB8AC3E}">
        <p14:creationId xmlns:p14="http://schemas.microsoft.com/office/powerpoint/2010/main" val="2986947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sz="1200" dirty="0">
                <a:latin typeface="+mn-lt"/>
              </a:rPr>
              <a:t>IAIABC Claims Release 3.1 Implementation schedule as of 12-13-22 is shown here.</a:t>
            </a:r>
          </a:p>
          <a:p>
            <a:pPr marL="0" indent="0">
              <a:buFont typeface="Arial" panose="020B0604020202020204" pitchFamily="34" charset="0"/>
              <a:buNone/>
            </a:pPr>
            <a:r>
              <a:rPr lang="en-US" sz="1200" dirty="0">
                <a:latin typeface="+mn-lt"/>
              </a:rPr>
              <a:t>LA in May 2023 and TX in July 2023 have implemented R3.1 and next is ID in Sept 2023 and VT in November 2023</a:t>
            </a:r>
          </a:p>
          <a:p>
            <a:pPr marL="0" indent="0">
              <a:buFont typeface="Arial" panose="020B0604020202020204" pitchFamily="34" charset="0"/>
              <a:buNone/>
            </a:pPr>
            <a:endParaRPr lang="en-US" sz="1200" dirty="0">
              <a:latin typeface="+mn-lt"/>
            </a:endParaRPr>
          </a:p>
          <a:p>
            <a:pPr marL="0" indent="0">
              <a:buFont typeface="Arial" panose="020B0604020202020204" pitchFamily="34" charset="0"/>
              <a:buNone/>
            </a:pPr>
            <a:r>
              <a:rPr lang="en-US" sz="1200" dirty="0">
                <a:latin typeface="+mn-lt"/>
              </a:rPr>
              <a:t>Per the schedule, we have VA implementing R3.1 in January 2025 and MO in March 2025</a:t>
            </a:r>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17</a:t>
            </a:fld>
            <a:endParaRPr lang="en-US" dirty="0"/>
          </a:p>
        </p:txBody>
      </p:sp>
    </p:spTree>
    <p:extLst>
      <p:ext uri="{BB962C8B-B14F-4D97-AF65-F5344CB8AC3E}">
        <p14:creationId xmlns:p14="http://schemas.microsoft.com/office/powerpoint/2010/main" val="398900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will scroll further down on the page, then you will see the IAIABC </a:t>
            </a:r>
            <a:r>
              <a:rPr lang="en-US" b="1" dirty="0">
                <a:solidFill>
                  <a:srgbClr val="4E7432"/>
                </a:solidFill>
                <a:effectLst/>
                <a:latin typeface="Myriad Pro Semibold"/>
              </a:rPr>
              <a:t>EDI Claims Release 3.1 Standard Documents section where you can obtain access to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Claims Release 3.1 Implementation Guide, Business Scenarios, Trading Partner 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effectLst/>
              </a:rPr>
              <a:t>The </a:t>
            </a:r>
            <a:r>
              <a:rPr lang="en-US" b="1" dirty="0">
                <a:solidFill>
                  <a:srgbClr val="4E7432"/>
                </a:solidFill>
                <a:effectLst/>
                <a:latin typeface="Myriad Pro Semibold"/>
              </a:rPr>
              <a:t>Standard Documents are </a:t>
            </a:r>
            <a:r>
              <a:rPr lang="en-US" dirty="0">
                <a:effectLst/>
              </a:rPr>
              <a:t>Accessible to These Member Types</a:t>
            </a:r>
            <a:r>
              <a:rPr lang="en-US" dirty="0"/>
              <a:t>:</a:t>
            </a:r>
            <a:r>
              <a:rPr lang="en-US" b="0" i="0" dirty="0">
                <a:effectLst/>
                <a:latin typeface="Merriweather Sans" panose="020B0604020202020204" pitchFamily="2" charset="0"/>
              </a:rPr>
              <a:t> </a:t>
            </a:r>
            <a:r>
              <a:rPr lang="en-US" dirty="0">
                <a:effectLst/>
              </a:rPr>
              <a:t>U.S. Jurisdictional members, Non-U.S. Jurisdictional members, EDI members, and Purchasers if not a member, then you may Purchaser these Purchasers</a:t>
            </a:r>
          </a:p>
          <a:p>
            <a:endParaRPr lang="en-US" altLang="en-US" dirty="0">
              <a:effectLst/>
            </a:endParaRPr>
          </a:p>
          <a:p>
            <a:r>
              <a:rPr lang="en-US" altLang="en-US" dirty="0"/>
              <a:t>If you have any questions, then contact the IAIABC https://www.iaiabc.org/contact-us</a:t>
            </a:r>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18</a:t>
            </a:fld>
            <a:endParaRPr lang="en-US" dirty="0"/>
          </a:p>
        </p:txBody>
      </p:sp>
    </p:spTree>
    <p:extLst>
      <p:ext uri="{BB962C8B-B14F-4D97-AF65-F5344CB8AC3E}">
        <p14:creationId xmlns:p14="http://schemas.microsoft.com/office/powerpoint/2010/main" val="1217242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mn-lt"/>
              </a:rPr>
              <a:t>In this section, we will review Missouri’s EDI Initiative and Timelines for the Release 3.1 Implementation</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D7435F94-B76E-4C4F-9CC1-16C116738A31}" type="slidenum">
              <a:rPr lang="en-US" smtClean="0"/>
              <a:pPr/>
              <a:t>19</a:t>
            </a:fld>
            <a:endParaRPr lang="en-US" dirty="0"/>
          </a:p>
        </p:txBody>
      </p:sp>
    </p:spTree>
    <p:extLst>
      <p:ext uri="{BB962C8B-B14F-4D97-AF65-F5344CB8AC3E}">
        <p14:creationId xmlns:p14="http://schemas.microsoft.com/office/powerpoint/2010/main" val="4133606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lnSpc>
                <a:spcPct val="80000"/>
              </a:lnSpc>
              <a:spcBef>
                <a:spcPct val="20000"/>
              </a:spcBef>
              <a:buClr>
                <a:schemeClr val="hlink"/>
              </a:buClr>
              <a:defRPr/>
            </a:pPr>
            <a:endParaRPr lang="en-US" altLang="en-US" sz="1200" b="1" dirty="0">
              <a:solidFill>
                <a:schemeClr val="accent1">
                  <a:lumMod val="75000"/>
                </a:schemeClr>
              </a:solidFill>
              <a:ea typeface="MS PGothic" pitchFamily="34" charset="-128"/>
            </a:endParaRPr>
          </a:p>
          <a:p>
            <a:pPr marL="0" indent="0">
              <a:spcBef>
                <a:spcPts val="0"/>
              </a:spcBef>
              <a:buNone/>
              <a:defRPr/>
            </a:pPr>
            <a:r>
              <a:rPr lang="en-US" sz="1200" dirty="0"/>
              <a:t>Missouri is currently receiving electronic reporting of workers’ compensation First Reports of Injury (FROI) in the IAIABC Release 1 format.</a:t>
            </a:r>
          </a:p>
          <a:p>
            <a:pPr marL="0" indent="0">
              <a:spcBef>
                <a:spcPts val="0"/>
              </a:spcBef>
              <a:buNone/>
              <a:defRPr/>
            </a:pPr>
            <a:r>
              <a:rPr lang="en-US" sz="1200" dirty="0"/>
              <a:t>Starting on March 21, 2025 MODWC will stop accepting Release 1 FROI data and will begin to receive only First Reports of Injury (FROI) and Subsequent Reports of Injury (SROI) in Release 3.1 format. </a:t>
            </a:r>
          </a:p>
          <a:p>
            <a:pPr marL="0" indent="0">
              <a:spcBef>
                <a:spcPts val="0"/>
              </a:spcBef>
              <a:buNone/>
              <a:defRPr/>
            </a:pPr>
            <a:endParaRPr lang="en-US" sz="1200" dirty="0"/>
          </a:p>
          <a:p>
            <a:pPr marL="0" indent="0">
              <a:spcBef>
                <a:spcPts val="0"/>
              </a:spcBef>
              <a:buNone/>
              <a:defRPr/>
            </a:pPr>
            <a:r>
              <a:rPr lang="en-US" sz="1200" dirty="0"/>
              <a:t>Release 3.1 electronic reporting will be required for all trading partners: Insurers, Self-Insured employers, Risk management pools and Claim Administrators. </a:t>
            </a:r>
          </a:p>
          <a:p>
            <a:pPr marL="0" indent="0">
              <a:spcBef>
                <a:spcPts val="0"/>
              </a:spcBef>
              <a:buNone/>
              <a:defRPr/>
            </a:pPr>
            <a:endParaRPr lang="en-US" sz="1200" dirty="0"/>
          </a:p>
          <a:p>
            <a:pPr marL="0" indent="0">
              <a:spcBef>
                <a:spcPts val="0"/>
              </a:spcBef>
              <a:buNone/>
              <a:defRPr/>
            </a:pPr>
            <a:r>
              <a:rPr lang="en-US" sz="1200" dirty="0"/>
              <a:t>Again, this reporting change from Release 1 to Release 3.1 is mandatory for Missouri and the implementation is planned for March 21, 2025 . </a:t>
            </a:r>
          </a:p>
          <a:p>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20</a:t>
            </a:fld>
            <a:endParaRPr lang="en-US" dirty="0"/>
          </a:p>
        </p:txBody>
      </p:sp>
    </p:spTree>
    <p:extLst>
      <p:ext uri="{BB962C8B-B14F-4D97-AF65-F5344CB8AC3E}">
        <p14:creationId xmlns:p14="http://schemas.microsoft.com/office/powerpoint/2010/main" val="1380908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None/>
            </a:pPr>
            <a:r>
              <a:rPr lang="en-US" dirty="0"/>
              <a:t>All trading partners sending EDI data to MO should ensure that they send the last reportable Release 1 EDI transactions to Missouri by March 20 2025.</a:t>
            </a:r>
          </a:p>
          <a:p>
            <a:pPr>
              <a:buNone/>
            </a:pPr>
            <a:endParaRPr lang="en-US" dirty="0"/>
          </a:p>
          <a:p>
            <a:pPr>
              <a:buNone/>
            </a:pPr>
            <a:r>
              <a:rPr lang="en-US" dirty="0"/>
              <a:t>All Release 1 EDI transactions that are not sent to and received by Missouri on March 20 2025 will need to be submitted electronically in the Release 3.1 format as communicated on the Release 3.1 Event Table </a:t>
            </a:r>
            <a:r>
              <a:rPr lang="en-US" b="1" i="1" dirty="0"/>
              <a:t>Effective </a:t>
            </a:r>
            <a:r>
              <a:rPr lang="en-US" dirty="0"/>
              <a:t>March 21 2025</a:t>
            </a:r>
            <a:endParaRPr lang="en-US" altLang="en-US" dirty="0"/>
          </a:p>
        </p:txBody>
      </p:sp>
      <p:sp>
        <p:nvSpPr>
          <p:cNvPr id="2" name="Slide Number Placeholder 1">
            <a:extLst>
              <a:ext uri="{FF2B5EF4-FFF2-40B4-BE49-F238E27FC236}">
                <a16:creationId xmlns:a16="http://schemas.microsoft.com/office/drawing/2014/main" id="{8C7D2EDD-517A-44F7-8052-E82C25B0CBE6}"/>
              </a:ext>
            </a:extLst>
          </p:cNvPr>
          <p:cNvSpPr>
            <a:spLocks noGrp="1"/>
          </p:cNvSpPr>
          <p:nvPr>
            <p:ph type="sldNum" sz="quarter" idx="10"/>
          </p:nvPr>
        </p:nvSpPr>
        <p:spPr/>
        <p:txBody>
          <a:bodyPr/>
          <a:lstStyle/>
          <a:p>
            <a:fld id="{75693FD4-8F83-4EF7-AC3F-0DC0388986B0}" type="slidenum">
              <a:rPr lang="en-US" smtClean="0"/>
              <a:pPr/>
              <a:t>21</a:t>
            </a:fld>
            <a:endParaRPr lang="en-US" dirty="0"/>
          </a:p>
        </p:txBody>
      </p:sp>
    </p:spTree>
    <p:extLst>
      <p:ext uri="{BB962C8B-B14F-4D97-AF65-F5344CB8AC3E}">
        <p14:creationId xmlns:p14="http://schemas.microsoft.com/office/powerpoint/2010/main" val="1934431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Line Title and Sub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35175"/>
            <a:ext cx="914400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794936"/>
      </p:ext>
    </p:extLst>
  </p:cSld>
  <p:clrMapOvr>
    <a:masterClrMapping/>
  </p:clrMapOvr>
  <p:transition spd="slow"/>
  <p:timing>
    <p:tnLst>
      <p:par>
        <p:cTn id="1" dur="indefinite" restart="never" nodeType="tmRoot"/>
      </p:par>
    </p:tnLst>
  </p:timing>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ine Title and Subtitle – 2 Column Char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C946FE92-BF0A-E042-A980-1219F4D70A7B}"/>
              </a:ext>
            </a:extLst>
          </p:cNvPr>
          <p:cNvSpPr>
            <a:spLocks noGrp="1"/>
          </p:cNvSpPr>
          <p:nvPr>
            <p:ph type="chart" sz="quarter" idx="13"/>
          </p:nvPr>
        </p:nvSpPr>
        <p:spPr>
          <a:xfrm>
            <a:off x="6096000" y="2035175"/>
            <a:ext cx="5626100" cy="4135438"/>
          </a:xfrm>
        </p:spPr>
        <p:txBody>
          <a:bodyPr/>
          <a:lstStyle/>
          <a:p>
            <a:r>
              <a:rPr lang="en-US"/>
              <a:t>Click icon to add chart</a:t>
            </a:r>
          </a:p>
        </p:txBody>
      </p:sp>
    </p:spTree>
    <p:extLst>
      <p:ext uri="{BB962C8B-B14F-4D97-AF65-F5344CB8AC3E}">
        <p14:creationId xmlns:p14="http://schemas.microsoft.com/office/powerpoint/2010/main" val="635093305"/>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 2 Column Chart">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F91BD101-A19D-624A-8480-EDF954286AB1}"/>
              </a:ext>
            </a:extLst>
          </p:cNvPr>
          <p:cNvSpPr>
            <a:spLocks noGrp="1"/>
          </p:cNvSpPr>
          <p:nvPr>
            <p:ph type="chart" sz="quarter" idx="13"/>
          </p:nvPr>
        </p:nvSpPr>
        <p:spPr>
          <a:xfrm>
            <a:off x="6096000" y="2035175"/>
            <a:ext cx="5626100" cy="4135438"/>
          </a:xfrm>
        </p:spPr>
        <p:txBody>
          <a:bodyPr/>
          <a:lstStyle/>
          <a:p>
            <a:r>
              <a:rPr lang="en-US"/>
              <a:t>Click icon to add chart</a:t>
            </a:r>
          </a:p>
        </p:txBody>
      </p:sp>
    </p:spTree>
    <p:extLst>
      <p:ext uri="{BB962C8B-B14F-4D97-AF65-F5344CB8AC3E}">
        <p14:creationId xmlns:p14="http://schemas.microsoft.com/office/powerpoint/2010/main" val="592057552"/>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Line Title – 2 Colum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hart Placeholder 5">
            <a:extLst>
              <a:ext uri="{FF2B5EF4-FFF2-40B4-BE49-F238E27FC236}">
                <a16:creationId xmlns:a16="http://schemas.microsoft.com/office/drawing/2014/main" id="{F55C09D7-3FEA-0646-AF5D-1AA40327530E}"/>
              </a:ext>
            </a:extLst>
          </p:cNvPr>
          <p:cNvSpPr>
            <a:spLocks noGrp="1"/>
          </p:cNvSpPr>
          <p:nvPr>
            <p:ph type="chart" sz="quarter" idx="11"/>
          </p:nvPr>
        </p:nvSpPr>
        <p:spPr>
          <a:xfrm>
            <a:off x="6096000" y="2035175"/>
            <a:ext cx="5626100" cy="4135438"/>
          </a:xfrm>
        </p:spPr>
        <p:txBody>
          <a:bodyPr/>
          <a:lstStyle/>
          <a:p>
            <a:r>
              <a:rPr lang="en-US"/>
              <a:t>Click icon to add chart</a:t>
            </a:r>
          </a:p>
        </p:txBody>
      </p:sp>
    </p:spTree>
    <p:extLst>
      <p:ext uri="{BB962C8B-B14F-4D97-AF65-F5344CB8AC3E}">
        <p14:creationId xmlns:p14="http://schemas.microsoft.com/office/powerpoint/2010/main" val="3775360604"/>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Line Title and Subtitle – 2 Column Table ">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able Placeholder 4">
            <a:extLst>
              <a:ext uri="{FF2B5EF4-FFF2-40B4-BE49-F238E27FC236}">
                <a16:creationId xmlns:a16="http://schemas.microsoft.com/office/drawing/2014/main" id="{DDB6B7F9-A617-4746-B8C5-D517F8571D88}"/>
              </a:ext>
            </a:extLst>
          </p:cNvPr>
          <p:cNvSpPr>
            <a:spLocks noGrp="1"/>
          </p:cNvSpPr>
          <p:nvPr>
            <p:ph type="tbl" sz="quarter" idx="13"/>
          </p:nvPr>
        </p:nvSpPr>
        <p:spPr>
          <a:xfrm>
            <a:off x="6096000" y="2035175"/>
            <a:ext cx="5626100" cy="4135438"/>
          </a:xfrm>
        </p:spPr>
        <p:txBody>
          <a:bodyPr/>
          <a:lstStyle/>
          <a:p>
            <a:r>
              <a:rPr lang="en-US"/>
              <a:t>Click icon to add table</a:t>
            </a:r>
          </a:p>
        </p:txBody>
      </p:sp>
    </p:spTree>
    <p:extLst>
      <p:ext uri="{BB962C8B-B14F-4D97-AF65-F5344CB8AC3E}">
        <p14:creationId xmlns:p14="http://schemas.microsoft.com/office/powerpoint/2010/main" val="3397467323"/>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Subtitle – 2 Column Tabl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able Placeholder 4">
            <a:extLst>
              <a:ext uri="{FF2B5EF4-FFF2-40B4-BE49-F238E27FC236}">
                <a16:creationId xmlns:a16="http://schemas.microsoft.com/office/drawing/2014/main" id="{82CCEC43-3006-2546-A911-7CC1C1D29E98}"/>
              </a:ext>
            </a:extLst>
          </p:cNvPr>
          <p:cNvSpPr>
            <a:spLocks noGrp="1"/>
          </p:cNvSpPr>
          <p:nvPr>
            <p:ph type="tbl" sz="quarter" idx="13"/>
          </p:nvPr>
        </p:nvSpPr>
        <p:spPr>
          <a:xfrm>
            <a:off x="6096000" y="2035175"/>
            <a:ext cx="5626100" cy="4135438"/>
          </a:xfrm>
        </p:spPr>
        <p:txBody>
          <a:bodyPr/>
          <a:lstStyle/>
          <a:p>
            <a:r>
              <a:rPr lang="en-US"/>
              <a:t>Click icon to add table</a:t>
            </a:r>
          </a:p>
        </p:txBody>
      </p:sp>
    </p:spTree>
    <p:extLst>
      <p:ext uri="{BB962C8B-B14F-4D97-AF65-F5344CB8AC3E}">
        <p14:creationId xmlns:p14="http://schemas.microsoft.com/office/powerpoint/2010/main" val="2368805901"/>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Line Title – 2 Column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able Placeholder 4">
            <a:extLst>
              <a:ext uri="{FF2B5EF4-FFF2-40B4-BE49-F238E27FC236}">
                <a16:creationId xmlns:a16="http://schemas.microsoft.com/office/drawing/2014/main" id="{C2EA7F68-D910-7440-A156-C54B3BF9100E}"/>
              </a:ext>
            </a:extLst>
          </p:cNvPr>
          <p:cNvSpPr>
            <a:spLocks noGrp="1"/>
          </p:cNvSpPr>
          <p:nvPr>
            <p:ph type="tbl" sz="quarter" idx="11"/>
          </p:nvPr>
        </p:nvSpPr>
        <p:spPr>
          <a:xfrm>
            <a:off x="6096000" y="2035175"/>
            <a:ext cx="5626100" cy="4135438"/>
          </a:xfrm>
        </p:spPr>
        <p:txBody>
          <a:bodyPr/>
          <a:lstStyle/>
          <a:p>
            <a:r>
              <a:rPr lang="en-US"/>
              <a:t>Click icon to add table</a:t>
            </a:r>
          </a:p>
        </p:txBody>
      </p:sp>
    </p:spTree>
    <p:extLst>
      <p:ext uri="{BB962C8B-B14F-4D97-AF65-F5344CB8AC3E}">
        <p14:creationId xmlns:p14="http://schemas.microsoft.com/office/powerpoint/2010/main" val="163563438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Line Title and Subtitle – 2 Column Imag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AD838FA4-0E2E-0D4A-BDA3-03B56F5460AB}"/>
              </a:ext>
            </a:extLst>
          </p:cNvPr>
          <p:cNvSpPr>
            <a:spLocks noGrp="1"/>
          </p:cNvSpPr>
          <p:nvPr>
            <p:ph type="pic" sz="quarter" idx="13"/>
          </p:nvPr>
        </p:nvSpPr>
        <p:spPr>
          <a:xfrm>
            <a:off x="6096000" y="2035175"/>
            <a:ext cx="5626100" cy="4135438"/>
          </a:xfrm>
          <a:solidFill>
            <a:srgbClr val="A6A6A6"/>
          </a:solidFill>
        </p:spPr>
        <p:txBody>
          <a:bodyPr/>
          <a:lstStyle/>
          <a:p>
            <a:r>
              <a:rPr lang="en-US"/>
              <a:t>Click icon to add picture</a:t>
            </a:r>
          </a:p>
        </p:txBody>
      </p:sp>
    </p:spTree>
    <p:extLst>
      <p:ext uri="{BB962C8B-B14F-4D97-AF65-F5344CB8AC3E}">
        <p14:creationId xmlns:p14="http://schemas.microsoft.com/office/powerpoint/2010/main" val="2892424904"/>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title – 2 Column Imag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F3EA42B3-3F13-8D44-B38D-65D2D7EFB7EF}"/>
              </a:ext>
            </a:extLst>
          </p:cNvPr>
          <p:cNvSpPr>
            <a:spLocks noGrp="1"/>
          </p:cNvSpPr>
          <p:nvPr>
            <p:ph type="pic" sz="quarter" idx="13"/>
          </p:nvPr>
        </p:nvSpPr>
        <p:spPr>
          <a:xfrm>
            <a:off x="6096000" y="2035175"/>
            <a:ext cx="5626100" cy="4135438"/>
          </a:xfrm>
          <a:solidFill>
            <a:srgbClr val="A6A6A6"/>
          </a:solidFill>
        </p:spPr>
        <p:txBody>
          <a:bodyPr/>
          <a:lstStyle/>
          <a:p>
            <a:r>
              <a:rPr lang="en-US"/>
              <a:t>Click icon to add picture</a:t>
            </a:r>
          </a:p>
        </p:txBody>
      </p:sp>
    </p:spTree>
    <p:extLst>
      <p:ext uri="{BB962C8B-B14F-4D97-AF65-F5344CB8AC3E}">
        <p14:creationId xmlns:p14="http://schemas.microsoft.com/office/powerpoint/2010/main" val="2687406422"/>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Line Title – 2 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0EEE6552-D837-0F4F-956F-A0D96DCB6FE0}"/>
              </a:ext>
            </a:extLst>
          </p:cNvPr>
          <p:cNvSpPr>
            <a:spLocks noGrp="1"/>
          </p:cNvSpPr>
          <p:nvPr>
            <p:ph type="pic" sz="quarter" idx="11"/>
          </p:nvPr>
        </p:nvSpPr>
        <p:spPr>
          <a:xfrm>
            <a:off x="6096000" y="2035175"/>
            <a:ext cx="5626100" cy="4135438"/>
          </a:xfrm>
          <a:solidFill>
            <a:srgbClr val="A6A6A6"/>
          </a:solidFill>
        </p:spPr>
        <p:txBody>
          <a:bodyPr/>
          <a:lstStyle/>
          <a:p>
            <a:r>
              <a:rPr lang="en-US"/>
              <a:t>Click icon to add picture</a:t>
            </a:r>
          </a:p>
        </p:txBody>
      </p:sp>
    </p:spTree>
    <p:extLst>
      <p:ext uri="{BB962C8B-B14F-4D97-AF65-F5344CB8AC3E}">
        <p14:creationId xmlns:p14="http://schemas.microsoft.com/office/powerpoint/2010/main" val="136412233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Line Title and Subtitle – 3 Colum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66BA8887-7F93-F846-8280-2DF093423A95}"/>
              </a:ext>
            </a:extLst>
          </p:cNvPr>
          <p:cNvSpPr>
            <a:spLocks noGrp="1"/>
          </p:cNvSpPr>
          <p:nvPr>
            <p:ph type="body" sz="quarter" idx="13"/>
          </p:nvPr>
        </p:nvSpPr>
        <p:spPr>
          <a:xfrm>
            <a:off x="430657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69CBC24E-EB4A-A94F-AB39-97D5B3DDDBDE}"/>
              </a:ext>
            </a:extLst>
          </p:cNvPr>
          <p:cNvSpPr>
            <a:spLocks noGrp="1"/>
          </p:cNvSpPr>
          <p:nvPr>
            <p:ph type="body" sz="quarter" idx="14"/>
          </p:nvPr>
        </p:nvSpPr>
        <p:spPr>
          <a:xfrm>
            <a:off x="815594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406541"/>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199" y="1080175"/>
            <a:ext cx="837882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35175"/>
            <a:ext cx="914400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063879"/>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 3 Column">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48495D9B-A8D0-BF48-A4FB-4458328F9C0D}"/>
              </a:ext>
            </a:extLst>
          </p:cNvPr>
          <p:cNvSpPr>
            <a:spLocks noGrp="1"/>
          </p:cNvSpPr>
          <p:nvPr>
            <p:ph type="body" sz="quarter" idx="13"/>
          </p:nvPr>
        </p:nvSpPr>
        <p:spPr>
          <a:xfrm>
            <a:off x="430657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C5720CDE-2A79-D341-92F6-D19A305AAB8D}"/>
              </a:ext>
            </a:extLst>
          </p:cNvPr>
          <p:cNvSpPr>
            <a:spLocks noGrp="1"/>
          </p:cNvSpPr>
          <p:nvPr>
            <p:ph type="body" sz="quarter" idx="14"/>
          </p:nvPr>
        </p:nvSpPr>
        <p:spPr>
          <a:xfrm>
            <a:off x="815594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0912013"/>
      </p:ext>
    </p:extLst>
  </p:cSld>
  <p:clrMapOvr>
    <a:masterClrMapping/>
  </p:clrMapOvr>
  <p:transition spd="slow"/>
  <p:extLst>
    <p:ext uri="{DCECCB84-F9BA-43D5-87BE-67443E8EF086}">
      <p15:sldGuideLst xmlns:p15="http://schemas.microsoft.com/office/powerpoint/2012/main">
        <p15:guide id="1" orient="horz" pos="816">
          <p15:clr>
            <a:srgbClr val="FBAE40"/>
          </p15:clr>
        </p15:guide>
        <p15:guide id="2" orient="horz" pos="6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Line Title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C62986D-9A9C-DF48-9A46-5A46C920939A}"/>
              </a:ext>
            </a:extLst>
          </p:cNvPr>
          <p:cNvSpPr>
            <a:spLocks noGrp="1"/>
          </p:cNvSpPr>
          <p:nvPr>
            <p:ph type="body" sz="quarter" idx="11"/>
          </p:nvPr>
        </p:nvSpPr>
        <p:spPr>
          <a:xfrm>
            <a:off x="430657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F84BCE9A-1AB3-4749-B81C-682F7B336EAA}"/>
              </a:ext>
            </a:extLst>
          </p:cNvPr>
          <p:cNvSpPr>
            <a:spLocks noGrp="1"/>
          </p:cNvSpPr>
          <p:nvPr>
            <p:ph type="body" sz="quarter" idx="12"/>
          </p:nvPr>
        </p:nvSpPr>
        <p:spPr>
          <a:xfrm>
            <a:off x="8155940" y="2035175"/>
            <a:ext cx="356616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277846"/>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Line Title and Subtitle – 3 Column 3 Imag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66BA8887-7F93-F846-8280-2DF093423A95}"/>
              </a:ext>
            </a:extLst>
          </p:cNvPr>
          <p:cNvSpPr>
            <a:spLocks noGrp="1"/>
          </p:cNvSpPr>
          <p:nvPr>
            <p:ph type="body" sz="quarter" idx="13"/>
          </p:nvPr>
        </p:nvSpPr>
        <p:spPr>
          <a:xfrm>
            <a:off x="430657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69CBC24E-EB4A-A94F-AB39-97D5B3DDDBDE}"/>
              </a:ext>
            </a:extLst>
          </p:cNvPr>
          <p:cNvSpPr>
            <a:spLocks noGrp="1"/>
          </p:cNvSpPr>
          <p:nvPr>
            <p:ph type="body" sz="quarter" idx="14"/>
          </p:nvPr>
        </p:nvSpPr>
        <p:spPr>
          <a:xfrm>
            <a:off x="815594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E9D91581-DD8B-424C-8EE8-EBE5E12858AA}"/>
              </a:ext>
            </a:extLst>
          </p:cNvPr>
          <p:cNvSpPr>
            <a:spLocks noGrp="1"/>
          </p:cNvSpPr>
          <p:nvPr>
            <p:ph type="pic" sz="quarter" idx="15"/>
          </p:nvPr>
        </p:nvSpPr>
        <p:spPr>
          <a:xfrm>
            <a:off x="457200" y="2030781"/>
            <a:ext cx="3566160" cy="1790700"/>
          </a:xfrm>
          <a:solidFill>
            <a:srgbClr val="A6A6A6"/>
          </a:solidFill>
        </p:spPr>
        <p:txBody>
          <a:bodyPr/>
          <a:lstStyle/>
          <a:p>
            <a:r>
              <a:rPr lang="en-US"/>
              <a:t>Click icon to add picture</a:t>
            </a:r>
          </a:p>
        </p:txBody>
      </p:sp>
      <p:sp>
        <p:nvSpPr>
          <p:cNvPr id="10" name="Picture Placeholder 7">
            <a:extLst>
              <a:ext uri="{FF2B5EF4-FFF2-40B4-BE49-F238E27FC236}">
                <a16:creationId xmlns:a16="http://schemas.microsoft.com/office/drawing/2014/main" id="{A16693EB-C85F-F440-A17D-0A7C1AE0D111}"/>
              </a:ext>
            </a:extLst>
          </p:cNvPr>
          <p:cNvSpPr>
            <a:spLocks noGrp="1"/>
          </p:cNvSpPr>
          <p:nvPr>
            <p:ph type="pic" sz="quarter" idx="16"/>
          </p:nvPr>
        </p:nvSpPr>
        <p:spPr>
          <a:xfrm>
            <a:off x="4309269" y="2030781"/>
            <a:ext cx="3566160" cy="1790700"/>
          </a:xfrm>
          <a:solidFill>
            <a:srgbClr val="A6A6A6"/>
          </a:solidFill>
        </p:spPr>
        <p:txBody>
          <a:bodyPr/>
          <a:lstStyle/>
          <a:p>
            <a:r>
              <a:rPr lang="en-US"/>
              <a:t>Click icon to add picture</a:t>
            </a:r>
          </a:p>
        </p:txBody>
      </p:sp>
      <p:sp>
        <p:nvSpPr>
          <p:cNvPr id="11" name="Picture Placeholder 7">
            <a:extLst>
              <a:ext uri="{FF2B5EF4-FFF2-40B4-BE49-F238E27FC236}">
                <a16:creationId xmlns:a16="http://schemas.microsoft.com/office/drawing/2014/main" id="{A7679A9A-8303-9B4E-9EC8-943B27BD8CBE}"/>
              </a:ext>
            </a:extLst>
          </p:cNvPr>
          <p:cNvSpPr>
            <a:spLocks noGrp="1"/>
          </p:cNvSpPr>
          <p:nvPr>
            <p:ph type="pic" sz="quarter" idx="17"/>
          </p:nvPr>
        </p:nvSpPr>
        <p:spPr>
          <a:xfrm>
            <a:off x="8155940" y="2030781"/>
            <a:ext cx="3566160" cy="1790700"/>
          </a:xfrm>
          <a:solidFill>
            <a:srgbClr val="A6A6A6"/>
          </a:solidFill>
        </p:spPr>
        <p:txBody>
          <a:bodyPr/>
          <a:lstStyle/>
          <a:p>
            <a:r>
              <a:rPr lang="en-US"/>
              <a:t>Click icon to add picture</a:t>
            </a:r>
          </a:p>
        </p:txBody>
      </p:sp>
    </p:spTree>
    <p:extLst>
      <p:ext uri="{BB962C8B-B14F-4D97-AF65-F5344CB8AC3E}">
        <p14:creationId xmlns:p14="http://schemas.microsoft.com/office/powerpoint/2010/main" val="2286342375"/>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Subtitle – 3 Column 3 Imag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48495D9B-A8D0-BF48-A4FB-4458328F9C0D}"/>
              </a:ext>
            </a:extLst>
          </p:cNvPr>
          <p:cNvSpPr>
            <a:spLocks noGrp="1"/>
          </p:cNvSpPr>
          <p:nvPr>
            <p:ph type="body" sz="quarter" idx="13"/>
          </p:nvPr>
        </p:nvSpPr>
        <p:spPr>
          <a:xfrm>
            <a:off x="430657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C5720CDE-2A79-D341-92F6-D19A305AAB8D}"/>
              </a:ext>
            </a:extLst>
          </p:cNvPr>
          <p:cNvSpPr>
            <a:spLocks noGrp="1"/>
          </p:cNvSpPr>
          <p:nvPr>
            <p:ph type="body" sz="quarter" idx="14"/>
          </p:nvPr>
        </p:nvSpPr>
        <p:spPr>
          <a:xfrm>
            <a:off x="815594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235181B5-D1B4-AC4E-9580-29F146DF1ADA}"/>
              </a:ext>
            </a:extLst>
          </p:cNvPr>
          <p:cNvSpPr>
            <a:spLocks noGrp="1"/>
          </p:cNvSpPr>
          <p:nvPr>
            <p:ph type="pic" sz="quarter" idx="15"/>
          </p:nvPr>
        </p:nvSpPr>
        <p:spPr>
          <a:xfrm>
            <a:off x="457200" y="2035175"/>
            <a:ext cx="3566160" cy="1790700"/>
          </a:xfrm>
          <a:solidFill>
            <a:srgbClr val="A6A6A6"/>
          </a:solidFill>
        </p:spPr>
        <p:txBody>
          <a:bodyPr/>
          <a:lstStyle/>
          <a:p>
            <a:r>
              <a:rPr lang="en-US"/>
              <a:t>Click icon to add picture</a:t>
            </a:r>
          </a:p>
        </p:txBody>
      </p:sp>
      <p:sp>
        <p:nvSpPr>
          <p:cNvPr id="10" name="Picture Placeholder 7">
            <a:extLst>
              <a:ext uri="{FF2B5EF4-FFF2-40B4-BE49-F238E27FC236}">
                <a16:creationId xmlns:a16="http://schemas.microsoft.com/office/drawing/2014/main" id="{CB361CE7-A1B3-1C4D-8206-C64A24F905A0}"/>
              </a:ext>
            </a:extLst>
          </p:cNvPr>
          <p:cNvSpPr>
            <a:spLocks noGrp="1"/>
          </p:cNvSpPr>
          <p:nvPr>
            <p:ph type="pic" sz="quarter" idx="16"/>
          </p:nvPr>
        </p:nvSpPr>
        <p:spPr>
          <a:xfrm>
            <a:off x="4309269" y="2035175"/>
            <a:ext cx="3566160" cy="1790700"/>
          </a:xfrm>
          <a:solidFill>
            <a:srgbClr val="A6A6A6"/>
          </a:solidFill>
        </p:spPr>
        <p:txBody>
          <a:bodyPr/>
          <a:lstStyle/>
          <a:p>
            <a:r>
              <a:rPr lang="en-US"/>
              <a:t>Click icon to add picture</a:t>
            </a:r>
          </a:p>
        </p:txBody>
      </p:sp>
      <p:sp>
        <p:nvSpPr>
          <p:cNvPr id="11" name="Picture Placeholder 7">
            <a:extLst>
              <a:ext uri="{FF2B5EF4-FFF2-40B4-BE49-F238E27FC236}">
                <a16:creationId xmlns:a16="http://schemas.microsoft.com/office/drawing/2014/main" id="{49A5747C-F51C-4445-A73C-5E45478B35EB}"/>
              </a:ext>
            </a:extLst>
          </p:cNvPr>
          <p:cNvSpPr>
            <a:spLocks noGrp="1"/>
          </p:cNvSpPr>
          <p:nvPr>
            <p:ph type="pic" sz="quarter" idx="17"/>
          </p:nvPr>
        </p:nvSpPr>
        <p:spPr>
          <a:xfrm>
            <a:off x="8155940" y="2035175"/>
            <a:ext cx="3566160" cy="1790700"/>
          </a:xfrm>
          <a:solidFill>
            <a:srgbClr val="A6A6A6"/>
          </a:solidFill>
        </p:spPr>
        <p:txBody>
          <a:bodyPr/>
          <a:lstStyle/>
          <a:p>
            <a:r>
              <a:rPr lang="en-US"/>
              <a:t>Click icon to add picture</a:t>
            </a:r>
          </a:p>
        </p:txBody>
      </p:sp>
    </p:spTree>
    <p:extLst>
      <p:ext uri="{BB962C8B-B14F-4D97-AF65-F5344CB8AC3E}">
        <p14:creationId xmlns:p14="http://schemas.microsoft.com/office/powerpoint/2010/main" val="2301958539"/>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Line Title – 3 Column 3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C62986D-9A9C-DF48-9A46-5A46C920939A}"/>
              </a:ext>
            </a:extLst>
          </p:cNvPr>
          <p:cNvSpPr>
            <a:spLocks noGrp="1"/>
          </p:cNvSpPr>
          <p:nvPr>
            <p:ph type="body" sz="quarter" idx="11"/>
          </p:nvPr>
        </p:nvSpPr>
        <p:spPr>
          <a:xfrm>
            <a:off x="430657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F84BCE9A-1AB3-4749-B81C-682F7B336EAA}"/>
              </a:ext>
            </a:extLst>
          </p:cNvPr>
          <p:cNvSpPr>
            <a:spLocks noGrp="1"/>
          </p:cNvSpPr>
          <p:nvPr>
            <p:ph type="body" sz="quarter" idx="12"/>
          </p:nvPr>
        </p:nvSpPr>
        <p:spPr>
          <a:xfrm>
            <a:off x="8155940" y="40925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7">
            <a:extLst>
              <a:ext uri="{FF2B5EF4-FFF2-40B4-BE49-F238E27FC236}">
                <a16:creationId xmlns:a16="http://schemas.microsoft.com/office/drawing/2014/main" id="{4A4DFFA4-996A-A241-8235-A81A912019E6}"/>
              </a:ext>
            </a:extLst>
          </p:cNvPr>
          <p:cNvSpPr>
            <a:spLocks noGrp="1"/>
          </p:cNvSpPr>
          <p:nvPr>
            <p:ph type="pic" sz="quarter" idx="14"/>
          </p:nvPr>
        </p:nvSpPr>
        <p:spPr>
          <a:xfrm>
            <a:off x="457200" y="2035175"/>
            <a:ext cx="3566160" cy="1790700"/>
          </a:xfrm>
          <a:solidFill>
            <a:srgbClr val="A6A6A6"/>
          </a:solidFill>
        </p:spPr>
        <p:txBody>
          <a:bodyPr/>
          <a:lstStyle/>
          <a:p>
            <a:r>
              <a:rPr lang="en-US"/>
              <a:t>Click icon to add picture</a:t>
            </a:r>
          </a:p>
        </p:txBody>
      </p:sp>
      <p:sp>
        <p:nvSpPr>
          <p:cNvPr id="8" name="Picture Placeholder 7">
            <a:extLst>
              <a:ext uri="{FF2B5EF4-FFF2-40B4-BE49-F238E27FC236}">
                <a16:creationId xmlns:a16="http://schemas.microsoft.com/office/drawing/2014/main" id="{F1EA2C99-8B31-EA47-8154-16190381DE82}"/>
              </a:ext>
            </a:extLst>
          </p:cNvPr>
          <p:cNvSpPr>
            <a:spLocks noGrp="1"/>
          </p:cNvSpPr>
          <p:nvPr>
            <p:ph type="pic" sz="quarter" idx="15"/>
          </p:nvPr>
        </p:nvSpPr>
        <p:spPr>
          <a:xfrm>
            <a:off x="4309269" y="2035175"/>
            <a:ext cx="3566160" cy="1790700"/>
          </a:xfrm>
          <a:solidFill>
            <a:srgbClr val="A6A6A6"/>
          </a:solidFill>
        </p:spPr>
        <p:txBody>
          <a:bodyPr/>
          <a:lstStyle/>
          <a:p>
            <a:r>
              <a:rPr lang="en-US"/>
              <a:t>Click icon to add picture</a:t>
            </a:r>
          </a:p>
        </p:txBody>
      </p:sp>
      <p:sp>
        <p:nvSpPr>
          <p:cNvPr id="9" name="Picture Placeholder 7">
            <a:extLst>
              <a:ext uri="{FF2B5EF4-FFF2-40B4-BE49-F238E27FC236}">
                <a16:creationId xmlns:a16="http://schemas.microsoft.com/office/drawing/2014/main" id="{ABF7F3AE-85E1-9049-9844-E04A505D7001}"/>
              </a:ext>
            </a:extLst>
          </p:cNvPr>
          <p:cNvSpPr>
            <a:spLocks noGrp="1"/>
          </p:cNvSpPr>
          <p:nvPr>
            <p:ph type="pic" sz="quarter" idx="16"/>
          </p:nvPr>
        </p:nvSpPr>
        <p:spPr>
          <a:xfrm>
            <a:off x="8155940" y="2035175"/>
            <a:ext cx="3566160" cy="1790700"/>
          </a:xfrm>
          <a:solidFill>
            <a:srgbClr val="A6A6A6"/>
          </a:solidFill>
        </p:spPr>
        <p:txBody>
          <a:bodyPr/>
          <a:lstStyle/>
          <a:p>
            <a:r>
              <a:rPr lang="en-US"/>
              <a:t>Click icon to add picture</a:t>
            </a:r>
          </a:p>
        </p:txBody>
      </p:sp>
    </p:spTree>
    <p:extLst>
      <p:ext uri="{BB962C8B-B14F-4D97-AF65-F5344CB8AC3E}">
        <p14:creationId xmlns:p14="http://schemas.microsoft.com/office/powerpoint/2010/main" val="3917093465"/>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Line Ttitle and Subtitle – 3 Column 3 Circ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66BA8887-7F93-F846-8280-2DF093423A95}"/>
              </a:ext>
            </a:extLst>
          </p:cNvPr>
          <p:cNvSpPr>
            <a:spLocks noGrp="1"/>
          </p:cNvSpPr>
          <p:nvPr>
            <p:ph type="body" sz="quarter" idx="13"/>
          </p:nvPr>
        </p:nvSpPr>
        <p:spPr>
          <a:xfrm>
            <a:off x="430657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69CBC24E-EB4A-A94F-AB39-97D5B3DDDBDE}"/>
              </a:ext>
            </a:extLst>
          </p:cNvPr>
          <p:cNvSpPr>
            <a:spLocks noGrp="1"/>
          </p:cNvSpPr>
          <p:nvPr>
            <p:ph type="body" sz="quarter" idx="14"/>
          </p:nvPr>
        </p:nvSpPr>
        <p:spPr>
          <a:xfrm>
            <a:off x="815594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E9D91581-DD8B-424C-8EE8-EBE5E12858AA}"/>
              </a:ext>
            </a:extLst>
          </p:cNvPr>
          <p:cNvSpPr>
            <a:spLocks noGrp="1"/>
          </p:cNvSpPr>
          <p:nvPr>
            <p:ph type="pic" sz="quarter" idx="15"/>
          </p:nvPr>
        </p:nvSpPr>
        <p:spPr>
          <a:xfrm>
            <a:off x="457200" y="2039112"/>
            <a:ext cx="1408176" cy="1408176"/>
          </a:xfrm>
          <a:prstGeom prst="ellipse">
            <a:avLst/>
          </a:prstGeom>
          <a:solidFill>
            <a:srgbClr val="A6A6A6"/>
          </a:solidFill>
        </p:spPr>
        <p:txBody>
          <a:bodyPr/>
          <a:lstStyle/>
          <a:p>
            <a:r>
              <a:rPr lang="en-US"/>
              <a:t>Click icon to add picture</a:t>
            </a:r>
          </a:p>
        </p:txBody>
      </p:sp>
      <p:sp>
        <p:nvSpPr>
          <p:cNvPr id="10" name="Picture Placeholder 7">
            <a:extLst>
              <a:ext uri="{FF2B5EF4-FFF2-40B4-BE49-F238E27FC236}">
                <a16:creationId xmlns:a16="http://schemas.microsoft.com/office/drawing/2014/main" id="{A16693EB-C85F-F440-A17D-0A7C1AE0D111}"/>
              </a:ext>
            </a:extLst>
          </p:cNvPr>
          <p:cNvSpPr>
            <a:spLocks noGrp="1"/>
          </p:cNvSpPr>
          <p:nvPr>
            <p:ph type="pic" sz="quarter" idx="16"/>
          </p:nvPr>
        </p:nvSpPr>
        <p:spPr>
          <a:xfrm>
            <a:off x="4309269" y="2039112"/>
            <a:ext cx="1408176" cy="1408176"/>
          </a:xfrm>
          <a:prstGeom prst="ellipse">
            <a:avLst/>
          </a:prstGeom>
          <a:solidFill>
            <a:srgbClr val="A6A6A6"/>
          </a:solidFill>
        </p:spPr>
        <p:txBody>
          <a:bodyPr/>
          <a:lstStyle/>
          <a:p>
            <a:r>
              <a:rPr lang="en-US"/>
              <a:t>Click icon to add picture</a:t>
            </a:r>
          </a:p>
        </p:txBody>
      </p:sp>
      <p:sp>
        <p:nvSpPr>
          <p:cNvPr id="11" name="Picture Placeholder 7">
            <a:extLst>
              <a:ext uri="{FF2B5EF4-FFF2-40B4-BE49-F238E27FC236}">
                <a16:creationId xmlns:a16="http://schemas.microsoft.com/office/drawing/2014/main" id="{A7679A9A-8303-9B4E-9EC8-943B27BD8CBE}"/>
              </a:ext>
            </a:extLst>
          </p:cNvPr>
          <p:cNvSpPr>
            <a:spLocks noGrp="1"/>
          </p:cNvSpPr>
          <p:nvPr>
            <p:ph type="pic" sz="quarter" idx="17"/>
          </p:nvPr>
        </p:nvSpPr>
        <p:spPr>
          <a:xfrm>
            <a:off x="8155940" y="2039112"/>
            <a:ext cx="1408176" cy="1408176"/>
          </a:xfrm>
          <a:prstGeom prst="ellipse">
            <a:avLst/>
          </a:prstGeom>
          <a:solidFill>
            <a:srgbClr val="A6A6A6"/>
          </a:solidFill>
        </p:spPr>
        <p:txBody>
          <a:bodyPr/>
          <a:lstStyle/>
          <a:p>
            <a:r>
              <a:rPr lang="en-US"/>
              <a:t>Click icon to add picture</a:t>
            </a:r>
          </a:p>
        </p:txBody>
      </p:sp>
    </p:spTree>
    <p:extLst>
      <p:ext uri="{BB962C8B-B14F-4D97-AF65-F5344CB8AC3E}">
        <p14:creationId xmlns:p14="http://schemas.microsoft.com/office/powerpoint/2010/main" val="4080225188"/>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 3 Column 3 Circl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199" y="1080175"/>
            <a:ext cx="837882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48495D9B-A8D0-BF48-A4FB-4458328F9C0D}"/>
              </a:ext>
            </a:extLst>
          </p:cNvPr>
          <p:cNvSpPr>
            <a:spLocks noGrp="1"/>
          </p:cNvSpPr>
          <p:nvPr>
            <p:ph type="body" sz="quarter" idx="13"/>
          </p:nvPr>
        </p:nvSpPr>
        <p:spPr>
          <a:xfrm>
            <a:off x="430657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C5720CDE-2A79-D341-92F6-D19A305AAB8D}"/>
              </a:ext>
            </a:extLst>
          </p:cNvPr>
          <p:cNvSpPr>
            <a:spLocks noGrp="1"/>
          </p:cNvSpPr>
          <p:nvPr>
            <p:ph type="body" sz="quarter" idx="14"/>
          </p:nvPr>
        </p:nvSpPr>
        <p:spPr>
          <a:xfrm>
            <a:off x="815594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235181B5-D1B4-AC4E-9580-29F146DF1ADA}"/>
              </a:ext>
            </a:extLst>
          </p:cNvPr>
          <p:cNvSpPr>
            <a:spLocks noGrp="1"/>
          </p:cNvSpPr>
          <p:nvPr>
            <p:ph type="pic" sz="quarter" idx="15"/>
          </p:nvPr>
        </p:nvSpPr>
        <p:spPr>
          <a:xfrm>
            <a:off x="457200" y="2035175"/>
            <a:ext cx="1408176" cy="1408176"/>
          </a:xfrm>
          <a:prstGeom prst="ellipse">
            <a:avLst/>
          </a:prstGeom>
          <a:solidFill>
            <a:srgbClr val="A6A6A6"/>
          </a:solidFill>
        </p:spPr>
        <p:txBody>
          <a:bodyPr/>
          <a:lstStyle/>
          <a:p>
            <a:r>
              <a:rPr lang="en-US"/>
              <a:t>Click icon to add picture</a:t>
            </a:r>
          </a:p>
        </p:txBody>
      </p:sp>
      <p:sp>
        <p:nvSpPr>
          <p:cNvPr id="10" name="Picture Placeholder 7">
            <a:extLst>
              <a:ext uri="{FF2B5EF4-FFF2-40B4-BE49-F238E27FC236}">
                <a16:creationId xmlns:a16="http://schemas.microsoft.com/office/drawing/2014/main" id="{CB361CE7-A1B3-1C4D-8206-C64A24F905A0}"/>
              </a:ext>
            </a:extLst>
          </p:cNvPr>
          <p:cNvSpPr>
            <a:spLocks noGrp="1"/>
          </p:cNvSpPr>
          <p:nvPr>
            <p:ph type="pic" sz="quarter" idx="16"/>
          </p:nvPr>
        </p:nvSpPr>
        <p:spPr>
          <a:xfrm>
            <a:off x="4309269" y="2035175"/>
            <a:ext cx="1408176" cy="1408176"/>
          </a:xfrm>
          <a:prstGeom prst="ellipse">
            <a:avLst/>
          </a:prstGeom>
          <a:solidFill>
            <a:srgbClr val="A6A6A6"/>
          </a:solidFill>
        </p:spPr>
        <p:txBody>
          <a:bodyPr/>
          <a:lstStyle/>
          <a:p>
            <a:r>
              <a:rPr lang="en-US"/>
              <a:t>Click icon to add picture</a:t>
            </a:r>
          </a:p>
        </p:txBody>
      </p:sp>
      <p:sp>
        <p:nvSpPr>
          <p:cNvPr id="11" name="Picture Placeholder 7">
            <a:extLst>
              <a:ext uri="{FF2B5EF4-FFF2-40B4-BE49-F238E27FC236}">
                <a16:creationId xmlns:a16="http://schemas.microsoft.com/office/drawing/2014/main" id="{49A5747C-F51C-4445-A73C-5E45478B35EB}"/>
              </a:ext>
            </a:extLst>
          </p:cNvPr>
          <p:cNvSpPr>
            <a:spLocks noGrp="1"/>
          </p:cNvSpPr>
          <p:nvPr>
            <p:ph type="pic" sz="quarter" idx="17"/>
          </p:nvPr>
        </p:nvSpPr>
        <p:spPr>
          <a:xfrm>
            <a:off x="8155940" y="2035175"/>
            <a:ext cx="1408176" cy="1408176"/>
          </a:xfrm>
          <a:prstGeom prst="ellipse">
            <a:avLst/>
          </a:prstGeom>
          <a:solidFill>
            <a:srgbClr val="A6A6A6"/>
          </a:solidFill>
        </p:spPr>
        <p:txBody>
          <a:bodyPr/>
          <a:lstStyle/>
          <a:p>
            <a:r>
              <a:rPr lang="en-US"/>
              <a:t>Click icon to add picture</a:t>
            </a:r>
          </a:p>
        </p:txBody>
      </p:sp>
    </p:spTree>
    <p:extLst>
      <p:ext uri="{BB962C8B-B14F-4D97-AF65-F5344CB8AC3E}">
        <p14:creationId xmlns:p14="http://schemas.microsoft.com/office/powerpoint/2010/main" val="1617964526"/>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Line Title – 3 Column 3 Circ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C62986D-9A9C-DF48-9A46-5A46C920939A}"/>
              </a:ext>
            </a:extLst>
          </p:cNvPr>
          <p:cNvSpPr>
            <a:spLocks noGrp="1"/>
          </p:cNvSpPr>
          <p:nvPr>
            <p:ph type="body" sz="quarter" idx="11"/>
          </p:nvPr>
        </p:nvSpPr>
        <p:spPr>
          <a:xfrm>
            <a:off x="430657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F84BCE9A-1AB3-4749-B81C-682F7B336EAA}"/>
              </a:ext>
            </a:extLst>
          </p:cNvPr>
          <p:cNvSpPr>
            <a:spLocks noGrp="1"/>
          </p:cNvSpPr>
          <p:nvPr>
            <p:ph type="body" sz="quarter" idx="12"/>
          </p:nvPr>
        </p:nvSpPr>
        <p:spPr>
          <a:xfrm>
            <a:off x="8155940" y="3695700"/>
            <a:ext cx="3566160" cy="2474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7">
            <a:extLst>
              <a:ext uri="{FF2B5EF4-FFF2-40B4-BE49-F238E27FC236}">
                <a16:creationId xmlns:a16="http://schemas.microsoft.com/office/drawing/2014/main" id="{4A4DFFA4-996A-A241-8235-A81A912019E6}"/>
              </a:ext>
            </a:extLst>
          </p:cNvPr>
          <p:cNvSpPr>
            <a:spLocks noGrp="1"/>
          </p:cNvSpPr>
          <p:nvPr>
            <p:ph type="pic" sz="quarter" idx="14"/>
          </p:nvPr>
        </p:nvSpPr>
        <p:spPr>
          <a:xfrm>
            <a:off x="457200" y="2035175"/>
            <a:ext cx="1408176" cy="1408176"/>
          </a:xfrm>
          <a:prstGeom prst="ellipse">
            <a:avLst/>
          </a:prstGeom>
          <a:solidFill>
            <a:srgbClr val="A6A6A6"/>
          </a:solidFill>
        </p:spPr>
        <p:txBody>
          <a:bodyPr/>
          <a:lstStyle/>
          <a:p>
            <a:r>
              <a:rPr lang="en-US"/>
              <a:t>Click icon to add picture</a:t>
            </a:r>
          </a:p>
        </p:txBody>
      </p:sp>
      <p:sp>
        <p:nvSpPr>
          <p:cNvPr id="8" name="Picture Placeholder 7">
            <a:extLst>
              <a:ext uri="{FF2B5EF4-FFF2-40B4-BE49-F238E27FC236}">
                <a16:creationId xmlns:a16="http://schemas.microsoft.com/office/drawing/2014/main" id="{F1EA2C99-8B31-EA47-8154-16190381DE82}"/>
              </a:ext>
            </a:extLst>
          </p:cNvPr>
          <p:cNvSpPr>
            <a:spLocks noGrp="1"/>
          </p:cNvSpPr>
          <p:nvPr>
            <p:ph type="pic" sz="quarter" idx="15"/>
          </p:nvPr>
        </p:nvSpPr>
        <p:spPr>
          <a:xfrm>
            <a:off x="4309269" y="2035175"/>
            <a:ext cx="1408176" cy="1408176"/>
          </a:xfrm>
          <a:prstGeom prst="ellipse">
            <a:avLst/>
          </a:prstGeom>
          <a:solidFill>
            <a:srgbClr val="A6A6A6"/>
          </a:solidFill>
        </p:spPr>
        <p:txBody>
          <a:bodyPr/>
          <a:lstStyle/>
          <a:p>
            <a:r>
              <a:rPr lang="en-US"/>
              <a:t>Click icon to add picture</a:t>
            </a:r>
          </a:p>
        </p:txBody>
      </p:sp>
      <p:sp>
        <p:nvSpPr>
          <p:cNvPr id="9" name="Picture Placeholder 7">
            <a:extLst>
              <a:ext uri="{FF2B5EF4-FFF2-40B4-BE49-F238E27FC236}">
                <a16:creationId xmlns:a16="http://schemas.microsoft.com/office/drawing/2014/main" id="{ABF7F3AE-85E1-9049-9844-E04A505D7001}"/>
              </a:ext>
            </a:extLst>
          </p:cNvPr>
          <p:cNvSpPr>
            <a:spLocks noGrp="1"/>
          </p:cNvSpPr>
          <p:nvPr>
            <p:ph type="pic" sz="quarter" idx="16"/>
          </p:nvPr>
        </p:nvSpPr>
        <p:spPr>
          <a:xfrm>
            <a:off x="8155940" y="2035175"/>
            <a:ext cx="1408176" cy="1408176"/>
          </a:xfrm>
          <a:prstGeom prst="ellipse">
            <a:avLst/>
          </a:prstGeom>
          <a:solidFill>
            <a:srgbClr val="A6A6A6"/>
          </a:solidFill>
        </p:spPr>
        <p:txBody>
          <a:bodyPr/>
          <a:lstStyle/>
          <a:p>
            <a:r>
              <a:rPr lang="en-US"/>
              <a:t>Click icon to add picture</a:t>
            </a:r>
          </a:p>
        </p:txBody>
      </p:sp>
    </p:spTree>
    <p:extLst>
      <p:ext uri="{BB962C8B-B14F-4D97-AF65-F5344CB8AC3E}">
        <p14:creationId xmlns:p14="http://schemas.microsoft.com/office/powerpoint/2010/main" val="3881748775"/>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Line Title and Subtitle – 3 Column 3 Image Under">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199" y="1440597"/>
            <a:ext cx="837882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48603"/>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66BA8887-7F93-F846-8280-2DF093423A95}"/>
              </a:ext>
            </a:extLst>
          </p:cNvPr>
          <p:cNvSpPr>
            <a:spLocks noGrp="1"/>
          </p:cNvSpPr>
          <p:nvPr>
            <p:ph type="body" sz="quarter" idx="13"/>
          </p:nvPr>
        </p:nvSpPr>
        <p:spPr>
          <a:xfrm>
            <a:off x="4306570" y="2048603"/>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69CBC24E-EB4A-A94F-AB39-97D5B3DDDBDE}"/>
              </a:ext>
            </a:extLst>
          </p:cNvPr>
          <p:cNvSpPr>
            <a:spLocks noGrp="1"/>
          </p:cNvSpPr>
          <p:nvPr>
            <p:ph type="body" sz="quarter" idx="14"/>
          </p:nvPr>
        </p:nvSpPr>
        <p:spPr>
          <a:xfrm>
            <a:off x="8155940" y="2048603"/>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E9D91581-DD8B-424C-8EE8-EBE5E12858AA}"/>
              </a:ext>
            </a:extLst>
          </p:cNvPr>
          <p:cNvSpPr>
            <a:spLocks noGrp="1"/>
          </p:cNvSpPr>
          <p:nvPr>
            <p:ph type="pic" sz="quarter" idx="15"/>
          </p:nvPr>
        </p:nvSpPr>
        <p:spPr>
          <a:xfrm>
            <a:off x="457200" y="4379913"/>
            <a:ext cx="3566160" cy="1790700"/>
          </a:xfrm>
          <a:solidFill>
            <a:srgbClr val="A6A6A6"/>
          </a:solidFill>
        </p:spPr>
        <p:txBody>
          <a:bodyPr/>
          <a:lstStyle/>
          <a:p>
            <a:r>
              <a:rPr lang="en-US"/>
              <a:t>Click icon to add picture</a:t>
            </a:r>
          </a:p>
        </p:txBody>
      </p:sp>
      <p:sp>
        <p:nvSpPr>
          <p:cNvPr id="10" name="Picture Placeholder 7">
            <a:extLst>
              <a:ext uri="{FF2B5EF4-FFF2-40B4-BE49-F238E27FC236}">
                <a16:creationId xmlns:a16="http://schemas.microsoft.com/office/drawing/2014/main" id="{A16693EB-C85F-F440-A17D-0A7C1AE0D111}"/>
              </a:ext>
            </a:extLst>
          </p:cNvPr>
          <p:cNvSpPr>
            <a:spLocks noGrp="1"/>
          </p:cNvSpPr>
          <p:nvPr>
            <p:ph type="pic" sz="quarter" idx="16"/>
          </p:nvPr>
        </p:nvSpPr>
        <p:spPr>
          <a:xfrm>
            <a:off x="4309269" y="4379913"/>
            <a:ext cx="3566160" cy="1790700"/>
          </a:xfrm>
          <a:solidFill>
            <a:srgbClr val="A6A6A6"/>
          </a:solidFill>
        </p:spPr>
        <p:txBody>
          <a:bodyPr/>
          <a:lstStyle/>
          <a:p>
            <a:r>
              <a:rPr lang="en-US"/>
              <a:t>Click icon to add picture</a:t>
            </a:r>
          </a:p>
        </p:txBody>
      </p:sp>
      <p:sp>
        <p:nvSpPr>
          <p:cNvPr id="11" name="Picture Placeholder 7">
            <a:extLst>
              <a:ext uri="{FF2B5EF4-FFF2-40B4-BE49-F238E27FC236}">
                <a16:creationId xmlns:a16="http://schemas.microsoft.com/office/drawing/2014/main" id="{A7679A9A-8303-9B4E-9EC8-943B27BD8CBE}"/>
              </a:ext>
            </a:extLst>
          </p:cNvPr>
          <p:cNvSpPr>
            <a:spLocks noGrp="1"/>
          </p:cNvSpPr>
          <p:nvPr>
            <p:ph type="pic" sz="quarter" idx="17"/>
          </p:nvPr>
        </p:nvSpPr>
        <p:spPr>
          <a:xfrm>
            <a:off x="8155940" y="4379913"/>
            <a:ext cx="3566160" cy="1790700"/>
          </a:xfrm>
          <a:solidFill>
            <a:srgbClr val="A6A6A6"/>
          </a:solidFill>
        </p:spPr>
        <p:txBody>
          <a:bodyPr/>
          <a:lstStyle/>
          <a:p>
            <a:r>
              <a:rPr lang="en-US"/>
              <a:t>Click icon to add picture</a:t>
            </a:r>
          </a:p>
        </p:txBody>
      </p:sp>
    </p:spTree>
    <p:extLst>
      <p:ext uri="{BB962C8B-B14F-4D97-AF65-F5344CB8AC3E}">
        <p14:creationId xmlns:p14="http://schemas.microsoft.com/office/powerpoint/2010/main" val="948714010"/>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Subtitle – 3 Column 3 Image Under">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8173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50700"/>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48495D9B-A8D0-BF48-A4FB-4458328F9C0D}"/>
              </a:ext>
            </a:extLst>
          </p:cNvPr>
          <p:cNvSpPr>
            <a:spLocks noGrp="1"/>
          </p:cNvSpPr>
          <p:nvPr>
            <p:ph type="body" sz="quarter" idx="13"/>
          </p:nvPr>
        </p:nvSpPr>
        <p:spPr>
          <a:xfrm>
            <a:off x="4306570" y="2050700"/>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C5720CDE-2A79-D341-92F6-D19A305AAB8D}"/>
              </a:ext>
            </a:extLst>
          </p:cNvPr>
          <p:cNvSpPr>
            <a:spLocks noGrp="1"/>
          </p:cNvSpPr>
          <p:nvPr>
            <p:ph type="body" sz="quarter" idx="14"/>
          </p:nvPr>
        </p:nvSpPr>
        <p:spPr>
          <a:xfrm>
            <a:off x="8155940" y="2050700"/>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235181B5-D1B4-AC4E-9580-29F146DF1ADA}"/>
              </a:ext>
            </a:extLst>
          </p:cNvPr>
          <p:cNvSpPr>
            <a:spLocks noGrp="1"/>
          </p:cNvSpPr>
          <p:nvPr>
            <p:ph type="pic" sz="quarter" idx="15"/>
          </p:nvPr>
        </p:nvSpPr>
        <p:spPr>
          <a:xfrm>
            <a:off x="457200" y="4379913"/>
            <a:ext cx="3566160" cy="1790700"/>
          </a:xfrm>
          <a:solidFill>
            <a:srgbClr val="A6A6A6"/>
          </a:solidFill>
        </p:spPr>
        <p:txBody>
          <a:bodyPr/>
          <a:lstStyle/>
          <a:p>
            <a:r>
              <a:rPr lang="en-US"/>
              <a:t>Click icon to add picture</a:t>
            </a:r>
          </a:p>
        </p:txBody>
      </p:sp>
      <p:sp>
        <p:nvSpPr>
          <p:cNvPr id="10" name="Picture Placeholder 7">
            <a:extLst>
              <a:ext uri="{FF2B5EF4-FFF2-40B4-BE49-F238E27FC236}">
                <a16:creationId xmlns:a16="http://schemas.microsoft.com/office/drawing/2014/main" id="{CB361CE7-A1B3-1C4D-8206-C64A24F905A0}"/>
              </a:ext>
            </a:extLst>
          </p:cNvPr>
          <p:cNvSpPr>
            <a:spLocks noGrp="1"/>
          </p:cNvSpPr>
          <p:nvPr>
            <p:ph type="pic" sz="quarter" idx="16"/>
          </p:nvPr>
        </p:nvSpPr>
        <p:spPr>
          <a:xfrm>
            <a:off x="4309269" y="4379913"/>
            <a:ext cx="3566160" cy="1790700"/>
          </a:xfrm>
          <a:solidFill>
            <a:srgbClr val="A6A6A6"/>
          </a:solidFill>
        </p:spPr>
        <p:txBody>
          <a:bodyPr/>
          <a:lstStyle/>
          <a:p>
            <a:r>
              <a:rPr lang="en-US"/>
              <a:t>Click icon to add picture</a:t>
            </a:r>
          </a:p>
        </p:txBody>
      </p:sp>
      <p:sp>
        <p:nvSpPr>
          <p:cNvPr id="11" name="Picture Placeholder 7">
            <a:extLst>
              <a:ext uri="{FF2B5EF4-FFF2-40B4-BE49-F238E27FC236}">
                <a16:creationId xmlns:a16="http://schemas.microsoft.com/office/drawing/2014/main" id="{49A5747C-F51C-4445-A73C-5E45478B35EB}"/>
              </a:ext>
            </a:extLst>
          </p:cNvPr>
          <p:cNvSpPr>
            <a:spLocks noGrp="1"/>
          </p:cNvSpPr>
          <p:nvPr>
            <p:ph type="pic" sz="quarter" idx="17"/>
          </p:nvPr>
        </p:nvSpPr>
        <p:spPr>
          <a:xfrm>
            <a:off x="8155940" y="4379913"/>
            <a:ext cx="3566160" cy="1790700"/>
          </a:xfrm>
          <a:solidFill>
            <a:srgbClr val="A6A6A6"/>
          </a:solidFill>
        </p:spPr>
        <p:txBody>
          <a:bodyPr/>
          <a:lstStyle/>
          <a:p>
            <a:r>
              <a:rPr lang="en-US"/>
              <a:t>Click icon to add picture</a:t>
            </a:r>
          </a:p>
        </p:txBody>
      </p:sp>
    </p:spTree>
    <p:extLst>
      <p:ext uri="{BB962C8B-B14F-4D97-AF65-F5344CB8AC3E}">
        <p14:creationId xmlns:p14="http://schemas.microsoft.com/office/powerpoint/2010/main" val="1458556815"/>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wrap="square"/>
          <a:lstStyle/>
          <a:p>
            <a:r>
              <a:rPr lang="en-US"/>
              <a:t>Click to edit Master title style</a:t>
            </a:r>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914400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7A6D439D-B22E-2C45-B1B7-C0054A91C3F2}"/>
              </a:ext>
            </a:extLst>
          </p:cNvPr>
          <p:cNvSpPr txBox="1"/>
          <p:nvPr userDrawn="1"/>
        </p:nvSpPr>
        <p:spPr>
          <a:xfrm>
            <a:off x="3904488" y="923544"/>
            <a:ext cx="0" cy="0"/>
          </a:xfrm>
          <a:prstGeom prst="rect">
            <a:avLst/>
          </a:prstGeom>
        </p:spPr>
        <p:txBody>
          <a:bodyPr vert="horz" wrap="none" lIns="0" tIns="0" rIns="0" bIns="0" rtlCol="0" anchor="t" anchorCtr="0">
            <a:noAutofit/>
          </a:bodyPr>
          <a:lstStyle/>
          <a:p>
            <a:pPr marL="9525" algn="l" defTabSz="914377">
              <a:spcBef>
                <a:spcPts val="200"/>
              </a:spcBef>
              <a:buClr>
                <a:srgbClr val="016AA6"/>
              </a:buClr>
            </a:pPr>
            <a:endParaRPr lang="en-US" sz="1600" err="1">
              <a:solidFill>
                <a:srgbClr val="3F403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70877696"/>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Line Title – 3 Column 3 Image Un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C62986D-9A9C-DF48-9A46-5A46C920939A}"/>
              </a:ext>
            </a:extLst>
          </p:cNvPr>
          <p:cNvSpPr>
            <a:spLocks noGrp="1"/>
          </p:cNvSpPr>
          <p:nvPr>
            <p:ph type="body" sz="quarter" idx="11"/>
          </p:nvPr>
        </p:nvSpPr>
        <p:spPr>
          <a:xfrm>
            <a:off x="4306570" y="20351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F84BCE9A-1AB3-4749-B81C-682F7B336EAA}"/>
              </a:ext>
            </a:extLst>
          </p:cNvPr>
          <p:cNvSpPr>
            <a:spLocks noGrp="1"/>
          </p:cNvSpPr>
          <p:nvPr>
            <p:ph type="body" sz="quarter" idx="12"/>
          </p:nvPr>
        </p:nvSpPr>
        <p:spPr>
          <a:xfrm>
            <a:off x="8155940" y="2035175"/>
            <a:ext cx="3566160" cy="207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7">
            <a:extLst>
              <a:ext uri="{FF2B5EF4-FFF2-40B4-BE49-F238E27FC236}">
                <a16:creationId xmlns:a16="http://schemas.microsoft.com/office/drawing/2014/main" id="{4A4DFFA4-996A-A241-8235-A81A912019E6}"/>
              </a:ext>
            </a:extLst>
          </p:cNvPr>
          <p:cNvSpPr>
            <a:spLocks noGrp="1"/>
          </p:cNvSpPr>
          <p:nvPr>
            <p:ph type="pic" sz="quarter" idx="14"/>
          </p:nvPr>
        </p:nvSpPr>
        <p:spPr>
          <a:xfrm>
            <a:off x="457200" y="4379913"/>
            <a:ext cx="3566160" cy="1790700"/>
          </a:xfrm>
          <a:solidFill>
            <a:srgbClr val="A6A6A6"/>
          </a:solidFill>
        </p:spPr>
        <p:txBody>
          <a:bodyPr/>
          <a:lstStyle/>
          <a:p>
            <a:r>
              <a:rPr lang="en-US"/>
              <a:t>Click icon to add picture</a:t>
            </a:r>
          </a:p>
        </p:txBody>
      </p:sp>
      <p:sp>
        <p:nvSpPr>
          <p:cNvPr id="8" name="Picture Placeholder 7">
            <a:extLst>
              <a:ext uri="{FF2B5EF4-FFF2-40B4-BE49-F238E27FC236}">
                <a16:creationId xmlns:a16="http://schemas.microsoft.com/office/drawing/2014/main" id="{F1EA2C99-8B31-EA47-8154-16190381DE82}"/>
              </a:ext>
            </a:extLst>
          </p:cNvPr>
          <p:cNvSpPr>
            <a:spLocks noGrp="1"/>
          </p:cNvSpPr>
          <p:nvPr>
            <p:ph type="pic" sz="quarter" idx="15"/>
          </p:nvPr>
        </p:nvSpPr>
        <p:spPr>
          <a:xfrm>
            <a:off x="4309269" y="4379913"/>
            <a:ext cx="3566160" cy="1790700"/>
          </a:xfrm>
          <a:solidFill>
            <a:srgbClr val="A6A6A6"/>
          </a:solidFill>
        </p:spPr>
        <p:txBody>
          <a:bodyPr/>
          <a:lstStyle/>
          <a:p>
            <a:r>
              <a:rPr lang="en-US"/>
              <a:t>Click icon to add picture</a:t>
            </a:r>
          </a:p>
        </p:txBody>
      </p:sp>
      <p:sp>
        <p:nvSpPr>
          <p:cNvPr id="9" name="Picture Placeholder 7">
            <a:extLst>
              <a:ext uri="{FF2B5EF4-FFF2-40B4-BE49-F238E27FC236}">
                <a16:creationId xmlns:a16="http://schemas.microsoft.com/office/drawing/2014/main" id="{ABF7F3AE-85E1-9049-9844-E04A505D7001}"/>
              </a:ext>
            </a:extLst>
          </p:cNvPr>
          <p:cNvSpPr>
            <a:spLocks noGrp="1"/>
          </p:cNvSpPr>
          <p:nvPr>
            <p:ph type="pic" sz="quarter" idx="16"/>
          </p:nvPr>
        </p:nvSpPr>
        <p:spPr>
          <a:xfrm>
            <a:off x="8155940" y="4379913"/>
            <a:ext cx="3566160" cy="1790700"/>
          </a:xfrm>
          <a:solidFill>
            <a:srgbClr val="A6A6A6"/>
          </a:solidFill>
        </p:spPr>
        <p:txBody>
          <a:bodyPr/>
          <a:lstStyle/>
          <a:p>
            <a:r>
              <a:rPr lang="en-US"/>
              <a:t>Click icon to add picture</a:t>
            </a:r>
          </a:p>
        </p:txBody>
      </p:sp>
    </p:spTree>
    <p:extLst>
      <p:ext uri="{BB962C8B-B14F-4D97-AF65-F5344CB8AC3E}">
        <p14:creationId xmlns:p14="http://schemas.microsoft.com/office/powerpoint/2010/main" val="865895331"/>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Line Title and Subtitle – Char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8173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Chart Placeholder 2">
            <a:extLst>
              <a:ext uri="{FF2B5EF4-FFF2-40B4-BE49-F238E27FC236}">
                <a16:creationId xmlns:a16="http://schemas.microsoft.com/office/drawing/2014/main" id="{15EA43BC-A451-4B4A-9363-2B7D4A041A67}"/>
              </a:ext>
            </a:extLst>
          </p:cNvPr>
          <p:cNvSpPr>
            <a:spLocks noGrp="1"/>
          </p:cNvSpPr>
          <p:nvPr>
            <p:ph type="chart" sz="quarter" idx="11"/>
          </p:nvPr>
        </p:nvSpPr>
        <p:spPr>
          <a:xfrm>
            <a:off x="457200" y="2035175"/>
            <a:ext cx="11264900" cy="4135438"/>
          </a:xfrm>
        </p:spPr>
        <p:txBody>
          <a:bodyPr/>
          <a:lstStyle/>
          <a:p>
            <a:r>
              <a:rPr lang="en-US"/>
              <a:t>Click icon to add chart</a:t>
            </a:r>
          </a:p>
        </p:txBody>
      </p:sp>
    </p:spTree>
    <p:extLst>
      <p:ext uri="{BB962C8B-B14F-4D97-AF65-F5344CB8AC3E}">
        <p14:creationId xmlns:p14="http://schemas.microsoft.com/office/powerpoint/2010/main" val="3599317838"/>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ubtitle – Chart">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82001"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199" y="1080175"/>
            <a:ext cx="8382001"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Chart Placeholder 2">
            <a:extLst>
              <a:ext uri="{FF2B5EF4-FFF2-40B4-BE49-F238E27FC236}">
                <a16:creationId xmlns:a16="http://schemas.microsoft.com/office/drawing/2014/main" id="{D8F322C8-408B-1E43-B332-EA29697F73A8}"/>
              </a:ext>
            </a:extLst>
          </p:cNvPr>
          <p:cNvSpPr>
            <a:spLocks noGrp="1"/>
          </p:cNvSpPr>
          <p:nvPr>
            <p:ph type="chart" sz="quarter" idx="11"/>
          </p:nvPr>
        </p:nvSpPr>
        <p:spPr>
          <a:xfrm>
            <a:off x="457200" y="2035175"/>
            <a:ext cx="11264900" cy="4135438"/>
          </a:xfrm>
        </p:spPr>
        <p:txBody>
          <a:bodyPr/>
          <a:lstStyle/>
          <a:p>
            <a:r>
              <a:rPr lang="en-US"/>
              <a:t>Click icon to add chart</a:t>
            </a:r>
          </a:p>
        </p:txBody>
      </p:sp>
    </p:spTree>
    <p:extLst>
      <p:ext uri="{BB962C8B-B14F-4D97-AF65-F5344CB8AC3E}">
        <p14:creationId xmlns:p14="http://schemas.microsoft.com/office/powerpoint/2010/main" val="2442990144"/>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Line Title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Chart Placeholder 3">
            <a:extLst>
              <a:ext uri="{FF2B5EF4-FFF2-40B4-BE49-F238E27FC236}">
                <a16:creationId xmlns:a16="http://schemas.microsoft.com/office/drawing/2014/main" id="{49F1FF3F-0A31-284D-9826-25B5A390CF14}"/>
              </a:ext>
            </a:extLst>
          </p:cNvPr>
          <p:cNvSpPr>
            <a:spLocks noGrp="1"/>
          </p:cNvSpPr>
          <p:nvPr>
            <p:ph type="chart" sz="quarter" idx="10"/>
          </p:nvPr>
        </p:nvSpPr>
        <p:spPr>
          <a:xfrm>
            <a:off x="461963" y="2035175"/>
            <a:ext cx="11260137" cy="4135438"/>
          </a:xfrm>
        </p:spPr>
        <p:txBody>
          <a:bodyPr/>
          <a:lstStyle/>
          <a:p>
            <a:r>
              <a:rPr lang="en-US"/>
              <a:t>Click icon to add chart</a:t>
            </a:r>
          </a:p>
        </p:txBody>
      </p:sp>
    </p:spTree>
    <p:extLst>
      <p:ext uri="{BB962C8B-B14F-4D97-AF65-F5344CB8AC3E}">
        <p14:creationId xmlns:p14="http://schemas.microsoft.com/office/powerpoint/2010/main" val="3133394216"/>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Line Title and Subtitle – Tab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0597"/>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4" name="Table Placeholder 3">
            <a:extLst>
              <a:ext uri="{FF2B5EF4-FFF2-40B4-BE49-F238E27FC236}">
                <a16:creationId xmlns:a16="http://schemas.microsoft.com/office/drawing/2014/main" id="{42FB73F3-75F8-3C43-992D-BE6AC4C90BBC}"/>
              </a:ext>
            </a:extLst>
          </p:cNvPr>
          <p:cNvSpPr>
            <a:spLocks noGrp="1"/>
          </p:cNvSpPr>
          <p:nvPr>
            <p:ph type="tbl" sz="quarter" idx="11"/>
          </p:nvPr>
        </p:nvSpPr>
        <p:spPr>
          <a:xfrm>
            <a:off x="457200" y="2035175"/>
            <a:ext cx="11264900" cy="4135438"/>
          </a:xfrm>
        </p:spPr>
        <p:txBody>
          <a:bodyPr/>
          <a:lstStyle/>
          <a:p>
            <a:r>
              <a:rPr lang="en-US"/>
              <a:t>Click icon to add table</a:t>
            </a:r>
          </a:p>
        </p:txBody>
      </p:sp>
    </p:spTree>
    <p:extLst>
      <p:ext uri="{BB962C8B-B14F-4D97-AF65-F5344CB8AC3E}">
        <p14:creationId xmlns:p14="http://schemas.microsoft.com/office/powerpoint/2010/main" val="2197040588"/>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Subtitle – Tabl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199" y="1080175"/>
            <a:ext cx="837882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4" name="Table Placeholder 3">
            <a:extLst>
              <a:ext uri="{FF2B5EF4-FFF2-40B4-BE49-F238E27FC236}">
                <a16:creationId xmlns:a16="http://schemas.microsoft.com/office/drawing/2014/main" id="{295F6468-BF40-DE49-935B-82B6ABEDFDB6}"/>
              </a:ext>
            </a:extLst>
          </p:cNvPr>
          <p:cNvSpPr>
            <a:spLocks noGrp="1"/>
          </p:cNvSpPr>
          <p:nvPr>
            <p:ph type="tbl" sz="quarter" idx="11"/>
          </p:nvPr>
        </p:nvSpPr>
        <p:spPr>
          <a:xfrm>
            <a:off x="457200" y="2035175"/>
            <a:ext cx="11264900" cy="4135438"/>
          </a:xfrm>
        </p:spPr>
        <p:txBody>
          <a:bodyPr/>
          <a:lstStyle/>
          <a:p>
            <a:r>
              <a:rPr lang="en-US"/>
              <a:t>Click icon to add table</a:t>
            </a:r>
          </a:p>
        </p:txBody>
      </p:sp>
    </p:spTree>
    <p:extLst>
      <p:ext uri="{BB962C8B-B14F-4D97-AF65-F5344CB8AC3E}">
        <p14:creationId xmlns:p14="http://schemas.microsoft.com/office/powerpoint/2010/main" val="2164388783"/>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Line Title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F0A4479B-A618-5347-AE21-7C8DE552181E}"/>
              </a:ext>
            </a:extLst>
          </p:cNvPr>
          <p:cNvSpPr>
            <a:spLocks noGrp="1"/>
          </p:cNvSpPr>
          <p:nvPr>
            <p:ph type="tbl" sz="quarter" idx="10"/>
          </p:nvPr>
        </p:nvSpPr>
        <p:spPr>
          <a:xfrm>
            <a:off x="461963" y="2035175"/>
            <a:ext cx="11260137" cy="4135438"/>
          </a:xfrm>
        </p:spPr>
        <p:txBody>
          <a:bodyPr/>
          <a:lstStyle/>
          <a:p>
            <a:r>
              <a:rPr lang="en-US"/>
              <a:t>Click icon to add table</a:t>
            </a:r>
          </a:p>
        </p:txBody>
      </p:sp>
    </p:spTree>
    <p:extLst>
      <p:ext uri="{BB962C8B-B14F-4D97-AF65-F5344CB8AC3E}">
        <p14:creationId xmlns:p14="http://schemas.microsoft.com/office/powerpoint/2010/main" val="672814339"/>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Line Title and Subtitle – Imag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199" y="1440597"/>
            <a:ext cx="8382389"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CF68F0E2-5CFC-7049-8A55-589467906646}"/>
              </a:ext>
            </a:extLst>
          </p:cNvPr>
          <p:cNvSpPr>
            <a:spLocks noGrp="1"/>
          </p:cNvSpPr>
          <p:nvPr>
            <p:ph type="pic" sz="quarter" idx="11"/>
          </p:nvPr>
        </p:nvSpPr>
        <p:spPr>
          <a:xfrm>
            <a:off x="457200" y="2035175"/>
            <a:ext cx="11264900" cy="4135438"/>
          </a:xfrm>
          <a:solidFill>
            <a:srgbClr val="A6A6A6"/>
          </a:solidFill>
        </p:spPr>
        <p:txBody>
          <a:bodyPr/>
          <a:lstStyle/>
          <a:p>
            <a:r>
              <a:rPr lang="en-US"/>
              <a:t>Click icon to add picture</a:t>
            </a:r>
          </a:p>
        </p:txBody>
      </p:sp>
    </p:spTree>
    <p:extLst>
      <p:ext uri="{BB962C8B-B14F-4D97-AF65-F5344CB8AC3E}">
        <p14:creationId xmlns:p14="http://schemas.microsoft.com/office/powerpoint/2010/main" val="3183411780"/>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Subtitle – Image">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EE5B4668-42E4-6645-AE12-395D184FD93D}"/>
              </a:ext>
            </a:extLst>
          </p:cNvPr>
          <p:cNvSpPr>
            <a:spLocks noGrp="1"/>
          </p:cNvSpPr>
          <p:nvPr>
            <p:ph type="pic" sz="quarter" idx="11"/>
          </p:nvPr>
        </p:nvSpPr>
        <p:spPr>
          <a:xfrm>
            <a:off x="457200" y="2035175"/>
            <a:ext cx="11264900" cy="4135438"/>
          </a:xfrm>
          <a:solidFill>
            <a:srgbClr val="A6A6A6"/>
          </a:solidFill>
        </p:spPr>
        <p:txBody>
          <a:bodyPr/>
          <a:lstStyle/>
          <a:p>
            <a:r>
              <a:rPr lang="en-US"/>
              <a:t>Click icon to add picture</a:t>
            </a:r>
          </a:p>
        </p:txBody>
      </p:sp>
    </p:spTree>
    <p:extLst>
      <p:ext uri="{BB962C8B-B14F-4D97-AF65-F5344CB8AC3E}">
        <p14:creationId xmlns:p14="http://schemas.microsoft.com/office/powerpoint/2010/main" val="4142740237"/>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Line Title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494894F8-8176-B644-AF1B-2B2727D78C44}"/>
              </a:ext>
            </a:extLst>
          </p:cNvPr>
          <p:cNvSpPr>
            <a:spLocks noGrp="1"/>
          </p:cNvSpPr>
          <p:nvPr>
            <p:ph type="pic" sz="quarter" idx="10"/>
          </p:nvPr>
        </p:nvSpPr>
        <p:spPr>
          <a:xfrm>
            <a:off x="461963" y="2035175"/>
            <a:ext cx="11260137" cy="4135438"/>
          </a:xfrm>
          <a:solidFill>
            <a:srgbClr val="A6A6A6"/>
          </a:solidFill>
        </p:spPr>
        <p:txBody>
          <a:bodyPr/>
          <a:lstStyle/>
          <a:p>
            <a:r>
              <a:rPr lang="en-US"/>
              <a:t>Click icon to add picture</a:t>
            </a:r>
          </a:p>
        </p:txBody>
      </p:sp>
    </p:spTree>
    <p:extLst>
      <p:ext uri="{BB962C8B-B14F-4D97-AF65-F5344CB8AC3E}">
        <p14:creationId xmlns:p14="http://schemas.microsoft.com/office/powerpoint/2010/main" val="154569574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Line Title and Subtitle – Blank">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b="0" i="0" smtClean="0">
                <a:effectLst/>
              </a:defRPr>
            </a:lvl1pPr>
          </a:lstStyle>
          <a:p>
            <a:r>
              <a:rPr lang="en-US" dirty="0"/>
              <a:t>Click to edit Master </a:t>
            </a:r>
            <a:br>
              <a:rPr lang="en-US" dirty="0"/>
            </a:br>
            <a:r>
              <a:rPr lang="en-US" dirty="0"/>
              <a:t>title style</a:t>
            </a:r>
          </a:p>
        </p:txBody>
      </p:sp>
      <p:sp>
        <p:nvSpPr>
          <p:cNvPr id="9" name="Text Placeholder 12"/>
          <p:cNvSpPr>
            <a:spLocks noGrp="1"/>
          </p:cNvSpPr>
          <p:nvPr>
            <p:ph type="body" sz="quarter" idx="10"/>
          </p:nvPr>
        </p:nvSpPr>
        <p:spPr>
          <a:xfrm>
            <a:off x="457200" y="1440597"/>
            <a:ext cx="8378824"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84601495"/>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Line Title and Subtitle – Image Full P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68F0E2-5CFC-7049-8A55-589467906646}"/>
              </a:ext>
            </a:extLst>
          </p:cNvPr>
          <p:cNvSpPr>
            <a:spLocks noGrp="1"/>
          </p:cNvSpPr>
          <p:nvPr>
            <p:ph type="pic" sz="quarter" idx="11"/>
          </p:nvPr>
        </p:nvSpPr>
        <p:spPr>
          <a:xfrm>
            <a:off x="0" y="0"/>
            <a:ext cx="12192000" cy="6170613"/>
          </a:xfrm>
          <a:solidFill>
            <a:srgbClr val="A6A6A6"/>
          </a:solidFill>
        </p:spPr>
        <p:txBody>
          <a:bodyPr/>
          <a:lstStyle/>
          <a:p>
            <a:r>
              <a:rPr lang="en-US"/>
              <a:t>Click icon to add picture</a:t>
            </a:r>
          </a:p>
        </p:txBody>
      </p:sp>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bg1"/>
                </a:solidFill>
                <a:effectLst/>
                <a:latin typeface="Roboto Medium" panose="02000000000000000000" pitchFamily="2" charset="0"/>
                <a:ea typeface="Roboto Medium" panose="02000000000000000000" pitchFamily="2" charset="0"/>
                <a:cs typeface="+mj-cs"/>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199" y="1440597"/>
            <a:ext cx="8382389" cy="319090"/>
          </a:xfrm>
        </p:spPr>
        <p:txBody>
          <a:bodyPr/>
          <a:lstStyle>
            <a:lvl1pPr marL="0" indent="0">
              <a:buNone/>
              <a:defRPr sz="2000" b="0" i="0">
                <a:solidFill>
                  <a:schemeClr val="bg1"/>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914528378"/>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Subtitle – Image Full P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E5B4668-42E4-6645-AE12-395D184FD93D}"/>
              </a:ext>
            </a:extLst>
          </p:cNvPr>
          <p:cNvSpPr>
            <a:spLocks noGrp="1"/>
          </p:cNvSpPr>
          <p:nvPr>
            <p:ph type="pic" sz="quarter" idx="11"/>
          </p:nvPr>
        </p:nvSpPr>
        <p:spPr>
          <a:xfrm>
            <a:off x="0" y="0"/>
            <a:ext cx="12192000" cy="6170613"/>
          </a:xfrm>
          <a:solidFill>
            <a:srgbClr val="A6A6A6"/>
          </a:solidFill>
        </p:spPr>
        <p:txBody>
          <a:bodyPr/>
          <a:lstStyle/>
          <a:p>
            <a:r>
              <a:rPr lang="en-US"/>
              <a:t>Click icon to add picture</a:t>
            </a:r>
          </a:p>
        </p:txBody>
      </p:sp>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bg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199" y="1080175"/>
            <a:ext cx="8382389" cy="319090"/>
          </a:xfrm>
        </p:spPr>
        <p:txBody>
          <a:bodyPr/>
          <a:lstStyle>
            <a:lvl1pPr marL="0" indent="0">
              <a:buNone/>
              <a:defRPr sz="2000" b="0" i="0">
                <a:solidFill>
                  <a:schemeClr val="bg1"/>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985514866"/>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Line Title – Image Full P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94894F8-8176-B644-AF1B-2B2727D78C44}"/>
              </a:ext>
            </a:extLst>
          </p:cNvPr>
          <p:cNvSpPr>
            <a:spLocks noGrp="1"/>
          </p:cNvSpPr>
          <p:nvPr>
            <p:ph type="pic" sz="quarter" idx="10"/>
          </p:nvPr>
        </p:nvSpPr>
        <p:spPr>
          <a:xfrm>
            <a:off x="0" y="0"/>
            <a:ext cx="12191999" cy="6170613"/>
          </a:xfrm>
          <a:solidFill>
            <a:srgbClr val="A6A6A6"/>
          </a:solidFill>
        </p:spPr>
        <p:txBody>
          <a:bodyPr/>
          <a:lstStyle/>
          <a:p>
            <a:r>
              <a:rPr lang="en-US"/>
              <a:t>Click icon to add picture</a:t>
            </a:r>
          </a:p>
        </p:txBody>
      </p:sp>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36565750"/>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9D3A2BB7-16F4-5F49-BF60-9B16C8DA1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457200" y="2793769"/>
            <a:ext cx="5638800" cy="1541817"/>
          </a:xfrm>
        </p:spPr>
        <p:txBody>
          <a:bodyPr anchor="b" anchorCtr="0"/>
          <a:lstStyle>
            <a:lvl1pPr>
              <a:defRPr sz="3200" b="0" i="0">
                <a:solidFill>
                  <a:srgbClr val="297DE0"/>
                </a:solidFill>
                <a:latin typeface="Roboto Medium" panose="02000000000000000000" pitchFamily="2" charset="0"/>
                <a:ea typeface="Roboto Medium" panose="02000000000000000000" pitchFamily="2" charset="0"/>
              </a:defRPr>
            </a:lvl1pPr>
          </a:lstStyle>
          <a:p>
            <a:r>
              <a:rPr lang="en-US"/>
              <a:t>Click to edit </a:t>
            </a:r>
            <a:br>
              <a:rPr lang="en-US"/>
            </a:br>
            <a:r>
              <a:rPr lang="en-US"/>
              <a:t>Master title</a:t>
            </a:r>
          </a:p>
        </p:txBody>
      </p:sp>
      <p:sp>
        <p:nvSpPr>
          <p:cNvPr id="11" name="Subtitle 2"/>
          <p:cNvSpPr>
            <a:spLocks noGrp="1"/>
          </p:cNvSpPr>
          <p:nvPr>
            <p:ph type="subTitle" idx="1"/>
          </p:nvPr>
        </p:nvSpPr>
        <p:spPr>
          <a:xfrm>
            <a:off x="463685" y="4487569"/>
            <a:ext cx="4129430" cy="424486"/>
          </a:xfrm>
          <a:prstGeom prst="rect">
            <a:avLst/>
          </a:prstGeom>
        </p:spPr>
        <p:txBody>
          <a:bodyPr anchor="ctr" anchorCtr="0"/>
          <a:lstStyle>
            <a:lvl1pPr marL="0" indent="0" algn="l">
              <a:spcBef>
                <a:spcPts val="0"/>
              </a:spcBef>
              <a:buNone/>
              <a:defRPr sz="2000" b="1" i="0">
                <a:solidFill>
                  <a:schemeClr val="accent3"/>
                </a:solidFill>
                <a:latin typeface="Roboto" panose="02000000000000000000" pitchFamily="2" charset="0"/>
                <a:ea typeface="Roboto" panose="02000000000000000000" pitchFamily="2"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2" name="TextBox 11">
            <a:extLst>
              <a:ext uri="{FF2B5EF4-FFF2-40B4-BE49-F238E27FC236}">
                <a16:creationId xmlns:a16="http://schemas.microsoft.com/office/drawing/2014/main" id="{649F0950-099A-204C-9F4B-23911B3E54FB}"/>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dirty="0">
                <a:solidFill>
                  <a:schemeClr val="bg1">
                    <a:lumMod val="65000"/>
                  </a:schemeClr>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pic>
        <p:nvPicPr>
          <p:cNvPr id="14" name="Picture 13" descr="Logo&#10;&#10;Description automatically generated">
            <a:extLst>
              <a:ext uri="{FF2B5EF4-FFF2-40B4-BE49-F238E27FC236}">
                <a16:creationId xmlns:a16="http://schemas.microsoft.com/office/drawing/2014/main" id="{1020C000-BEC9-EC4F-A450-722B965EBF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5138" y="355600"/>
            <a:ext cx="1596273" cy="452487"/>
          </a:xfrm>
          <a:prstGeom prst="rect">
            <a:avLst/>
          </a:prstGeom>
        </p:spPr>
      </p:pic>
      <p:sp>
        <p:nvSpPr>
          <p:cNvPr id="9" name="Text Placeholder 8">
            <a:extLst>
              <a:ext uri="{FF2B5EF4-FFF2-40B4-BE49-F238E27FC236}">
                <a16:creationId xmlns:a16="http://schemas.microsoft.com/office/drawing/2014/main" id="{A21A89D1-EEE4-A047-9C30-E6599FF9BF5B}"/>
              </a:ext>
            </a:extLst>
          </p:cNvPr>
          <p:cNvSpPr>
            <a:spLocks noGrp="1"/>
          </p:cNvSpPr>
          <p:nvPr>
            <p:ph type="body" sz="quarter" idx="10" hasCustomPrompt="1"/>
          </p:nvPr>
        </p:nvSpPr>
        <p:spPr>
          <a:xfrm>
            <a:off x="465138" y="5065445"/>
            <a:ext cx="1503362" cy="292100"/>
          </a:xfrm>
        </p:spPr>
        <p:txBody>
          <a:bodyPr/>
          <a:lstStyle/>
          <a:p>
            <a:pPr lvl="0"/>
            <a:r>
              <a:rPr lang="en-US"/>
              <a:t>Date</a:t>
            </a:r>
          </a:p>
        </p:txBody>
      </p:sp>
    </p:spTree>
    <p:extLst>
      <p:ext uri="{BB962C8B-B14F-4D97-AF65-F5344CB8AC3E}">
        <p14:creationId xmlns:p14="http://schemas.microsoft.com/office/powerpoint/2010/main" val="4014476239"/>
      </p:ext>
    </p:extLst>
  </p:cSld>
  <p:clrMapOvr>
    <a:masterClrMapping/>
  </p:clrMapOvr>
  <p:transition spd="slow"/>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3A2BB7-16F4-5F49-BF60-9B16C8DA17E7}"/>
              </a:ext>
            </a:extLst>
          </p:cNvPr>
          <p:cNvPicPr>
            <a:picLocks noChangeAspect="1"/>
          </p:cNvPicPr>
          <p:nvPr userDrawn="1"/>
        </p:nvPicPr>
        <p:blipFill>
          <a:blip r:embed="rId2"/>
          <a:srcRect/>
          <a:stretch/>
        </p:blipFill>
        <p:spPr>
          <a:xfrm>
            <a:off x="0" y="0"/>
            <a:ext cx="12192000" cy="6858000"/>
          </a:xfrm>
          <a:prstGeom prst="rect">
            <a:avLst/>
          </a:prstGeom>
        </p:spPr>
      </p:pic>
      <p:sp>
        <p:nvSpPr>
          <p:cNvPr id="10" name="Title 1"/>
          <p:cNvSpPr>
            <a:spLocks noGrp="1"/>
          </p:cNvSpPr>
          <p:nvPr>
            <p:ph type="title" hasCustomPrompt="1"/>
          </p:nvPr>
        </p:nvSpPr>
        <p:spPr>
          <a:xfrm>
            <a:off x="457200" y="2793769"/>
            <a:ext cx="5638800" cy="1541817"/>
          </a:xfrm>
        </p:spPr>
        <p:txBody>
          <a:bodyPr anchor="b" anchorCtr="0"/>
          <a:lstStyle>
            <a:lvl1pPr>
              <a:defRPr sz="3200" b="0" i="0">
                <a:solidFill>
                  <a:schemeClr val="bg1"/>
                </a:solidFill>
                <a:latin typeface="Roboto Medium" panose="02000000000000000000" pitchFamily="2" charset="0"/>
                <a:ea typeface="Roboto Medium" panose="02000000000000000000" pitchFamily="2" charset="0"/>
              </a:defRPr>
            </a:lvl1pPr>
          </a:lstStyle>
          <a:p>
            <a:r>
              <a:rPr lang="en-US"/>
              <a:t>Click to edit </a:t>
            </a:r>
            <a:br>
              <a:rPr lang="en-US"/>
            </a:br>
            <a:r>
              <a:rPr lang="en-US"/>
              <a:t>Master title</a:t>
            </a:r>
          </a:p>
        </p:txBody>
      </p:sp>
      <p:sp>
        <p:nvSpPr>
          <p:cNvPr id="11" name="Subtitle 2"/>
          <p:cNvSpPr>
            <a:spLocks noGrp="1"/>
          </p:cNvSpPr>
          <p:nvPr>
            <p:ph type="subTitle" idx="1"/>
          </p:nvPr>
        </p:nvSpPr>
        <p:spPr>
          <a:xfrm>
            <a:off x="457200" y="4487569"/>
            <a:ext cx="4129430" cy="424486"/>
          </a:xfrm>
          <a:prstGeom prst="rect">
            <a:avLst/>
          </a:prstGeom>
        </p:spPr>
        <p:txBody>
          <a:bodyPr anchor="ctr" anchorCtr="0"/>
          <a:lstStyle>
            <a:lvl1pPr marL="0" indent="0" algn="l">
              <a:spcBef>
                <a:spcPts val="0"/>
              </a:spcBef>
              <a:buNone/>
              <a:defRPr sz="2000" b="1" i="0">
                <a:solidFill>
                  <a:schemeClr val="bg1"/>
                </a:solidFill>
                <a:latin typeface="Roboto" panose="02000000000000000000" pitchFamily="2" charset="0"/>
                <a:ea typeface="Roboto" panose="02000000000000000000" pitchFamily="2"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2" name="TextBox 11">
            <a:extLst>
              <a:ext uri="{FF2B5EF4-FFF2-40B4-BE49-F238E27FC236}">
                <a16:creationId xmlns:a16="http://schemas.microsoft.com/office/drawing/2014/main" id="{649F0950-099A-204C-9F4B-23911B3E54FB}"/>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a:solidFill>
                  <a:schemeClr val="bg1"/>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
        <p:nvSpPr>
          <p:cNvPr id="9" name="Text Placeholder 8">
            <a:extLst>
              <a:ext uri="{FF2B5EF4-FFF2-40B4-BE49-F238E27FC236}">
                <a16:creationId xmlns:a16="http://schemas.microsoft.com/office/drawing/2014/main" id="{A21A89D1-EEE4-A047-9C30-E6599FF9BF5B}"/>
              </a:ext>
            </a:extLst>
          </p:cNvPr>
          <p:cNvSpPr>
            <a:spLocks noGrp="1"/>
          </p:cNvSpPr>
          <p:nvPr>
            <p:ph type="body" sz="quarter" idx="10" hasCustomPrompt="1"/>
          </p:nvPr>
        </p:nvSpPr>
        <p:spPr>
          <a:xfrm>
            <a:off x="465138" y="5065445"/>
            <a:ext cx="1503362" cy="292100"/>
          </a:xfrm>
        </p:spPr>
        <p:txBody>
          <a:bodyPr/>
          <a:lstStyle>
            <a:lvl1pPr>
              <a:defRPr>
                <a:solidFill>
                  <a:schemeClr val="bg1"/>
                </a:solidFill>
              </a:defRPr>
            </a:lvl1pPr>
          </a:lstStyle>
          <a:p>
            <a:pPr lvl="0"/>
            <a:r>
              <a:rPr lang="en-US"/>
              <a:t>Date</a:t>
            </a:r>
          </a:p>
        </p:txBody>
      </p:sp>
      <p:pic>
        <p:nvPicPr>
          <p:cNvPr id="13" name="Picture 12">
            <a:extLst>
              <a:ext uri="{FF2B5EF4-FFF2-40B4-BE49-F238E27FC236}">
                <a16:creationId xmlns:a16="http://schemas.microsoft.com/office/drawing/2014/main" id="{66B0344B-1B98-4743-A878-8E66D20FD1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5138" y="355600"/>
            <a:ext cx="1596273" cy="452486"/>
          </a:xfrm>
          <a:prstGeom prst="rect">
            <a:avLst/>
          </a:prstGeom>
        </p:spPr>
      </p:pic>
    </p:spTree>
    <p:extLst>
      <p:ext uri="{BB962C8B-B14F-4D97-AF65-F5344CB8AC3E}">
        <p14:creationId xmlns:p14="http://schemas.microsoft.com/office/powerpoint/2010/main" val="3860881918"/>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Divider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0" y="2190"/>
            <a:ext cx="12192000" cy="6858000"/>
          </a:xfrm>
          <a:prstGeom prst="rect">
            <a:avLst/>
          </a:prstGeom>
        </p:spPr>
      </p:pic>
      <p:sp>
        <p:nvSpPr>
          <p:cNvPr id="14" name="Title 1"/>
          <p:cNvSpPr>
            <a:spLocks noGrp="1"/>
          </p:cNvSpPr>
          <p:nvPr>
            <p:ph type="title" hasCustomPrompt="1"/>
          </p:nvPr>
        </p:nvSpPr>
        <p:spPr>
          <a:xfrm>
            <a:off x="457200" y="2378694"/>
            <a:ext cx="5638800" cy="1541817"/>
          </a:xfrm>
          <a:prstGeom prst="rect">
            <a:avLst/>
          </a:prstGeom>
        </p:spPr>
        <p:txBody>
          <a:bodyPr wrap="square" anchor="b" anchorCtr="0"/>
          <a:lstStyle>
            <a:lvl1pPr algn="l">
              <a:defRPr sz="3600" b="0" i="0">
                <a:solidFill>
                  <a:schemeClr val="bg1"/>
                </a:solidFill>
                <a:latin typeface="Roboto" panose="02000000000000000000" pitchFamily="2" charset="0"/>
                <a:ea typeface="Roboto" panose="02000000000000000000" pitchFamily="2" charset="0"/>
              </a:defRPr>
            </a:lvl1pPr>
          </a:lstStyle>
          <a:p>
            <a:r>
              <a:rPr lang="en-US"/>
              <a:t>Click to edit </a:t>
            </a:r>
            <a:br>
              <a:rPr lang="en-US"/>
            </a:br>
            <a:r>
              <a:rPr lang="en-US"/>
              <a:t>Bold message/chapter</a:t>
            </a:r>
          </a:p>
        </p:txBody>
      </p:sp>
      <p:sp>
        <p:nvSpPr>
          <p:cNvPr id="7" name="TextBox 6">
            <a:extLst>
              <a:ext uri="{FF2B5EF4-FFF2-40B4-BE49-F238E27FC236}">
                <a16:creationId xmlns:a16="http://schemas.microsoft.com/office/drawing/2014/main" id="{A02A50C3-A7B0-9048-BC08-1ED147017F0D}"/>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marR="0" lvl="8" indent="9525"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Tree>
    <p:extLst>
      <p:ext uri="{BB962C8B-B14F-4D97-AF65-F5344CB8AC3E}">
        <p14:creationId xmlns:p14="http://schemas.microsoft.com/office/powerpoint/2010/main" val="1678057993"/>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Divider slide – 2">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0" y="2190"/>
            <a:ext cx="12192000" cy="6858000"/>
          </a:xfrm>
          <a:prstGeom prst="rect">
            <a:avLst/>
          </a:prstGeom>
        </p:spPr>
      </p:pic>
      <p:sp>
        <p:nvSpPr>
          <p:cNvPr id="7" name="TextBox 6">
            <a:extLst>
              <a:ext uri="{FF2B5EF4-FFF2-40B4-BE49-F238E27FC236}">
                <a16:creationId xmlns:a16="http://schemas.microsoft.com/office/drawing/2014/main" id="{A02A50C3-A7B0-9048-BC08-1ED147017F0D}"/>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a:solidFill>
                  <a:schemeClr val="bg1">
                    <a:lumMod val="65000"/>
                  </a:schemeClr>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
        <p:nvSpPr>
          <p:cNvPr id="14" name="Title 1"/>
          <p:cNvSpPr>
            <a:spLocks noGrp="1"/>
          </p:cNvSpPr>
          <p:nvPr>
            <p:ph type="title" hasCustomPrompt="1"/>
          </p:nvPr>
        </p:nvSpPr>
        <p:spPr>
          <a:xfrm>
            <a:off x="457200" y="2378694"/>
            <a:ext cx="5638800" cy="1541817"/>
          </a:xfrm>
          <a:prstGeom prst="rect">
            <a:avLst/>
          </a:prstGeom>
        </p:spPr>
        <p:txBody>
          <a:bodyPr wrap="square" anchor="b" anchorCtr="0"/>
          <a:lstStyle>
            <a:lvl1pPr algn="l">
              <a:defRPr sz="3600" b="0" i="0">
                <a:solidFill>
                  <a:srgbClr val="297DE0"/>
                </a:solidFill>
                <a:latin typeface="Roboto" panose="02000000000000000000" pitchFamily="2" charset="0"/>
                <a:ea typeface="Roboto" panose="02000000000000000000" pitchFamily="2" charset="0"/>
              </a:defRPr>
            </a:lvl1pPr>
          </a:lstStyle>
          <a:p>
            <a:r>
              <a:rPr lang="en-US"/>
              <a:t>Click to edit </a:t>
            </a:r>
            <a:br>
              <a:rPr lang="en-US"/>
            </a:br>
            <a:r>
              <a:rPr lang="en-US"/>
              <a:t>Bold message/chapter</a:t>
            </a:r>
          </a:p>
        </p:txBody>
      </p:sp>
    </p:spTree>
    <p:extLst>
      <p:ext uri="{BB962C8B-B14F-4D97-AF65-F5344CB8AC3E}">
        <p14:creationId xmlns:p14="http://schemas.microsoft.com/office/powerpoint/2010/main" val="84689658"/>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Divider slide – 3">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0" y="2190"/>
            <a:ext cx="12192000" cy="6858000"/>
          </a:xfrm>
          <a:prstGeom prst="rect">
            <a:avLst/>
          </a:prstGeom>
        </p:spPr>
      </p:pic>
      <p:sp>
        <p:nvSpPr>
          <p:cNvPr id="7" name="TextBox 6">
            <a:extLst>
              <a:ext uri="{FF2B5EF4-FFF2-40B4-BE49-F238E27FC236}">
                <a16:creationId xmlns:a16="http://schemas.microsoft.com/office/drawing/2014/main" id="{A02A50C3-A7B0-9048-BC08-1ED147017F0D}"/>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a:solidFill>
                  <a:schemeClr val="bg1">
                    <a:lumMod val="65000"/>
                  </a:schemeClr>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
        <p:nvSpPr>
          <p:cNvPr id="14" name="Title 1"/>
          <p:cNvSpPr>
            <a:spLocks noGrp="1"/>
          </p:cNvSpPr>
          <p:nvPr>
            <p:ph type="title" hasCustomPrompt="1"/>
          </p:nvPr>
        </p:nvSpPr>
        <p:spPr>
          <a:xfrm>
            <a:off x="457200" y="2378694"/>
            <a:ext cx="5638800" cy="1541817"/>
          </a:xfrm>
          <a:prstGeom prst="rect">
            <a:avLst/>
          </a:prstGeom>
        </p:spPr>
        <p:txBody>
          <a:bodyPr wrap="square" anchor="b" anchorCtr="0"/>
          <a:lstStyle>
            <a:lvl1pPr algn="l">
              <a:defRPr sz="3600" b="0" i="0">
                <a:solidFill>
                  <a:srgbClr val="297DE0"/>
                </a:solidFill>
                <a:latin typeface="Roboto" panose="02000000000000000000" pitchFamily="2" charset="0"/>
                <a:ea typeface="Roboto" panose="02000000000000000000" pitchFamily="2" charset="0"/>
              </a:defRPr>
            </a:lvl1pPr>
          </a:lstStyle>
          <a:p>
            <a:r>
              <a:rPr lang="en-US"/>
              <a:t>Click to edit </a:t>
            </a:r>
            <a:br>
              <a:rPr lang="en-US"/>
            </a:br>
            <a:r>
              <a:rPr lang="en-US"/>
              <a:t>Bold message/chapter</a:t>
            </a:r>
          </a:p>
        </p:txBody>
      </p:sp>
    </p:spTree>
    <p:extLst>
      <p:ext uri="{BB962C8B-B14F-4D97-AF65-F5344CB8AC3E}">
        <p14:creationId xmlns:p14="http://schemas.microsoft.com/office/powerpoint/2010/main" val="3615252700"/>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Divider – Image">
    <p:bg>
      <p:bgPr>
        <a:solidFill>
          <a:schemeClr val="accent3"/>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457200" y="2378694"/>
            <a:ext cx="5638800" cy="1541817"/>
          </a:xfrm>
          <a:prstGeom prst="rect">
            <a:avLst/>
          </a:prstGeom>
        </p:spPr>
        <p:txBody>
          <a:bodyPr wrap="square" anchor="b" anchorCtr="0"/>
          <a:lstStyle>
            <a:lvl1pPr algn="l">
              <a:defRPr sz="3600" b="0" i="0">
                <a:solidFill>
                  <a:schemeClr val="bg1"/>
                </a:solidFill>
                <a:latin typeface="Roboto" panose="02000000000000000000" pitchFamily="2" charset="0"/>
                <a:ea typeface="Roboto" panose="02000000000000000000" pitchFamily="2" charset="0"/>
              </a:defRPr>
            </a:lvl1pPr>
          </a:lstStyle>
          <a:p>
            <a:r>
              <a:rPr lang="en-US"/>
              <a:t>Click to edit </a:t>
            </a:r>
            <a:br>
              <a:rPr lang="en-US"/>
            </a:br>
            <a:r>
              <a:rPr lang="en-US"/>
              <a:t>Bold message/chapter</a:t>
            </a:r>
          </a:p>
        </p:txBody>
      </p:sp>
      <p:sp>
        <p:nvSpPr>
          <p:cNvPr id="7" name="TextBox 6">
            <a:extLst>
              <a:ext uri="{FF2B5EF4-FFF2-40B4-BE49-F238E27FC236}">
                <a16:creationId xmlns:a16="http://schemas.microsoft.com/office/drawing/2014/main" id="{A02A50C3-A7B0-9048-BC08-1ED147017F0D}"/>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marR="0" lvl="8" indent="9525"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
        <p:nvSpPr>
          <p:cNvPr id="5" name="Picture Placeholder 6">
            <a:extLst>
              <a:ext uri="{FF2B5EF4-FFF2-40B4-BE49-F238E27FC236}">
                <a16:creationId xmlns:a16="http://schemas.microsoft.com/office/drawing/2014/main" id="{D4716DBC-D84C-0846-BF18-19E0CD39C1DF}"/>
              </a:ext>
            </a:extLst>
          </p:cNvPr>
          <p:cNvSpPr>
            <a:spLocks noGrp="1"/>
          </p:cNvSpPr>
          <p:nvPr>
            <p:ph type="pic" sz="quarter" idx="11"/>
          </p:nvPr>
        </p:nvSpPr>
        <p:spPr>
          <a:xfrm>
            <a:off x="4648488" y="0"/>
            <a:ext cx="7543186" cy="6857674"/>
          </a:xfrm>
          <a:custGeom>
            <a:avLst/>
            <a:gdLst>
              <a:gd name="connsiteX0" fmla="*/ 1019279 w 7543186"/>
              <a:gd name="connsiteY0" fmla="*/ 0 h 6857674"/>
              <a:gd name="connsiteX1" fmla="*/ 7543186 w 7543186"/>
              <a:gd name="connsiteY1" fmla="*/ 0 h 6857674"/>
              <a:gd name="connsiteX2" fmla="*/ 7543186 w 7543186"/>
              <a:gd name="connsiteY2" fmla="*/ 6857674 h 6857674"/>
              <a:gd name="connsiteX3" fmla="*/ 0 w 7543186"/>
              <a:gd name="connsiteY3" fmla="*/ 6857674 h 6857674"/>
              <a:gd name="connsiteX4" fmla="*/ 1981078 w 7543186"/>
              <a:gd name="connsiteY4" fmla="*/ 2924260 h 6857674"/>
              <a:gd name="connsiteX5" fmla="*/ 1019279 w 7543186"/>
              <a:gd name="connsiteY5" fmla="*/ 0 h 68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3186" h="6857674">
                <a:moveTo>
                  <a:pt x="1019279" y="0"/>
                </a:moveTo>
                <a:lnTo>
                  <a:pt x="7543186" y="0"/>
                </a:lnTo>
                <a:cubicBezTo>
                  <a:pt x="7543186" y="0"/>
                  <a:pt x="7543186" y="0"/>
                  <a:pt x="7543186" y="6857674"/>
                </a:cubicBezTo>
                <a:cubicBezTo>
                  <a:pt x="7543186" y="6857674"/>
                  <a:pt x="7543186" y="6857674"/>
                  <a:pt x="0" y="6857674"/>
                </a:cubicBezTo>
                <a:cubicBezTo>
                  <a:pt x="1200208" y="5962499"/>
                  <a:pt x="1981078" y="4533681"/>
                  <a:pt x="1981078" y="2924260"/>
                </a:cubicBezTo>
                <a:cubicBezTo>
                  <a:pt x="1981078" y="1828887"/>
                  <a:pt x="1619220" y="819407"/>
                  <a:pt x="1019279" y="0"/>
                </a:cubicBezTo>
                <a:close/>
              </a:path>
            </a:pathLst>
          </a:custGeom>
          <a:solidFill>
            <a:schemeClr val="bg1">
              <a:lumMod val="75000"/>
            </a:schemeClr>
          </a:solidFill>
        </p:spPr>
        <p:txBody>
          <a:bodyPr wrap="square" tIns="2560320">
            <a:noAutofit/>
          </a:bodyPr>
          <a:lstStyle>
            <a:lvl1pPr algn="ctr">
              <a:defRPr/>
            </a:lvl1pPr>
          </a:lstStyle>
          <a:p>
            <a:r>
              <a:rPr lang="en-US"/>
              <a:t>Click icon to add picture</a:t>
            </a:r>
          </a:p>
        </p:txBody>
      </p:sp>
    </p:spTree>
    <p:extLst>
      <p:ext uri="{BB962C8B-B14F-4D97-AF65-F5344CB8AC3E}">
        <p14:creationId xmlns:p14="http://schemas.microsoft.com/office/powerpoint/2010/main" val="2696820483"/>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Divider Image – 2">
    <p:bg>
      <p:bgPr>
        <a:solidFill>
          <a:schemeClr val="accent1"/>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457200" y="2378694"/>
            <a:ext cx="5638800" cy="1541817"/>
          </a:xfrm>
          <a:prstGeom prst="rect">
            <a:avLst/>
          </a:prstGeom>
        </p:spPr>
        <p:txBody>
          <a:bodyPr wrap="square" anchor="b" anchorCtr="0"/>
          <a:lstStyle>
            <a:lvl1pPr algn="l">
              <a:defRPr sz="3600" b="0" i="0">
                <a:solidFill>
                  <a:schemeClr val="bg1"/>
                </a:solidFill>
                <a:latin typeface="Roboto" panose="02000000000000000000" pitchFamily="2" charset="0"/>
                <a:ea typeface="Roboto" panose="02000000000000000000" pitchFamily="2" charset="0"/>
              </a:defRPr>
            </a:lvl1pPr>
          </a:lstStyle>
          <a:p>
            <a:r>
              <a:rPr lang="en-US"/>
              <a:t>Click to edit </a:t>
            </a:r>
            <a:br>
              <a:rPr lang="en-US"/>
            </a:br>
            <a:r>
              <a:rPr lang="en-US"/>
              <a:t>Bold message/chapter</a:t>
            </a:r>
          </a:p>
        </p:txBody>
      </p:sp>
      <p:sp>
        <p:nvSpPr>
          <p:cNvPr id="7" name="TextBox 6">
            <a:extLst>
              <a:ext uri="{FF2B5EF4-FFF2-40B4-BE49-F238E27FC236}">
                <a16:creationId xmlns:a16="http://schemas.microsoft.com/office/drawing/2014/main" id="{A02A50C3-A7B0-9048-BC08-1ED147017F0D}"/>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marR="0" lvl="8" indent="9525"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
        <p:nvSpPr>
          <p:cNvPr id="5" name="Picture Placeholder 6">
            <a:extLst>
              <a:ext uri="{FF2B5EF4-FFF2-40B4-BE49-F238E27FC236}">
                <a16:creationId xmlns:a16="http://schemas.microsoft.com/office/drawing/2014/main" id="{D4716DBC-D84C-0846-BF18-19E0CD39C1DF}"/>
              </a:ext>
            </a:extLst>
          </p:cNvPr>
          <p:cNvSpPr>
            <a:spLocks noGrp="1"/>
          </p:cNvSpPr>
          <p:nvPr>
            <p:ph type="pic" sz="quarter" idx="11"/>
          </p:nvPr>
        </p:nvSpPr>
        <p:spPr>
          <a:xfrm>
            <a:off x="4648488" y="0"/>
            <a:ext cx="7543186" cy="6857674"/>
          </a:xfrm>
          <a:custGeom>
            <a:avLst/>
            <a:gdLst>
              <a:gd name="connsiteX0" fmla="*/ 1019279 w 7543186"/>
              <a:gd name="connsiteY0" fmla="*/ 0 h 6857674"/>
              <a:gd name="connsiteX1" fmla="*/ 7543186 w 7543186"/>
              <a:gd name="connsiteY1" fmla="*/ 0 h 6857674"/>
              <a:gd name="connsiteX2" fmla="*/ 7543186 w 7543186"/>
              <a:gd name="connsiteY2" fmla="*/ 6857674 h 6857674"/>
              <a:gd name="connsiteX3" fmla="*/ 0 w 7543186"/>
              <a:gd name="connsiteY3" fmla="*/ 6857674 h 6857674"/>
              <a:gd name="connsiteX4" fmla="*/ 1981078 w 7543186"/>
              <a:gd name="connsiteY4" fmla="*/ 2924260 h 6857674"/>
              <a:gd name="connsiteX5" fmla="*/ 1019279 w 7543186"/>
              <a:gd name="connsiteY5" fmla="*/ 0 h 68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3186" h="6857674">
                <a:moveTo>
                  <a:pt x="1019279" y="0"/>
                </a:moveTo>
                <a:lnTo>
                  <a:pt x="7543186" y="0"/>
                </a:lnTo>
                <a:cubicBezTo>
                  <a:pt x="7543186" y="0"/>
                  <a:pt x="7543186" y="0"/>
                  <a:pt x="7543186" y="6857674"/>
                </a:cubicBezTo>
                <a:cubicBezTo>
                  <a:pt x="7543186" y="6857674"/>
                  <a:pt x="7543186" y="6857674"/>
                  <a:pt x="0" y="6857674"/>
                </a:cubicBezTo>
                <a:cubicBezTo>
                  <a:pt x="1200208" y="5962499"/>
                  <a:pt x="1981078" y="4533681"/>
                  <a:pt x="1981078" y="2924260"/>
                </a:cubicBezTo>
                <a:cubicBezTo>
                  <a:pt x="1981078" y="1828887"/>
                  <a:pt x="1619220" y="819407"/>
                  <a:pt x="1019279" y="0"/>
                </a:cubicBezTo>
                <a:close/>
              </a:path>
            </a:pathLst>
          </a:custGeom>
          <a:solidFill>
            <a:schemeClr val="bg1">
              <a:lumMod val="75000"/>
            </a:schemeClr>
          </a:solidFill>
        </p:spPr>
        <p:txBody>
          <a:bodyPr wrap="square" tIns="2560320">
            <a:noAutofit/>
          </a:bodyPr>
          <a:lstStyle>
            <a:lvl1pPr algn="ctr">
              <a:defRPr/>
            </a:lvl1pPr>
          </a:lstStyle>
          <a:p>
            <a:r>
              <a:rPr lang="en-US"/>
              <a:t>Click icon to add picture</a:t>
            </a:r>
          </a:p>
        </p:txBody>
      </p:sp>
    </p:spTree>
    <p:extLst>
      <p:ext uri="{BB962C8B-B14F-4D97-AF65-F5344CB8AC3E}">
        <p14:creationId xmlns:p14="http://schemas.microsoft.com/office/powerpoint/2010/main" val="14441778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 Blank">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199" y="1080175"/>
            <a:ext cx="8378825"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865733584"/>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EBA323C-F6B9-4D44-8129-CF95B49B32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9">
            <a:extLst>
              <a:ext uri="{FF2B5EF4-FFF2-40B4-BE49-F238E27FC236}">
                <a16:creationId xmlns:a16="http://schemas.microsoft.com/office/drawing/2014/main" id="{0A40E515-04CD-C14F-A916-E1B992979F49}"/>
              </a:ext>
            </a:extLst>
          </p:cNvPr>
          <p:cNvSpPr>
            <a:spLocks noGrp="1"/>
          </p:cNvSpPr>
          <p:nvPr>
            <p:ph type="title" hasCustomPrompt="1"/>
          </p:nvPr>
        </p:nvSpPr>
        <p:spPr>
          <a:xfrm>
            <a:off x="465138" y="1828801"/>
            <a:ext cx="5516562" cy="2401636"/>
          </a:xfrm>
        </p:spPr>
        <p:txBody>
          <a:bodyPr tIns="0" rIns="274320" bIns="91440" anchor="b" anchorCtr="0"/>
          <a:lstStyle>
            <a:lvl1pPr>
              <a:defRPr sz="3200" b="0">
                <a:solidFill>
                  <a:srgbClr val="297DE0"/>
                </a:solidFill>
              </a:defRPr>
            </a:lvl1pPr>
          </a:lstStyle>
          <a:p>
            <a:r>
              <a:rPr lang="en-US"/>
              <a:t>End Slide</a:t>
            </a:r>
          </a:p>
        </p:txBody>
      </p:sp>
      <p:pic>
        <p:nvPicPr>
          <p:cNvPr id="17" name="Picture 16" descr="Logo&#10;&#10;Description automatically generated">
            <a:extLst>
              <a:ext uri="{FF2B5EF4-FFF2-40B4-BE49-F238E27FC236}">
                <a16:creationId xmlns:a16="http://schemas.microsoft.com/office/drawing/2014/main" id="{AC7431E8-55AD-414C-8EB0-6D94FE8805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5138" y="355600"/>
            <a:ext cx="1596273" cy="452487"/>
          </a:xfrm>
          <a:prstGeom prst="rect">
            <a:avLst/>
          </a:prstGeom>
        </p:spPr>
      </p:pic>
      <p:sp>
        <p:nvSpPr>
          <p:cNvPr id="9" name="TextBox 8">
            <a:extLst>
              <a:ext uri="{FF2B5EF4-FFF2-40B4-BE49-F238E27FC236}">
                <a16:creationId xmlns:a16="http://schemas.microsoft.com/office/drawing/2014/main" id="{02E4D225-46D2-1E48-A160-788F49B5B13F}"/>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a:solidFill>
                  <a:schemeClr val="bg1">
                    <a:lumMod val="65000"/>
                  </a:schemeClr>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
        <p:nvSpPr>
          <p:cNvPr id="8" name="TextBox 7">
            <a:extLst>
              <a:ext uri="{FF2B5EF4-FFF2-40B4-BE49-F238E27FC236}">
                <a16:creationId xmlns:a16="http://schemas.microsoft.com/office/drawing/2014/main" id="{EE58E861-178B-484A-827E-43C42E591353}"/>
              </a:ext>
            </a:extLst>
          </p:cNvPr>
          <p:cNvSpPr txBox="1"/>
          <p:nvPr userDrawn="1"/>
        </p:nvSpPr>
        <p:spPr>
          <a:xfrm>
            <a:off x="465138" y="5594350"/>
            <a:ext cx="3833812" cy="716280"/>
          </a:xfrm>
          <a:prstGeom prst="rect">
            <a:avLst/>
          </a:prstGeom>
          <a:noFill/>
        </p:spPr>
        <p:txBody>
          <a:bodyPr wrap="square" lIns="0" tIns="0" rIns="0" bIns="0" rtlCol="0" anchor="b" anchorCtr="0">
            <a:noAutofit/>
          </a:bodyPr>
          <a:lstStyle/>
          <a:p>
            <a:r>
              <a:rPr lang="en-US" sz="700">
                <a:solidFill>
                  <a:srgbClr val="A6A6A6"/>
                </a:solidFill>
                <a:latin typeface="Roboto" panose="02000000000000000000" pitchFamily="2" charset="0"/>
                <a:ea typeface="Roboto" panose="02000000000000000000" pitchFamily="2" charset="0"/>
              </a:rPr>
              <a:t>Standard legal language is pending. Until the template is updated with standard boilerplate, please insert the appropriate legal language for your business area.</a:t>
            </a:r>
            <a:endParaRPr lang="en-US">
              <a:solidFill>
                <a:srgbClr val="A6A6A6"/>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9890778"/>
      </p:ext>
    </p:extLst>
  </p:cSld>
  <p:clrMapOvr>
    <a:masterClrMapping/>
  </p:clrMapOvr>
  <p:transition spd="slow"/>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3A2BB7-16F4-5F49-BF60-9B16C8DA17E7}"/>
              </a:ext>
            </a:extLst>
          </p:cNvPr>
          <p:cNvPicPr>
            <a:picLocks noChangeAspect="1"/>
          </p:cNvPicPr>
          <p:nvPr userDrawn="1"/>
        </p:nvPicPr>
        <p:blipFill>
          <a:blip r:embed="rId2"/>
          <a:src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49F0950-099A-204C-9F4B-23911B3E54FB}"/>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a:solidFill>
                  <a:schemeClr val="bg1"/>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pic>
        <p:nvPicPr>
          <p:cNvPr id="13" name="Picture 12">
            <a:extLst>
              <a:ext uri="{FF2B5EF4-FFF2-40B4-BE49-F238E27FC236}">
                <a16:creationId xmlns:a16="http://schemas.microsoft.com/office/drawing/2014/main" id="{66B0344B-1B98-4743-A878-8E66D20FD1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5138" y="355600"/>
            <a:ext cx="1596273" cy="452486"/>
          </a:xfrm>
          <a:prstGeom prst="rect">
            <a:avLst/>
          </a:prstGeom>
        </p:spPr>
      </p:pic>
      <p:sp>
        <p:nvSpPr>
          <p:cNvPr id="10" name="Title 1"/>
          <p:cNvSpPr>
            <a:spLocks noGrp="1"/>
          </p:cNvSpPr>
          <p:nvPr>
            <p:ph type="title" hasCustomPrompt="1"/>
          </p:nvPr>
        </p:nvSpPr>
        <p:spPr>
          <a:xfrm>
            <a:off x="457200" y="2793769"/>
            <a:ext cx="5638800" cy="1541817"/>
          </a:xfrm>
        </p:spPr>
        <p:txBody>
          <a:bodyPr anchor="b" anchorCtr="0"/>
          <a:lstStyle>
            <a:lvl1pPr>
              <a:defRPr sz="3200" b="0" i="0">
                <a:solidFill>
                  <a:schemeClr val="bg1"/>
                </a:solidFill>
                <a:latin typeface="Roboto Medium" panose="02000000000000000000" pitchFamily="2" charset="0"/>
                <a:ea typeface="Roboto Medium" panose="02000000000000000000" pitchFamily="2" charset="0"/>
              </a:defRPr>
            </a:lvl1pPr>
          </a:lstStyle>
          <a:p>
            <a:r>
              <a:rPr lang="en-US"/>
              <a:t>End Slide</a:t>
            </a:r>
          </a:p>
        </p:txBody>
      </p:sp>
      <p:sp>
        <p:nvSpPr>
          <p:cNvPr id="8" name="TextBox 7">
            <a:extLst>
              <a:ext uri="{FF2B5EF4-FFF2-40B4-BE49-F238E27FC236}">
                <a16:creationId xmlns:a16="http://schemas.microsoft.com/office/drawing/2014/main" id="{C4448529-17BC-C64A-9B6B-0B669A816DA8}"/>
              </a:ext>
            </a:extLst>
          </p:cNvPr>
          <p:cNvSpPr txBox="1"/>
          <p:nvPr userDrawn="1"/>
        </p:nvSpPr>
        <p:spPr>
          <a:xfrm>
            <a:off x="465138" y="5594350"/>
            <a:ext cx="3833812" cy="716280"/>
          </a:xfrm>
          <a:prstGeom prst="rect">
            <a:avLst/>
          </a:prstGeom>
          <a:noFill/>
        </p:spPr>
        <p:txBody>
          <a:bodyPr wrap="square" lIns="0" tIns="0" rIns="0" bIns="0" rtlCol="0" anchor="b" anchorCtr="0">
            <a:noAutofit/>
          </a:bodyPr>
          <a:lstStyle/>
          <a:p>
            <a:r>
              <a:rPr lang="en-US" sz="700">
                <a:solidFill>
                  <a:schemeClr val="bg1"/>
                </a:solidFill>
                <a:latin typeface="Roboto" panose="02000000000000000000" pitchFamily="2" charset="0"/>
                <a:ea typeface="Roboto" panose="02000000000000000000" pitchFamily="2" charset="0"/>
              </a:rPr>
              <a:t>Standard legal language is pending. Until the template is updated with standard boilerplate, please insert the appropriate legal language for your business area.</a:t>
            </a:r>
            <a:endParaRPr lang="en-US">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10074990"/>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1972333705"/>
      </p:ext>
    </p:extLst>
  </p:cSld>
  <p:clrMapOvr>
    <a:masterClrMapping/>
  </p:clrMapOvr>
  <p:transition spd="slow">
    <p:wipe dir="d"/>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1711018140"/>
      </p:ext>
    </p:extLst>
  </p:cSld>
  <p:clrMapOvr>
    <a:masterClrMapping/>
  </p:clrMapOvr>
  <p:transition spd="slow">
    <p:wipe dir="d"/>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rgbClr val="CFDAE3"/>
            </a:gs>
            <a:gs pos="100000">
              <a:schemeClr val="accent2"/>
            </a:gs>
          </a:gsLst>
          <a:lin ang="18900044" scaled="0"/>
        </a:gra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dirty="0"/>
          </a:p>
        </p:txBody>
      </p:sp>
      <p:sp>
        <p:nvSpPr>
          <p:cNvPr id="12" name="Google Shape;12;p2"/>
          <p:cNvSpPr/>
          <p:nvPr/>
        </p:nvSpPr>
        <p:spPr>
          <a:xfrm>
            <a:off x="9703041" y="4145673"/>
            <a:ext cx="1416000" cy="14208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13" name="Google Shape;13;p2"/>
          <p:cNvSpPr/>
          <p:nvPr/>
        </p:nvSpPr>
        <p:spPr>
          <a:xfrm>
            <a:off x="8107225" y="2592996"/>
            <a:ext cx="750800" cy="7536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14" name="Google Shape;14;p2"/>
          <p:cNvSpPr/>
          <p:nvPr/>
        </p:nvSpPr>
        <p:spPr>
          <a:xfrm>
            <a:off x="10103528" y="2739516"/>
            <a:ext cx="1916800" cy="19228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15" name="Google Shape;15;p2"/>
          <p:cNvSpPr/>
          <p:nvPr/>
        </p:nvSpPr>
        <p:spPr>
          <a:xfrm>
            <a:off x="8465811" y="3017247"/>
            <a:ext cx="1557600" cy="15628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16" name="Google Shape;16;p2"/>
          <p:cNvSpPr/>
          <p:nvPr/>
        </p:nvSpPr>
        <p:spPr>
          <a:xfrm>
            <a:off x="9858639" y="1510495"/>
            <a:ext cx="1151600" cy="11552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17" name="Google Shape;17;p2"/>
          <p:cNvSpPr/>
          <p:nvPr/>
        </p:nvSpPr>
        <p:spPr>
          <a:xfrm>
            <a:off x="11172748" y="1538925"/>
            <a:ext cx="742400" cy="7452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18" name="Google Shape;18;p2"/>
          <p:cNvSpPr/>
          <p:nvPr/>
        </p:nvSpPr>
        <p:spPr>
          <a:xfrm>
            <a:off x="7733323" y="3819828"/>
            <a:ext cx="600800" cy="6024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19" name="Google Shape;19;p2"/>
          <p:cNvSpPr/>
          <p:nvPr/>
        </p:nvSpPr>
        <p:spPr>
          <a:xfrm>
            <a:off x="8310571" y="4698949"/>
            <a:ext cx="1254800" cy="12588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20" name="Google Shape;20;p2"/>
          <p:cNvSpPr/>
          <p:nvPr/>
        </p:nvSpPr>
        <p:spPr>
          <a:xfrm>
            <a:off x="6738449" y="4740500"/>
            <a:ext cx="1448400" cy="14536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21" name="Google Shape;21;p2"/>
          <p:cNvSpPr/>
          <p:nvPr/>
        </p:nvSpPr>
        <p:spPr>
          <a:xfrm>
            <a:off x="7527792" y="5438111"/>
            <a:ext cx="1147200" cy="11508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22" name="Google Shape;22;p2"/>
          <p:cNvSpPr/>
          <p:nvPr/>
        </p:nvSpPr>
        <p:spPr>
          <a:xfrm>
            <a:off x="11238159" y="4817037"/>
            <a:ext cx="849200" cy="8520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23" name="Google Shape;23;p2"/>
          <p:cNvSpPr/>
          <p:nvPr/>
        </p:nvSpPr>
        <p:spPr>
          <a:xfrm>
            <a:off x="5688901" y="5632740"/>
            <a:ext cx="849200" cy="8520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grpSp>
        <p:nvGrpSpPr>
          <p:cNvPr id="24" name="Google Shape;24;p2"/>
          <p:cNvGrpSpPr/>
          <p:nvPr/>
        </p:nvGrpSpPr>
        <p:grpSpPr>
          <a:xfrm>
            <a:off x="170789" y="213212"/>
            <a:ext cx="3627347" cy="3837441"/>
            <a:chOff x="4869527" y="541405"/>
            <a:chExt cx="1956357" cy="2069371"/>
          </a:xfrm>
        </p:grpSpPr>
        <p:sp>
          <p:nvSpPr>
            <p:cNvPr id="25" name="Google Shape;25;p2"/>
            <p:cNvSpPr/>
            <p:nvPr/>
          </p:nvSpPr>
          <p:spPr>
            <a:xfrm>
              <a:off x="4869527" y="541405"/>
              <a:ext cx="842700" cy="8454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26" name="Google Shape;26;p2"/>
            <p:cNvSpPr/>
            <p:nvPr/>
          </p:nvSpPr>
          <p:spPr>
            <a:xfrm>
              <a:off x="5874340" y="1579944"/>
              <a:ext cx="595200" cy="5970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27" name="Google Shape;27;p2"/>
            <p:cNvSpPr/>
            <p:nvPr/>
          </p:nvSpPr>
          <p:spPr>
            <a:xfrm>
              <a:off x="5138235" y="1439601"/>
              <a:ext cx="570900" cy="5727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28" name="Google Shape;28;p2"/>
            <p:cNvSpPr/>
            <p:nvPr/>
          </p:nvSpPr>
          <p:spPr>
            <a:xfrm>
              <a:off x="5255661" y="2051276"/>
              <a:ext cx="557700" cy="5595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29" name="Google Shape;29;p2"/>
            <p:cNvSpPr/>
            <p:nvPr/>
          </p:nvSpPr>
          <p:spPr>
            <a:xfrm>
              <a:off x="6230684" y="1203010"/>
              <a:ext cx="595200" cy="5970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30" name="Google Shape;30;p2"/>
            <p:cNvSpPr/>
            <p:nvPr/>
          </p:nvSpPr>
          <p:spPr>
            <a:xfrm>
              <a:off x="5765705" y="1445656"/>
              <a:ext cx="358800" cy="3600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sp>
          <p:nvSpPr>
            <p:cNvPr id="31" name="Google Shape;31;p2"/>
            <p:cNvSpPr/>
            <p:nvPr/>
          </p:nvSpPr>
          <p:spPr>
            <a:xfrm>
              <a:off x="5762972" y="1025561"/>
              <a:ext cx="358800" cy="360000"/>
            </a:xfrm>
            <a:prstGeom prst="roundRect">
              <a:avLst>
                <a:gd name="adj" fmla="val 4717"/>
              </a:avLst>
            </a:prstGeom>
            <a:gradFill>
              <a:gsLst>
                <a:gs pos="0">
                  <a:schemeClr val="accent1"/>
                </a:gs>
                <a:gs pos="100000">
                  <a:schemeClr val="accent2"/>
                </a:gs>
              </a:gsLst>
              <a:lin ang="18900732"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Calibri"/>
                <a:ea typeface="Calibri"/>
                <a:cs typeface="Calibri"/>
                <a:sym typeface="Calibri"/>
              </a:endParaRPr>
            </a:p>
          </p:txBody>
        </p:sp>
      </p:grpSp>
      <p:sp>
        <p:nvSpPr>
          <p:cNvPr id="32" name="Google Shape;32;p2"/>
          <p:cNvSpPr txBox="1">
            <a:spLocks noGrp="1"/>
          </p:cNvSpPr>
          <p:nvPr>
            <p:ph type="subTitle" idx="1"/>
          </p:nvPr>
        </p:nvSpPr>
        <p:spPr>
          <a:xfrm>
            <a:off x="1228400" y="4896433"/>
            <a:ext cx="77712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dirty="0"/>
          </a:p>
        </p:txBody>
      </p:sp>
      <p:sp>
        <p:nvSpPr>
          <p:cNvPr id="33" name="Google Shape;33;p2"/>
          <p:cNvSpPr txBox="1">
            <a:spLocks noGrp="1"/>
          </p:cNvSpPr>
          <p:nvPr>
            <p:ph type="ctrTitle"/>
          </p:nvPr>
        </p:nvSpPr>
        <p:spPr>
          <a:xfrm>
            <a:off x="1228400" y="3007033"/>
            <a:ext cx="8630400" cy="1840000"/>
          </a:xfrm>
          <a:prstGeom prst="rect">
            <a:avLst/>
          </a:prstGeom>
        </p:spPr>
        <p:txBody>
          <a:bodyPr spcFirstLastPara="1" wrap="square" lIns="91425" tIns="91425" rIns="91425" bIns="91425" anchor="b" anchorCtr="0">
            <a:noAutofit/>
          </a:bodyPr>
          <a:lstStyle>
            <a:lvl1pPr lvl="0">
              <a:spcBef>
                <a:spcPts val="0"/>
              </a:spcBef>
              <a:spcAft>
                <a:spcPts val="0"/>
              </a:spcAft>
              <a:buSzPts val="45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Tree>
    <p:extLst>
      <p:ext uri="{BB962C8B-B14F-4D97-AF65-F5344CB8AC3E}">
        <p14:creationId xmlns:p14="http://schemas.microsoft.com/office/powerpoint/2010/main" val="2537244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chemeClr val="bg1"/>
            </a:gs>
            <a:gs pos="100000">
              <a:schemeClr val="accent2"/>
            </a:gs>
          </a:gsLst>
          <a:lin ang="18900044" scaled="0"/>
        </a:gradFill>
        <a:effectLst/>
      </p:bgPr>
    </p:bg>
    <p:spTree>
      <p:nvGrpSpPr>
        <p:cNvPr id="1" name="Shape 146"/>
        <p:cNvGrpSpPr/>
        <p:nvPr/>
      </p:nvGrpSpPr>
      <p:grpSpPr>
        <a:xfrm>
          <a:off x="0" y="0"/>
          <a:ext cx="0" cy="0"/>
          <a:chOff x="0" y="0"/>
          <a:chExt cx="0" cy="0"/>
        </a:xfrm>
      </p:grpSpPr>
      <p:sp>
        <p:nvSpPr>
          <p:cNvPr id="147" name="Google Shape;147;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sz="700">
                <a:latin typeface="Roboto" panose="020B0604020202020204" charset="0"/>
                <a:ea typeface="Roboto" panose="020B060402020202020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800" y="217831"/>
            <a:ext cx="1314192" cy="422732"/>
          </a:xfrm>
          <a:prstGeom prst="rect">
            <a:avLst/>
          </a:prstGeom>
        </p:spPr>
      </p:pic>
      <p:pic>
        <p:nvPicPr>
          <p:cNvPr id="5" name="Picture 4" descr="Logo&#10;&#10;Description automatically generated">
            <a:extLst>
              <a:ext uri="{FF2B5EF4-FFF2-40B4-BE49-F238E27FC236}">
                <a16:creationId xmlns:a16="http://schemas.microsoft.com/office/drawing/2014/main" id="{1020C000-BEC9-EC4F-A450-722B965EBF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0516" y="217831"/>
            <a:ext cx="1402650" cy="397602"/>
          </a:xfrm>
          <a:prstGeom prst="rect">
            <a:avLst/>
          </a:prstGeom>
        </p:spPr>
      </p:pic>
    </p:spTree>
    <p:extLst>
      <p:ext uri="{BB962C8B-B14F-4D97-AF65-F5344CB8AC3E}">
        <p14:creationId xmlns:p14="http://schemas.microsoft.com/office/powerpoint/2010/main" val="13936114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ubtitle">
  <p:cSld name="Title and Subtitle">
    <p:bg>
      <p:bgPr>
        <a:gradFill>
          <a:gsLst>
            <a:gs pos="0">
              <a:srgbClr val="D7DADF"/>
            </a:gs>
            <a:gs pos="100000">
              <a:schemeClr val="accent2"/>
            </a:gs>
          </a:gsLst>
          <a:lin ang="18900044" scaled="0"/>
        </a:gradFill>
        <a:effectLst/>
      </p:bgPr>
    </p:bg>
    <p:spTree>
      <p:nvGrpSpPr>
        <p:cNvPr id="1" name="Shape 204"/>
        <p:cNvGrpSpPr/>
        <p:nvPr/>
      </p:nvGrpSpPr>
      <p:grpSpPr>
        <a:xfrm>
          <a:off x="0" y="0"/>
          <a:ext cx="0" cy="0"/>
          <a:chOff x="0" y="0"/>
          <a:chExt cx="0" cy="0"/>
        </a:xfrm>
      </p:grpSpPr>
      <p:sp>
        <p:nvSpPr>
          <p:cNvPr id="205" name="Google Shape;205;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dirty="0"/>
          </a:p>
        </p:txBody>
      </p:sp>
      <p:sp>
        <p:nvSpPr>
          <p:cNvPr id="206" name="Google Shape;206;p16"/>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7" name="Google Shape;207;p16"/>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 name="Rectangle 4"/>
          <p:cNvSpPr/>
          <p:nvPr userDrawn="1"/>
        </p:nvSpPr>
        <p:spPr>
          <a:xfrm>
            <a:off x="0" y="5337112"/>
            <a:ext cx="415600" cy="1520889"/>
          </a:xfrm>
          <a:prstGeom prst="rect">
            <a:avLst/>
          </a:prstGeom>
          <a:solidFill>
            <a:srgbClr val="D7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97" y="6392489"/>
            <a:ext cx="1314192" cy="422732"/>
          </a:xfrm>
          <a:prstGeom prst="rect">
            <a:avLst/>
          </a:prstGeom>
        </p:spPr>
      </p:pic>
    </p:spTree>
    <p:extLst>
      <p:ext uri="{BB962C8B-B14F-4D97-AF65-F5344CB8AC3E}">
        <p14:creationId xmlns:p14="http://schemas.microsoft.com/office/powerpoint/2010/main" val="7512980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112598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Line Titl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wrap="square"/>
          <a:lstStyle/>
          <a:p>
            <a:r>
              <a:rPr lang="en-US"/>
              <a:t>Click to edit Master title style</a:t>
            </a:r>
            <a:endParaRPr lang="en-US" dirty="0"/>
          </a:p>
        </p:txBody>
      </p:sp>
    </p:spTree>
    <p:extLst>
      <p:ext uri="{BB962C8B-B14F-4D97-AF65-F5344CB8AC3E}">
        <p14:creationId xmlns:p14="http://schemas.microsoft.com/office/powerpoint/2010/main" val="125948364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Line Title and Subtitle – 2 Colum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0375" y="725551"/>
            <a:ext cx="8378825" cy="678308"/>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dirty="0"/>
              <a:t>Click to edit Master </a:t>
            </a:r>
            <a:br>
              <a:rPr lang="en-US" dirty="0"/>
            </a:br>
            <a:r>
              <a:rPr lang="en-US" dirty="0"/>
              <a:t>title style</a:t>
            </a:r>
          </a:p>
        </p:txBody>
      </p:sp>
      <p:sp>
        <p:nvSpPr>
          <p:cNvPr id="9" name="Text Placeholder 12"/>
          <p:cNvSpPr>
            <a:spLocks noGrp="1"/>
          </p:cNvSpPr>
          <p:nvPr>
            <p:ph type="body" sz="quarter" idx="10"/>
          </p:nvPr>
        </p:nvSpPr>
        <p:spPr>
          <a:xfrm>
            <a:off x="457200" y="1440597"/>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49ECA45-F43C-FA4F-A74A-2F1F14DF18BA}"/>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66BA8887-7F93-F846-8280-2DF093423A95}"/>
              </a:ext>
            </a:extLst>
          </p:cNvPr>
          <p:cNvSpPr>
            <a:spLocks noGrp="1"/>
          </p:cNvSpPr>
          <p:nvPr>
            <p:ph type="body" sz="quarter" idx="13"/>
          </p:nvPr>
        </p:nvSpPr>
        <p:spPr>
          <a:xfrm>
            <a:off x="641858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5424"/>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 2 Column">
    <p:spTree>
      <p:nvGrpSpPr>
        <p:cNvPr id="1" name=""/>
        <p:cNvGrpSpPr/>
        <p:nvPr/>
      </p:nvGrpSpPr>
      <p:grpSpPr>
        <a:xfrm>
          <a:off x="0" y="0"/>
          <a:ext cx="0" cy="0"/>
          <a:chOff x="0" y="0"/>
          <a:chExt cx="0" cy="0"/>
        </a:xfrm>
      </p:grpSpPr>
      <p:sp>
        <p:nvSpPr>
          <p:cNvPr id="7" name="Title 1"/>
          <p:cNvSpPr>
            <a:spLocks noGrp="1"/>
          </p:cNvSpPr>
          <p:nvPr>
            <p:ph type="title"/>
          </p:nvPr>
        </p:nvSpPr>
        <p:spPr>
          <a:xfrm>
            <a:off x="460375" y="725551"/>
            <a:ext cx="8378825" cy="305637"/>
          </a:xfrm>
        </p:spPr>
        <p:txBody>
          <a:bodyPr wrap="square"/>
          <a:lstStyle>
            <a:lvl1pPr marL="0" marR="0" indent="0" algn="l" defTabSz="914377" rtl="0" eaLnBrk="1" fontAlgn="auto" latinLnBrk="0" hangingPunct="1">
              <a:lnSpc>
                <a:spcPct val="85000"/>
              </a:lnSpc>
              <a:spcBef>
                <a:spcPct val="0"/>
              </a:spcBef>
              <a:spcAft>
                <a:spcPts val="0"/>
              </a:spcAft>
              <a:buClrTx/>
              <a:buSzTx/>
              <a:buFontTx/>
              <a:buNone/>
              <a:tabLst/>
              <a:defRPr lang="en-US" sz="2800" b="0" i="0" kern="1200" dirty="0">
                <a:solidFill>
                  <a:schemeClr val="accent1"/>
                </a:solidFill>
                <a:effectLst/>
                <a:latin typeface="Roboto Medium" panose="02000000000000000000" pitchFamily="2" charset="0"/>
                <a:ea typeface="Roboto Medium" panose="02000000000000000000" pitchFamily="2" charset="0"/>
                <a:cs typeface="+mj-cs"/>
              </a:defRPr>
            </a:lvl1pPr>
          </a:lstStyle>
          <a:p>
            <a:r>
              <a:rPr lang="en-US"/>
              <a:t>Click to edit Master title style</a:t>
            </a:r>
          </a:p>
        </p:txBody>
      </p:sp>
      <p:sp>
        <p:nvSpPr>
          <p:cNvPr id="9" name="Text Placeholder 12"/>
          <p:cNvSpPr>
            <a:spLocks noGrp="1"/>
          </p:cNvSpPr>
          <p:nvPr>
            <p:ph type="body" sz="quarter" idx="10"/>
          </p:nvPr>
        </p:nvSpPr>
        <p:spPr>
          <a:xfrm>
            <a:off x="457200" y="1080175"/>
            <a:ext cx="8382000" cy="319090"/>
          </a:xfrm>
        </p:spPr>
        <p:txBody>
          <a:bodyPr/>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F6215C1A-0BFB-0147-9C28-87E87D3C1B33}"/>
              </a:ext>
            </a:extLst>
          </p:cNvPr>
          <p:cNvSpPr>
            <a:spLocks noGrp="1"/>
          </p:cNvSpPr>
          <p:nvPr>
            <p:ph type="body" sz="quarter" idx="12"/>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48495D9B-A8D0-BF48-A4FB-4458328F9C0D}"/>
              </a:ext>
            </a:extLst>
          </p:cNvPr>
          <p:cNvSpPr>
            <a:spLocks noGrp="1"/>
          </p:cNvSpPr>
          <p:nvPr>
            <p:ph type="body" sz="quarter" idx="13"/>
          </p:nvPr>
        </p:nvSpPr>
        <p:spPr>
          <a:xfrm>
            <a:off x="641858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0064396"/>
      </p:ext>
    </p:extLst>
  </p:cSld>
  <p:clrMapOvr>
    <a:masterClrMapping/>
  </p:clrMapOvr>
  <p:transition spd="slow"/>
  <p:extLst>
    <p:ext uri="{DCECCB84-F9BA-43D5-87BE-67443E8EF086}">
      <p15:sldGuideLst xmlns:p15="http://schemas.microsoft.com/office/powerpoint/2012/main">
        <p15:guide id="1" orient="horz" pos="829">
          <p15:clr>
            <a:srgbClr val="FBAE40"/>
          </p15:clr>
        </p15:guide>
        <p15:guide id="2" orient="horz" pos="6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Line Title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F52-E955-E34F-8499-8FCFABAF5757}"/>
              </a:ext>
            </a:extLst>
          </p:cNvPr>
          <p:cNvSpPr>
            <a:spLocks noGrp="1"/>
          </p:cNvSpPr>
          <p:nvPr>
            <p:ph type="title"/>
          </p:nvPr>
        </p:nvSpPr>
        <p:spPr>
          <a:xfrm>
            <a:off x="461169" y="725147"/>
            <a:ext cx="8378031" cy="676656"/>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70AE258-75EE-1443-A6C8-44A25290F9FB}"/>
              </a:ext>
            </a:extLst>
          </p:cNvPr>
          <p:cNvSpPr>
            <a:spLocks noGrp="1"/>
          </p:cNvSpPr>
          <p:nvPr>
            <p:ph type="body" sz="quarter" idx="10"/>
          </p:nvPr>
        </p:nvSpPr>
        <p:spPr>
          <a:xfrm>
            <a:off x="45720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C62986D-9A9C-DF48-9A46-5A46C920939A}"/>
              </a:ext>
            </a:extLst>
          </p:cNvPr>
          <p:cNvSpPr>
            <a:spLocks noGrp="1"/>
          </p:cNvSpPr>
          <p:nvPr>
            <p:ph type="body" sz="quarter" idx="11"/>
          </p:nvPr>
        </p:nvSpPr>
        <p:spPr>
          <a:xfrm>
            <a:off x="6418580" y="2035175"/>
            <a:ext cx="5303520" cy="41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913984"/>
      </p:ext>
    </p:extLst>
  </p:cSld>
  <p:clrMapOvr>
    <a:masterClrMapping/>
  </p:clrMapOvr>
  <p:transition spd="slow"/>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theme" Target="../theme/theme2.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11550746" y="6501554"/>
            <a:ext cx="174625" cy="107722"/>
          </a:xfrm>
          <a:prstGeom prst="rect">
            <a:avLst/>
          </a:prstGeom>
        </p:spPr>
        <p:txBody>
          <a:bodyPr wrap="square" lIns="0" tIns="0" rIns="0" bIns="0" anchor="t">
            <a:spAutoFit/>
          </a:bodyPr>
          <a:lstStyle/>
          <a:p>
            <a:pPr algn="r"/>
            <a:fld id="{794AB575-7986-1741-A4D9-8B601F7D4868}" type="slidenum">
              <a:rPr lang="en-US" sz="700" b="0" i="0" smtClean="0">
                <a:solidFill>
                  <a:schemeClr val="bg1">
                    <a:lumMod val="65000"/>
                  </a:schemeClr>
                </a:solidFill>
                <a:latin typeface="Roboto" panose="02000000000000000000" pitchFamily="2" charset="0"/>
                <a:ea typeface="Roboto" panose="02000000000000000000" pitchFamily="2" charset="0"/>
              </a:rPr>
              <a:t>‹#›</a:t>
            </a:fld>
            <a:endParaRPr lang="en-US" sz="700" b="0" i="0" dirty="0">
              <a:solidFill>
                <a:schemeClr val="bg1">
                  <a:lumMod val="65000"/>
                </a:schemeClr>
              </a:solidFill>
              <a:latin typeface="Roboto" panose="02000000000000000000" pitchFamily="2" charset="0"/>
              <a:ea typeface="Roboto" panose="02000000000000000000" pitchFamily="2" charset="0"/>
            </a:endParaRPr>
          </a:p>
        </p:txBody>
      </p:sp>
      <p:sp>
        <p:nvSpPr>
          <p:cNvPr id="17" name="Text Placeholder 2"/>
          <p:cNvSpPr>
            <a:spLocks noGrp="1"/>
          </p:cNvSpPr>
          <p:nvPr>
            <p:ph type="body" idx="1"/>
          </p:nvPr>
        </p:nvSpPr>
        <p:spPr>
          <a:xfrm>
            <a:off x="457200" y="2035176"/>
            <a:ext cx="9144000" cy="4128502"/>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
          <p:cNvSpPr>
            <a:spLocks noGrp="1"/>
          </p:cNvSpPr>
          <p:nvPr>
            <p:ph type="title"/>
          </p:nvPr>
        </p:nvSpPr>
        <p:spPr>
          <a:xfrm>
            <a:off x="461169" y="725146"/>
            <a:ext cx="8378031" cy="676656"/>
          </a:xfrm>
          <a:prstGeom prst="rect">
            <a:avLst/>
          </a:prstGeom>
        </p:spPr>
        <p:txBody>
          <a:bodyPr vert="horz" wrap="square" lIns="0" tIns="0" rIns="0" bIns="0" rtlCol="0" anchor="t" anchorCtr="0">
            <a:noAutofit/>
          </a:bodyPr>
          <a:lstStyle/>
          <a:p>
            <a:r>
              <a:rPr lang="en-US"/>
              <a:t>Click to edit Master title style</a:t>
            </a:r>
          </a:p>
        </p:txBody>
      </p:sp>
      <p:sp>
        <p:nvSpPr>
          <p:cNvPr id="16" name="TextBox 15">
            <a:extLst>
              <a:ext uri="{FF2B5EF4-FFF2-40B4-BE49-F238E27FC236}">
                <a16:creationId xmlns:a16="http://schemas.microsoft.com/office/drawing/2014/main" id="{13B11929-88A4-0446-9A41-116072A25C92}"/>
              </a:ext>
            </a:extLst>
          </p:cNvPr>
          <p:cNvSpPr txBox="1"/>
          <p:nvPr userDrawn="1"/>
        </p:nvSpPr>
        <p:spPr>
          <a:xfrm>
            <a:off x="465137" y="6379505"/>
            <a:ext cx="5516563" cy="208759"/>
          </a:xfrm>
          <a:prstGeom prst="rect">
            <a:avLst/>
          </a:prstGeom>
          <a:noFill/>
        </p:spPr>
        <p:txBody>
          <a:bodyPr wrap="square" lIns="0" tIns="91440" rIns="0" bIns="0" rtlCol="0">
            <a:noAutofit/>
          </a:bodyPr>
          <a:lstStyle/>
          <a:p>
            <a:pPr marL="0" lvl="8" indent="9525" algn="l" defTabSz="457200" rtl="0" eaLnBrk="1" latinLnBrk="0" hangingPunct="1">
              <a:tabLst/>
            </a:pPr>
            <a:r>
              <a:rPr lang="en-US" sz="700" b="0" i="0" kern="1200" cap="none" baseline="0" dirty="0">
                <a:solidFill>
                  <a:schemeClr val="bg1">
                    <a:lumMod val="65000"/>
                  </a:schemeClr>
                </a:solidFill>
                <a:latin typeface="Roboto" panose="02000000000000000000" pitchFamily="2" charset="0"/>
                <a:ea typeface="Roboto" panose="02000000000000000000" pitchFamily="2" charset="0"/>
                <a:cs typeface="Verdana" panose="020B0604030504040204" pitchFamily="34" charset="0"/>
              </a:rPr>
              <a:t>©Verisk Analytics, Inc. All rights reserved.</a:t>
            </a:r>
          </a:p>
        </p:txBody>
      </p:sp>
    </p:spTree>
    <p:extLst>
      <p:ext uri="{BB962C8B-B14F-4D97-AF65-F5344CB8AC3E}">
        <p14:creationId xmlns:p14="http://schemas.microsoft.com/office/powerpoint/2010/main" val="3914976095"/>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4" r:id="rId32"/>
    <p:sldLayoutId id="2147483895" r:id="rId33"/>
    <p:sldLayoutId id="2147483896" r:id="rId34"/>
    <p:sldLayoutId id="2147483897" r:id="rId35"/>
    <p:sldLayoutId id="2147483898" r:id="rId36"/>
    <p:sldLayoutId id="2147483899" r:id="rId37"/>
    <p:sldLayoutId id="2147483900" r:id="rId38"/>
    <p:sldLayoutId id="2147483901" r:id="rId39"/>
    <p:sldLayoutId id="2147483902" r:id="rId40"/>
    <p:sldLayoutId id="2147483903" r:id="rId41"/>
    <p:sldLayoutId id="2147483904" r:id="rId42"/>
    <p:sldLayoutId id="2147483905" r:id="rId43"/>
    <p:sldLayoutId id="2147483906" r:id="rId44"/>
    <p:sldLayoutId id="2147483907" r:id="rId45"/>
    <p:sldLayoutId id="2147483908" r:id="rId46"/>
    <p:sldLayoutId id="2147483909" r:id="rId47"/>
    <p:sldLayoutId id="2147483910" r:id="rId48"/>
    <p:sldLayoutId id="2147483911" r:id="rId49"/>
    <p:sldLayoutId id="2147483912" r:id="rId50"/>
    <p:sldLayoutId id="2147483913" r:id="rId51"/>
    <p:sldLayoutId id="2147483914" r:id="rId52"/>
    <p:sldLayoutId id="2147483916" r:id="rId53"/>
  </p:sldLayoutIdLst>
  <p:transition spd="slow"/>
  <p:timing>
    <p:tnLst>
      <p:par>
        <p:cTn id="1" dur="indefinite" restart="never" nodeType="tmRoot"/>
      </p:par>
    </p:tnLst>
  </p:timing>
  <p:hf hdr="0" ftr="0" dt="0"/>
  <p:txStyles>
    <p:titleStyle>
      <a:lvl1pPr algn="l" defTabSz="914377" rtl="0" eaLnBrk="1" latinLnBrk="0" hangingPunct="1">
        <a:lnSpc>
          <a:spcPct val="85000"/>
        </a:lnSpc>
        <a:spcBef>
          <a:spcPct val="0"/>
        </a:spcBef>
        <a:buNone/>
        <a:defRPr sz="2800" b="0" i="0" kern="1200">
          <a:solidFill>
            <a:schemeClr val="accent1"/>
          </a:solidFill>
          <a:effectLst/>
          <a:latin typeface="Roboto Medium" panose="02000000000000000000" pitchFamily="2" charset="0"/>
          <a:ea typeface="Roboto Medium" panose="02000000000000000000" pitchFamily="2" charset="0"/>
          <a:cs typeface="+mj-cs"/>
        </a:defRPr>
      </a:lvl1pPr>
    </p:titleStyle>
    <p:bodyStyle>
      <a:lvl1pPr marL="0" indent="0" algn="l" defTabSz="914377" rtl="0" eaLnBrk="1" latinLnBrk="0" hangingPunct="1">
        <a:spcBef>
          <a:spcPts val="200"/>
        </a:spcBef>
        <a:buClr>
          <a:srgbClr val="016AA6"/>
        </a:buClr>
        <a:buFont typeface="Arial" pitchFamily="34" charset="0"/>
        <a:buNone/>
        <a:tabLst/>
        <a:defRPr sz="2000" b="0" i="0" kern="1200">
          <a:solidFill>
            <a:schemeClr val="tx1"/>
          </a:solidFill>
          <a:latin typeface="Roboto" panose="02000000000000000000" pitchFamily="2" charset="0"/>
          <a:ea typeface="Roboto" panose="02000000000000000000" pitchFamily="2" charset="0"/>
          <a:cs typeface="+mn-cs"/>
        </a:defRPr>
      </a:lvl1pPr>
      <a:lvl2pPr marL="9525" indent="0" algn="l" defTabSz="914377" rtl="0" eaLnBrk="1" latinLnBrk="0" hangingPunct="1">
        <a:spcBef>
          <a:spcPts val="200"/>
        </a:spcBef>
        <a:buClr>
          <a:srgbClr val="016AA6"/>
        </a:buClr>
        <a:buFont typeface="Calibri" pitchFamily="34" charset="0"/>
        <a:buNone/>
        <a:tabLst/>
        <a:defRPr sz="2000" b="1" i="0" kern="1200">
          <a:solidFill>
            <a:schemeClr val="accent3"/>
          </a:solidFill>
          <a:latin typeface="Roboto" panose="02000000000000000000" pitchFamily="2" charset="0"/>
          <a:ea typeface="Roboto" panose="02000000000000000000" pitchFamily="2" charset="0"/>
          <a:cs typeface="+mn-cs"/>
        </a:defRPr>
      </a:lvl2pPr>
      <a:lvl3pPr marL="349250" indent="-339725" algn="l" defTabSz="914377" rtl="0" eaLnBrk="1" latinLnBrk="0" hangingPunct="1">
        <a:spcBef>
          <a:spcPts val="200"/>
        </a:spcBef>
        <a:buClr>
          <a:schemeClr val="accent1"/>
        </a:buClr>
        <a:buFont typeface="Arial"/>
        <a:buChar char="•"/>
        <a:tabLst/>
        <a:defRPr sz="1800" b="0" i="0" kern="1200">
          <a:solidFill>
            <a:schemeClr val="tx1"/>
          </a:solidFill>
          <a:latin typeface="Roboto" panose="02000000000000000000" pitchFamily="2" charset="0"/>
          <a:ea typeface="Roboto" panose="02000000000000000000" pitchFamily="2" charset="0"/>
          <a:cs typeface="+mn-cs"/>
        </a:defRPr>
      </a:lvl3pPr>
      <a:lvl4pPr marL="688975" indent="-339725" algn="l" defTabSz="914377" rtl="0" eaLnBrk="1" latinLnBrk="0" hangingPunct="1">
        <a:spcBef>
          <a:spcPts val="200"/>
        </a:spcBef>
        <a:buClr>
          <a:schemeClr val="accent1"/>
        </a:buClr>
        <a:buFont typeface="Arial" pitchFamily="34" charset="0"/>
        <a:buChar char="–"/>
        <a:tabLst/>
        <a:defRPr sz="1800" b="0" i="0" kern="1200">
          <a:solidFill>
            <a:schemeClr val="tx1"/>
          </a:solidFill>
          <a:latin typeface="Roboto" panose="02000000000000000000" pitchFamily="2" charset="0"/>
          <a:ea typeface="Roboto" panose="02000000000000000000" pitchFamily="2" charset="0"/>
          <a:cs typeface="+mn-cs"/>
        </a:defRPr>
      </a:lvl4pPr>
      <a:lvl5pPr marL="349250" indent="-339725" algn="l" defTabSz="914377" rtl="0" eaLnBrk="1" latinLnBrk="0" hangingPunct="1">
        <a:spcBef>
          <a:spcPts val="200"/>
        </a:spcBef>
        <a:buClr>
          <a:schemeClr val="accent1"/>
        </a:buClr>
        <a:buFont typeface="+mj-lt"/>
        <a:buAutoNum type="arabicPeriod"/>
        <a:tabLst/>
        <a:defRPr sz="1800" b="0" i="0" kern="1200">
          <a:solidFill>
            <a:schemeClr val="tx1"/>
          </a:solidFill>
          <a:latin typeface="Roboto" panose="02000000000000000000" pitchFamily="2" charset="0"/>
          <a:ea typeface="Roboto" panose="02000000000000000000" pitchFamily="2"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2" orient="horz" pos="2160">
          <p15:clr>
            <a:srgbClr val="F26B43"/>
          </p15:clr>
        </p15:guide>
        <p15:guide id="13" pos="3840">
          <p15:clr>
            <a:srgbClr val="F26B43"/>
          </p15:clr>
        </p15:guide>
        <p15:guide id="14" pos="288">
          <p15:clr>
            <a:srgbClr val="F26B43"/>
          </p15:clr>
        </p15:guide>
        <p15:guide id="15" pos="7384">
          <p15:clr>
            <a:srgbClr val="F26B43"/>
          </p15:clr>
        </p15:guide>
        <p15:guide id="16" orient="horz" pos="4144">
          <p15:clr>
            <a:srgbClr val="F26B43"/>
          </p15:clr>
        </p15:guide>
        <p15:guide id="17" orient="horz" pos="304">
          <p15:clr>
            <a:srgbClr val="F26B43"/>
          </p15:clr>
        </p15:guide>
        <p15:guide id="19" orient="horz" pos="225">
          <p15:clr>
            <a:srgbClr val="F26B43"/>
          </p15:clr>
        </p15:guide>
        <p15:guide id="20" orient="horz" pos="3887">
          <p15:clr>
            <a:srgbClr val="F26B43"/>
          </p15:clr>
        </p15:guide>
        <p15:guide id="21" orient="horz" pos="628">
          <p15:clr>
            <a:srgbClr val="F26B43"/>
          </p15:clr>
        </p15:guide>
        <p15:guide id="22" orient="horz" pos="2328">
          <p15:clr>
            <a:srgbClr val="F26B43"/>
          </p15:clr>
        </p15:guide>
        <p15:guide id="23" orient="horz" pos="1282">
          <p15:clr>
            <a:srgbClr val="F26B43"/>
          </p15:clr>
        </p15:guide>
        <p15:guide id="24" orient="horz" pos="1056">
          <p15:clr>
            <a:srgbClr val="F26B43"/>
          </p15:clr>
        </p15:guide>
        <p15:guide id="25" orient="horz" pos="2578">
          <p15:clr>
            <a:srgbClr val="F26B43"/>
          </p15:clr>
        </p15:guide>
        <p15:guide id="26" pos="6720">
          <p15:clr>
            <a:srgbClr val="F26B43"/>
          </p15:clr>
        </p15:guide>
        <p15:guide id="27" pos="5568">
          <p15:clr>
            <a:srgbClr val="F26B43"/>
          </p15:clr>
        </p15:guide>
        <p15:guide id="28" pos="60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D7DADF"/>
            </a:gs>
            <a:gs pos="100000">
              <a:schemeClr val="accent2"/>
            </a:gs>
          </a:gsLst>
          <a:lin ang="18900044"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Barlow Black"/>
              <a:buNone/>
              <a:defRPr sz="3600">
                <a:solidFill>
                  <a:schemeClr val="dk1"/>
                </a:solidFill>
                <a:latin typeface="Barlow Black"/>
                <a:ea typeface="Barlow Black"/>
                <a:cs typeface="Barlow Black"/>
                <a:sym typeface="Barlow Black"/>
              </a:defRPr>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68300">
              <a:lnSpc>
                <a:spcPct val="115000"/>
              </a:lnSpc>
              <a:spcBef>
                <a:spcPts val="0"/>
              </a:spcBef>
              <a:spcAft>
                <a:spcPts val="0"/>
              </a:spcAft>
              <a:buClr>
                <a:srgbClr val="434343"/>
              </a:buClr>
              <a:buSzPts val="2200"/>
              <a:buFont typeface="Roboto"/>
              <a:buChar char="●"/>
              <a:defRPr sz="2200">
                <a:solidFill>
                  <a:srgbClr val="434343"/>
                </a:solidFill>
                <a:latin typeface="Roboto"/>
                <a:ea typeface="Roboto"/>
                <a:cs typeface="Roboto"/>
                <a:sym typeface="Roboto"/>
              </a:defRPr>
            </a:lvl1pPr>
            <a:lvl2pPr marL="914400" lvl="1" indent="-368300">
              <a:lnSpc>
                <a:spcPct val="115000"/>
              </a:lnSpc>
              <a:spcBef>
                <a:spcPts val="1600"/>
              </a:spcBef>
              <a:spcAft>
                <a:spcPts val="0"/>
              </a:spcAft>
              <a:buClr>
                <a:srgbClr val="434343"/>
              </a:buClr>
              <a:buSzPts val="2200"/>
              <a:buFont typeface="Roboto"/>
              <a:buChar char="○"/>
              <a:defRPr sz="2200">
                <a:solidFill>
                  <a:srgbClr val="434343"/>
                </a:solidFill>
                <a:latin typeface="Roboto"/>
                <a:ea typeface="Roboto"/>
                <a:cs typeface="Roboto"/>
                <a:sym typeface="Roboto"/>
              </a:defRPr>
            </a:lvl2pPr>
            <a:lvl3pPr marL="1371600" lvl="2" indent="-368300">
              <a:lnSpc>
                <a:spcPct val="115000"/>
              </a:lnSpc>
              <a:spcBef>
                <a:spcPts val="1600"/>
              </a:spcBef>
              <a:spcAft>
                <a:spcPts val="0"/>
              </a:spcAft>
              <a:buClr>
                <a:srgbClr val="434343"/>
              </a:buClr>
              <a:buSzPts val="2200"/>
              <a:buFont typeface="Roboto"/>
              <a:buChar char="■"/>
              <a:defRPr sz="2200">
                <a:solidFill>
                  <a:srgbClr val="434343"/>
                </a:solidFill>
                <a:latin typeface="Roboto"/>
                <a:ea typeface="Roboto"/>
                <a:cs typeface="Roboto"/>
                <a:sym typeface="Roboto"/>
              </a:defRPr>
            </a:lvl3pPr>
            <a:lvl4pPr marL="1828800" lvl="3" indent="-368300">
              <a:lnSpc>
                <a:spcPct val="115000"/>
              </a:lnSpc>
              <a:spcBef>
                <a:spcPts val="1600"/>
              </a:spcBef>
              <a:spcAft>
                <a:spcPts val="0"/>
              </a:spcAft>
              <a:buClr>
                <a:srgbClr val="434343"/>
              </a:buClr>
              <a:buSzPts val="2200"/>
              <a:buFont typeface="Roboto"/>
              <a:buChar char="●"/>
              <a:defRPr sz="2200">
                <a:solidFill>
                  <a:srgbClr val="434343"/>
                </a:solidFill>
                <a:latin typeface="Roboto"/>
                <a:ea typeface="Roboto"/>
                <a:cs typeface="Roboto"/>
                <a:sym typeface="Roboto"/>
              </a:defRPr>
            </a:lvl4pPr>
            <a:lvl5pPr marL="2286000" lvl="4" indent="-368300">
              <a:lnSpc>
                <a:spcPct val="115000"/>
              </a:lnSpc>
              <a:spcBef>
                <a:spcPts val="1600"/>
              </a:spcBef>
              <a:spcAft>
                <a:spcPts val="0"/>
              </a:spcAft>
              <a:buClr>
                <a:srgbClr val="434343"/>
              </a:buClr>
              <a:buSzPts val="2200"/>
              <a:buFont typeface="Roboto"/>
              <a:buChar char="○"/>
              <a:defRPr sz="2200">
                <a:solidFill>
                  <a:srgbClr val="434343"/>
                </a:solidFill>
                <a:latin typeface="Roboto"/>
                <a:ea typeface="Roboto"/>
                <a:cs typeface="Roboto"/>
                <a:sym typeface="Roboto"/>
              </a:defRPr>
            </a:lvl5pPr>
            <a:lvl6pPr marL="2743200" lvl="5" indent="-368300">
              <a:lnSpc>
                <a:spcPct val="115000"/>
              </a:lnSpc>
              <a:spcBef>
                <a:spcPts val="1600"/>
              </a:spcBef>
              <a:spcAft>
                <a:spcPts val="0"/>
              </a:spcAft>
              <a:buClr>
                <a:srgbClr val="434343"/>
              </a:buClr>
              <a:buSzPts val="2200"/>
              <a:buFont typeface="Roboto"/>
              <a:buChar char="■"/>
              <a:defRPr sz="2200">
                <a:solidFill>
                  <a:srgbClr val="434343"/>
                </a:solidFill>
                <a:latin typeface="Roboto"/>
                <a:ea typeface="Roboto"/>
                <a:cs typeface="Roboto"/>
                <a:sym typeface="Roboto"/>
              </a:defRPr>
            </a:lvl6pPr>
            <a:lvl7pPr marL="3200400" lvl="6" indent="-368300">
              <a:lnSpc>
                <a:spcPct val="115000"/>
              </a:lnSpc>
              <a:spcBef>
                <a:spcPts val="1600"/>
              </a:spcBef>
              <a:spcAft>
                <a:spcPts val="0"/>
              </a:spcAft>
              <a:buClr>
                <a:srgbClr val="434343"/>
              </a:buClr>
              <a:buSzPts val="2200"/>
              <a:buFont typeface="Roboto"/>
              <a:buChar char="●"/>
              <a:defRPr sz="2200">
                <a:solidFill>
                  <a:srgbClr val="434343"/>
                </a:solidFill>
                <a:latin typeface="Roboto"/>
                <a:ea typeface="Roboto"/>
                <a:cs typeface="Roboto"/>
                <a:sym typeface="Roboto"/>
              </a:defRPr>
            </a:lvl7pPr>
            <a:lvl8pPr marL="3657600" lvl="7" indent="-368300">
              <a:lnSpc>
                <a:spcPct val="115000"/>
              </a:lnSpc>
              <a:spcBef>
                <a:spcPts val="1600"/>
              </a:spcBef>
              <a:spcAft>
                <a:spcPts val="0"/>
              </a:spcAft>
              <a:buClr>
                <a:srgbClr val="434343"/>
              </a:buClr>
              <a:buSzPts val="2200"/>
              <a:buFont typeface="Roboto"/>
              <a:buChar char="○"/>
              <a:defRPr sz="2200">
                <a:solidFill>
                  <a:srgbClr val="434343"/>
                </a:solidFill>
                <a:latin typeface="Roboto"/>
                <a:ea typeface="Roboto"/>
                <a:cs typeface="Roboto"/>
                <a:sym typeface="Roboto"/>
              </a:defRPr>
            </a:lvl8pPr>
            <a:lvl9pPr marL="4114800" lvl="8" indent="-368300">
              <a:lnSpc>
                <a:spcPct val="115000"/>
              </a:lnSpc>
              <a:spcBef>
                <a:spcPts val="1600"/>
              </a:spcBef>
              <a:spcAft>
                <a:spcPts val="1600"/>
              </a:spcAft>
              <a:buClr>
                <a:srgbClr val="434343"/>
              </a:buClr>
              <a:buSzPts val="2200"/>
              <a:buFont typeface="Roboto"/>
              <a:buChar char="■"/>
              <a:defRPr sz="2200">
                <a:solidFill>
                  <a:srgbClr val="434343"/>
                </a:solidFill>
                <a:latin typeface="Roboto"/>
                <a:ea typeface="Roboto"/>
                <a:cs typeface="Roboto"/>
                <a:sym typeface="Roboto"/>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dirty="0"/>
          </a:p>
        </p:txBody>
      </p:sp>
      <p:sp>
        <p:nvSpPr>
          <p:cNvPr id="9" name="Google Shape;9;p1"/>
          <p:cNvSpPr txBox="1"/>
          <p:nvPr/>
        </p:nvSpPr>
        <p:spPr>
          <a:xfrm rot="5400000">
            <a:off x="-905800" y="6313633"/>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dirty="0">
                <a:solidFill>
                  <a:schemeClr val="dk2"/>
                </a:solidFill>
                <a:latin typeface="Barlow Condensed"/>
                <a:ea typeface="Barlow Condensed"/>
                <a:cs typeface="Barlow Condensed"/>
                <a:sym typeface="Barlow Condensed"/>
              </a:rPr>
              <a:t>SLIDESMANIA.COM</a:t>
            </a:r>
            <a:endParaRPr sz="1467" dirty="0">
              <a:solidFill>
                <a:schemeClr val="dk2"/>
              </a:solidFill>
              <a:latin typeface="Barlow Condensed"/>
              <a:ea typeface="Barlow Condensed"/>
              <a:cs typeface="Barlow Condensed"/>
              <a:sym typeface="Barlow Condensed"/>
            </a:endParaRPr>
          </a:p>
        </p:txBody>
      </p:sp>
      <p:sp>
        <p:nvSpPr>
          <p:cNvPr id="11" name="Rectangle 10"/>
          <p:cNvSpPr/>
          <p:nvPr userDrawn="1"/>
        </p:nvSpPr>
        <p:spPr>
          <a:xfrm>
            <a:off x="1" y="5438112"/>
            <a:ext cx="435428" cy="1419889"/>
          </a:xfrm>
          <a:prstGeom prst="rect">
            <a:avLst/>
          </a:prstGeom>
          <a:solidFill>
            <a:srgbClr val="D7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284992124"/>
      </p:ext>
    </p:extLst>
  </p:cSld>
  <p:clrMap bg1="lt1" tx1="dk1" bg2="dk2" tx2="lt2" accent1="accent1" accent2="accent2" accent3="accent3" accent4="accent4" accent5="accent5" accent6="accent6" hlink="hlink" folHlink="folHlink"/>
  <p:sldLayoutIdLst>
    <p:sldLayoutId id="2147483918" r:id="rId1"/>
    <p:sldLayoutId id="2147483920" r:id="rId2"/>
    <p:sldLayoutId id="2147483921" r:id="rId3"/>
    <p:sldLayoutId id="214748392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2.xml"/><Relationship Id="rId7" Type="http://schemas.openxmlformats.org/officeDocument/2006/relationships/image" Target="../media/image1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iaiabc.org/edi-claims" TargetMode="External"/><Relationship Id="rId5" Type="http://schemas.openxmlformats.org/officeDocument/2006/relationships/image" Target="../media/image13.jp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3.jp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3.jp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3.jp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modwcedi.info/" TargetMode="External"/><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13.jp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png"/><Relationship Id="rId5" Type="http://schemas.openxmlformats.org/officeDocument/2006/relationships/image" Target="../media/image13.jp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13.jp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image" Target="../media/image13.jp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13.jp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png"/><Relationship Id="rId5" Type="http://schemas.openxmlformats.org/officeDocument/2006/relationships/image" Target="../media/image13.jp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13.jpg"/><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image" Target="../media/image13.jp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png"/><Relationship Id="rId5" Type="http://schemas.openxmlformats.org/officeDocument/2006/relationships/image" Target="../media/image13.jpg"/><Relationship Id="rId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png"/><Relationship Id="rId5" Type="http://schemas.openxmlformats.org/officeDocument/2006/relationships/image" Target="../media/image13.jpg"/><Relationship Id="rId4"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5.png"/><Relationship Id="rId5" Type="http://schemas.openxmlformats.org/officeDocument/2006/relationships/image" Target="../media/image13.jpg"/><Relationship Id="rId4"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6.png"/><Relationship Id="rId5" Type="http://schemas.openxmlformats.org/officeDocument/2006/relationships/image" Target="../media/image13.jpg"/><Relationship Id="rId4"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7.png"/><Relationship Id="rId5" Type="http://schemas.openxmlformats.org/officeDocument/2006/relationships/image" Target="../media/image13.jpg"/><Relationship Id="rId4"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4.m4a"/><Relationship Id="rId7" Type="http://schemas.openxmlformats.org/officeDocument/2006/relationships/image" Target="../media/image13.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5.xml"/><Relationship Id="rId5" Type="http://schemas.openxmlformats.org/officeDocument/2006/relationships/slideLayout" Target="../slideLayouts/slideLayout53.xml"/><Relationship Id="rId4" Type="http://schemas.openxmlformats.org/officeDocument/2006/relationships/audio" Target="../media/media24.m4a"/><Relationship Id="rId9"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slideLayout" Target="../slideLayouts/slideLayout53.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audio" Target="../media/media25.m4a"/><Relationship Id="rId2" Type="http://schemas.openxmlformats.org/officeDocument/2006/relationships/tags" Target="../tags/tag5.xml"/><Relationship Id="rId16" Type="http://schemas.openxmlformats.org/officeDocument/2006/relationships/image" Target="../media/image12.png"/><Relationship Id="rId1" Type="http://schemas.openxmlformats.org/officeDocument/2006/relationships/tags" Target="../tags/tag4.xml"/><Relationship Id="rId6" Type="http://schemas.openxmlformats.org/officeDocument/2006/relationships/tags" Target="../tags/tag9.xml"/><Relationship Id="rId11" Type="http://schemas.microsoft.com/office/2007/relationships/media" Target="../media/media25.m4a"/><Relationship Id="rId5" Type="http://schemas.openxmlformats.org/officeDocument/2006/relationships/tags" Target="../tags/tag8.xml"/><Relationship Id="rId15" Type="http://schemas.openxmlformats.org/officeDocument/2006/relationships/image" Target="../media/image13.jpg"/><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slideLayout" Target="../slideLayouts/slideLayout53.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audio" Target="../media/media26.m4a"/><Relationship Id="rId2" Type="http://schemas.openxmlformats.org/officeDocument/2006/relationships/tags" Target="../tags/tag15.xml"/><Relationship Id="rId16" Type="http://schemas.openxmlformats.org/officeDocument/2006/relationships/image" Target="../media/image12.png"/><Relationship Id="rId1" Type="http://schemas.openxmlformats.org/officeDocument/2006/relationships/tags" Target="../tags/tag14.xml"/><Relationship Id="rId6" Type="http://schemas.openxmlformats.org/officeDocument/2006/relationships/tags" Target="../tags/tag19.xml"/><Relationship Id="rId11" Type="http://schemas.microsoft.com/office/2007/relationships/media" Target="../media/media26.m4a"/><Relationship Id="rId5" Type="http://schemas.openxmlformats.org/officeDocument/2006/relationships/tags" Target="../tags/tag18.xml"/><Relationship Id="rId15" Type="http://schemas.openxmlformats.org/officeDocument/2006/relationships/image" Target="../media/image13.jpg"/><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2.xml"/><Relationship Id="rId7" Type="http://schemas.openxmlformats.org/officeDocument/2006/relationships/image" Target="../media/image2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9.png"/><Relationship Id="rId5" Type="http://schemas.openxmlformats.org/officeDocument/2006/relationships/image" Target="../media/image13.jpg"/><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8.m4a"/><Relationship Id="rId7" Type="http://schemas.openxmlformats.org/officeDocument/2006/relationships/image" Target="../media/image13.jp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29.xml"/><Relationship Id="rId5" Type="http://schemas.openxmlformats.org/officeDocument/2006/relationships/slideLayout" Target="../slideLayouts/slideLayout53.xml"/><Relationship Id="rId4" Type="http://schemas.openxmlformats.org/officeDocument/2006/relationships/audio" Target="../media/media28.m4a"/><Relationship Id="rId9"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12.png"/><Relationship Id="rId2" Type="http://schemas.microsoft.com/office/2007/relationships/media" Target="../media/media29.m4a"/><Relationship Id="rId1" Type="http://schemas.openxmlformats.org/officeDocument/2006/relationships/tags" Target="../tags/tag26.xml"/><Relationship Id="rId6" Type="http://schemas.openxmlformats.org/officeDocument/2006/relationships/image" Target="../media/image13.jpg"/><Relationship Id="rId5" Type="http://schemas.openxmlformats.org/officeDocument/2006/relationships/notesSlide" Target="../notesSlides/notesSlide30.xml"/><Relationship Id="rId4"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hyperlink" Target="https://modwcedi.info/documents/MODWC%20Claims-R3.1.2_Edit%20Matrix%20(Pub%2001-01-19_Rev%206-22-2020)v1.0.xlsx" TargetMode="External"/><Relationship Id="rId2" Type="http://schemas.openxmlformats.org/officeDocument/2006/relationships/hyperlink" Target="https://modwcedi.info/documents/MODWC%20Claims-R3.1.2_Element-Requirement-Table%20(Pub%2001-01-19_Rev%206-22-2020)v1.0.xlsx" TargetMode="External"/><Relationship Id="rId1" Type="http://schemas.openxmlformats.org/officeDocument/2006/relationships/slideLayout" Target="../slideLayouts/slideLayout55.xml"/><Relationship Id="rId4" Type="http://schemas.openxmlformats.org/officeDocument/2006/relationships/hyperlink" Target="https://modwcedi.info/documents/MODWC%20Claims-R3.1.2_Event-Table%20(Pub%2001-01-19_Rev%206-22-2020)v1.0.xls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28400" y="4896433"/>
            <a:ext cx="10738810" cy="1056800"/>
          </a:xfrm>
        </p:spPr>
        <p:txBody>
          <a:bodyPr/>
          <a:lstStyle/>
          <a:p>
            <a:r>
              <a:rPr lang="en-US" dirty="0" smtClean="0">
                <a:solidFill>
                  <a:srgbClr val="253A5C"/>
                </a:solidFill>
                <a:latin typeface="Trade Gothic Next LT Pro" panose="020B0503040303020004"/>
              </a:rPr>
              <a:t>Informative and educational session regarding MO DWC’s transition to EDI Claims Release 3.1</a:t>
            </a:r>
            <a:endParaRPr lang="en-US" dirty="0">
              <a:solidFill>
                <a:srgbClr val="253A5C"/>
              </a:solidFill>
              <a:latin typeface="Trade Gothic Next LT Pro" panose="020B0503040303020004"/>
            </a:endParaRPr>
          </a:p>
        </p:txBody>
      </p:sp>
      <p:sp>
        <p:nvSpPr>
          <p:cNvPr id="3" name="Title 2"/>
          <p:cNvSpPr>
            <a:spLocks noGrp="1"/>
          </p:cNvSpPr>
          <p:nvPr>
            <p:ph type="ctrTitle"/>
          </p:nvPr>
        </p:nvSpPr>
        <p:spPr>
          <a:xfrm>
            <a:off x="1228400" y="3056433"/>
            <a:ext cx="7246620" cy="1840000"/>
          </a:xfrm>
        </p:spPr>
        <p:txBody>
          <a:bodyPr/>
          <a:lstStyle/>
          <a:p>
            <a:r>
              <a:rPr lang="en-US" sz="5467" b="1" dirty="0" smtClean="0">
                <a:solidFill>
                  <a:srgbClr val="253A5C"/>
                </a:solidFill>
                <a:latin typeface="Trade Gothic Next LT Pro"/>
              </a:rPr>
              <a:t>EDI 3.1</a:t>
            </a:r>
            <a:endParaRPr lang="en-US" sz="5467" b="1" dirty="0">
              <a:solidFill>
                <a:srgbClr val="253A5C"/>
              </a:solidFill>
              <a:latin typeface="Trade Gothic Next LT Pro"/>
            </a:endParaRPr>
          </a:p>
        </p:txBody>
      </p:sp>
    </p:spTree>
    <p:extLst>
      <p:ext uri="{BB962C8B-B14F-4D97-AF65-F5344CB8AC3E}">
        <p14:creationId xmlns:p14="http://schemas.microsoft.com/office/powerpoint/2010/main" val="808242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85800"/>
            <a:ext cx="12192000" cy="1007533"/>
          </a:xfrm>
        </p:spPr>
        <p:txBody>
          <a:bodyPr/>
          <a:lstStyle/>
          <a:p>
            <a:pPr algn="ctr"/>
            <a:r>
              <a:rPr lang="en-US" b="1" dirty="0">
                <a:solidFill>
                  <a:srgbClr val="253A5C"/>
                </a:solidFill>
                <a:latin typeface="Trade Gothic Next LT Pro"/>
              </a:rPr>
              <a:t>Where We Have </a:t>
            </a:r>
            <a:r>
              <a:rPr lang="en-US" b="1" dirty="0" smtClean="0">
                <a:solidFill>
                  <a:srgbClr val="253A5C"/>
                </a:solidFill>
                <a:latin typeface="Trade Gothic Next LT Pro"/>
              </a:rPr>
              <a:t>Been (cont’d)</a:t>
            </a:r>
            <a:endParaRPr lang="en-US" b="1" dirty="0">
              <a:solidFill>
                <a:srgbClr val="253A5C"/>
              </a:solidFill>
              <a:latin typeface="Trade Gothic Next LT Pro"/>
            </a:endParaRPr>
          </a:p>
        </p:txBody>
      </p:sp>
      <p:sp>
        <p:nvSpPr>
          <p:cNvPr id="3" name="Text Placeholder 2"/>
          <p:cNvSpPr>
            <a:spLocks noGrp="1"/>
          </p:cNvSpPr>
          <p:nvPr>
            <p:ph type="body" idx="4294967295"/>
          </p:nvPr>
        </p:nvSpPr>
        <p:spPr>
          <a:xfrm>
            <a:off x="731520" y="1612053"/>
            <a:ext cx="10462221" cy="2274147"/>
          </a:xfrm>
        </p:spPr>
        <p:txBody>
          <a:bodyPr/>
          <a:lstStyle/>
          <a:p>
            <a:r>
              <a:rPr lang="en-US" sz="3200" dirty="0" smtClean="0">
                <a:solidFill>
                  <a:srgbClr val="253A5C"/>
                </a:solidFill>
                <a:latin typeface="Trade Gothic Next LT Pro"/>
              </a:rPr>
              <a:t>We </a:t>
            </a:r>
            <a:r>
              <a:rPr lang="en-US" sz="3200" dirty="0">
                <a:solidFill>
                  <a:srgbClr val="253A5C"/>
                </a:solidFill>
                <a:latin typeface="Trade Gothic Next LT Pro"/>
              </a:rPr>
              <a:t>also defined the sequencing of events (</a:t>
            </a:r>
            <a:r>
              <a:rPr lang="en-US" sz="3200" b="1" dirty="0">
                <a:solidFill>
                  <a:srgbClr val="253A5C"/>
                </a:solidFill>
                <a:latin typeface="Trade Gothic Next LT Pro"/>
              </a:rPr>
              <a:t>Event Table</a:t>
            </a:r>
            <a:r>
              <a:rPr lang="en-US" sz="3200" dirty="0">
                <a:solidFill>
                  <a:srgbClr val="253A5C"/>
                </a:solidFill>
                <a:latin typeface="Trade Gothic Next LT Pro"/>
              </a:rPr>
              <a:t>). This table relates EDI information to the circumstances under which they are initiated as well as the timeframes for sending the information.</a:t>
            </a:r>
          </a:p>
        </p:txBody>
      </p:sp>
      <p:sp>
        <p:nvSpPr>
          <p:cNvPr id="4" name="Slide Number Placeholder 3"/>
          <p:cNvSpPr>
            <a:spLocks noGrp="1"/>
          </p:cNvSpPr>
          <p:nvPr>
            <p:ph type="sldNum" idx="12"/>
          </p:nvPr>
        </p:nvSpPr>
        <p:spPr/>
        <p:txBody>
          <a:bodyPr/>
          <a:lstStyle/>
          <a:p>
            <a:fld id="{00000000-1234-1234-1234-123412341234}" type="slidenum">
              <a:rPr lang="en-GB" smtClean="0"/>
              <a:pPr/>
              <a:t>10</a:t>
            </a:fld>
            <a:endParaRPr lang="en-GB" dirty="0"/>
          </a:p>
        </p:txBody>
      </p:sp>
    </p:spTree>
    <p:extLst>
      <p:ext uri="{BB962C8B-B14F-4D97-AF65-F5344CB8AC3E}">
        <p14:creationId xmlns:p14="http://schemas.microsoft.com/office/powerpoint/2010/main" val="3903946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69880" y="702759"/>
            <a:ext cx="7622000" cy="1007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dirty="0">
                <a:solidFill>
                  <a:srgbClr val="253A5C"/>
                </a:solidFill>
                <a:latin typeface="Trade Gothic Next LT Pro"/>
                <a:ea typeface="Barlow Black"/>
                <a:cs typeface="Barlow Black"/>
                <a:sym typeface="Barlow Black"/>
              </a:rPr>
              <a:t>Where We Are</a:t>
            </a:r>
            <a:endParaRPr lang="en-US" sz="3600" b="1" dirty="0">
              <a:solidFill>
                <a:srgbClr val="253A5C"/>
              </a:solidFill>
              <a:latin typeface="Trade Gothic Next LT Pro"/>
              <a:ea typeface="Barlow Black"/>
              <a:cs typeface="Barlow Black"/>
              <a:sym typeface="Barlow Black"/>
            </a:endParaRPr>
          </a:p>
        </p:txBody>
      </p:sp>
      <p:sp>
        <p:nvSpPr>
          <p:cNvPr id="3" name="Text Placeholder 2"/>
          <p:cNvSpPr txBox="1">
            <a:spLocks/>
          </p:cNvSpPr>
          <p:nvPr/>
        </p:nvSpPr>
        <p:spPr>
          <a:xfrm>
            <a:off x="1909810" y="1584629"/>
            <a:ext cx="9022080" cy="416466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kern="0" dirty="0" smtClean="0">
                <a:solidFill>
                  <a:srgbClr val="253A5C"/>
                </a:solidFill>
                <a:latin typeface="Trade Gothic Next LT Pro"/>
              </a:rPr>
              <a:t>We are currently working with </a:t>
            </a:r>
            <a:r>
              <a:rPr lang="en-US" sz="3200" kern="0" dirty="0" err="1" smtClean="0">
                <a:solidFill>
                  <a:srgbClr val="253A5C"/>
                </a:solidFill>
                <a:latin typeface="Trade Gothic Next LT Pro"/>
              </a:rPr>
              <a:t>Objectstream</a:t>
            </a:r>
            <a:r>
              <a:rPr lang="en-US" sz="3200" kern="0" dirty="0" smtClean="0">
                <a:solidFill>
                  <a:srgbClr val="253A5C"/>
                </a:solidFill>
                <a:latin typeface="Trade Gothic Next LT Pro"/>
              </a:rPr>
              <a:t> and Verisk to design EDI 3.1 in Work Comp Connect</a:t>
            </a:r>
          </a:p>
          <a:p>
            <a:endParaRPr lang="en-US" sz="3200" kern="0" dirty="0" smtClean="0">
              <a:solidFill>
                <a:srgbClr val="253A5C"/>
              </a:solidFill>
              <a:latin typeface="Trade Gothic Next LT Pro"/>
            </a:endParaRPr>
          </a:p>
          <a:p>
            <a:pPr marL="0" lvl="1"/>
            <a:r>
              <a:rPr lang="en-US" sz="3200" kern="0" dirty="0" smtClean="0">
                <a:solidFill>
                  <a:srgbClr val="253A5C"/>
                </a:solidFill>
                <a:latin typeface="Trade Gothic Next LT Pro"/>
              </a:rPr>
              <a:t>This entails items such as designing the user screens to see the EDI data, designing data models regarding how the data will be stored, defining staff alerts, tasks, automated processes and correspondence that will be triggered by the incoming data</a:t>
            </a:r>
            <a:endParaRPr lang="en-US" sz="3200" kern="0" dirty="0">
              <a:solidFill>
                <a:srgbClr val="253A5C"/>
              </a:solidFill>
              <a:latin typeface="Trade Gothic Next LT Pro"/>
            </a:endParaRPr>
          </a:p>
        </p:txBody>
      </p:sp>
      <p:sp>
        <p:nvSpPr>
          <p:cNvPr id="4" name="Slide Number Placeholder 3"/>
          <p:cNvSpPr>
            <a:spLocks noGrp="1"/>
          </p:cNvSpPr>
          <p:nvPr>
            <p:ph type="sldNum" idx="12"/>
          </p:nvPr>
        </p:nvSpPr>
        <p:spPr/>
        <p:txBody>
          <a:bodyPr/>
          <a:lstStyle/>
          <a:p>
            <a:fld id="{00000000-1234-1234-1234-123412341234}" type="slidenum">
              <a:rPr lang="en-GB" smtClean="0"/>
              <a:pPr/>
              <a:t>11</a:t>
            </a:fld>
            <a:endParaRPr lang="en-GB" dirty="0"/>
          </a:p>
        </p:txBody>
      </p:sp>
    </p:spTree>
    <p:extLst>
      <p:ext uri="{BB962C8B-B14F-4D97-AF65-F5344CB8AC3E}">
        <p14:creationId xmlns:p14="http://schemas.microsoft.com/office/powerpoint/2010/main" val="1186924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14350"/>
            <a:ext cx="12192000" cy="881240"/>
          </a:xfrm>
        </p:spPr>
        <p:txBody>
          <a:bodyPr/>
          <a:lstStyle/>
          <a:p>
            <a:pPr algn="ctr"/>
            <a:r>
              <a:rPr lang="en-US" b="1" kern="1200" dirty="0" smtClean="0">
                <a:solidFill>
                  <a:srgbClr val="253A5C"/>
                </a:solidFill>
                <a:latin typeface="Trade Gothic Next LT Pro"/>
                <a:sym typeface="Arial"/>
              </a:rPr>
              <a:t>What Are The Benefits of EDI 3.1?</a:t>
            </a:r>
            <a:endParaRPr lang="en-US" b="1" kern="1200" dirty="0">
              <a:solidFill>
                <a:srgbClr val="253A5C"/>
              </a:solidFill>
              <a:latin typeface="Trade Gothic Next LT Pro"/>
              <a:sym typeface="Arial"/>
            </a:endParaRPr>
          </a:p>
        </p:txBody>
      </p:sp>
      <p:sp>
        <p:nvSpPr>
          <p:cNvPr id="3" name="Text Placeholder 2"/>
          <p:cNvSpPr>
            <a:spLocks noGrp="1"/>
          </p:cNvSpPr>
          <p:nvPr>
            <p:ph type="body" idx="4294967295"/>
          </p:nvPr>
        </p:nvSpPr>
        <p:spPr>
          <a:xfrm>
            <a:off x="0" y="1363840"/>
            <a:ext cx="12192000" cy="4239683"/>
          </a:xfrm>
        </p:spPr>
        <p:txBody>
          <a:bodyPr/>
          <a:lstStyle/>
          <a:p>
            <a:pPr marL="612633">
              <a:spcBef>
                <a:spcPts val="600"/>
              </a:spcBef>
            </a:pPr>
            <a:r>
              <a:rPr lang="en-US" sz="2400" dirty="0">
                <a:solidFill>
                  <a:srgbClr val="253A5C"/>
                </a:solidFill>
                <a:latin typeface="Trade Gothic Next LT Pro"/>
              </a:rPr>
              <a:t>Provide a current and in-depth picture of the status of any injury by continuously receiving updates to injury information and benefits paid, specifically with respect to Case Management, Adjudication and Self-Insurance audits</a:t>
            </a:r>
          </a:p>
          <a:p>
            <a:pPr marL="612633">
              <a:spcBef>
                <a:spcPts val="600"/>
              </a:spcBef>
            </a:pPr>
            <a:r>
              <a:rPr lang="en-US" sz="2400" dirty="0">
                <a:solidFill>
                  <a:srgbClr val="253A5C"/>
                </a:solidFill>
                <a:latin typeface="Trade Gothic Next LT Pro"/>
              </a:rPr>
              <a:t>Automate Division processes and generate necessary correspondence</a:t>
            </a:r>
          </a:p>
          <a:p>
            <a:pPr marL="612633">
              <a:spcBef>
                <a:spcPts val="600"/>
              </a:spcBef>
            </a:pPr>
            <a:r>
              <a:rPr lang="en-US" sz="2400" dirty="0">
                <a:solidFill>
                  <a:srgbClr val="253A5C"/>
                </a:solidFill>
                <a:latin typeface="Trade Gothic Next LT Pro"/>
              </a:rPr>
              <a:t>Reporting/Payment timelines can be leveraged by Self-Insurance and Fraud and Noncompliance Units to ensure compliance with MO Statutes and Regulations</a:t>
            </a:r>
          </a:p>
          <a:p>
            <a:pPr marL="612633">
              <a:spcBef>
                <a:spcPts val="600"/>
              </a:spcBef>
            </a:pPr>
            <a:r>
              <a:rPr lang="en-US" sz="2400" dirty="0">
                <a:solidFill>
                  <a:srgbClr val="253A5C"/>
                </a:solidFill>
                <a:latin typeface="Trade Gothic Next LT Pro"/>
              </a:rPr>
              <a:t>Additional data, such as changes in an employee’s address, can be used by the Benefits Administration Unit to improve efficiency in issuing payments and reducing returned mail</a:t>
            </a:r>
          </a:p>
          <a:p>
            <a:pPr marL="612633">
              <a:spcBef>
                <a:spcPts val="600"/>
              </a:spcBef>
            </a:pPr>
            <a:r>
              <a:rPr lang="en-US" sz="2400" dirty="0">
                <a:solidFill>
                  <a:srgbClr val="253A5C"/>
                </a:solidFill>
                <a:latin typeface="Trade Gothic Next LT Pro"/>
              </a:rPr>
              <a:t>Accurate and timely payment information can be aggregated to provide Administration with increased insights </a:t>
            </a:r>
            <a:r>
              <a:rPr lang="en-US" sz="2400" dirty="0" smtClean="0">
                <a:solidFill>
                  <a:srgbClr val="253A5C"/>
                </a:solidFill>
                <a:latin typeface="Trade Gothic Next LT Pro"/>
              </a:rPr>
              <a:t>into </a:t>
            </a:r>
            <a:r>
              <a:rPr lang="en-US" sz="2400" dirty="0">
                <a:solidFill>
                  <a:srgbClr val="253A5C"/>
                </a:solidFill>
                <a:latin typeface="Trade Gothic Next LT Pro"/>
              </a:rPr>
              <a:t>the Health of the System</a:t>
            </a:r>
          </a:p>
        </p:txBody>
      </p:sp>
      <p:sp>
        <p:nvSpPr>
          <p:cNvPr id="4" name="Slide Number Placeholder 3"/>
          <p:cNvSpPr>
            <a:spLocks noGrp="1"/>
          </p:cNvSpPr>
          <p:nvPr>
            <p:ph type="sldNum" idx="12"/>
          </p:nvPr>
        </p:nvSpPr>
        <p:spPr/>
        <p:txBody>
          <a:bodyPr/>
          <a:lstStyle/>
          <a:p>
            <a:fld id="{00000000-1234-1234-1234-123412341234}" type="slidenum">
              <a:rPr lang="en-GB" smtClean="0"/>
              <a:pPr/>
              <a:t>12</a:t>
            </a:fld>
            <a:endParaRPr lang="en-GB" dirty="0"/>
          </a:p>
        </p:txBody>
      </p:sp>
    </p:spTree>
    <p:extLst>
      <p:ext uri="{BB962C8B-B14F-4D97-AF65-F5344CB8AC3E}">
        <p14:creationId xmlns:p14="http://schemas.microsoft.com/office/powerpoint/2010/main" val="393332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GB" sz="700" smtClean="0">
                <a:latin typeface="Roboto" panose="020B0604020202020204" charset="0"/>
                <a:ea typeface="Roboto" panose="020B0604020202020204" charset="0"/>
              </a:rPr>
              <a:pPr/>
              <a:t>13</a:t>
            </a:fld>
            <a:endParaRPr lang="en-GB" sz="700" dirty="0">
              <a:latin typeface="Roboto" panose="020B0604020202020204" charset="0"/>
              <a:ea typeface="Roboto" panose="020B0604020202020204" charset="0"/>
            </a:endParaRPr>
          </a:p>
        </p:txBody>
      </p:sp>
      <p:sp>
        <p:nvSpPr>
          <p:cNvPr id="4" name="Title 1"/>
          <p:cNvSpPr txBox="1">
            <a:spLocks/>
          </p:cNvSpPr>
          <p:nvPr/>
        </p:nvSpPr>
        <p:spPr>
          <a:xfrm>
            <a:off x="2058400" y="3011619"/>
            <a:ext cx="7622000" cy="1007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dirty="0" smtClean="0">
                <a:solidFill>
                  <a:srgbClr val="253A5C"/>
                </a:solidFill>
                <a:latin typeface="Trade Gothic Next LT Pro"/>
                <a:ea typeface="Barlow Black"/>
                <a:cs typeface="Barlow Black"/>
                <a:sym typeface="Barlow Black"/>
              </a:rPr>
              <a:t>Robbie With Verisk!</a:t>
            </a:r>
            <a:endParaRPr lang="en-US" sz="3600" b="1" dirty="0">
              <a:solidFill>
                <a:srgbClr val="253A5C"/>
              </a:solidFill>
              <a:latin typeface="Trade Gothic Next LT Pro"/>
              <a:ea typeface="Barlow Black"/>
              <a:cs typeface="Barlow Black"/>
              <a:sym typeface="Barlow Black"/>
            </a:endParaRPr>
          </a:p>
        </p:txBody>
      </p:sp>
    </p:spTree>
    <p:extLst>
      <p:ext uri="{BB962C8B-B14F-4D97-AF65-F5344CB8AC3E}">
        <p14:creationId xmlns:p14="http://schemas.microsoft.com/office/powerpoint/2010/main" val="3239011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narHorz">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778F-2B43-D941-9AB6-C1097A42D730}"/>
              </a:ext>
            </a:extLst>
          </p:cNvPr>
          <p:cNvSpPr>
            <a:spLocks noGrp="1"/>
          </p:cNvSpPr>
          <p:nvPr>
            <p:ph type="title"/>
          </p:nvPr>
        </p:nvSpPr>
        <p:spPr/>
        <p:txBody>
          <a:bodyPr/>
          <a:lstStyle/>
          <a:p>
            <a:r>
              <a:rPr lang="en-US" dirty="0" smtClean="0"/>
              <a:t>Welcome to Claims EDI Implementation Overview</a:t>
            </a:r>
            <a:endParaRPr lang="en-US" dirty="0"/>
          </a:p>
        </p:txBody>
      </p:sp>
      <p:pic>
        <p:nvPicPr>
          <p:cNvPr id="6" name="Picture 5">
            <a:extLst>
              <a:ext uri="{FF2B5EF4-FFF2-40B4-BE49-F238E27FC236}">
                <a16:creationId xmlns:a16="http://schemas.microsoft.com/office/drawing/2014/main" id="{E50A65DA-59C4-C6FE-44A3-A4C02AE5C4F2}"/>
              </a:ext>
            </a:extLst>
          </p:cNvPr>
          <p:cNvPicPr>
            <a:picLocks noChangeAspect="1"/>
          </p:cNvPicPr>
          <p:nvPr/>
        </p:nvPicPr>
        <p:blipFill>
          <a:blip r:embed="rId5"/>
          <a:stretch>
            <a:fillRect/>
          </a:stretch>
        </p:blipFill>
        <p:spPr>
          <a:xfrm>
            <a:off x="318014" y="1188735"/>
            <a:ext cx="6656509" cy="1275499"/>
          </a:xfrm>
          <a:prstGeom prst="rect">
            <a:avLst/>
          </a:prstGeom>
        </p:spPr>
      </p:pic>
      <p:pic>
        <p:nvPicPr>
          <p:cNvPr id="15" name="Video 14">
            <a:hlinkClick r:id="" action="ppaction://media"/>
            <a:extLst>
              <a:ext uri="{FF2B5EF4-FFF2-40B4-BE49-F238E27FC236}">
                <a16:creationId xmlns:a16="http://schemas.microsoft.com/office/drawing/2014/main" id="{E3229454-869D-F12C-3C9C-BF6E03F11BE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13634219"/>
      </p:ext>
    </p:extLst>
  </p:cSld>
  <p:clrMapOvr>
    <a:masterClrMapping/>
  </p:clrMapOvr>
  <p:transition spd="slow" advTm="312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1C69-5428-5E44-BB39-3A1B7F2E7848}"/>
              </a:ext>
            </a:extLst>
          </p:cNvPr>
          <p:cNvSpPr>
            <a:spLocks noGrp="1"/>
          </p:cNvSpPr>
          <p:nvPr>
            <p:ph type="title"/>
          </p:nvPr>
        </p:nvSpPr>
        <p:spPr/>
        <p:txBody>
          <a:bodyPr/>
          <a:lstStyle/>
          <a:p>
            <a:r>
              <a:rPr lang="en-US" altLang="en-US" sz="3600" dirty="0">
                <a:solidFill>
                  <a:schemeClr val="bg2"/>
                </a:solidFill>
                <a:effectLst>
                  <a:outerShdw blurRad="38100" dist="38100" dir="2700000" algn="tl">
                    <a:srgbClr val="000000">
                      <a:alpha val="43137"/>
                    </a:srgbClr>
                  </a:outerShdw>
                </a:effectLst>
                <a:latin typeface="+mj-lt"/>
              </a:rPr>
              <a:t>Overview of </a:t>
            </a:r>
            <a:br>
              <a:rPr lang="en-US" altLang="en-US" sz="3600" dirty="0">
                <a:solidFill>
                  <a:schemeClr val="bg2"/>
                </a:solidFill>
                <a:effectLst>
                  <a:outerShdw blurRad="38100" dist="38100" dir="2700000" algn="tl">
                    <a:srgbClr val="000000">
                      <a:alpha val="43137"/>
                    </a:srgbClr>
                  </a:outerShdw>
                </a:effectLst>
                <a:latin typeface="+mj-lt"/>
              </a:rPr>
            </a:br>
            <a:r>
              <a:rPr lang="en-US" altLang="en-US" sz="3600" dirty="0">
                <a:solidFill>
                  <a:schemeClr val="bg2"/>
                </a:solidFill>
                <a:effectLst>
                  <a:outerShdw blurRad="38100" dist="38100" dir="2700000" algn="tl">
                    <a:srgbClr val="000000">
                      <a:alpha val="43137"/>
                    </a:srgbClr>
                  </a:outerShdw>
                </a:effectLst>
                <a:latin typeface="+mj-lt"/>
              </a:rPr>
              <a:t>Electronic Data Interchange (EDI) for </a:t>
            </a:r>
            <a:r>
              <a:rPr lang="en-US" altLang="en-US" sz="3600" dirty="0">
                <a:solidFill>
                  <a:schemeClr val="bg2"/>
                </a:solidFill>
                <a:effectLst>
                  <a:outerShdw blurRad="38100" dist="38100" dir="2700000" algn="tl">
                    <a:srgbClr val="000000">
                      <a:alpha val="43137"/>
                    </a:srgbClr>
                  </a:outerShdw>
                </a:effectLst>
              </a:rPr>
              <a:t>Claims</a:t>
            </a:r>
            <a:endParaRPr lang="en-US" sz="3600" dirty="0">
              <a:solidFill>
                <a:schemeClr val="bg2"/>
              </a:solidFill>
              <a:effectLst>
                <a:outerShdw blurRad="38100" dist="38100" dir="2700000" algn="tl">
                  <a:srgbClr val="000000">
                    <a:alpha val="43137"/>
                  </a:srgbClr>
                </a:outerShdw>
              </a:effectLst>
              <a:latin typeface="+mj-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8665245"/>
      </p:ext>
    </p:extLst>
  </p:cSld>
  <p:clrMapOvr>
    <a:masterClrMapping/>
  </p:clrMapOvr>
  <p:transition spd="slow" advTm="35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2" name="Rectangle 1">
            <a:extLst>
              <a:ext uri="{FF2B5EF4-FFF2-40B4-BE49-F238E27FC236}">
                <a16:creationId xmlns:a16="http://schemas.microsoft.com/office/drawing/2014/main" id="{BECEF2B0-570A-4496-8E44-4A1CAD8827CC}"/>
              </a:ext>
            </a:extLst>
          </p:cNvPr>
          <p:cNvSpPr/>
          <p:nvPr/>
        </p:nvSpPr>
        <p:spPr>
          <a:xfrm>
            <a:off x="520116" y="709653"/>
            <a:ext cx="11333527" cy="535531"/>
          </a:xfrm>
          <a:prstGeom prst="rect">
            <a:avLst/>
          </a:prstGeom>
        </p:spPr>
        <p:txBody>
          <a:bodyPr wrap="square">
            <a:spAutoFit/>
          </a:bodyPr>
          <a:lstStyle/>
          <a:p>
            <a:pPr algn="ctr">
              <a:lnSpc>
                <a:spcPct val="80000"/>
              </a:lnSpc>
              <a:spcBef>
                <a:spcPct val="20000"/>
              </a:spcBef>
              <a:buClr>
                <a:schemeClr val="hlink"/>
              </a:buClr>
              <a:defRPr/>
            </a:pPr>
            <a:r>
              <a:rPr lang="en-US" altLang="en-US" sz="3600" b="1" dirty="0">
                <a:solidFill>
                  <a:schemeClr val="accent1">
                    <a:lumMod val="75000"/>
                  </a:schemeClr>
                </a:solidFill>
                <a:ea typeface="MS PGothic" pitchFamily="34" charset="-128"/>
              </a:rPr>
              <a:t>Implementation Considerations and Coordination</a:t>
            </a:r>
          </a:p>
        </p:txBody>
      </p:sp>
      <p:sp>
        <p:nvSpPr>
          <p:cNvPr id="4" name="Content Placeholder 1">
            <a:extLst>
              <a:ext uri="{FF2B5EF4-FFF2-40B4-BE49-F238E27FC236}">
                <a16:creationId xmlns:a16="http://schemas.microsoft.com/office/drawing/2014/main" id="{58A6E640-6C49-33F0-0EE8-5F888FB9D3ED}"/>
              </a:ext>
            </a:extLst>
          </p:cNvPr>
          <p:cNvSpPr txBox="1">
            <a:spLocks noGrp="1"/>
          </p:cNvSpPr>
          <p:nvPr>
            <p:ph type="body" idx="4294967295"/>
          </p:nvPr>
        </p:nvSpPr>
        <p:spPr>
          <a:xfrm>
            <a:off x="1015067" y="1098880"/>
            <a:ext cx="10838576" cy="17891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latin typeface="+mn-lt"/>
              </a:rPr>
              <a:t>Access IAIABC Claims Release 3.1 Implementation schedule at: </a:t>
            </a:r>
            <a:r>
              <a:rPr lang="en-US" sz="1800" dirty="0">
                <a:latin typeface="+mn-lt"/>
                <a:hlinkClick r:id="rId6"/>
              </a:rPr>
              <a:t>https://www.iaiabc.org/edi-claims</a:t>
            </a:r>
            <a:r>
              <a:rPr lang="en-US" sz="1800" dirty="0">
                <a:latin typeface="+mn-lt"/>
              </a:rPr>
              <a:t> </a:t>
            </a:r>
          </a:p>
        </p:txBody>
      </p:sp>
      <p:sp>
        <p:nvSpPr>
          <p:cNvPr id="5" name="TextBox 4">
            <a:extLst>
              <a:ext uri="{FF2B5EF4-FFF2-40B4-BE49-F238E27FC236}">
                <a16:creationId xmlns:a16="http://schemas.microsoft.com/office/drawing/2014/main" id="{EF0ED5E9-3DEB-9FEA-F41F-3A5C12D2F091}"/>
              </a:ext>
            </a:extLst>
          </p:cNvPr>
          <p:cNvSpPr txBox="1"/>
          <p:nvPr/>
        </p:nvSpPr>
        <p:spPr>
          <a:xfrm>
            <a:off x="520116" y="2283889"/>
            <a:ext cx="2378242" cy="3416320"/>
          </a:xfrm>
          <a:prstGeom prst="rect">
            <a:avLst/>
          </a:prstGeom>
          <a:noFill/>
        </p:spPr>
        <p:txBody>
          <a:bodyPr wrap="square" rtlCol="0">
            <a:spAutoFit/>
          </a:bodyPr>
          <a:lstStyle/>
          <a:p>
            <a:r>
              <a:rPr lang="en-US" dirty="0"/>
              <a:t>Select </a:t>
            </a:r>
            <a:r>
              <a:rPr lang="en-US" b="1" dirty="0"/>
              <a:t>EDI Claims</a:t>
            </a:r>
            <a:r>
              <a:rPr lang="en-US" dirty="0"/>
              <a:t> from the EDI Standards menu</a:t>
            </a:r>
            <a:endParaRPr lang="en-US" b="1" dirty="0"/>
          </a:p>
          <a:p>
            <a:endParaRPr lang="en-US" b="1" dirty="0"/>
          </a:p>
          <a:p>
            <a:endParaRPr lang="en-US" b="1" dirty="0"/>
          </a:p>
          <a:p>
            <a:endParaRPr lang="en-US" b="1" dirty="0"/>
          </a:p>
          <a:p>
            <a:endParaRPr lang="en-US" b="1" dirty="0"/>
          </a:p>
          <a:p>
            <a:r>
              <a:rPr lang="en-US" dirty="0"/>
              <a:t>Claims Release 3.1 Implementation schedule and Jurisdiction Notice to adopt</a:t>
            </a:r>
          </a:p>
        </p:txBody>
      </p:sp>
      <p:cxnSp>
        <p:nvCxnSpPr>
          <p:cNvPr id="7" name="Straight Arrow Connector 6">
            <a:extLst>
              <a:ext uri="{FF2B5EF4-FFF2-40B4-BE49-F238E27FC236}">
                <a16:creationId xmlns:a16="http://schemas.microsoft.com/office/drawing/2014/main" id="{99CD20CB-BF85-99DB-51AE-A88894D6244C}"/>
              </a:ext>
            </a:extLst>
          </p:cNvPr>
          <p:cNvCxnSpPr>
            <a:cxnSpLocks/>
          </p:cNvCxnSpPr>
          <p:nvPr/>
        </p:nvCxnSpPr>
        <p:spPr>
          <a:xfrm>
            <a:off x="1879108" y="5523813"/>
            <a:ext cx="1560378" cy="7511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98A8E2A-3747-C63F-EB57-CA48915CC419}"/>
              </a:ext>
            </a:extLst>
          </p:cNvPr>
          <p:cNvPicPr>
            <a:picLocks noChangeAspect="1"/>
          </p:cNvPicPr>
          <p:nvPr/>
        </p:nvPicPr>
        <p:blipFill>
          <a:blip r:embed="rId7"/>
          <a:stretch>
            <a:fillRect/>
          </a:stretch>
        </p:blipFill>
        <p:spPr>
          <a:xfrm>
            <a:off x="3590488" y="1598636"/>
            <a:ext cx="7306811" cy="5056079"/>
          </a:xfrm>
          <a:prstGeom prst="rect">
            <a:avLst/>
          </a:prstGeom>
        </p:spPr>
      </p:pic>
      <p:cxnSp>
        <p:nvCxnSpPr>
          <p:cNvPr id="15" name="Straight Arrow Connector 14">
            <a:extLst>
              <a:ext uri="{FF2B5EF4-FFF2-40B4-BE49-F238E27FC236}">
                <a16:creationId xmlns:a16="http://schemas.microsoft.com/office/drawing/2014/main" id="{5E8DB66E-B4E6-2079-9C20-8DC1AD5928BB}"/>
              </a:ext>
            </a:extLst>
          </p:cNvPr>
          <p:cNvCxnSpPr>
            <a:cxnSpLocks/>
          </p:cNvCxnSpPr>
          <p:nvPr/>
        </p:nvCxnSpPr>
        <p:spPr>
          <a:xfrm flipV="1">
            <a:off x="2883526" y="2353980"/>
            <a:ext cx="1170274" cy="628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5A9D4B6-DB6F-F193-4F59-694F3A6A7885}"/>
              </a:ext>
            </a:extLst>
          </p:cNvPr>
          <p:cNvSpPr txBox="1"/>
          <p:nvPr/>
        </p:nvSpPr>
        <p:spPr>
          <a:xfrm>
            <a:off x="8103765" y="1598636"/>
            <a:ext cx="2338357" cy="209141"/>
          </a:xfrm>
          <a:prstGeom prst="rect">
            <a:avLst/>
          </a:prstGeom>
          <a:solidFill>
            <a:schemeClr val="bg2"/>
          </a:solidFill>
        </p:spPr>
        <p:txBody>
          <a:bodyPr vert="horz" wrap="square" lIns="0" tIns="0" rIns="0" bIns="0" rtlCol="0" anchor="t" anchorCtr="0">
            <a:noAutofit/>
          </a:bodyPr>
          <a:lstStyle/>
          <a:p>
            <a:pPr marL="9525" algn="l" defTabSz="914377">
              <a:spcBef>
                <a:spcPts val="200"/>
              </a:spcBef>
              <a:buClr>
                <a:srgbClr val="016AA6"/>
              </a:buClr>
            </a:pPr>
            <a:endParaRPr lang="en-US" sz="1600" dirty="0" err="1">
              <a:solidFill>
                <a:srgbClr val="3F403F"/>
              </a:solidFill>
              <a:latin typeface="Roboto" panose="02000000000000000000" pitchFamily="2" charset="0"/>
              <a:ea typeface="Roboto" panose="02000000000000000000" pitchFamily="2" charset="0"/>
            </a:endParaRPr>
          </a:p>
        </p:txBody>
      </p:sp>
      <p:pic>
        <p:nvPicPr>
          <p:cNvPr id="18" name="Audio 17">
            <a:hlinkClick r:id="" action="ppaction://media"/>
            <a:extLst>
              <a:ext uri="{FF2B5EF4-FFF2-40B4-BE49-F238E27FC236}">
                <a16:creationId xmlns:a16="http://schemas.microsoft.com/office/drawing/2014/main" id="{66369713-8359-65C7-DD76-EEFBB6E03AE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
        <p:nvSpPr>
          <p:cNvPr id="3" name="Slide Number Placeholder 2"/>
          <p:cNvSpPr>
            <a:spLocks noGrp="1"/>
          </p:cNvSpPr>
          <p:nvPr>
            <p:ph type="sldNum" sz="quarter" idx="12"/>
          </p:nvPr>
        </p:nvSpPr>
        <p:spPr/>
        <p:txBody>
          <a:bodyPr/>
          <a:lstStyle/>
          <a:p>
            <a:fld id="{33D6E5A2-EC83-451F-A719-9AC1370DD5CF}" type="slidenum">
              <a:rPr lang="en-US" smtClean="0"/>
              <a:pPr/>
              <a:t>16</a:t>
            </a:fld>
            <a:endParaRPr lang="en-US" dirty="0"/>
          </a:p>
        </p:txBody>
      </p:sp>
    </p:spTree>
    <p:extLst>
      <p:ext uri="{BB962C8B-B14F-4D97-AF65-F5344CB8AC3E}">
        <p14:creationId xmlns:p14="http://schemas.microsoft.com/office/powerpoint/2010/main" val="173319071"/>
      </p:ext>
    </p:extLst>
  </p:cSld>
  <p:clrMapOvr>
    <a:masterClrMapping/>
  </p:clrMapOvr>
  <p:transition spd="slow" advTm="595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1"/>
                            </p:stCondLst>
                            <p:childTnLst>
                              <p:par>
                                <p:cTn id="8" presetID="22" presetClass="entr" presetSubtype="8" fill="hold" nodeType="after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wipe(left)">
                                      <p:cBhvr>
                                        <p:cTn id="10" dur="500"/>
                                        <p:tgtEl>
                                          <p:spTgt spid="5">
                                            <p:txEl>
                                              <p:pRg st="5" end="5"/>
                                            </p:txEl>
                                          </p:spTgt>
                                        </p:tgtEl>
                                      </p:cBhvr>
                                    </p:animEffect>
                                  </p:childTnLst>
                                </p:cTn>
                              </p:par>
                            </p:childTnLst>
                          </p:cTn>
                        </p:par>
                        <p:par>
                          <p:cTn id="11" fill="hold">
                            <p:stCondLst>
                              <p:cond delay="501"/>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001"/>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2" name="Rectangle 1">
            <a:extLst>
              <a:ext uri="{FF2B5EF4-FFF2-40B4-BE49-F238E27FC236}">
                <a16:creationId xmlns:a16="http://schemas.microsoft.com/office/drawing/2014/main" id="{BECEF2B0-570A-4496-8E44-4A1CAD8827CC}"/>
              </a:ext>
            </a:extLst>
          </p:cNvPr>
          <p:cNvSpPr/>
          <p:nvPr/>
        </p:nvSpPr>
        <p:spPr>
          <a:xfrm>
            <a:off x="429237" y="759420"/>
            <a:ext cx="11333527" cy="535531"/>
          </a:xfrm>
          <a:prstGeom prst="rect">
            <a:avLst/>
          </a:prstGeom>
        </p:spPr>
        <p:txBody>
          <a:bodyPr wrap="square">
            <a:spAutoFit/>
          </a:bodyPr>
          <a:lstStyle/>
          <a:p>
            <a:pPr algn="ctr">
              <a:lnSpc>
                <a:spcPct val="80000"/>
              </a:lnSpc>
              <a:spcBef>
                <a:spcPct val="20000"/>
              </a:spcBef>
              <a:buClr>
                <a:schemeClr val="hlink"/>
              </a:buClr>
              <a:defRPr/>
            </a:pPr>
            <a:r>
              <a:rPr lang="en-US" altLang="en-US" sz="3600" b="1" dirty="0">
                <a:solidFill>
                  <a:schemeClr val="accent1">
                    <a:lumMod val="75000"/>
                  </a:schemeClr>
                </a:solidFill>
                <a:ea typeface="MS PGothic" pitchFamily="34" charset="-128"/>
              </a:rPr>
              <a:t>Implementation Considerations and Coordination</a:t>
            </a:r>
          </a:p>
        </p:txBody>
      </p:sp>
      <p:sp>
        <p:nvSpPr>
          <p:cNvPr id="11" name="Content Placeholder 1">
            <a:extLst>
              <a:ext uri="{FF2B5EF4-FFF2-40B4-BE49-F238E27FC236}">
                <a16:creationId xmlns:a16="http://schemas.microsoft.com/office/drawing/2014/main" id="{1F1F549A-3A81-6434-406E-6ECD53E5F9AB}"/>
              </a:ext>
            </a:extLst>
          </p:cNvPr>
          <p:cNvSpPr txBox="1">
            <a:spLocks/>
          </p:cNvSpPr>
          <p:nvPr/>
        </p:nvSpPr>
        <p:spPr>
          <a:xfrm>
            <a:off x="1115736" y="1375817"/>
            <a:ext cx="10838576" cy="395833"/>
          </a:xfrm>
          <a:prstGeom prst="rect">
            <a:avLst/>
          </a:prstGeom>
        </p:spPr>
        <p:txBody>
          <a:bodyPr vert="horz" wrap="square" lIns="91440" tIns="45720" rIns="91440" bIns="45720" rtlCol="0">
            <a:normAutofit/>
          </a:bodyPr>
          <a:lstStyle>
            <a:lvl1pPr marL="342900" indent="-342900" algn="l" defTabSz="914400" rtl="0" eaLnBrk="1" latinLnBrk="0" hangingPunct="1">
              <a:spcBef>
                <a:spcPct val="20000"/>
              </a:spcBef>
              <a:buClr>
                <a:srgbClr val="016AA6"/>
              </a:buClr>
              <a:buFont typeface="Arial" panose="020B0604020202020204" pitchFamily="34" charset="0"/>
              <a:buChar char="•"/>
              <a:tabLst/>
              <a:defRPr sz="3200" b="0" i="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Clr>
                <a:srgbClr val="016AA6"/>
              </a:buClr>
              <a:buFont typeface="Arial" panose="020B0604020202020204" pitchFamily="34" charset="0"/>
              <a:buChar char="–"/>
              <a:tabLst/>
              <a:defRPr sz="2800" b="1" i="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tabLst/>
              <a:defRPr sz="2400" b="0" i="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tabLst/>
              <a:defRPr sz="2000" b="0" i="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tabLst/>
              <a:defRPr sz="2000" b="0" i="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mn-lt"/>
              </a:rPr>
              <a:t>IAIABC Claims Release 3.1 Implementation schedule as of 12-13-22</a:t>
            </a:r>
          </a:p>
        </p:txBody>
      </p:sp>
      <p:pic>
        <p:nvPicPr>
          <p:cNvPr id="4" name="Picture 3">
            <a:extLst>
              <a:ext uri="{FF2B5EF4-FFF2-40B4-BE49-F238E27FC236}">
                <a16:creationId xmlns:a16="http://schemas.microsoft.com/office/drawing/2014/main" id="{A20A9F82-4761-FCA2-006E-C5869920428B}"/>
              </a:ext>
            </a:extLst>
          </p:cNvPr>
          <p:cNvPicPr>
            <a:picLocks noChangeAspect="1"/>
          </p:cNvPicPr>
          <p:nvPr/>
        </p:nvPicPr>
        <p:blipFill>
          <a:blip r:embed="rId6"/>
          <a:stretch>
            <a:fillRect/>
          </a:stretch>
        </p:blipFill>
        <p:spPr>
          <a:xfrm>
            <a:off x="1115736" y="1884861"/>
            <a:ext cx="9849356" cy="3962604"/>
          </a:xfrm>
          <a:prstGeom prst="rect">
            <a:avLst/>
          </a:prstGeom>
        </p:spPr>
      </p:pic>
      <p:pic>
        <p:nvPicPr>
          <p:cNvPr id="13" name="Audio 12">
            <a:hlinkClick r:id="" action="ppaction://media"/>
            <a:extLst>
              <a:ext uri="{FF2B5EF4-FFF2-40B4-BE49-F238E27FC236}">
                <a16:creationId xmlns:a16="http://schemas.microsoft.com/office/drawing/2014/main" id="{4536B35E-6FBD-825C-237D-10C7DF7458D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3" name="Slide Number Placeholder 2"/>
          <p:cNvSpPr>
            <a:spLocks noGrp="1"/>
          </p:cNvSpPr>
          <p:nvPr>
            <p:ph type="sldNum" sz="quarter" idx="12"/>
          </p:nvPr>
        </p:nvSpPr>
        <p:spPr/>
        <p:txBody>
          <a:bodyPr/>
          <a:lstStyle/>
          <a:p>
            <a:fld id="{33D6E5A2-EC83-451F-A719-9AC1370DD5CF}" type="slidenum">
              <a:rPr lang="en-US" smtClean="0"/>
              <a:pPr/>
              <a:t>17</a:t>
            </a:fld>
            <a:endParaRPr lang="en-US" dirty="0"/>
          </a:p>
        </p:txBody>
      </p:sp>
    </p:spTree>
    <p:extLst>
      <p:ext uri="{BB962C8B-B14F-4D97-AF65-F5344CB8AC3E}">
        <p14:creationId xmlns:p14="http://schemas.microsoft.com/office/powerpoint/2010/main" val="3900061910"/>
      </p:ext>
    </p:extLst>
  </p:cSld>
  <p:clrMapOvr>
    <a:masterClrMapping/>
  </p:clrMapOvr>
  <p:transition spd="slow" advTm="4313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2" name="Rectangle 1">
            <a:extLst>
              <a:ext uri="{FF2B5EF4-FFF2-40B4-BE49-F238E27FC236}">
                <a16:creationId xmlns:a16="http://schemas.microsoft.com/office/drawing/2014/main" id="{BECEF2B0-570A-4496-8E44-4A1CAD8827CC}"/>
              </a:ext>
            </a:extLst>
          </p:cNvPr>
          <p:cNvSpPr/>
          <p:nvPr/>
        </p:nvSpPr>
        <p:spPr>
          <a:xfrm>
            <a:off x="429237" y="793710"/>
            <a:ext cx="11333527" cy="535531"/>
          </a:xfrm>
          <a:prstGeom prst="rect">
            <a:avLst/>
          </a:prstGeom>
        </p:spPr>
        <p:txBody>
          <a:bodyPr wrap="square">
            <a:spAutoFit/>
          </a:bodyPr>
          <a:lstStyle/>
          <a:p>
            <a:pPr algn="ctr">
              <a:lnSpc>
                <a:spcPct val="80000"/>
              </a:lnSpc>
              <a:spcBef>
                <a:spcPct val="20000"/>
              </a:spcBef>
              <a:buClr>
                <a:schemeClr val="hlink"/>
              </a:buClr>
              <a:defRPr/>
            </a:pPr>
            <a:r>
              <a:rPr lang="en-US" altLang="en-US" sz="3600" b="1" dirty="0">
                <a:solidFill>
                  <a:schemeClr val="accent1">
                    <a:lumMod val="75000"/>
                  </a:schemeClr>
                </a:solidFill>
                <a:ea typeface="MS PGothic" pitchFamily="34" charset="-128"/>
              </a:rPr>
              <a:t>Implementation Considerations and Coordination</a:t>
            </a:r>
          </a:p>
        </p:txBody>
      </p:sp>
      <p:sp>
        <p:nvSpPr>
          <p:cNvPr id="5" name="TextBox 4">
            <a:extLst>
              <a:ext uri="{FF2B5EF4-FFF2-40B4-BE49-F238E27FC236}">
                <a16:creationId xmlns:a16="http://schemas.microsoft.com/office/drawing/2014/main" id="{EF0ED5E9-3DEB-9FEA-F41F-3A5C12D2F091}"/>
              </a:ext>
            </a:extLst>
          </p:cNvPr>
          <p:cNvSpPr txBox="1"/>
          <p:nvPr/>
        </p:nvSpPr>
        <p:spPr>
          <a:xfrm>
            <a:off x="520116" y="1807777"/>
            <a:ext cx="2378242" cy="4247317"/>
          </a:xfrm>
          <a:prstGeom prst="rect">
            <a:avLst/>
          </a:prstGeom>
          <a:noFill/>
        </p:spPr>
        <p:txBody>
          <a:bodyPr wrap="square" rtlCol="0">
            <a:spAutoFit/>
          </a:bodyPr>
          <a:lstStyle/>
          <a:p>
            <a:r>
              <a:rPr lang="en-US" dirty="0"/>
              <a:t>Claims Release 3.1 Implementation Guide, Business Scenarios, Trading Partner Tables access.</a:t>
            </a:r>
          </a:p>
          <a:p>
            <a:endParaRPr lang="en-US" dirty="0"/>
          </a:p>
          <a:p>
            <a:endParaRPr lang="en-US" dirty="0"/>
          </a:p>
          <a:p>
            <a:endParaRPr lang="en-US" dirty="0"/>
          </a:p>
          <a:p>
            <a:endParaRPr lang="en-US" dirty="0"/>
          </a:p>
          <a:p>
            <a:endParaRPr lang="en-US" dirty="0"/>
          </a:p>
          <a:p>
            <a:endParaRPr lang="en-US" dirty="0"/>
          </a:p>
          <a:p>
            <a:r>
              <a:rPr lang="en-US" dirty="0"/>
              <a:t>IAIABC Contact: https://www.iaiabc.org/contact-us</a:t>
            </a:r>
          </a:p>
        </p:txBody>
      </p:sp>
      <p:cxnSp>
        <p:nvCxnSpPr>
          <p:cNvPr id="7" name="Straight Arrow Connector 6">
            <a:extLst>
              <a:ext uri="{FF2B5EF4-FFF2-40B4-BE49-F238E27FC236}">
                <a16:creationId xmlns:a16="http://schemas.microsoft.com/office/drawing/2014/main" id="{99CD20CB-BF85-99DB-51AE-A88894D6244C}"/>
              </a:ext>
            </a:extLst>
          </p:cNvPr>
          <p:cNvCxnSpPr>
            <a:cxnSpLocks/>
          </p:cNvCxnSpPr>
          <p:nvPr/>
        </p:nvCxnSpPr>
        <p:spPr>
          <a:xfrm>
            <a:off x="1381715" y="3581732"/>
            <a:ext cx="1693186" cy="20875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5A9D4B6-DB6F-F193-4F59-694F3A6A7885}"/>
              </a:ext>
            </a:extLst>
          </p:cNvPr>
          <p:cNvSpPr txBox="1"/>
          <p:nvPr/>
        </p:nvSpPr>
        <p:spPr>
          <a:xfrm>
            <a:off x="8103765" y="1598636"/>
            <a:ext cx="2338357" cy="209141"/>
          </a:xfrm>
          <a:prstGeom prst="rect">
            <a:avLst/>
          </a:prstGeom>
          <a:solidFill>
            <a:schemeClr val="bg2"/>
          </a:solidFill>
        </p:spPr>
        <p:txBody>
          <a:bodyPr vert="horz" wrap="square" lIns="0" tIns="0" rIns="0" bIns="0" rtlCol="0" anchor="t" anchorCtr="0">
            <a:noAutofit/>
          </a:bodyPr>
          <a:lstStyle/>
          <a:p>
            <a:pPr marL="9525" algn="l" defTabSz="914377">
              <a:spcBef>
                <a:spcPts val="200"/>
              </a:spcBef>
              <a:buClr>
                <a:srgbClr val="016AA6"/>
              </a:buClr>
            </a:pPr>
            <a:endParaRPr lang="en-US" sz="1600" dirty="0" err="1">
              <a:solidFill>
                <a:srgbClr val="3F403F"/>
              </a:solidFill>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451D5E81-E9BD-414C-9153-4CE5CF7A11ED}"/>
              </a:ext>
            </a:extLst>
          </p:cNvPr>
          <p:cNvPicPr>
            <a:picLocks noChangeAspect="1"/>
          </p:cNvPicPr>
          <p:nvPr/>
        </p:nvPicPr>
        <p:blipFill>
          <a:blip r:embed="rId6"/>
          <a:stretch>
            <a:fillRect/>
          </a:stretch>
        </p:blipFill>
        <p:spPr>
          <a:xfrm>
            <a:off x="3074901" y="1417320"/>
            <a:ext cx="7334297" cy="481842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fld id="{33D6E5A2-EC83-451F-A719-9AC1370DD5CF}" type="slidenum">
              <a:rPr lang="en-US" smtClean="0"/>
              <a:pPr/>
              <a:t>18</a:t>
            </a:fld>
            <a:endParaRPr lang="en-US" dirty="0"/>
          </a:p>
        </p:txBody>
      </p:sp>
    </p:spTree>
    <p:extLst>
      <p:ext uri="{BB962C8B-B14F-4D97-AF65-F5344CB8AC3E}">
        <p14:creationId xmlns:p14="http://schemas.microsoft.com/office/powerpoint/2010/main" val="2774444938"/>
      </p:ext>
    </p:extLst>
  </p:cSld>
  <p:clrMapOvr>
    <a:masterClrMapping/>
  </p:clrMapOvr>
  <p:transition spd="slow" advTm="191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xEl>
                                              <p:pRg st="7" end="7"/>
                                            </p:txEl>
                                          </p:spTgt>
                                        </p:tgtEl>
                                        <p:attrNameLst>
                                          <p:attrName>style.visibility</p:attrName>
                                        </p:attrNameLst>
                                      </p:cBhvr>
                                      <p:to>
                                        <p:strVal val="visible"/>
                                      </p:to>
                                    </p:set>
                                    <p:animEffect transition="in" filter="wipe(left)">
                                      <p:cBhvr>
                                        <p:cTn id="14" dur="500"/>
                                        <p:tgtEl>
                                          <p:spTgt spid="5">
                                            <p:txEl>
                                              <p:pRg st="7" end="7"/>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1C69-5428-5E44-BB39-3A1B7F2E7848}"/>
              </a:ext>
            </a:extLst>
          </p:cNvPr>
          <p:cNvSpPr>
            <a:spLocks noGrp="1"/>
          </p:cNvSpPr>
          <p:nvPr>
            <p:ph type="title"/>
          </p:nvPr>
        </p:nvSpPr>
        <p:spPr/>
        <p:txBody>
          <a:bodyPr/>
          <a:lstStyle/>
          <a:p>
            <a:r>
              <a:rPr lang="en-US" altLang="en-US" sz="3600" dirty="0">
                <a:latin typeface="Myriad Pro"/>
              </a:rPr>
              <a:t>EDI Initiative and Timelines for EDI Claims Release 3.1 Implementation</a:t>
            </a:r>
            <a:endParaRPr lang="en-US" dirty="0"/>
          </a:p>
        </p:txBody>
      </p:sp>
      <p:pic>
        <p:nvPicPr>
          <p:cNvPr id="15" name="Audio 14">
            <a:hlinkClick r:id="" action="ppaction://media"/>
            <a:extLst>
              <a:ext uri="{FF2B5EF4-FFF2-40B4-BE49-F238E27FC236}">
                <a16:creationId xmlns:a16="http://schemas.microsoft.com/office/drawing/2014/main" id="{7D17ACDF-0DB3-BEEC-0C7F-1DCE0898BC0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2852534"/>
      </p:ext>
    </p:extLst>
  </p:cSld>
  <p:clrMapOvr>
    <a:masterClrMapping/>
  </p:clrMapOvr>
  <p:transition spd="slow" advTm="9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628967" y="740800"/>
            <a:ext cx="7622000" cy="1007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dk1"/>
              </a:buClr>
              <a:buSzPts val="3600"/>
            </a:pPr>
            <a:r>
              <a:rPr lang="en-US" sz="3600" b="1" dirty="0">
                <a:solidFill>
                  <a:srgbClr val="253A5C"/>
                </a:solidFill>
                <a:latin typeface="Trade Gothic Next LT Pro"/>
                <a:ea typeface="Barlow Black"/>
                <a:cs typeface="Barlow Black"/>
                <a:sym typeface="Barlow Black"/>
              </a:rPr>
              <a:t>Hybrid Session</a:t>
            </a:r>
            <a:endParaRPr lang="en-US" sz="3600" b="1" dirty="0">
              <a:solidFill>
                <a:srgbClr val="253A5C"/>
              </a:solidFill>
              <a:latin typeface="Trade Gothic Next LT Pro"/>
              <a:ea typeface="Barlow Black"/>
              <a:cs typeface="Barlow Black"/>
              <a:sym typeface="Barlow Black"/>
            </a:endParaRPr>
          </a:p>
        </p:txBody>
      </p:sp>
      <p:sp>
        <p:nvSpPr>
          <p:cNvPr id="6" name="Text Placeholder 2"/>
          <p:cNvSpPr txBox="1">
            <a:spLocks/>
          </p:cNvSpPr>
          <p:nvPr/>
        </p:nvSpPr>
        <p:spPr>
          <a:xfrm>
            <a:off x="2468947" y="1829940"/>
            <a:ext cx="7622000" cy="4239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a:buFont typeface="Arial" panose="020B0604020202020204" pitchFamily="34" charset="0"/>
              <a:buChar char="•"/>
            </a:pPr>
            <a:r>
              <a:rPr lang="en-US" sz="2800" kern="0" dirty="0" smtClean="0">
                <a:solidFill>
                  <a:srgbClr val="253A5C"/>
                </a:solidFill>
                <a:latin typeface="Trade Gothic Next LT Pro" panose="020B0503040303020004"/>
              </a:rPr>
              <a:t>Ben Qualls - MO Division of Workers’ Compensation</a:t>
            </a:r>
          </a:p>
          <a:p>
            <a:pPr lvl="2" indent="-457200">
              <a:spcBef>
                <a:spcPts val="1200"/>
              </a:spcBef>
              <a:buFont typeface="Courier New" panose="02070309020205020404" pitchFamily="49" charset="0"/>
              <a:buChar char="o"/>
            </a:pPr>
            <a:r>
              <a:rPr lang="en-US" sz="2800" kern="0" dirty="0" smtClean="0">
                <a:solidFill>
                  <a:srgbClr val="253A5C"/>
                </a:solidFill>
                <a:latin typeface="Trade Gothic Next LT Pro" panose="020B0503040303020004"/>
              </a:rPr>
              <a:t>Deputy Division Director</a:t>
            </a:r>
            <a:endParaRPr lang="en-US" sz="2800" kern="0" dirty="0" smtClean="0">
              <a:solidFill>
                <a:srgbClr val="253A5C"/>
              </a:solidFill>
            </a:endParaRPr>
          </a:p>
          <a:p>
            <a:pPr lvl="2" indent="-457200">
              <a:spcBef>
                <a:spcPts val="1200"/>
              </a:spcBef>
              <a:buFont typeface="Courier New" panose="02070309020205020404" pitchFamily="49" charset="0"/>
              <a:buChar char="o"/>
            </a:pPr>
            <a:r>
              <a:rPr lang="en-US" sz="2800" kern="0" dirty="0" smtClean="0">
                <a:solidFill>
                  <a:srgbClr val="253A5C"/>
                </a:solidFill>
                <a:latin typeface="Trade Gothic Next LT Pro" panose="020B0503040303020004"/>
              </a:rPr>
              <a:t>In Person</a:t>
            </a:r>
          </a:p>
          <a:p>
            <a:pPr marL="457200" indent="-457200">
              <a:buFont typeface="Arial" panose="020B0604020202020204" pitchFamily="34" charset="0"/>
              <a:buChar char="•"/>
            </a:pPr>
            <a:endParaRPr lang="en-US" sz="2800" kern="0" dirty="0" smtClean="0">
              <a:solidFill>
                <a:srgbClr val="253A5C"/>
              </a:solidFill>
              <a:latin typeface="Trade Gothic Next LT Pro" panose="020B0503040303020004"/>
            </a:endParaRPr>
          </a:p>
          <a:p>
            <a:pPr marL="457200" indent="-457200">
              <a:buFont typeface="Arial" panose="020B0604020202020204" pitchFamily="34" charset="0"/>
              <a:buChar char="•"/>
            </a:pPr>
            <a:r>
              <a:rPr lang="en-US" sz="2800" kern="0" dirty="0" smtClean="0">
                <a:solidFill>
                  <a:srgbClr val="253A5C"/>
                </a:solidFill>
                <a:latin typeface="Trade Gothic Next LT Pro" panose="020B0503040303020004"/>
              </a:rPr>
              <a:t>Robbie Tanner - Verisk</a:t>
            </a:r>
          </a:p>
          <a:p>
            <a:pPr lvl="2" indent="-457200">
              <a:spcBef>
                <a:spcPts val="1200"/>
              </a:spcBef>
              <a:buFont typeface="Courier New" panose="02070309020205020404" pitchFamily="49" charset="0"/>
              <a:buChar char="o"/>
            </a:pPr>
            <a:r>
              <a:rPr lang="en-US" sz="2800" kern="0" dirty="0" smtClean="0">
                <a:solidFill>
                  <a:srgbClr val="253A5C"/>
                </a:solidFill>
                <a:latin typeface="Trade Gothic Next LT Pro" panose="020B0503040303020004"/>
              </a:rPr>
              <a:t>Sr. Manager IAIABC Product Group, WCS - Casualty Solutions </a:t>
            </a:r>
          </a:p>
          <a:p>
            <a:pPr lvl="2" indent="-457200">
              <a:spcBef>
                <a:spcPts val="1200"/>
              </a:spcBef>
              <a:buFont typeface="Courier New" panose="02070309020205020404" pitchFamily="49" charset="0"/>
              <a:buChar char="o"/>
            </a:pPr>
            <a:r>
              <a:rPr lang="en-US" sz="2800" kern="0" dirty="0" smtClean="0">
                <a:solidFill>
                  <a:srgbClr val="253A5C"/>
                </a:solidFill>
                <a:latin typeface="Trade Gothic Next LT Pro" panose="020B0503040303020004"/>
              </a:rPr>
              <a:t>Recorded</a:t>
            </a:r>
          </a:p>
          <a:p>
            <a:pPr marL="0" lvl="1"/>
            <a:endParaRPr lang="en-US" sz="2800" kern="0" dirty="0">
              <a:solidFill>
                <a:srgbClr val="253A5C"/>
              </a:solidFill>
              <a:latin typeface="Trade Gothic Next LT Pro" panose="020B0503040303020004"/>
            </a:endParaRPr>
          </a:p>
        </p:txBody>
      </p:sp>
      <p:sp>
        <p:nvSpPr>
          <p:cNvPr id="7" name="Slide Number Placeholder 6"/>
          <p:cNvSpPr>
            <a:spLocks noGrp="1"/>
          </p:cNvSpPr>
          <p:nvPr>
            <p:ph type="sldNum" idx="12"/>
          </p:nvPr>
        </p:nvSpPr>
        <p:spPr/>
        <p:txBody>
          <a:bodyPr/>
          <a:lstStyle/>
          <a:p>
            <a:fld id="{00000000-1234-1234-1234-123412341234}" type="slidenum">
              <a:rPr lang="en-GB" sz="700" smtClean="0">
                <a:latin typeface="Roboto" panose="020B0604020202020204" charset="0"/>
                <a:ea typeface="Roboto" panose="020B0604020202020204" charset="0"/>
              </a:rPr>
              <a:pPr/>
              <a:t>2</a:t>
            </a:fld>
            <a:endParaRPr lang="en-GB" sz="700" dirty="0">
              <a:latin typeface="Roboto" panose="020B0604020202020204" charset="0"/>
              <a:ea typeface="Roboto" panose="020B0604020202020204" charset="0"/>
            </a:endParaRPr>
          </a:p>
        </p:txBody>
      </p:sp>
    </p:spTree>
    <p:extLst>
      <p:ext uri="{BB962C8B-B14F-4D97-AF65-F5344CB8AC3E}">
        <p14:creationId xmlns:p14="http://schemas.microsoft.com/office/powerpoint/2010/main" val="26178344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22531" name="Rectangle 3"/>
          <p:cNvSpPr>
            <a:spLocks noGrp="1" noChangeArrowheads="1"/>
          </p:cNvSpPr>
          <p:nvPr>
            <p:ph type="body" idx="4294967295"/>
          </p:nvPr>
        </p:nvSpPr>
        <p:spPr>
          <a:xfrm>
            <a:off x="1544878" y="635809"/>
            <a:ext cx="9261446" cy="6222191"/>
          </a:xfrm>
        </p:spPr>
        <p:txBody>
          <a:bodyPr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indent="0">
              <a:spcBef>
                <a:spcPts val="0"/>
              </a:spcBef>
              <a:buNone/>
              <a:defRPr/>
            </a:pPr>
            <a:r>
              <a:rPr lang="en-US" sz="2400" dirty="0"/>
              <a:t>The Missouri Department of Labor and Industrial Relations Division of Workers' Compensation (MODWC) will be transitioning from electronic reporting of workers’ compensation First Reports of Injury (FROI) and Subsequent Reports of Injury (SROI) via Release 1 (R1), to First Reports of Injury (FROI) and Subsequent Reports of Injury (SROI) in Release 3.1 (R3.1). </a:t>
            </a:r>
          </a:p>
          <a:p>
            <a:pPr marL="0" indent="0">
              <a:spcBef>
                <a:spcPts val="0"/>
              </a:spcBef>
              <a:buNone/>
              <a:defRPr/>
            </a:pPr>
            <a:endParaRPr lang="en-US" sz="2400" dirty="0"/>
          </a:p>
          <a:p>
            <a:pPr marL="0" indent="0">
              <a:spcBef>
                <a:spcPts val="0"/>
              </a:spcBef>
              <a:buNone/>
              <a:defRPr/>
            </a:pPr>
            <a:r>
              <a:rPr lang="en-US" sz="2400" dirty="0"/>
              <a:t>Release 3.1 electronic reporting will be required for all trading partners: insurers, self-insured employers, risk management pools and claim administrators. Mandatory implementation is planned for March 21, 2025. </a:t>
            </a:r>
          </a:p>
          <a:p>
            <a:pPr marL="0" indent="0">
              <a:spcBef>
                <a:spcPts val="0"/>
              </a:spcBef>
              <a:buNone/>
              <a:defRPr/>
            </a:pPr>
            <a:endParaRPr lang="en-US" sz="2000" dirty="0"/>
          </a:p>
        </p:txBody>
      </p:sp>
      <p:sp>
        <p:nvSpPr>
          <p:cNvPr id="2" name="Rectangle 1">
            <a:extLst>
              <a:ext uri="{FF2B5EF4-FFF2-40B4-BE49-F238E27FC236}">
                <a16:creationId xmlns:a16="http://schemas.microsoft.com/office/drawing/2014/main" id="{BECEF2B0-570A-4496-8E44-4A1CAD8827CC}"/>
              </a:ext>
            </a:extLst>
          </p:cNvPr>
          <p:cNvSpPr/>
          <p:nvPr/>
        </p:nvSpPr>
        <p:spPr>
          <a:xfrm>
            <a:off x="1800081" y="749808"/>
            <a:ext cx="8591839"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Missouri’s Initiative and Timeline for EDI Claims </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Release 3.1 Implementation</a:t>
            </a:r>
          </a:p>
        </p:txBody>
      </p:sp>
      <p:pic>
        <p:nvPicPr>
          <p:cNvPr id="6" name="Audio 5">
            <a:hlinkClick r:id="" action="ppaction://media"/>
            <a:extLst>
              <a:ext uri="{FF2B5EF4-FFF2-40B4-BE49-F238E27FC236}">
                <a16:creationId xmlns:a16="http://schemas.microsoft.com/office/drawing/2014/main" id="{71835542-C3E7-8096-82EF-4DE60F320F8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3" name="Slide Number Placeholder 2"/>
          <p:cNvSpPr>
            <a:spLocks noGrp="1"/>
          </p:cNvSpPr>
          <p:nvPr>
            <p:ph type="sldNum" sz="quarter" idx="12"/>
          </p:nvPr>
        </p:nvSpPr>
        <p:spPr/>
        <p:txBody>
          <a:bodyPr/>
          <a:lstStyle/>
          <a:p>
            <a:fld id="{33D6E5A2-EC83-451F-A719-9AC1370DD5CF}" type="slidenum">
              <a:rPr lang="en-US" smtClean="0"/>
              <a:pPr/>
              <a:t>20</a:t>
            </a:fld>
            <a:endParaRPr lang="en-US" dirty="0"/>
          </a:p>
        </p:txBody>
      </p:sp>
    </p:spTree>
    <p:extLst>
      <p:ext uri="{BB962C8B-B14F-4D97-AF65-F5344CB8AC3E}">
        <p14:creationId xmlns:p14="http://schemas.microsoft.com/office/powerpoint/2010/main" val="644310622"/>
      </p:ext>
    </p:extLst>
  </p:cSld>
  <p:clrMapOvr>
    <a:masterClrMapping/>
  </p:clrMapOvr>
  <p:transition spd="slow" advTm="549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22531" name="Rectangle 3"/>
          <p:cNvSpPr>
            <a:spLocks noGrp="1" noChangeArrowheads="1"/>
          </p:cNvSpPr>
          <p:nvPr>
            <p:ph type="body" idx="4294967295"/>
          </p:nvPr>
        </p:nvSpPr>
        <p:spPr>
          <a:xfrm>
            <a:off x="1555152" y="1372240"/>
            <a:ext cx="9493149" cy="5062271"/>
          </a:xfrm>
        </p:spPr>
        <p:txBody>
          <a:bodyPr anchor="ctr">
            <a:normAutofit/>
          </a:bodyPr>
          <a:lstStyle/>
          <a:p>
            <a:pPr marL="0" indent="0">
              <a:buNone/>
            </a:pPr>
            <a:r>
              <a:rPr lang="en-US" sz="2400" dirty="0"/>
              <a:t>Effective</a:t>
            </a:r>
            <a:r>
              <a:rPr lang="en-US" sz="2400" b="1" dirty="0"/>
              <a:t> March 20, 2025, </a:t>
            </a:r>
            <a:r>
              <a:rPr lang="en-US" sz="2400" dirty="0"/>
              <a:t>ensure </a:t>
            </a:r>
            <a:r>
              <a:rPr lang="en-US" sz="2400" b="1" i="1" dirty="0"/>
              <a:t>the last</a:t>
            </a:r>
            <a:r>
              <a:rPr lang="en-US" sz="2400" dirty="0"/>
              <a:t> reportable </a:t>
            </a:r>
            <a:r>
              <a:rPr lang="en-US" sz="2400" b="1" i="1" dirty="0"/>
              <a:t>Release 1</a:t>
            </a:r>
            <a:r>
              <a:rPr lang="en-US" sz="2400" dirty="0"/>
              <a:t> </a:t>
            </a:r>
            <a:r>
              <a:rPr lang="en-US" sz="2400" b="1" i="1" dirty="0"/>
              <a:t>data</a:t>
            </a:r>
            <a:r>
              <a:rPr lang="en-US" sz="2400" dirty="0"/>
              <a:t> is sent to and received by Missouri. </a:t>
            </a:r>
          </a:p>
          <a:p>
            <a:pPr marL="0" indent="0">
              <a:buNone/>
            </a:pPr>
            <a:endParaRPr lang="en-US" sz="2400" dirty="0"/>
          </a:p>
          <a:p>
            <a:pPr marL="0" indent="0">
              <a:buNone/>
            </a:pPr>
            <a:r>
              <a:rPr lang="en-US" sz="2400" dirty="0"/>
              <a:t>All Release 1 EDI not received by MODWC on 3/20/2025 must be submitted electronically in the Release 3.1 format as communicated on the Release 3.1 Event Table, effective on the mandate date of 3/21/2025. </a:t>
            </a:r>
          </a:p>
          <a:p>
            <a:pPr marL="0" indent="0">
              <a:buNone/>
            </a:pPr>
            <a:endParaRPr lang="en-US" sz="2400" dirty="0"/>
          </a:p>
          <a:p>
            <a:pPr marL="0" indent="0">
              <a:buNone/>
            </a:pPr>
            <a:r>
              <a:rPr lang="en-US" sz="2400" b="1" i="1" dirty="0"/>
              <a:t>Effective March 21, 2025, electronic reporting using </a:t>
            </a:r>
            <a:r>
              <a:rPr lang="en-US" sz="2400" b="1" i="1" u="sng" dirty="0"/>
              <a:t>Release 3.1</a:t>
            </a:r>
            <a:r>
              <a:rPr lang="en-US" sz="2400" i="1" dirty="0"/>
              <a:t> </a:t>
            </a:r>
            <a:r>
              <a:rPr lang="en-US" sz="2400" b="1" i="1" dirty="0"/>
              <a:t>for all Trading Partners will begin.</a:t>
            </a:r>
            <a:endParaRPr lang="en-US" altLang="en-US" sz="2400" b="1" i="1" dirty="0">
              <a:latin typeface="Myriad Pro"/>
            </a:endParaRPr>
          </a:p>
        </p:txBody>
      </p:sp>
      <p:sp>
        <p:nvSpPr>
          <p:cNvPr id="4" name="Rectangle 3">
            <a:extLst>
              <a:ext uri="{FF2B5EF4-FFF2-40B4-BE49-F238E27FC236}">
                <a16:creationId xmlns:a16="http://schemas.microsoft.com/office/drawing/2014/main" id="{C9EA475F-B2B7-C0A9-53A0-E4BF42BF33F4}"/>
              </a:ext>
            </a:extLst>
          </p:cNvPr>
          <p:cNvSpPr/>
          <p:nvPr/>
        </p:nvSpPr>
        <p:spPr>
          <a:xfrm>
            <a:off x="1800081" y="818071"/>
            <a:ext cx="8591839"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Missouri’s Initiative and Timeline for EDI Claims </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Release 3.1 Implementation</a:t>
            </a:r>
          </a:p>
        </p:txBody>
      </p:sp>
      <p:pic>
        <p:nvPicPr>
          <p:cNvPr id="7" name="Audio 6">
            <a:hlinkClick r:id="" action="ppaction://media"/>
            <a:extLst>
              <a:ext uri="{FF2B5EF4-FFF2-40B4-BE49-F238E27FC236}">
                <a16:creationId xmlns:a16="http://schemas.microsoft.com/office/drawing/2014/main" id="{0F378DF5-F5B4-BF9C-D2DD-A4BDABA548E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2" name="Slide Number Placeholder 1"/>
          <p:cNvSpPr>
            <a:spLocks noGrp="1"/>
          </p:cNvSpPr>
          <p:nvPr>
            <p:ph type="sldNum" sz="quarter" idx="12"/>
          </p:nvPr>
        </p:nvSpPr>
        <p:spPr/>
        <p:txBody>
          <a:bodyPr/>
          <a:lstStyle/>
          <a:p>
            <a:fld id="{33D6E5A2-EC83-451F-A719-9AC1370DD5CF}" type="slidenum">
              <a:rPr lang="en-US" smtClean="0"/>
              <a:pPr/>
              <a:t>21</a:t>
            </a:fld>
            <a:endParaRPr lang="en-US" dirty="0"/>
          </a:p>
        </p:txBody>
      </p:sp>
    </p:spTree>
    <p:extLst>
      <p:ext uri="{BB962C8B-B14F-4D97-AF65-F5344CB8AC3E}">
        <p14:creationId xmlns:p14="http://schemas.microsoft.com/office/powerpoint/2010/main" val="3138492993"/>
      </p:ext>
    </p:extLst>
  </p:cSld>
  <p:clrMapOvr>
    <a:masterClrMapping/>
  </p:clrMapOvr>
  <p:transition spd="slow" advTm="352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1C69-5428-5E44-BB39-3A1B7F2E7848}"/>
              </a:ext>
            </a:extLst>
          </p:cNvPr>
          <p:cNvSpPr>
            <a:spLocks noGrp="1"/>
          </p:cNvSpPr>
          <p:nvPr>
            <p:ph type="title"/>
          </p:nvPr>
        </p:nvSpPr>
        <p:spPr>
          <a:xfrm>
            <a:off x="457200" y="1691641"/>
            <a:ext cx="5638800" cy="1417320"/>
          </a:xfrm>
        </p:spPr>
        <p:txBody>
          <a:bodyPr/>
          <a:lstStyle/>
          <a:p>
            <a:r>
              <a:rPr lang="en-US" altLang="en-US" sz="3600" dirty="0">
                <a:latin typeface="Myriad Pro"/>
              </a:rPr>
              <a:t>EDI Claims Release 3.1 Website</a:t>
            </a:r>
            <a:endParaRPr lang="en-US" dirty="0"/>
          </a:p>
        </p:txBody>
      </p:sp>
      <p:pic>
        <p:nvPicPr>
          <p:cNvPr id="14" name="Audio 13">
            <a:hlinkClick r:id="" action="ppaction://media"/>
            <a:extLst>
              <a:ext uri="{FF2B5EF4-FFF2-40B4-BE49-F238E27FC236}">
                <a16:creationId xmlns:a16="http://schemas.microsoft.com/office/drawing/2014/main" id="{5C240DB3-C537-2415-E011-1EEC01D469E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4590596"/>
      </p:ext>
    </p:extLst>
  </p:cSld>
  <p:clrMapOvr>
    <a:masterClrMapping/>
  </p:clrMapOvr>
  <p:transition spd="slow" advTm="11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2532396" y="457200"/>
            <a:ext cx="7127209"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MODWC 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hlinkClick r:id="rId6"/>
              </a:rPr>
              <a:t>https://modwcedi.info</a:t>
            </a:r>
            <a:r>
              <a:rPr lang="en-US" altLang="en-US" sz="2800" b="1" dirty="0">
                <a:solidFill>
                  <a:schemeClr val="accent1">
                    <a:lumMod val="75000"/>
                  </a:schemeClr>
                </a:solidFill>
                <a:ea typeface="MS PGothic" pitchFamily="34" charset="-128"/>
              </a:rPr>
              <a:t> </a:t>
            </a:r>
          </a:p>
        </p:txBody>
      </p:sp>
      <p:sp>
        <p:nvSpPr>
          <p:cNvPr id="2" name="Left Arrow 7">
            <a:extLst>
              <a:ext uri="{FF2B5EF4-FFF2-40B4-BE49-F238E27FC236}">
                <a16:creationId xmlns:a16="http://schemas.microsoft.com/office/drawing/2014/main" id="{5FD72B66-9EF0-A7D7-9AD9-03CA635CB268}"/>
              </a:ext>
            </a:extLst>
          </p:cNvPr>
          <p:cNvSpPr/>
          <p:nvPr/>
        </p:nvSpPr>
        <p:spPr>
          <a:xfrm rot="11994261" flipV="1">
            <a:off x="1187061" y="1989854"/>
            <a:ext cx="1152546" cy="15590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20" name="Audio 19">
            <a:hlinkClick r:id="" action="ppaction://media"/>
            <a:extLst>
              <a:ext uri="{FF2B5EF4-FFF2-40B4-BE49-F238E27FC236}">
                <a16:creationId xmlns:a16="http://schemas.microsoft.com/office/drawing/2014/main" id="{01B90AD4-3FDD-B9A0-77C7-3ADDD7643A6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pic>
        <p:nvPicPr>
          <p:cNvPr id="5" name="Picture 4">
            <a:extLst>
              <a:ext uri="{FF2B5EF4-FFF2-40B4-BE49-F238E27FC236}">
                <a16:creationId xmlns:a16="http://schemas.microsoft.com/office/drawing/2014/main" id="{7B7E959F-3A9F-AF10-8E58-91DE2E11A07B}"/>
              </a:ext>
            </a:extLst>
          </p:cNvPr>
          <p:cNvPicPr>
            <a:picLocks noChangeAspect="1"/>
          </p:cNvPicPr>
          <p:nvPr/>
        </p:nvPicPr>
        <p:blipFill>
          <a:blip r:embed="rId8"/>
          <a:stretch>
            <a:fillRect/>
          </a:stretch>
        </p:blipFill>
        <p:spPr>
          <a:xfrm>
            <a:off x="2532396" y="1326890"/>
            <a:ext cx="8296100" cy="4721214"/>
          </a:xfrm>
          <a:prstGeom prst="rect">
            <a:avLst/>
          </a:prstGeom>
        </p:spPr>
      </p:pic>
      <p:sp>
        <p:nvSpPr>
          <p:cNvPr id="3" name="Slide Number Placeholder 2"/>
          <p:cNvSpPr>
            <a:spLocks noGrp="1"/>
          </p:cNvSpPr>
          <p:nvPr>
            <p:ph type="sldNum" sz="quarter" idx="12"/>
          </p:nvPr>
        </p:nvSpPr>
        <p:spPr/>
        <p:txBody>
          <a:bodyPr/>
          <a:lstStyle/>
          <a:p>
            <a:fld id="{33D6E5A2-EC83-451F-A719-9AC1370DD5CF}" type="slidenum">
              <a:rPr lang="en-US" smtClean="0"/>
              <a:pPr/>
              <a:t>23</a:t>
            </a:fld>
            <a:endParaRPr lang="en-US" dirty="0"/>
          </a:p>
        </p:txBody>
      </p:sp>
    </p:spTree>
    <p:extLst>
      <p:ext uri="{BB962C8B-B14F-4D97-AF65-F5344CB8AC3E}">
        <p14:creationId xmlns:p14="http://schemas.microsoft.com/office/powerpoint/2010/main" val="3156140503"/>
      </p:ext>
    </p:extLst>
  </p:cSld>
  <p:clrMapOvr>
    <a:masterClrMapping/>
  </p:clrMapOvr>
  <p:transition spd="slow" advTm="10351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0"/>
                </p:tgtEl>
              </p:cMediaNode>
            </p:audio>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3300234" y="304800"/>
            <a:ext cx="5591531"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Contact us for help</a:t>
            </a:r>
          </a:p>
        </p:txBody>
      </p:sp>
      <p:pic>
        <p:nvPicPr>
          <p:cNvPr id="5" name="Picture 4">
            <a:extLst>
              <a:ext uri="{FF2B5EF4-FFF2-40B4-BE49-F238E27FC236}">
                <a16:creationId xmlns:a16="http://schemas.microsoft.com/office/drawing/2014/main" id="{B8DFEFE8-EA6C-4AC5-2649-7DC9CEED2298}"/>
              </a:ext>
            </a:extLst>
          </p:cNvPr>
          <p:cNvPicPr>
            <a:picLocks noChangeAspect="1"/>
          </p:cNvPicPr>
          <p:nvPr/>
        </p:nvPicPr>
        <p:blipFill>
          <a:blip r:embed="rId6"/>
          <a:stretch>
            <a:fillRect/>
          </a:stretch>
        </p:blipFill>
        <p:spPr>
          <a:xfrm>
            <a:off x="2353664" y="1135903"/>
            <a:ext cx="8222896" cy="4900773"/>
          </a:xfrm>
          <a:prstGeom prst="rect">
            <a:avLst/>
          </a:prstGeom>
        </p:spPr>
      </p:pic>
      <p:sp>
        <p:nvSpPr>
          <p:cNvPr id="2" name="Left Arrow 7">
            <a:extLst>
              <a:ext uri="{FF2B5EF4-FFF2-40B4-BE49-F238E27FC236}">
                <a16:creationId xmlns:a16="http://schemas.microsoft.com/office/drawing/2014/main" id="{D3D5AFB0-37A5-062C-EE0F-E7972AA7FEF3}"/>
              </a:ext>
            </a:extLst>
          </p:cNvPr>
          <p:cNvSpPr/>
          <p:nvPr/>
        </p:nvSpPr>
        <p:spPr>
          <a:xfrm rot="11994261" flipV="1">
            <a:off x="1197200" y="2957324"/>
            <a:ext cx="1152546" cy="1229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15" name="Audio 14">
            <a:hlinkClick r:id="" action="ppaction://media"/>
            <a:extLst>
              <a:ext uri="{FF2B5EF4-FFF2-40B4-BE49-F238E27FC236}">
                <a16:creationId xmlns:a16="http://schemas.microsoft.com/office/drawing/2014/main" id="{AB179CBE-6AB2-2D4B-7BE6-C181A1AC151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3" name="Slide Number Placeholder 2"/>
          <p:cNvSpPr>
            <a:spLocks noGrp="1"/>
          </p:cNvSpPr>
          <p:nvPr>
            <p:ph type="sldNum" sz="quarter" idx="12"/>
          </p:nvPr>
        </p:nvSpPr>
        <p:spPr/>
        <p:txBody>
          <a:bodyPr/>
          <a:lstStyle/>
          <a:p>
            <a:fld id="{33D6E5A2-EC83-451F-A719-9AC1370DD5CF}" type="slidenum">
              <a:rPr lang="en-US" smtClean="0"/>
              <a:pPr/>
              <a:t>24</a:t>
            </a:fld>
            <a:endParaRPr lang="en-US" dirty="0"/>
          </a:p>
        </p:txBody>
      </p:sp>
    </p:spTree>
    <p:extLst>
      <p:ext uri="{BB962C8B-B14F-4D97-AF65-F5344CB8AC3E}">
        <p14:creationId xmlns:p14="http://schemas.microsoft.com/office/powerpoint/2010/main" val="2871536304"/>
      </p:ext>
    </p:extLst>
  </p:cSld>
  <p:clrMapOvr>
    <a:masterClrMapping/>
  </p:clrMapOvr>
  <p:transition spd="slow" advTm="2692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3300234" y="259080"/>
            <a:ext cx="5591531"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Requirements</a:t>
            </a:r>
          </a:p>
        </p:txBody>
      </p:sp>
      <p:pic>
        <p:nvPicPr>
          <p:cNvPr id="5" name="Picture 4">
            <a:extLst>
              <a:ext uri="{FF2B5EF4-FFF2-40B4-BE49-F238E27FC236}">
                <a16:creationId xmlns:a16="http://schemas.microsoft.com/office/drawing/2014/main" id="{3E13E526-1A75-2625-4745-863A29DA0ED2}"/>
              </a:ext>
            </a:extLst>
          </p:cNvPr>
          <p:cNvPicPr>
            <a:picLocks noChangeAspect="1"/>
          </p:cNvPicPr>
          <p:nvPr/>
        </p:nvPicPr>
        <p:blipFill>
          <a:blip r:embed="rId6"/>
          <a:stretch>
            <a:fillRect/>
          </a:stretch>
        </p:blipFill>
        <p:spPr>
          <a:xfrm>
            <a:off x="2304854" y="1127010"/>
            <a:ext cx="8071250" cy="5090160"/>
          </a:xfrm>
          <a:prstGeom prst="rect">
            <a:avLst/>
          </a:prstGeom>
        </p:spPr>
      </p:pic>
      <p:sp>
        <p:nvSpPr>
          <p:cNvPr id="6" name="Left Arrow 7">
            <a:extLst>
              <a:ext uri="{FF2B5EF4-FFF2-40B4-BE49-F238E27FC236}">
                <a16:creationId xmlns:a16="http://schemas.microsoft.com/office/drawing/2014/main" id="{A0F3EB91-A4B7-86D0-CB65-52F09BBCA9C6}"/>
              </a:ext>
            </a:extLst>
          </p:cNvPr>
          <p:cNvSpPr/>
          <p:nvPr/>
        </p:nvSpPr>
        <p:spPr>
          <a:xfrm rot="11994261" flipV="1">
            <a:off x="1239621" y="3367533"/>
            <a:ext cx="1152546" cy="1229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8" name="Audio 7">
            <a:hlinkClick r:id="" action="ppaction://media"/>
            <a:extLst>
              <a:ext uri="{FF2B5EF4-FFF2-40B4-BE49-F238E27FC236}">
                <a16:creationId xmlns:a16="http://schemas.microsoft.com/office/drawing/2014/main" id="{3B6AE849-E4E3-B21C-506E-FBDBF650075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2" name="Slide Number Placeholder 1"/>
          <p:cNvSpPr>
            <a:spLocks noGrp="1"/>
          </p:cNvSpPr>
          <p:nvPr>
            <p:ph type="sldNum" sz="quarter" idx="12"/>
          </p:nvPr>
        </p:nvSpPr>
        <p:spPr/>
        <p:txBody>
          <a:bodyPr/>
          <a:lstStyle/>
          <a:p>
            <a:fld id="{33D6E5A2-EC83-451F-A719-9AC1370DD5CF}" type="slidenum">
              <a:rPr lang="en-US" smtClean="0"/>
              <a:pPr/>
              <a:t>25</a:t>
            </a:fld>
            <a:endParaRPr lang="en-US" dirty="0"/>
          </a:p>
        </p:txBody>
      </p:sp>
    </p:spTree>
    <p:extLst>
      <p:ext uri="{BB962C8B-B14F-4D97-AF65-F5344CB8AC3E}">
        <p14:creationId xmlns:p14="http://schemas.microsoft.com/office/powerpoint/2010/main" val="2451210230"/>
      </p:ext>
    </p:extLst>
  </p:cSld>
  <p:clrMapOvr>
    <a:masterClrMapping/>
  </p:clrMapOvr>
  <p:transition spd="slow" advTm="1607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3300234" y="259080"/>
            <a:ext cx="5591531"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Event Table</a:t>
            </a:r>
          </a:p>
        </p:txBody>
      </p:sp>
      <p:pic>
        <p:nvPicPr>
          <p:cNvPr id="5" name="Picture 4">
            <a:extLst>
              <a:ext uri="{FF2B5EF4-FFF2-40B4-BE49-F238E27FC236}">
                <a16:creationId xmlns:a16="http://schemas.microsoft.com/office/drawing/2014/main" id="{3E13E526-1A75-2625-4745-863A29DA0ED2}"/>
              </a:ext>
            </a:extLst>
          </p:cNvPr>
          <p:cNvPicPr>
            <a:picLocks noChangeAspect="1"/>
          </p:cNvPicPr>
          <p:nvPr/>
        </p:nvPicPr>
        <p:blipFill>
          <a:blip r:embed="rId6"/>
          <a:stretch>
            <a:fillRect/>
          </a:stretch>
        </p:blipFill>
        <p:spPr>
          <a:xfrm>
            <a:off x="2304854" y="1127010"/>
            <a:ext cx="8071250" cy="5090160"/>
          </a:xfrm>
          <a:prstGeom prst="rect">
            <a:avLst/>
          </a:prstGeom>
        </p:spPr>
      </p:pic>
      <p:sp>
        <p:nvSpPr>
          <p:cNvPr id="6" name="Left Arrow 7">
            <a:extLst>
              <a:ext uri="{FF2B5EF4-FFF2-40B4-BE49-F238E27FC236}">
                <a16:creationId xmlns:a16="http://schemas.microsoft.com/office/drawing/2014/main" id="{B49856EF-9A00-8BD7-F5DC-64A219296A3D}"/>
              </a:ext>
            </a:extLst>
          </p:cNvPr>
          <p:cNvSpPr/>
          <p:nvPr/>
        </p:nvSpPr>
        <p:spPr>
          <a:xfrm rot="11994261" flipV="1">
            <a:off x="3820656" y="3912949"/>
            <a:ext cx="1152546" cy="1229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Rectangle 4">
            <a:extLst>
              <a:ext uri="{FF2B5EF4-FFF2-40B4-BE49-F238E27FC236}">
                <a16:creationId xmlns:a16="http://schemas.microsoft.com/office/drawing/2014/main" id="{8B6E2D32-2945-2CDB-578B-627196083FB0}"/>
              </a:ext>
            </a:extLst>
          </p:cNvPr>
          <p:cNvSpPr txBox="1">
            <a:spLocks noChangeArrowheads="1"/>
          </p:cNvSpPr>
          <p:nvPr/>
        </p:nvSpPr>
        <p:spPr>
          <a:xfrm>
            <a:off x="311053" y="3011392"/>
            <a:ext cx="1847654" cy="1418072"/>
          </a:xfrm>
          <a:prstGeom prst="rect">
            <a:avLst/>
          </a:prstGeom>
        </p:spPr>
        <p:txBody>
          <a:bodyPr/>
          <a:lstStyle>
            <a:lvl1pPr marL="0" indent="0" algn="l" defTabSz="914377" rtl="0" eaLnBrk="1" latinLnBrk="0" hangingPunct="1">
              <a:spcBef>
                <a:spcPts val="200"/>
              </a:spcBef>
              <a:buClr>
                <a:srgbClr val="016AA6"/>
              </a:buClr>
              <a:buFont typeface="Arial" pitchFamily="34" charset="0"/>
              <a:buNone/>
              <a:tabLst/>
              <a:defRPr sz="2000" b="0" i="0" kern="1200">
                <a:solidFill>
                  <a:schemeClr val="tx1"/>
                </a:solidFill>
                <a:latin typeface="Roboto" panose="02000000000000000000" pitchFamily="2" charset="0"/>
                <a:ea typeface="Roboto" panose="02000000000000000000" pitchFamily="2" charset="0"/>
                <a:cs typeface="+mn-cs"/>
              </a:defRPr>
            </a:lvl1pPr>
            <a:lvl2pPr marL="9525" indent="0" algn="l" defTabSz="914377" rtl="0" eaLnBrk="1" latinLnBrk="0" hangingPunct="1">
              <a:spcBef>
                <a:spcPts val="200"/>
              </a:spcBef>
              <a:buClr>
                <a:srgbClr val="016AA6"/>
              </a:buClr>
              <a:buFont typeface="Calibri" pitchFamily="34" charset="0"/>
              <a:buNone/>
              <a:tabLst/>
              <a:defRPr sz="2000" b="1" i="0" kern="1200">
                <a:solidFill>
                  <a:schemeClr val="accent3"/>
                </a:solidFill>
                <a:latin typeface="Roboto" panose="02000000000000000000" pitchFamily="2" charset="0"/>
                <a:ea typeface="Roboto" panose="02000000000000000000" pitchFamily="2" charset="0"/>
                <a:cs typeface="+mn-cs"/>
              </a:defRPr>
            </a:lvl2pPr>
            <a:lvl3pPr marL="349250" indent="-339725" algn="l" defTabSz="914377" rtl="0" eaLnBrk="1" latinLnBrk="0" hangingPunct="1">
              <a:spcBef>
                <a:spcPts val="200"/>
              </a:spcBef>
              <a:buClr>
                <a:schemeClr val="accent1"/>
              </a:buClr>
              <a:buFont typeface="Arial"/>
              <a:buChar char="•"/>
              <a:tabLst/>
              <a:defRPr sz="1800" b="0" i="0" kern="1200">
                <a:solidFill>
                  <a:schemeClr val="tx1"/>
                </a:solidFill>
                <a:latin typeface="Roboto" panose="02000000000000000000" pitchFamily="2" charset="0"/>
                <a:ea typeface="Roboto" panose="02000000000000000000" pitchFamily="2" charset="0"/>
                <a:cs typeface="+mn-cs"/>
              </a:defRPr>
            </a:lvl3pPr>
            <a:lvl4pPr marL="688975" indent="-339725" algn="l" defTabSz="914377" rtl="0" eaLnBrk="1" latinLnBrk="0" hangingPunct="1">
              <a:spcBef>
                <a:spcPts val="200"/>
              </a:spcBef>
              <a:buClr>
                <a:schemeClr val="accent1"/>
              </a:buClr>
              <a:buFont typeface="Arial" pitchFamily="34" charset="0"/>
              <a:buChar char="–"/>
              <a:tabLst/>
              <a:defRPr sz="1800" b="0" i="0" kern="1200">
                <a:solidFill>
                  <a:schemeClr val="tx1"/>
                </a:solidFill>
                <a:latin typeface="Roboto" panose="02000000000000000000" pitchFamily="2" charset="0"/>
                <a:ea typeface="Roboto" panose="02000000000000000000" pitchFamily="2" charset="0"/>
                <a:cs typeface="+mn-cs"/>
              </a:defRPr>
            </a:lvl4pPr>
            <a:lvl5pPr marL="349250" indent="-339725" algn="l" defTabSz="914377" rtl="0" eaLnBrk="1" latinLnBrk="0" hangingPunct="1">
              <a:spcBef>
                <a:spcPts val="200"/>
              </a:spcBef>
              <a:buClr>
                <a:schemeClr val="accent1"/>
              </a:buClr>
              <a:buFont typeface="+mj-lt"/>
              <a:buAutoNum type="arabicPeriod"/>
              <a:tabLst/>
              <a:defRPr sz="1800" b="0" i="0" kern="1200">
                <a:solidFill>
                  <a:schemeClr val="tx1"/>
                </a:solidFill>
                <a:latin typeface="Roboto" panose="02000000000000000000" pitchFamily="2" charset="0"/>
                <a:ea typeface="Roboto" panose="02000000000000000000" pitchFamily="2"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dirty="0"/>
              <a:t>What FROI SROI Reports should be filed and when?</a:t>
            </a:r>
            <a:endParaRPr lang="en-US" altLang="en-US" dirty="0">
              <a:latin typeface="Myriad Pro"/>
            </a:endParaRPr>
          </a:p>
        </p:txBody>
      </p:sp>
      <p:pic>
        <p:nvPicPr>
          <p:cNvPr id="8" name="Audio 7">
            <a:hlinkClick r:id="" action="ppaction://media"/>
            <a:extLst>
              <a:ext uri="{FF2B5EF4-FFF2-40B4-BE49-F238E27FC236}">
                <a16:creationId xmlns:a16="http://schemas.microsoft.com/office/drawing/2014/main" id="{5141702A-EE72-5F5B-AB90-9EB6633A3FC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3" name="Slide Number Placeholder 2"/>
          <p:cNvSpPr>
            <a:spLocks noGrp="1"/>
          </p:cNvSpPr>
          <p:nvPr>
            <p:ph type="sldNum" sz="quarter" idx="12"/>
          </p:nvPr>
        </p:nvSpPr>
        <p:spPr/>
        <p:txBody>
          <a:bodyPr/>
          <a:lstStyle/>
          <a:p>
            <a:fld id="{33D6E5A2-EC83-451F-A719-9AC1370DD5CF}" type="slidenum">
              <a:rPr lang="en-US" smtClean="0"/>
              <a:pPr/>
              <a:t>26</a:t>
            </a:fld>
            <a:endParaRPr lang="en-US" dirty="0"/>
          </a:p>
        </p:txBody>
      </p:sp>
    </p:spTree>
    <p:extLst>
      <p:ext uri="{BB962C8B-B14F-4D97-AF65-F5344CB8AC3E}">
        <p14:creationId xmlns:p14="http://schemas.microsoft.com/office/powerpoint/2010/main" val="1523568161"/>
      </p:ext>
    </p:extLst>
  </p:cSld>
  <p:clrMapOvr>
    <a:masterClrMapping/>
  </p:clrMapOvr>
  <p:transition spd="slow" advTm="3042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3300234" y="259080"/>
            <a:ext cx="5591531"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Element Requirements</a:t>
            </a:r>
          </a:p>
        </p:txBody>
      </p:sp>
      <p:pic>
        <p:nvPicPr>
          <p:cNvPr id="5" name="Picture 4">
            <a:extLst>
              <a:ext uri="{FF2B5EF4-FFF2-40B4-BE49-F238E27FC236}">
                <a16:creationId xmlns:a16="http://schemas.microsoft.com/office/drawing/2014/main" id="{3E13E526-1A75-2625-4745-863A29DA0ED2}"/>
              </a:ext>
            </a:extLst>
          </p:cNvPr>
          <p:cNvPicPr>
            <a:picLocks noChangeAspect="1"/>
          </p:cNvPicPr>
          <p:nvPr/>
        </p:nvPicPr>
        <p:blipFill>
          <a:blip r:embed="rId6"/>
          <a:stretch>
            <a:fillRect/>
          </a:stretch>
        </p:blipFill>
        <p:spPr>
          <a:xfrm>
            <a:off x="2402162" y="1072515"/>
            <a:ext cx="8071250" cy="5090160"/>
          </a:xfrm>
          <a:prstGeom prst="rect">
            <a:avLst/>
          </a:prstGeom>
        </p:spPr>
      </p:pic>
      <p:sp>
        <p:nvSpPr>
          <p:cNvPr id="6" name="Left Arrow 7">
            <a:extLst>
              <a:ext uri="{FF2B5EF4-FFF2-40B4-BE49-F238E27FC236}">
                <a16:creationId xmlns:a16="http://schemas.microsoft.com/office/drawing/2014/main" id="{C5239581-3DFC-BA4F-2814-A2D4DFFAB204}"/>
              </a:ext>
            </a:extLst>
          </p:cNvPr>
          <p:cNvSpPr/>
          <p:nvPr/>
        </p:nvSpPr>
        <p:spPr>
          <a:xfrm rot="11994261" flipV="1">
            <a:off x="3998092" y="4232424"/>
            <a:ext cx="1152546" cy="1229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Rectangle 4">
            <a:extLst>
              <a:ext uri="{FF2B5EF4-FFF2-40B4-BE49-F238E27FC236}">
                <a16:creationId xmlns:a16="http://schemas.microsoft.com/office/drawing/2014/main" id="{0B9D4AC7-1D55-EE25-11F5-AC054FB28A7E}"/>
              </a:ext>
            </a:extLst>
          </p:cNvPr>
          <p:cNvSpPr txBox="1">
            <a:spLocks noChangeArrowheads="1"/>
          </p:cNvSpPr>
          <p:nvPr/>
        </p:nvSpPr>
        <p:spPr>
          <a:xfrm>
            <a:off x="210202" y="2703195"/>
            <a:ext cx="2407920" cy="1828800"/>
          </a:xfrm>
          <a:prstGeom prst="rect">
            <a:avLst/>
          </a:prstGeom>
        </p:spPr>
        <p:txBody>
          <a:bodyPr/>
          <a:lstStyle>
            <a:lvl1pPr marL="0" indent="0" algn="l" defTabSz="914377" rtl="0" eaLnBrk="1" latinLnBrk="0" hangingPunct="1">
              <a:spcBef>
                <a:spcPts val="200"/>
              </a:spcBef>
              <a:buClr>
                <a:srgbClr val="016AA6"/>
              </a:buClr>
              <a:buFont typeface="Arial" pitchFamily="34" charset="0"/>
              <a:buNone/>
              <a:tabLst/>
              <a:defRPr sz="2000" b="0" i="0" kern="1200">
                <a:solidFill>
                  <a:schemeClr val="tx1"/>
                </a:solidFill>
                <a:latin typeface="Roboto" panose="02000000000000000000" pitchFamily="2" charset="0"/>
                <a:ea typeface="Roboto" panose="02000000000000000000" pitchFamily="2" charset="0"/>
                <a:cs typeface="+mn-cs"/>
              </a:defRPr>
            </a:lvl1pPr>
            <a:lvl2pPr marL="9525" indent="0" algn="l" defTabSz="914377" rtl="0" eaLnBrk="1" latinLnBrk="0" hangingPunct="1">
              <a:spcBef>
                <a:spcPts val="200"/>
              </a:spcBef>
              <a:buClr>
                <a:srgbClr val="016AA6"/>
              </a:buClr>
              <a:buFont typeface="Calibri" pitchFamily="34" charset="0"/>
              <a:buNone/>
              <a:tabLst/>
              <a:defRPr sz="2000" b="1" i="0" kern="1200">
                <a:solidFill>
                  <a:schemeClr val="accent3"/>
                </a:solidFill>
                <a:latin typeface="Roboto" panose="02000000000000000000" pitchFamily="2" charset="0"/>
                <a:ea typeface="Roboto" panose="02000000000000000000" pitchFamily="2" charset="0"/>
                <a:cs typeface="+mn-cs"/>
              </a:defRPr>
            </a:lvl2pPr>
            <a:lvl3pPr marL="349250" indent="-339725" algn="l" defTabSz="914377" rtl="0" eaLnBrk="1" latinLnBrk="0" hangingPunct="1">
              <a:spcBef>
                <a:spcPts val="200"/>
              </a:spcBef>
              <a:buClr>
                <a:schemeClr val="accent1"/>
              </a:buClr>
              <a:buFont typeface="Arial"/>
              <a:buChar char="•"/>
              <a:tabLst/>
              <a:defRPr sz="1800" b="0" i="0" kern="1200">
                <a:solidFill>
                  <a:schemeClr val="tx1"/>
                </a:solidFill>
                <a:latin typeface="Roboto" panose="02000000000000000000" pitchFamily="2" charset="0"/>
                <a:ea typeface="Roboto" panose="02000000000000000000" pitchFamily="2" charset="0"/>
                <a:cs typeface="+mn-cs"/>
              </a:defRPr>
            </a:lvl3pPr>
            <a:lvl4pPr marL="688975" indent="-339725" algn="l" defTabSz="914377" rtl="0" eaLnBrk="1" latinLnBrk="0" hangingPunct="1">
              <a:spcBef>
                <a:spcPts val="200"/>
              </a:spcBef>
              <a:buClr>
                <a:schemeClr val="accent1"/>
              </a:buClr>
              <a:buFont typeface="Arial" pitchFamily="34" charset="0"/>
              <a:buChar char="–"/>
              <a:tabLst/>
              <a:defRPr sz="1800" b="0" i="0" kern="1200">
                <a:solidFill>
                  <a:schemeClr val="tx1"/>
                </a:solidFill>
                <a:latin typeface="Roboto" panose="02000000000000000000" pitchFamily="2" charset="0"/>
                <a:ea typeface="Roboto" panose="02000000000000000000" pitchFamily="2" charset="0"/>
                <a:cs typeface="+mn-cs"/>
              </a:defRPr>
            </a:lvl4pPr>
            <a:lvl5pPr marL="349250" indent="-339725" algn="l" defTabSz="914377" rtl="0" eaLnBrk="1" latinLnBrk="0" hangingPunct="1">
              <a:spcBef>
                <a:spcPts val="200"/>
              </a:spcBef>
              <a:buClr>
                <a:schemeClr val="accent1"/>
              </a:buClr>
              <a:buFont typeface="+mj-lt"/>
              <a:buAutoNum type="arabicPeriod"/>
              <a:tabLst/>
              <a:defRPr sz="1800" b="0" i="0" kern="1200">
                <a:solidFill>
                  <a:schemeClr val="tx1"/>
                </a:solidFill>
                <a:latin typeface="Roboto" panose="02000000000000000000" pitchFamily="2" charset="0"/>
                <a:ea typeface="Roboto" panose="02000000000000000000" pitchFamily="2"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dirty="0"/>
              <a:t>What data elements are required on the FROI or SROI EDI reports?</a:t>
            </a:r>
          </a:p>
          <a:p>
            <a:pPr>
              <a:buFontTx/>
              <a:buNone/>
            </a:pPr>
            <a:endParaRPr lang="en-US" altLang="en-US" dirty="0"/>
          </a:p>
        </p:txBody>
      </p:sp>
      <p:pic>
        <p:nvPicPr>
          <p:cNvPr id="8" name="Audio 7">
            <a:hlinkClick r:id="" action="ppaction://media"/>
            <a:extLst>
              <a:ext uri="{FF2B5EF4-FFF2-40B4-BE49-F238E27FC236}">
                <a16:creationId xmlns:a16="http://schemas.microsoft.com/office/drawing/2014/main" id="{47F5A671-C177-40C6-607A-F7FF8E4DBA0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3" name="Slide Number Placeholder 2"/>
          <p:cNvSpPr>
            <a:spLocks noGrp="1"/>
          </p:cNvSpPr>
          <p:nvPr>
            <p:ph type="sldNum" sz="quarter" idx="12"/>
          </p:nvPr>
        </p:nvSpPr>
        <p:spPr/>
        <p:txBody>
          <a:bodyPr/>
          <a:lstStyle/>
          <a:p>
            <a:fld id="{33D6E5A2-EC83-451F-A719-9AC1370DD5CF}" type="slidenum">
              <a:rPr lang="en-US" smtClean="0"/>
              <a:pPr/>
              <a:t>27</a:t>
            </a:fld>
            <a:endParaRPr lang="en-US" dirty="0"/>
          </a:p>
        </p:txBody>
      </p:sp>
    </p:spTree>
    <p:extLst>
      <p:ext uri="{BB962C8B-B14F-4D97-AF65-F5344CB8AC3E}">
        <p14:creationId xmlns:p14="http://schemas.microsoft.com/office/powerpoint/2010/main" val="3907940571"/>
      </p:ext>
    </p:extLst>
  </p:cSld>
  <p:clrMapOvr>
    <a:masterClrMapping/>
  </p:clrMapOvr>
  <p:transition spd="slow" advTm="586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3300234" y="259080"/>
            <a:ext cx="5591531"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Edit Matrix</a:t>
            </a:r>
          </a:p>
        </p:txBody>
      </p:sp>
      <p:pic>
        <p:nvPicPr>
          <p:cNvPr id="5" name="Picture 4">
            <a:extLst>
              <a:ext uri="{FF2B5EF4-FFF2-40B4-BE49-F238E27FC236}">
                <a16:creationId xmlns:a16="http://schemas.microsoft.com/office/drawing/2014/main" id="{3E13E526-1A75-2625-4745-863A29DA0ED2}"/>
              </a:ext>
            </a:extLst>
          </p:cNvPr>
          <p:cNvPicPr>
            <a:picLocks noChangeAspect="1"/>
          </p:cNvPicPr>
          <p:nvPr/>
        </p:nvPicPr>
        <p:blipFill>
          <a:blip r:embed="rId6"/>
          <a:stretch>
            <a:fillRect/>
          </a:stretch>
        </p:blipFill>
        <p:spPr>
          <a:xfrm>
            <a:off x="2304854" y="1127010"/>
            <a:ext cx="8071250" cy="5090160"/>
          </a:xfrm>
          <a:prstGeom prst="rect">
            <a:avLst/>
          </a:prstGeom>
        </p:spPr>
      </p:pic>
      <p:sp>
        <p:nvSpPr>
          <p:cNvPr id="6" name="Left Arrow 7">
            <a:extLst>
              <a:ext uri="{FF2B5EF4-FFF2-40B4-BE49-F238E27FC236}">
                <a16:creationId xmlns:a16="http://schemas.microsoft.com/office/drawing/2014/main" id="{6939B027-DEC5-FB29-EDE1-7D8D5A220D5A}"/>
              </a:ext>
            </a:extLst>
          </p:cNvPr>
          <p:cNvSpPr/>
          <p:nvPr/>
        </p:nvSpPr>
        <p:spPr>
          <a:xfrm rot="11994261" flipV="1">
            <a:off x="3912093" y="4879178"/>
            <a:ext cx="1152546" cy="1229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Rectangle 4">
            <a:extLst>
              <a:ext uri="{FF2B5EF4-FFF2-40B4-BE49-F238E27FC236}">
                <a16:creationId xmlns:a16="http://schemas.microsoft.com/office/drawing/2014/main" id="{5FD551C6-7FBD-100A-BB48-30DC6459474E}"/>
              </a:ext>
            </a:extLst>
          </p:cNvPr>
          <p:cNvSpPr txBox="1">
            <a:spLocks noChangeArrowheads="1"/>
          </p:cNvSpPr>
          <p:nvPr/>
        </p:nvSpPr>
        <p:spPr>
          <a:xfrm>
            <a:off x="311053" y="3011392"/>
            <a:ext cx="1847654" cy="1418072"/>
          </a:xfrm>
          <a:prstGeom prst="rect">
            <a:avLst/>
          </a:prstGeom>
        </p:spPr>
        <p:txBody>
          <a:bodyPr/>
          <a:lstStyle>
            <a:lvl1pPr marL="0" indent="0" algn="l" defTabSz="914377" rtl="0" eaLnBrk="1" latinLnBrk="0" hangingPunct="1">
              <a:spcBef>
                <a:spcPts val="200"/>
              </a:spcBef>
              <a:buClr>
                <a:srgbClr val="016AA6"/>
              </a:buClr>
              <a:buFont typeface="Arial" pitchFamily="34" charset="0"/>
              <a:buNone/>
              <a:tabLst/>
              <a:defRPr sz="2000" b="0" i="0" kern="1200">
                <a:solidFill>
                  <a:schemeClr val="tx1"/>
                </a:solidFill>
                <a:latin typeface="Roboto" panose="02000000000000000000" pitchFamily="2" charset="0"/>
                <a:ea typeface="Roboto" panose="02000000000000000000" pitchFamily="2" charset="0"/>
                <a:cs typeface="+mn-cs"/>
              </a:defRPr>
            </a:lvl1pPr>
            <a:lvl2pPr marL="9525" indent="0" algn="l" defTabSz="914377" rtl="0" eaLnBrk="1" latinLnBrk="0" hangingPunct="1">
              <a:spcBef>
                <a:spcPts val="200"/>
              </a:spcBef>
              <a:buClr>
                <a:srgbClr val="016AA6"/>
              </a:buClr>
              <a:buFont typeface="Calibri" pitchFamily="34" charset="0"/>
              <a:buNone/>
              <a:tabLst/>
              <a:defRPr sz="2000" b="1" i="0" kern="1200">
                <a:solidFill>
                  <a:schemeClr val="accent3"/>
                </a:solidFill>
                <a:latin typeface="Roboto" panose="02000000000000000000" pitchFamily="2" charset="0"/>
                <a:ea typeface="Roboto" panose="02000000000000000000" pitchFamily="2" charset="0"/>
                <a:cs typeface="+mn-cs"/>
              </a:defRPr>
            </a:lvl2pPr>
            <a:lvl3pPr marL="349250" indent="-339725" algn="l" defTabSz="914377" rtl="0" eaLnBrk="1" latinLnBrk="0" hangingPunct="1">
              <a:spcBef>
                <a:spcPts val="200"/>
              </a:spcBef>
              <a:buClr>
                <a:schemeClr val="accent1"/>
              </a:buClr>
              <a:buFont typeface="Arial"/>
              <a:buChar char="•"/>
              <a:tabLst/>
              <a:defRPr sz="1800" b="0" i="0" kern="1200">
                <a:solidFill>
                  <a:schemeClr val="tx1"/>
                </a:solidFill>
                <a:latin typeface="Roboto" panose="02000000000000000000" pitchFamily="2" charset="0"/>
                <a:ea typeface="Roboto" panose="02000000000000000000" pitchFamily="2" charset="0"/>
                <a:cs typeface="+mn-cs"/>
              </a:defRPr>
            </a:lvl3pPr>
            <a:lvl4pPr marL="688975" indent="-339725" algn="l" defTabSz="914377" rtl="0" eaLnBrk="1" latinLnBrk="0" hangingPunct="1">
              <a:spcBef>
                <a:spcPts val="200"/>
              </a:spcBef>
              <a:buClr>
                <a:schemeClr val="accent1"/>
              </a:buClr>
              <a:buFont typeface="Arial" pitchFamily="34" charset="0"/>
              <a:buChar char="–"/>
              <a:tabLst/>
              <a:defRPr sz="1800" b="0" i="0" kern="1200">
                <a:solidFill>
                  <a:schemeClr val="tx1"/>
                </a:solidFill>
                <a:latin typeface="Roboto" panose="02000000000000000000" pitchFamily="2" charset="0"/>
                <a:ea typeface="Roboto" panose="02000000000000000000" pitchFamily="2" charset="0"/>
                <a:cs typeface="+mn-cs"/>
              </a:defRPr>
            </a:lvl4pPr>
            <a:lvl5pPr marL="349250" indent="-339725" algn="l" defTabSz="914377" rtl="0" eaLnBrk="1" latinLnBrk="0" hangingPunct="1">
              <a:spcBef>
                <a:spcPts val="200"/>
              </a:spcBef>
              <a:buClr>
                <a:schemeClr val="accent1"/>
              </a:buClr>
              <a:buFont typeface="+mj-lt"/>
              <a:buAutoNum type="arabicPeriod"/>
              <a:tabLst/>
              <a:defRPr sz="1800" b="0" i="0" kern="1200">
                <a:solidFill>
                  <a:schemeClr val="tx1"/>
                </a:solidFill>
                <a:latin typeface="Roboto" panose="02000000000000000000" pitchFamily="2" charset="0"/>
                <a:ea typeface="Roboto" panose="02000000000000000000" pitchFamily="2"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dirty="0"/>
              <a:t>What other edits will be applied to the EDI Data? </a:t>
            </a:r>
          </a:p>
        </p:txBody>
      </p:sp>
      <p:pic>
        <p:nvPicPr>
          <p:cNvPr id="8" name="Audio 7">
            <a:hlinkClick r:id="" action="ppaction://media"/>
            <a:extLst>
              <a:ext uri="{FF2B5EF4-FFF2-40B4-BE49-F238E27FC236}">
                <a16:creationId xmlns:a16="http://schemas.microsoft.com/office/drawing/2014/main" id="{3ED36260-815D-C306-EE07-C9F174CB53B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3" name="Slide Number Placeholder 2"/>
          <p:cNvSpPr>
            <a:spLocks noGrp="1"/>
          </p:cNvSpPr>
          <p:nvPr>
            <p:ph type="sldNum" sz="quarter" idx="12"/>
          </p:nvPr>
        </p:nvSpPr>
        <p:spPr/>
        <p:txBody>
          <a:bodyPr/>
          <a:lstStyle/>
          <a:p>
            <a:fld id="{33D6E5A2-EC83-451F-A719-9AC1370DD5CF}" type="slidenum">
              <a:rPr lang="en-US" smtClean="0"/>
              <a:pPr/>
              <a:t>28</a:t>
            </a:fld>
            <a:endParaRPr lang="en-US" dirty="0"/>
          </a:p>
        </p:txBody>
      </p:sp>
    </p:spTree>
    <p:extLst>
      <p:ext uri="{BB962C8B-B14F-4D97-AF65-F5344CB8AC3E}">
        <p14:creationId xmlns:p14="http://schemas.microsoft.com/office/powerpoint/2010/main" val="3328921778"/>
      </p:ext>
    </p:extLst>
  </p:cSld>
  <p:clrMapOvr>
    <a:masterClrMapping/>
  </p:clrMapOvr>
  <p:transition spd="slow" advTm="6066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3300234" y="457200"/>
            <a:ext cx="5591531"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Implementation Guide</a:t>
            </a:r>
          </a:p>
        </p:txBody>
      </p:sp>
      <p:pic>
        <p:nvPicPr>
          <p:cNvPr id="6" name="Picture 5">
            <a:extLst>
              <a:ext uri="{FF2B5EF4-FFF2-40B4-BE49-F238E27FC236}">
                <a16:creationId xmlns:a16="http://schemas.microsoft.com/office/drawing/2014/main" id="{7E02AA26-BFE9-FB09-1DBF-FF2E48BA9442}"/>
              </a:ext>
            </a:extLst>
          </p:cNvPr>
          <p:cNvPicPr>
            <a:picLocks noChangeAspect="1"/>
          </p:cNvPicPr>
          <p:nvPr/>
        </p:nvPicPr>
        <p:blipFill>
          <a:blip r:embed="rId6"/>
          <a:stretch>
            <a:fillRect/>
          </a:stretch>
        </p:blipFill>
        <p:spPr>
          <a:xfrm>
            <a:off x="2191308" y="1389629"/>
            <a:ext cx="8167675" cy="4470421"/>
          </a:xfrm>
          <a:prstGeom prst="rect">
            <a:avLst/>
          </a:prstGeom>
        </p:spPr>
      </p:pic>
      <p:sp>
        <p:nvSpPr>
          <p:cNvPr id="7" name="Left Arrow 7">
            <a:extLst>
              <a:ext uri="{FF2B5EF4-FFF2-40B4-BE49-F238E27FC236}">
                <a16:creationId xmlns:a16="http://schemas.microsoft.com/office/drawing/2014/main" id="{E05AA6FD-685C-ADB1-9459-9E5272093E15}"/>
              </a:ext>
            </a:extLst>
          </p:cNvPr>
          <p:cNvSpPr/>
          <p:nvPr/>
        </p:nvSpPr>
        <p:spPr>
          <a:xfrm rot="11994261" flipV="1">
            <a:off x="1046928" y="3574865"/>
            <a:ext cx="1152546" cy="1542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5" name="Audio 4">
            <a:hlinkClick r:id="" action="ppaction://media"/>
            <a:extLst>
              <a:ext uri="{FF2B5EF4-FFF2-40B4-BE49-F238E27FC236}">
                <a16:creationId xmlns:a16="http://schemas.microsoft.com/office/drawing/2014/main" id="{60C8AF62-47F4-E07E-4745-E07AE9AEFD8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2" name="Slide Number Placeholder 1"/>
          <p:cNvSpPr>
            <a:spLocks noGrp="1"/>
          </p:cNvSpPr>
          <p:nvPr>
            <p:ph type="sldNum" sz="quarter" idx="12"/>
          </p:nvPr>
        </p:nvSpPr>
        <p:spPr/>
        <p:txBody>
          <a:bodyPr/>
          <a:lstStyle/>
          <a:p>
            <a:fld id="{33D6E5A2-EC83-451F-A719-9AC1370DD5CF}" type="slidenum">
              <a:rPr lang="en-US" smtClean="0"/>
              <a:pPr/>
              <a:t>29</a:t>
            </a:fld>
            <a:endParaRPr lang="en-US" dirty="0"/>
          </a:p>
        </p:txBody>
      </p:sp>
    </p:spTree>
    <p:extLst>
      <p:ext uri="{BB962C8B-B14F-4D97-AF65-F5344CB8AC3E}">
        <p14:creationId xmlns:p14="http://schemas.microsoft.com/office/powerpoint/2010/main" val="1869361379"/>
      </p:ext>
    </p:extLst>
  </p:cSld>
  <p:clrMapOvr>
    <a:masterClrMapping/>
  </p:clrMapOvr>
  <p:transition spd="slow" advTm="1689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10215" y="686491"/>
            <a:ext cx="11261796" cy="1007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solidFill>
                  <a:srgbClr val="253A5C"/>
                </a:solidFill>
                <a:latin typeface="Trade Gothic Next LT Pro"/>
                <a:ea typeface="Barlow Black"/>
                <a:cs typeface="Barlow Black"/>
                <a:sym typeface="Barlow Black"/>
              </a:rPr>
              <a:t>What is EDI (Electronic Data Interchange</a:t>
            </a:r>
            <a:r>
              <a:rPr lang="en-US" sz="3600" b="1" dirty="0">
                <a:solidFill>
                  <a:srgbClr val="253A5C"/>
                </a:solidFill>
                <a:latin typeface="Trade Gothic Next LT Pro"/>
                <a:ea typeface="Barlow Black"/>
                <a:cs typeface="Barlow Black"/>
              </a:rPr>
              <a:t>)?</a:t>
            </a:r>
            <a:endParaRPr lang="en-US" sz="3600" b="1" dirty="0">
              <a:solidFill>
                <a:srgbClr val="253A5C"/>
              </a:solidFill>
              <a:latin typeface="Trade Gothic Next LT Pro"/>
              <a:ea typeface="Barlow Black"/>
              <a:cs typeface="Barlow Black"/>
            </a:endParaRPr>
          </a:p>
        </p:txBody>
      </p:sp>
      <p:sp>
        <p:nvSpPr>
          <p:cNvPr id="3" name="Text Placeholder 2"/>
          <p:cNvSpPr txBox="1">
            <a:spLocks/>
          </p:cNvSpPr>
          <p:nvPr/>
        </p:nvSpPr>
        <p:spPr>
          <a:xfrm>
            <a:off x="1460077" y="1392272"/>
            <a:ext cx="9211733" cy="463951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31">
              <a:lnSpc>
                <a:spcPct val="115000"/>
              </a:lnSpc>
              <a:spcBef>
                <a:spcPts val="1800"/>
              </a:spcBef>
              <a:buClr>
                <a:srgbClr val="434343"/>
              </a:buClr>
              <a:buSzPts val="2200"/>
            </a:pPr>
            <a:r>
              <a:rPr lang="en-US" altLang="en-US" sz="2200" dirty="0">
                <a:solidFill>
                  <a:srgbClr val="253A5C"/>
                </a:solidFill>
                <a:latin typeface="Trade Gothic Next LT Pro" panose="020B0503040303020004"/>
                <a:ea typeface="Roboto"/>
                <a:cs typeface="Roboto"/>
                <a:sym typeface="Roboto"/>
              </a:rPr>
              <a:t>Electronic Data Interchange (EDI) is the electronic exchange of data between business trading partners, in a standardized format. </a:t>
            </a:r>
            <a:endParaRPr lang="en-US" altLang="en-US" sz="2200" dirty="0" smtClean="0">
              <a:solidFill>
                <a:srgbClr val="253A5C"/>
              </a:solidFill>
              <a:latin typeface="Trade Gothic Next LT Pro" panose="020B0503040303020004"/>
              <a:ea typeface="Roboto"/>
              <a:cs typeface="Roboto"/>
              <a:sym typeface="Roboto"/>
            </a:endParaRPr>
          </a:p>
          <a:p>
            <a:pPr marL="118531">
              <a:lnSpc>
                <a:spcPct val="115000"/>
              </a:lnSpc>
              <a:spcBef>
                <a:spcPts val="1800"/>
              </a:spcBef>
              <a:buClr>
                <a:srgbClr val="434343"/>
              </a:buClr>
              <a:buSzPts val="2200"/>
            </a:pPr>
            <a:r>
              <a:rPr lang="en-US" sz="2200" dirty="0" smtClean="0">
                <a:solidFill>
                  <a:srgbClr val="253A5C"/>
                </a:solidFill>
                <a:latin typeface="Trade Gothic Next LT Pro" panose="020B0503040303020004"/>
                <a:ea typeface="Roboto"/>
                <a:cs typeface="Roboto"/>
                <a:sym typeface="Roboto"/>
              </a:rPr>
              <a:t>International Association of Industrial Accident Boards and Commissions (IAIABC) EDI Claims Standards are used by claims administrators to report workers' compensation first report of injury and subsequent report of injury claims data to U.S. jurisdictions.  </a:t>
            </a:r>
            <a:r>
              <a:rPr lang="en-US" sz="1800" dirty="0" smtClean="0">
                <a:solidFill>
                  <a:srgbClr val="253A5C"/>
                </a:solidFill>
                <a:latin typeface="Trade Gothic Next LT Pro" panose="020B0503040303020004"/>
                <a:ea typeface="Roboto"/>
                <a:cs typeface="Roboto"/>
                <a:sym typeface="Roboto"/>
              </a:rPr>
              <a:t>Source</a:t>
            </a:r>
            <a:r>
              <a:rPr lang="en-US" sz="1800" dirty="0">
                <a:solidFill>
                  <a:srgbClr val="253A5C"/>
                </a:solidFill>
                <a:latin typeface="Trade Gothic Next LT Pro" panose="020B0503040303020004"/>
                <a:ea typeface="Roboto"/>
                <a:cs typeface="Roboto"/>
                <a:sym typeface="Roboto"/>
              </a:rPr>
              <a:t>: https://www.iaiabc.org/edi-claims   </a:t>
            </a:r>
            <a:endParaRPr lang="en-US" sz="1800" dirty="0" smtClean="0">
              <a:solidFill>
                <a:srgbClr val="253A5C"/>
              </a:solidFill>
              <a:latin typeface="Trade Gothic Next LT Pro" panose="020B0503040303020004"/>
              <a:ea typeface="Roboto"/>
              <a:cs typeface="Roboto"/>
              <a:sym typeface="Roboto"/>
            </a:endParaRPr>
          </a:p>
          <a:p>
            <a:pPr marL="118531">
              <a:lnSpc>
                <a:spcPct val="115000"/>
              </a:lnSpc>
              <a:spcBef>
                <a:spcPts val="1800"/>
              </a:spcBef>
              <a:buClr>
                <a:srgbClr val="434343"/>
              </a:buClr>
              <a:buSzPts val="2200"/>
            </a:pPr>
            <a:r>
              <a:rPr lang="en-US" sz="2200" dirty="0" smtClean="0">
                <a:solidFill>
                  <a:srgbClr val="253A5C"/>
                </a:solidFill>
                <a:latin typeface="Trade Gothic Next LT Pro" panose="020B0503040303020004"/>
                <a:ea typeface="Roboto"/>
                <a:cs typeface="Roboto"/>
                <a:sym typeface="Roboto"/>
              </a:rPr>
              <a:t>Missouri </a:t>
            </a:r>
            <a:r>
              <a:rPr lang="en-US" sz="2200" dirty="0">
                <a:solidFill>
                  <a:srgbClr val="253A5C"/>
                </a:solidFill>
                <a:latin typeface="Trade Gothic Next LT Pro" panose="020B0503040303020004"/>
                <a:ea typeface="Roboto"/>
                <a:cs typeface="Roboto"/>
                <a:sym typeface="Roboto"/>
              </a:rPr>
              <a:t>Department of Labor and Industrial Relations Division of Workers' Compensation (MODWC)</a:t>
            </a:r>
            <a:r>
              <a:rPr lang="en-US" altLang="en-US" sz="2200" dirty="0">
                <a:solidFill>
                  <a:srgbClr val="253A5C"/>
                </a:solidFill>
                <a:latin typeface="Trade Gothic Next LT Pro" panose="020B0503040303020004"/>
                <a:ea typeface="Roboto"/>
                <a:cs typeface="Roboto"/>
                <a:sym typeface="Roboto"/>
              </a:rPr>
              <a:t> is using the IAIABC National Standard, </a:t>
            </a:r>
            <a:r>
              <a:rPr lang="en-US" sz="2200" dirty="0">
                <a:solidFill>
                  <a:srgbClr val="253A5C"/>
                </a:solidFill>
                <a:latin typeface="Trade Gothic Next LT Pro" panose="020B0503040303020004"/>
                <a:ea typeface="Roboto"/>
                <a:cs typeface="Roboto"/>
                <a:sym typeface="Roboto"/>
              </a:rPr>
              <a:t>EDI Claims Release 3.1</a:t>
            </a:r>
            <a:r>
              <a:rPr lang="en-US" altLang="en-US" sz="2200" dirty="0">
                <a:solidFill>
                  <a:srgbClr val="253A5C"/>
                </a:solidFill>
                <a:latin typeface="Trade Gothic Next LT Pro" panose="020B0503040303020004"/>
                <a:ea typeface="Roboto"/>
                <a:cs typeface="Roboto"/>
                <a:sym typeface="Roboto"/>
              </a:rPr>
              <a:t> to replace EDI Claims Release 1 reporting. </a:t>
            </a:r>
            <a:endParaRPr lang="en-US" sz="2200" dirty="0">
              <a:solidFill>
                <a:srgbClr val="253A5C"/>
              </a:solidFill>
              <a:latin typeface="Trade Gothic Next LT Pro" panose="020B0503040303020004"/>
              <a:ea typeface="Roboto"/>
              <a:cs typeface="Roboto"/>
              <a:sym typeface="Roboto"/>
            </a:endParaRPr>
          </a:p>
          <a:p>
            <a:pPr marL="118531">
              <a:lnSpc>
                <a:spcPct val="115000"/>
              </a:lnSpc>
              <a:spcBef>
                <a:spcPts val="1800"/>
              </a:spcBef>
              <a:buClr>
                <a:srgbClr val="434343"/>
              </a:buClr>
              <a:buSzPts val="2200"/>
            </a:pPr>
            <a:r>
              <a:rPr lang="en-US" sz="2200" dirty="0" smtClean="0">
                <a:solidFill>
                  <a:srgbClr val="253A5C"/>
                </a:solidFill>
                <a:latin typeface="Trade Gothic Next LT Pro" panose="020B0503040303020004"/>
                <a:ea typeface="Roboto"/>
                <a:cs typeface="Roboto"/>
                <a:sym typeface="Roboto"/>
              </a:rPr>
              <a:t>EDI </a:t>
            </a:r>
            <a:r>
              <a:rPr lang="en-US" sz="2200" dirty="0">
                <a:solidFill>
                  <a:srgbClr val="253A5C"/>
                </a:solidFill>
                <a:latin typeface="Trade Gothic Next LT Pro" panose="020B0503040303020004"/>
                <a:ea typeface="Roboto"/>
                <a:cs typeface="Roboto"/>
                <a:sym typeface="Roboto"/>
              </a:rPr>
              <a:t>Claims Release 3.1 is the most current release and is maintained on an ongoing basis. Revised documentation for EDI Claims Release 3.1 is published on January 1 of each year. </a:t>
            </a:r>
            <a:r>
              <a:rPr lang="en-US" sz="1800" dirty="0">
                <a:solidFill>
                  <a:srgbClr val="253A5C"/>
                </a:solidFill>
                <a:latin typeface="Trade Gothic Next LT Pro" panose="020B0503040303020004"/>
                <a:ea typeface="Roboto"/>
                <a:cs typeface="Roboto"/>
                <a:sym typeface="Roboto"/>
              </a:rPr>
              <a:t>Source: https://www.iaiabc.org/edi-claims </a:t>
            </a:r>
          </a:p>
          <a:p>
            <a:pPr marL="118528"/>
            <a:endParaRPr lang="en-US" kern="0" dirty="0">
              <a:solidFill>
                <a:srgbClr val="253A5C"/>
              </a:solidFill>
              <a:latin typeface="Trade Gothic Next LT Pro" panose="020B0503040303020004"/>
            </a:endParaRPr>
          </a:p>
        </p:txBody>
      </p:sp>
      <p:sp>
        <p:nvSpPr>
          <p:cNvPr id="5" name="Slide Number Placeholder 4"/>
          <p:cNvSpPr>
            <a:spLocks noGrp="1"/>
          </p:cNvSpPr>
          <p:nvPr>
            <p:ph type="sldNum" idx="12"/>
          </p:nvPr>
        </p:nvSpPr>
        <p:spPr/>
        <p:txBody>
          <a:bodyPr/>
          <a:lstStyle/>
          <a:p>
            <a:fld id="{00000000-1234-1234-1234-123412341234}" type="slidenum">
              <a:rPr lang="en-GB" smtClean="0"/>
              <a:pPr/>
              <a:t>3</a:t>
            </a:fld>
            <a:endParaRPr lang="en-GB" dirty="0"/>
          </a:p>
        </p:txBody>
      </p:sp>
    </p:spTree>
    <p:extLst>
      <p:ext uri="{BB962C8B-B14F-4D97-AF65-F5344CB8AC3E}">
        <p14:creationId xmlns:p14="http://schemas.microsoft.com/office/powerpoint/2010/main" val="190008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3300234" y="457200"/>
            <a:ext cx="5591531"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Implementation Info</a:t>
            </a:r>
          </a:p>
        </p:txBody>
      </p:sp>
      <p:pic>
        <p:nvPicPr>
          <p:cNvPr id="6" name="Picture 5">
            <a:extLst>
              <a:ext uri="{FF2B5EF4-FFF2-40B4-BE49-F238E27FC236}">
                <a16:creationId xmlns:a16="http://schemas.microsoft.com/office/drawing/2014/main" id="{B3453B41-E2E7-5EE7-E3D7-7DA9E361513D}"/>
              </a:ext>
            </a:extLst>
          </p:cNvPr>
          <p:cNvPicPr>
            <a:picLocks noChangeAspect="1"/>
          </p:cNvPicPr>
          <p:nvPr/>
        </p:nvPicPr>
        <p:blipFill>
          <a:blip r:embed="rId6"/>
          <a:stretch>
            <a:fillRect/>
          </a:stretch>
        </p:blipFill>
        <p:spPr>
          <a:xfrm>
            <a:off x="2301240" y="1325130"/>
            <a:ext cx="8236812" cy="4527597"/>
          </a:xfrm>
          <a:prstGeom prst="rect">
            <a:avLst/>
          </a:prstGeom>
        </p:spPr>
      </p:pic>
      <p:sp>
        <p:nvSpPr>
          <p:cNvPr id="7" name="Left Arrow 7">
            <a:extLst>
              <a:ext uri="{FF2B5EF4-FFF2-40B4-BE49-F238E27FC236}">
                <a16:creationId xmlns:a16="http://schemas.microsoft.com/office/drawing/2014/main" id="{3B26F6EB-0A85-E5DA-59E0-04A823A61B77}"/>
              </a:ext>
            </a:extLst>
          </p:cNvPr>
          <p:cNvSpPr/>
          <p:nvPr/>
        </p:nvSpPr>
        <p:spPr>
          <a:xfrm rot="11994261" flipV="1">
            <a:off x="1156859" y="3780513"/>
            <a:ext cx="1152546" cy="1542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5" name="Audio 4">
            <a:hlinkClick r:id="" action="ppaction://media"/>
            <a:extLst>
              <a:ext uri="{FF2B5EF4-FFF2-40B4-BE49-F238E27FC236}">
                <a16:creationId xmlns:a16="http://schemas.microsoft.com/office/drawing/2014/main" id="{E10BEFA5-AB2A-0973-0707-F9778255FAA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2" name="Slide Number Placeholder 1"/>
          <p:cNvSpPr>
            <a:spLocks noGrp="1"/>
          </p:cNvSpPr>
          <p:nvPr>
            <p:ph type="sldNum" sz="quarter" idx="12"/>
          </p:nvPr>
        </p:nvSpPr>
        <p:spPr/>
        <p:txBody>
          <a:bodyPr/>
          <a:lstStyle/>
          <a:p>
            <a:fld id="{33D6E5A2-EC83-451F-A719-9AC1370DD5CF}" type="slidenum">
              <a:rPr lang="en-US" smtClean="0"/>
              <a:pPr/>
              <a:t>30</a:t>
            </a:fld>
            <a:endParaRPr lang="en-US" dirty="0"/>
          </a:p>
        </p:txBody>
      </p:sp>
    </p:spTree>
    <p:extLst>
      <p:ext uri="{BB962C8B-B14F-4D97-AF65-F5344CB8AC3E}">
        <p14:creationId xmlns:p14="http://schemas.microsoft.com/office/powerpoint/2010/main" val="1675553685"/>
      </p:ext>
    </p:extLst>
  </p:cSld>
  <p:clrMapOvr>
    <a:masterClrMapping/>
  </p:clrMapOvr>
  <p:transition spd="slow" advTm="313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3300234" y="457200"/>
            <a:ext cx="5591531"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Frequently Asked Questions</a:t>
            </a:r>
          </a:p>
        </p:txBody>
      </p:sp>
      <p:pic>
        <p:nvPicPr>
          <p:cNvPr id="6" name="Picture 5">
            <a:extLst>
              <a:ext uri="{FF2B5EF4-FFF2-40B4-BE49-F238E27FC236}">
                <a16:creationId xmlns:a16="http://schemas.microsoft.com/office/drawing/2014/main" id="{DBC91A92-A2D4-B3F9-7F4B-3C6FC63AFAE3}"/>
              </a:ext>
            </a:extLst>
          </p:cNvPr>
          <p:cNvPicPr>
            <a:picLocks noChangeAspect="1"/>
          </p:cNvPicPr>
          <p:nvPr/>
        </p:nvPicPr>
        <p:blipFill>
          <a:blip r:embed="rId6"/>
          <a:stretch>
            <a:fillRect/>
          </a:stretch>
        </p:blipFill>
        <p:spPr>
          <a:xfrm>
            <a:off x="2205677" y="1349238"/>
            <a:ext cx="8367301" cy="4575312"/>
          </a:xfrm>
          <a:prstGeom prst="rect">
            <a:avLst/>
          </a:prstGeom>
        </p:spPr>
      </p:pic>
      <p:sp>
        <p:nvSpPr>
          <p:cNvPr id="7" name="Left Arrow 7">
            <a:extLst>
              <a:ext uri="{FF2B5EF4-FFF2-40B4-BE49-F238E27FC236}">
                <a16:creationId xmlns:a16="http://schemas.microsoft.com/office/drawing/2014/main" id="{3DF7932E-5B8E-C3D3-0B2E-AEBC255C3D63}"/>
              </a:ext>
            </a:extLst>
          </p:cNvPr>
          <p:cNvSpPr/>
          <p:nvPr/>
        </p:nvSpPr>
        <p:spPr>
          <a:xfrm rot="11994261" flipV="1">
            <a:off x="1061296" y="4382585"/>
            <a:ext cx="1152546" cy="1542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5" name="Audio 4">
            <a:hlinkClick r:id="" action="ppaction://media"/>
            <a:extLst>
              <a:ext uri="{FF2B5EF4-FFF2-40B4-BE49-F238E27FC236}">
                <a16:creationId xmlns:a16="http://schemas.microsoft.com/office/drawing/2014/main" id="{6FF202C2-CE69-DF92-DD03-A24139879DE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2" name="Slide Number Placeholder 1"/>
          <p:cNvSpPr>
            <a:spLocks noGrp="1"/>
          </p:cNvSpPr>
          <p:nvPr>
            <p:ph type="sldNum" sz="quarter" idx="12"/>
          </p:nvPr>
        </p:nvSpPr>
        <p:spPr/>
        <p:txBody>
          <a:bodyPr/>
          <a:lstStyle/>
          <a:p>
            <a:fld id="{33D6E5A2-EC83-451F-A719-9AC1370DD5CF}" type="slidenum">
              <a:rPr lang="en-US" smtClean="0"/>
              <a:pPr/>
              <a:t>31</a:t>
            </a:fld>
            <a:endParaRPr lang="en-US" dirty="0"/>
          </a:p>
        </p:txBody>
      </p:sp>
    </p:spTree>
    <p:extLst>
      <p:ext uri="{BB962C8B-B14F-4D97-AF65-F5344CB8AC3E}">
        <p14:creationId xmlns:p14="http://schemas.microsoft.com/office/powerpoint/2010/main" val="2270846191"/>
      </p:ext>
    </p:extLst>
  </p:cSld>
  <p:clrMapOvr>
    <a:masterClrMapping/>
  </p:clrMapOvr>
  <p:transition spd="slow" advTm="1575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3300234" y="457200"/>
            <a:ext cx="5591531"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Web Links</a:t>
            </a:r>
          </a:p>
        </p:txBody>
      </p:sp>
      <p:pic>
        <p:nvPicPr>
          <p:cNvPr id="6" name="Picture 5">
            <a:extLst>
              <a:ext uri="{FF2B5EF4-FFF2-40B4-BE49-F238E27FC236}">
                <a16:creationId xmlns:a16="http://schemas.microsoft.com/office/drawing/2014/main" id="{A1C82EC1-3956-1FD4-3E9E-2B09DF7D781D}"/>
              </a:ext>
            </a:extLst>
          </p:cNvPr>
          <p:cNvPicPr>
            <a:picLocks noChangeAspect="1"/>
          </p:cNvPicPr>
          <p:nvPr/>
        </p:nvPicPr>
        <p:blipFill>
          <a:blip r:embed="rId6"/>
          <a:stretch>
            <a:fillRect/>
          </a:stretch>
        </p:blipFill>
        <p:spPr>
          <a:xfrm>
            <a:off x="2309719" y="1436871"/>
            <a:ext cx="8215632" cy="4487679"/>
          </a:xfrm>
          <a:prstGeom prst="rect">
            <a:avLst/>
          </a:prstGeom>
        </p:spPr>
      </p:pic>
      <p:sp>
        <p:nvSpPr>
          <p:cNvPr id="7" name="Left Arrow 7">
            <a:extLst>
              <a:ext uri="{FF2B5EF4-FFF2-40B4-BE49-F238E27FC236}">
                <a16:creationId xmlns:a16="http://schemas.microsoft.com/office/drawing/2014/main" id="{455F1028-A436-2D10-5247-F8FD4BC8D817}"/>
              </a:ext>
            </a:extLst>
          </p:cNvPr>
          <p:cNvSpPr/>
          <p:nvPr/>
        </p:nvSpPr>
        <p:spPr>
          <a:xfrm rot="11994261" flipV="1">
            <a:off x="1165338" y="4641666"/>
            <a:ext cx="1152546" cy="1542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5" name="Audio 4">
            <a:hlinkClick r:id="" action="ppaction://media"/>
            <a:extLst>
              <a:ext uri="{FF2B5EF4-FFF2-40B4-BE49-F238E27FC236}">
                <a16:creationId xmlns:a16="http://schemas.microsoft.com/office/drawing/2014/main" id="{748F55E0-E247-B256-8DB0-5B23CB872F1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2" name="Slide Number Placeholder 1"/>
          <p:cNvSpPr>
            <a:spLocks noGrp="1"/>
          </p:cNvSpPr>
          <p:nvPr>
            <p:ph type="sldNum" sz="quarter" idx="12"/>
          </p:nvPr>
        </p:nvSpPr>
        <p:spPr/>
        <p:txBody>
          <a:bodyPr/>
          <a:lstStyle/>
          <a:p>
            <a:fld id="{33D6E5A2-EC83-451F-A719-9AC1370DD5CF}" type="slidenum">
              <a:rPr lang="en-US" smtClean="0"/>
              <a:pPr/>
              <a:t>32</a:t>
            </a:fld>
            <a:endParaRPr lang="en-US" dirty="0"/>
          </a:p>
        </p:txBody>
      </p:sp>
    </p:spTree>
    <p:extLst>
      <p:ext uri="{BB962C8B-B14F-4D97-AF65-F5344CB8AC3E}">
        <p14:creationId xmlns:p14="http://schemas.microsoft.com/office/powerpoint/2010/main" val="1944670271"/>
      </p:ext>
    </p:extLst>
  </p:cSld>
  <p:clrMapOvr>
    <a:masterClrMapping/>
  </p:clrMapOvr>
  <p:transition spd="slow" advTm="1408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3300234" y="457200"/>
            <a:ext cx="5591531"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Vendors</a:t>
            </a:r>
          </a:p>
        </p:txBody>
      </p:sp>
      <p:pic>
        <p:nvPicPr>
          <p:cNvPr id="5" name="Picture 4">
            <a:extLst>
              <a:ext uri="{FF2B5EF4-FFF2-40B4-BE49-F238E27FC236}">
                <a16:creationId xmlns:a16="http://schemas.microsoft.com/office/drawing/2014/main" id="{60C75479-8852-1E9B-188E-66EE0BC0001B}"/>
              </a:ext>
            </a:extLst>
          </p:cNvPr>
          <p:cNvPicPr>
            <a:picLocks noChangeAspect="1"/>
          </p:cNvPicPr>
          <p:nvPr/>
        </p:nvPicPr>
        <p:blipFill>
          <a:blip r:embed="rId6"/>
          <a:stretch>
            <a:fillRect/>
          </a:stretch>
        </p:blipFill>
        <p:spPr>
          <a:xfrm>
            <a:off x="2429077" y="1325130"/>
            <a:ext cx="8179462" cy="3873868"/>
          </a:xfrm>
          <a:prstGeom prst="rect">
            <a:avLst/>
          </a:prstGeom>
        </p:spPr>
      </p:pic>
      <p:sp>
        <p:nvSpPr>
          <p:cNvPr id="7" name="Left Arrow 7">
            <a:extLst>
              <a:ext uri="{FF2B5EF4-FFF2-40B4-BE49-F238E27FC236}">
                <a16:creationId xmlns:a16="http://schemas.microsoft.com/office/drawing/2014/main" id="{D6FD76A5-3CA3-86BF-4491-C1CF33844ED4}"/>
              </a:ext>
            </a:extLst>
          </p:cNvPr>
          <p:cNvSpPr/>
          <p:nvPr/>
        </p:nvSpPr>
        <p:spPr>
          <a:xfrm rot="11994261" flipV="1">
            <a:off x="1284696" y="4851899"/>
            <a:ext cx="1152546" cy="1542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Content Placeholder 1">
            <a:extLst>
              <a:ext uri="{FF2B5EF4-FFF2-40B4-BE49-F238E27FC236}">
                <a16:creationId xmlns:a16="http://schemas.microsoft.com/office/drawing/2014/main" id="{3DCC1EA4-0F5B-7515-4EAE-B0C5D563B334}"/>
              </a:ext>
            </a:extLst>
          </p:cNvPr>
          <p:cNvSpPr txBox="1">
            <a:spLocks/>
          </p:cNvSpPr>
          <p:nvPr/>
        </p:nvSpPr>
        <p:spPr>
          <a:xfrm>
            <a:off x="239146" y="2122396"/>
            <a:ext cx="2189931" cy="3108960"/>
          </a:xfrm>
          <a:prstGeom prst="rect">
            <a:avLst/>
          </a:prstGeom>
        </p:spPr>
        <p:txBody>
          <a:bodyPr/>
          <a:lstStyle>
            <a:lvl1pPr marL="0" indent="0" algn="l" defTabSz="914377" rtl="0" eaLnBrk="1" latinLnBrk="0" hangingPunct="1">
              <a:spcBef>
                <a:spcPts val="200"/>
              </a:spcBef>
              <a:buClr>
                <a:srgbClr val="016AA6"/>
              </a:buClr>
              <a:buFont typeface="Arial" pitchFamily="34" charset="0"/>
              <a:buNone/>
              <a:tabLst/>
              <a:defRPr sz="2000" b="0" i="0" kern="1200">
                <a:solidFill>
                  <a:schemeClr val="tx1"/>
                </a:solidFill>
                <a:latin typeface="Roboto" panose="02000000000000000000" pitchFamily="2" charset="0"/>
                <a:ea typeface="Roboto" panose="02000000000000000000" pitchFamily="2" charset="0"/>
                <a:cs typeface="+mn-cs"/>
              </a:defRPr>
            </a:lvl1pPr>
            <a:lvl2pPr marL="9525" indent="0" algn="l" defTabSz="914377" rtl="0" eaLnBrk="1" latinLnBrk="0" hangingPunct="1">
              <a:spcBef>
                <a:spcPts val="200"/>
              </a:spcBef>
              <a:buClr>
                <a:srgbClr val="016AA6"/>
              </a:buClr>
              <a:buFont typeface="Calibri" pitchFamily="34" charset="0"/>
              <a:buNone/>
              <a:tabLst/>
              <a:defRPr sz="2000" b="1" i="0" kern="1200">
                <a:solidFill>
                  <a:schemeClr val="accent3"/>
                </a:solidFill>
                <a:latin typeface="Roboto" panose="02000000000000000000" pitchFamily="2" charset="0"/>
                <a:ea typeface="Roboto" panose="02000000000000000000" pitchFamily="2" charset="0"/>
                <a:cs typeface="+mn-cs"/>
              </a:defRPr>
            </a:lvl2pPr>
            <a:lvl3pPr marL="349250" indent="-339725" algn="l" defTabSz="914377" rtl="0" eaLnBrk="1" latinLnBrk="0" hangingPunct="1">
              <a:spcBef>
                <a:spcPts val="200"/>
              </a:spcBef>
              <a:buClr>
                <a:schemeClr val="accent1"/>
              </a:buClr>
              <a:buFont typeface="Arial"/>
              <a:buChar char="•"/>
              <a:tabLst/>
              <a:defRPr sz="1800" b="0" i="0" kern="1200">
                <a:solidFill>
                  <a:schemeClr val="tx1"/>
                </a:solidFill>
                <a:latin typeface="Roboto" panose="02000000000000000000" pitchFamily="2" charset="0"/>
                <a:ea typeface="Roboto" panose="02000000000000000000" pitchFamily="2" charset="0"/>
                <a:cs typeface="+mn-cs"/>
              </a:defRPr>
            </a:lvl3pPr>
            <a:lvl4pPr marL="688975" indent="-339725" algn="l" defTabSz="914377" rtl="0" eaLnBrk="1" latinLnBrk="0" hangingPunct="1">
              <a:spcBef>
                <a:spcPts val="200"/>
              </a:spcBef>
              <a:buClr>
                <a:schemeClr val="accent1"/>
              </a:buClr>
              <a:buFont typeface="Arial" pitchFamily="34" charset="0"/>
              <a:buChar char="–"/>
              <a:tabLst/>
              <a:defRPr sz="1800" b="0" i="0" kern="1200">
                <a:solidFill>
                  <a:schemeClr val="tx1"/>
                </a:solidFill>
                <a:latin typeface="Roboto" panose="02000000000000000000" pitchFamily="2" charset="0"/>
                <a:ea typeface="Roboto" panose="02000000000000000000" pitchFamily="2" charset="0"/>
                <a:cs typeface="+mn-cs"/>
              </a:defRPr>
            </a:lvl4pPr>
            <a:lvl5pPr marL="349250" indent="-339725" algn="l" defTabSz="914377" rtl="0" eaLnBrk="1" latinLnBrk="0" hangingPunct="1">
              <a:spcBef>
                <a:spcPts val="200"/>
              </a:spcBef>
              <a:buClr>
                <a:schemeClr val="accent1"/>
              </a:buClr>
              <a:buFont typeface="+mj-lt"/>
              <a:buAutoNum type="arabicPeriod"/>
              <a:tabLst/>
              <a:defRPr sz="1800" b="0" i="0" kern="1200">
                <a:solidFill>
                  <a:schemeClr val="tx1"/>
                </a:solidFill>
                <a:latin typeface="Roboto" panose="02000000000000000000" pitchFamily="2" charset="0"/>
                <a:ea typeface="Roboto" panose="02000000000000000000" pitchFamily="2"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0" i="0" dirty="0">
                <a:solidFill>
                  <a:srgbClr val="333333"/>
                </a:solidFill>
                <a:effectLst/>
              </a:rPr>
              <a:t>Trading Partners can use an EDI vendor that sells EDI software or services to support FROI and SROI reporting. </a:t>
            </a:r>
          </a:p>
          <a:p>
            <a:endParaRPr lang="en-US" altLang="en-US" sz="1600" dirty="0">
              <a:latin typeface="Lucida Sans Unicode" pitchFamily="34" charset="0"/>
              <a:cs typeface="Lucida Sans Unicode" pitchFamily="34" charset="0"/>
            </a:endParaRPr>
          </a:p>
        </p:txBody>
      </p:sp>
      <p:pic>
        <p:nvPicPr>
          <p:cNvPr id="20" name="Audio 19">
            <a:hlinkClick r:id="" action="ppaction://media"/>
            <a:extLst>
              <a:ext uri="{FF2B5EF4-FFF2-40B4-BE49-F238E27FC236}">
                <a16:creationId xmlns:a16="http://schemas.microsoft.com/office/drawing/2014/main" id="{3EA907F8-60C2-492D-57E7-3DF1C1B7BAD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3" name="Slide Number Placeholder 2"/>
          <p:cNvSpPr>
            <a:spLocks noGrp="1"/>
          </p:cNvSpPr>
          <p:nvPr>
            <p:ph type="sldNum" sz="quarter" idx="12"/>
          </p:nvPr>
        </p:nvSpPr>
        <p:spPr/>
        <p:txBody>
          <a:bodyPr/>
          <a:lstStyle/>
          <a:p>
            <a:fld id="{33D6E5A2-EC83-451F-A719-9AC1370DD5CF}" type="slidenum">
              <a:rPr lang="en-US" smtClean="0"/>
              <a:pPr/>
              <a:t>33</a:t>
            </a:fld>
            <a:endParaRPr lang="en-US" dirty="0"/>
          </a:p>
        </p:txBody>
      </p:sp>
    </p:spTree>
    <p:extLst>
      <p:ext uri="{BB962C8B-B14F-4D97-AF65-F5344CB8AC3E}">
        <p14:creationId xmlns:p14="http://schemas.microsoft.com/office/powerpoint/2010/main" val="3946751635"/>
      </p:ext>
    </p:extLst>
  </p:cSld>
  <p:clrMapOvr>
    <a:masterClrMapping/>
  </p:clrMapOvr>
  <p:transition spd="slow" advTm="7559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0"/>
                </p:tgtEl>
              </p:cMediaNode>
            </p:audio>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4619625" y="3276600"/>
            <a:ext cx="4495800" cy="1228725"/>
          </a:xfrm>
          <a:prstGeom prst="rect">
            <a:avLst/>
          </a:prstGeom>
          <a:solidFill>
            <a:schemeClr val="bg2"/>
          </a:solidFill>
          <a:ln>
            <a:noFill/>
          </a:ln>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3300234" y="457200"/>
            <a:ext cx="5591531"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Trading Partner Registration</a:t>
            </a:r>
          </a:p>
        </p:txBody>
      </p:sp>
      <p:pic>
        <p:nvPicPr>
          <p:cNvPr id="8" name="Picture 7">
            <a:extLst>
              <a:ext uri="{FF2B5EF4-FFF2-40B4-BE49-F238E27FC236}">
                <a16:creationId xmlns:a16="http://schemas.microsoft.com/office/drawing/2014/main" id="{341BB9D6-B720-49DA-7B39-8A3E516953F3}"/>
              </a:ext>
            </a:extLst>
          </p:cNvPr>
          <p:cNvPicPr>
            <a:picLocks noChangeAspect="1"/>
          </p:cNvPicPr>
          <p:nvPr/>
        </p:nvPicPr>
        <p:blipFill>
          <a:blip r:embed="rId6"/>
          <a:stretch>
            <a:fillRect/>
          </a:stretch>
        </p:blipFill>
        <p:spPr>
          <a:xfrm>
            <a:off x="2340631" y="1325130"/>
            <a:ext cx="8246682" cy="4556760"/>
          </a:xfrm>
          <a:prstGeom prst="rect">
            <a:avLst/>
          </a:prstGeom>
        </p:spPr>
      </p:pic>
      <p:sp>
        <p:nvSpPr>
          <p:cNvPr id="2" name="Content Placeholder 1">
            <a:extLst>
              <a:ext uri="{FF2B5EF4-FFF2-40B4-BE49-F238E27FC236}">
                <a16:creationId xmlns:a16="http://schemas.microsoft.com/office/drawing/2014/main" id="{8E5922E4-C5E2-94FF-FD93-04357186C693}"/>
              </a:ext>
            </a:extLst>
          </p:cNvPr>
          <p:cNvSpPr txBox="1">
            <a:spLocks/>
          </p:cNvSpPr>
          <p:nvPr/>
        </p:nvSpPr>
        <p:spPr>
          <a:xfrm>
            <a:off x="233202" y="2563858"/>
            <a:ext cx="2107429" cy="3108960"/>
          </a:xfrm>
          <a:prstGeom prst="rect">
            <a:avLst/>
          </a:prstGeom>
        </p:spPr>
        <p:txBody>
          <a:bodyPr/>
          <a:lstStyle>
            <a:lvl1pPr marL="0" indent="0" algn="l" defTabSz="914377" rtl="0" eaLnBrk="1" latinLnBrk="0" hangingPunct="1">
              <a:spcBef>
                <a:spcPts val="200"/>
              </a:spcBef>
              <a:buClr>
                <a:srgbClr val="016AA6"/>
              </a:buClr>
              <a:buFont typeface="Arial" pitchFamily="34" charset="0"/>
              <a:buNone/>
              <a:tabLst/>
              <a:defRPr sz="2000" b="0" i="0" kern="1200">
                <a:solidFill>
                  <a:schemeClr val="tx1"/>
                </a:solidFill>
                <a:latin typeface="Roboto" panose="02000000000000000000" pitchFamily="2" charset="0"/>
                <a:ea typeface="Roboto" panose="02000000000000000000" pitchFamily="2" charset="0"/>
                <a:cs typeface="+mn-cs"/>
              </a:defRPr>
            </a:lvl1pPr>
            <a:lvl2pPr marL="9525" indent="0" algn="l" defTabSz="914377" rtl="0" eaLnBrk="1" latinLnBrk="0" hangingPunct="1">
              <a:spcBef>
                <a:spcPts val="200"/>
              </a:spcBef>
              <a:buClr>
                <a:srgbClr val="016AA6"/>
              </a:buClr>
              <a:buFont typeface="Calibri" pitchFamily="34" charset="0"/>
              <a:buNone/>
              <a:tabLst/>
              <a:defRPr sz="2000" b="1" i="0" kern="1200">
                <a:solidFill>
                  <a:schemeClr val="accent3"/>
                </a:solidFill>
                <a:latin typeface="Roboto" panose="02000000000000000000" pitchFamily="2" charset="0"/>
                <a:ea typeface="Roboto" panose="02000000000000000000" pitchFamily="2" charset="0"/>
                <a:cs typeface="+mn-cs"/>
              </a:defRPr>
            </a:lvl2pPr>
            <a:lvl3pPr marL="349250" indent="-339725" algn="l" defTabSz="914377" rtl="0" eaLnBrk="1" latinLnBrk="0" hangingPunct="1">
              <a:spcBef>
                <a:spcPts val="200"/>
              </a:spcBef>
              <a:buClr>
                <a:schemeClr val="accent1"/>
              </a:buClr>
              <a:buFont typeface="Arial"/>
              <a:buChar char="•"/>
              <a:tabLst/>
              <a:defRPr sz="1800" b="0" i="0" kern="1200">
                <a:solidFill>
                  <a:schemeClr val="tx1"/>
                </a:solidFill>
                <a:latin typeface="Roboto" panose="02000000000000000000" pitchFamily="2" charset="0"/>
                <a:ea typeface="Roboto" panose="02000000000000000000" pitchFamily="2" charset="0"/>
                <a:cs typeface="+mn-cs"/>
              </a:defRPr>
            </a:lvl3pPr>
            <a:lvl4pPr marL="688975" indent="-339725" algn="l" defTabSz="914377" rtl="0" eaLnBrk="1" latinLnBrk="0" hangingPunct="1">
              <a:spcBef>
                <a:spcPts val="200"/>
              </a:spcBef>
              <a:buClr>
                <a:schemeClr val="accent1"/>
              </a:buClr>
              <a:buFont typeface="Arial" pitchFamily="34" charset="0"/>
              <a:buChar char="–"/>
              <a:tabLst/>
              <a:defRPr sz="1800" b="0" i="0" kern="1200">
                <a:solidFill>
                  <a:schemeClr val="tx1"/>
                </a:solidFill>
                <a:latin typeface="Roboto" panose="02000000000000000000" pitchFamily="2" charset="0"/>
                <a:ea typeface="Roboto" panose="02000000000000000000" pitchFamily="2" charset="0"/>
                <a:cs typeface="+mn-cs"/>
              </a:defRPr>
            </a:lvl4pPr>
            <a:lvl5pPr marL="349250" indent="-339725" algn="l" defTabSz="914377" rtl="0" eaLnBrk="1" latinLnBrk="0" hangingPunct="1">
              <a:spcBef>
                <a:spcPts val="200"/>
              </a:spcBef>
              <a:buClr>
                <a:schemeClr val="accent1"/>
              </a:buClr>
              <a:buFont typeface="+mj-lt"/>
              <a:buAutoNum type="arabicPeriod"/>
              <a:tabLst/>
              <a:defRPr sz="1800" b="0" i="0" kern="1200">
                <a:solidFill>
                  <a:schemeClr val="tx1"/>
                </a:solidFill>
                <a:latin typeface="Roboto" panose="02000000000000000000" pitchFamily="2" charset="0"/>
                <a:ea typeface="Roboto" panose="02000000000000000000" pitchFamily="2"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800" dirty="0">
                <a:cs typeface="Lucida Sans Unicode" pitchFamily="34" charset="0"/>
              </a:rPr>
              <a:t>A Trading Partner is an entity that </a:t>
            </a:r>
          </a:p>
          <a:p>
            <a:pPr>
              <a:spcBef>
                <a:spcPct val="0"/>
              </a:spcBef>
            </a:pPr>
            <a:r>
              <a:rPr lang="en-US" altLang="en-US" sz="1800" dirty="0">
                <a:cs typeface="Lucida Sans Unicode" pitchFamily="34" charset="0"/>
              </a:rPr>
              <a:t>exchanges data electronically with MODWC. This registration is for the future R3.1 EDI reporting to MODWC.</a:t>
            </a:r>
          </a:p>
        </p:txBody>
      </p:sp>
      <p:sp>
        <p:nvSpPr>
          <p:cNvPr id="6" name="TextBox 5">
            <a:extLst>
              <a:ext uri="{FF2B5EF4-FFF2-40B4-BE49-F238E27FC236}">
                <a16:creationId xmlns:a16="http://schemas.microsoft.com/office/drawing/2014/main" id="{9944FE70-C1F2-CB41-DDD7-4406CC743EE5}"/>
              </a:ext>
            </a:extLst>
          </p:cNvPr>
          <p:cNvSpPr txBox="1"/>
          <p:nvPr/>
        </p:nvSpPr>
        <p:spPr>
          <a:xfrm>
            <a:off x="4619625" y="3276600"/>
            <a:ext cx="4495800" cy="914400"/>
          </a:xfrm>
          <a:prstGeom prst="rect">
            <a:avLst/>
          </a:prstGeom>
          <a:solidFill>
            <a:schemeClr val="bg2"/>
          </a:solidFill>
        </p:spPr>
        <p:txBody>
          <a:bodyPr vert="horz" wrap="none" lIns="0" tIns="0" rIns="0" bIns="0" rtlCol="0" anchor="t" anchorCtr="0">
            <a:noAutofit/>
          </a:bodyPr>
          <a:lstStyle/>
          <a:p>
            <a:pPr marL="9525" algn="l" defTabSz="914377">
              <a:spcBef>
                <a:spcPts val="200"/>
              </a:spcBef>
              <a:buClr>
                <a:srgbClr val="016AA6"/>
              </a:buClr>
            </a:pPr>
            <a:endParaRPr lang="en-US" sz="1600" dirty="0" err="1">
              <a:solidFill>
                <a:srgbClr val="3F403F"/>
              </a:solidFill>
              <a:latin typeface="Roboto" panose="02000000000000000000" pitchFamily="2" charset="0"/>
              <a:ea typeface="Roboto" panose="02000000000000000000" pitchFamily="2" charset="0"/>
            </a:endParaRPr>
          </a:p>
        </p:txBody>
      </p:sp>
      <p:pic>
        <p:nvPicPr>
          <p:cNvPr id="19" name="Audio 18">
            <a:hlinkClick r:id="" action="ppaction://media"/>
            <a:extLst>
              <a:ext uri="{FF2B5EF4-FFF2-40B4-BE49-F238E27FC236}">
                <a16:creationId xmlns:a16="http://schemas.microsoft.com/office/drawing/2014/main" id="{6675F3E2-C09C-67A9-1B20-429BB2D56F8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3" name="Slide Number Placeholder 2"/>
          <p:cNvSpPr>
            <a:spLocks noGrp="1"/>
          </p:cNvSpPr>
          <p:nvPr>
            <p:ph type="sldNum" sz="quarter" idx="12"/>
          </p:nvPr>
        </p:nvSpPr>
        <p:spPr/>
        <p:txBody>
          <a:bodyPr/>
          <a:lstStyle/>
          <a:p>
            <a:fld id="{33D6E5A2-EC83-451F-A719-9AC1370DD5CF}" type="slidenum">
              <a:rPr lang="en-US" smtClean="0"/>
              <a:pPr/>
              <a:t>34</a:t>
            </a:fld>
            <a:endParaRPr lang="en-US" dirty="0"/>
          </a:p>
        </p:txBody>
      </p:sp>
    </p:spTree>
    <p:extLst>
      <p:ext uri="{BB962C8B-B14F-4D97-AF65-F5344CB8AC3E}">
        <p14:creationId xmlns:p14="http://schemas.microsoft.com/office/powerpoint/2010/main" val="2030125937"/>
      </p:ext>
    </p:extLst>
  </p:cSld>
  <p:clrMapOvr>
    <a:masterClrMapping/>
  </p:clrMapOvr>
  <p:transition spd="slow" advTm="4208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3300234" y="457200"/>
            <a:ext cx="5591531"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What New</a:t>
            </a:r>
          </a:p>
        </p:txBody>
      </p:sp>
      <p:pic>
        <p:nvPicPr>
          <p:cNvPr id="5" name="Picture 4">
            <a:extLst>
              <a:ext uri="{FF2B5EF4-FFF2-40B4-BE49-F238E27FC236}">
                <a16:creationId xmlns:a16="http://schemas.microsoft.com/office/drawing/2014/main" id="{452DD608-A60C-E51F-AF65-25E9D7BA8179}"/>
              </a:ext>
            </a:extLst>
          </p:cNvPr>
          <p:cNvPicPr>
            <a:picLocks noChangeAspect="1"/>
          </p:cNvPicPr>
          <p:nvPr/>
        </p:nvPicPr>
        <p:blipFill>
          <a:blip r:embed="rId6"/>
          <a:stretch>
            <a:fillRect/>
          </a:stretch>
        </p:blipFill>
        <p:spPr>
          <a:xfrm>
            <a:off x="2050242" y="1276008"/>
            <a:ext cx="8744399" cy="4921503"/>
          </a:xfrm>
          <a:prstGeom prst="rect">
            <a:avLst/>
          </a:prstGeom>
        </p:spPr>
      </p:pic>
      <p:sp>
        <p:nvSpPr>
          <p:cNvPr id="6" name="Left Arrow 7">
            <a:extLst>
              <a:ext uri="{FF2B5EF4-FFF2-40B4-BE49-F238E27FC236}">
                <a16:creationId xmlns:a16="http://schemas.microsoft.com/office/drawing/2014/main" id="{D483DBD1-D904-E615-C9B5-608F168CD7D7}"/>
              </a:ext>
            </a:extLst>
          </p:cNvPr>
          <p:cNvSpPr/>
          <p:nvPr/>
        </p:nvSpPr>
        <p:spPr>
          <a:xfrm rot="11994261" flipV="1">
            <a:off x="2155852" y="2319763"/>
            <a:ext cx="1152546" cy="1542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8" name="Audio 7">
            <a:hlinkClick r:id="" action="ppaction://media"/>
            <a:extLst>
              <a:ext uri="{FF2B5EF4-FFF2-40B4-BE49-F238E27FC236}">
                <a16:creationId xmlns:a16="http://schemas.microsoft.com/office/drawing/2014/main" id="{E8FBA348-257F-664F-4F1E-4C2D202FB8D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2" name="Slide Number Placeholder 1"/>
          <p:cNvSpPr>
            <a:spLocks noGrp="1"/>
          </p:cNvSpPr>
          <p:nvPr>
            <p:ph type="sldNum" sz="quarter" idx="12"/>
          </p:nvPr>
        </p:nvSpPr>
        <p:spPr/>
        <p:txBody>
          <a:bodyPr/>
          <a:lstStyle/>
          <a:p>
            <a:fld id="{33D6E5A2-EC83-451F-A719-9AC1370DD5CF}" type="slidenum">
              <a:rPr lang="en-US" smtClean="0"/>
              <a:pPr/>
              <a:t>35</a:t>
            </a:fld>
            <a:endParaRPr lang="en-US" dirty="0"/>
          </a:p>
        </p:txBody>
      </p:sp>
    </p:spTree>
    <p:extLst>
      <p:ext uri="{BB962C8B-B14F-4D97-AF65-F5344CB8AC3E}">
        <p14:creationId xmlns:p14="http://schemas.microsoft.com/office/powerpoint/2010/main" val="2061859821"/>
      </p:ext>
    </p:extLst>
  </p:cSld>
  <p:clrMapOvr>
    <a:masterClrMapping/>
  </p:clrMapOvr>
  <p:transition spd="slow" advTm="4628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554" name="Slide Number Placeholder 3"/>
          <p:cNvSpPr txBox="1">
            <a:spLocks noGrp="1"/>
          </p:cNvSpPr>
          <p:nvPr/>
        </p:nvSpPr>
        <p:spPr bwMode="auto">
          <a:xfrm>
            <a:off x="8077200" y="59245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5595"/>
              </a:buClr>
              <a:buFont typeface="Wingdings" pitchFamily="2" charset="2"/>
              <a:buChar char="§"/>
              <a:defRPr sz="2800">
                <a:solidFill>
                  <a:schemeClr val="tx1"/>
                </a:solidFill>
                <a:latin typeface="Arial" pitchFamily="34" charset="0"/>
              </a:defRPr>
            </a:lvl1pPr>
            <a:lvl2pPr marL="742950" indent="-285750">
              <a:spcBef>
                <a:spcPct val="20000"/>
              </a:spcBef>
              <a:buClr>
                <a:srgbClr val="005595"/>
              </a:buClr>
              <a:buChar char="–"/>
              <a:defRPr sz="2400">
                <a:solidFill>
                  <a:schemeClr val="tx1"/>
                </a:solidFill>
                <a:latin typeface="Arial" pitchFamily="34" charset="0"/>
              </a:defRPr>
            </a:lvl2pPr>
            <a:lvl3pPr marL="1143000" indent="-228600">
              <a:spcBef>
                <a:spcPct val="20000"/>
              </a:spcBef>
              <a:buClr>
                <a:srgbClr val="005595"/>
              </a:buClr>
              <a:buChar char="•"/>
              <a:defRPr sz="2000">
                <a:solidFill>
                  <a:schemeClr val="tx1"/>
                </a:solidFill>
                <a:latin typeface="Arial" pitchFamily="34" charset="0"/>
              </a:defRPr>
            </a:lvl3pPr>
            <a:lvl4pPr marL="1600200" indent="-228600">
              <a:spcBef>
                <a:spcPct val="20000"/>
              </a:spcBef>
              <a:buClr>
                <a:srgbClr val="005595"/>
              </a:buClr>
              <a:buChar char="–"/>
              <a:defRPr>
                <a:solidFill>
                  <a:schemeClr val="tx1"/>
                </a:solidFill>
                <a:latin typeface="Arial" pitchFamily="34" charset="0"/>
              </a:defRPr>
            </a:lvl4pPr>
            <a:lvl5pPr marL="2057400" indent="-228600">
              <a:spcBef>
                <a:spcPct val="20000"/>
              </a:spcBef>
              <a:buClr>
                <a:srgbClr val="005595"/>
              </a:buClr>
              <a:buChar char="»"/>
              <a:defRPr>
                <a:solidFill>
                  <a:schemeClr val="tx1"/>
                </a:solidFill>
                <a:latin typeface="Arial"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itchFamily="34" charset="0"/>
              </a:defRPr>
            </a:lvl9pPr>
          </a:lstStyle>
          <a:p>
            <a:pPr algn="r" eaLnBrk="1" hangingPunct="1">
              <a:spcBef>
                <a:spcPct val="0"/>
              </a:spcBef>
              <a:buClrTx/>
              <a:buFontTx/>
              <a:buNone/>
            </a:pPr>
            <a:endParaRPr lang="en-US" altLang="en-US" sz="1400" dirty="0">
              <a:solidFill>
                <a:srgbClr val="000000"/>
              </a:solidFill>
            </a:endParaRPr>
          </a:p>
          <a:p>
            <a:pPr algn="r" eaLnBrk="1" hangingPunct="1">
              <a:spcBef>
                <a:spcPct val="0"/>
              </a:spcBef>
              <a:buClrTx/>
              <a:buFontTx/>
              <a:buNone/>
            </a:pPr>
            <a:endParaRPr lang="en-US" altLang="en-US" sz="1400" dirty="0">
              <a:solidFill>
                <a:srgbClr val="000000"/>
              </a:solidFill>
            </a:endParaRPr>
          </a:p>
        </p:txBody>
      </p:sp>
      <p:sp>
        <p:nvSpPr>
          <p:cNvPr id="4" name="Rectangle 3">
            <a:extLst>
              <a:ext uri="{FF2B5EF4-FFF2-40B4-BE49-F238E27FC236}">
                <a16:creationId xmlns:a16="http://schemas.microsoft.com/office/drawing/2014/main" id="{1F8631F3-F148-6369-B5B9-88C0943A1410}"/>
              </a:ext>
            </a:extLst>
          </p:cNvPr>
          <p:cNvSpPr/>
          <p:nvPr/>
        </p:nvSpPr>
        <p:spPr>
          <a:xfrm>
            <a:off x="2580999" y="329184"/>
            <a:ext cx="7030002" cy="867930"/>
          </a:xfrm>
          <a:prstGeom prst="rect">
            <a:avLst/>
          </a:prstGeom>
        </p:spPr>
        <p:txBody>
          <a:bodyPr wrap="none">
            <a:spAutoFit/>
          </a:bodyPr>
          <a:lstStyle/>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EDI Claims Release 3.1 Website</a:t>
            </a:r>
          </a:p>
          <a:p>
            <a:pPr algn="ctr">
              <a:lnSpc>
                <a:spcPct val="80000"/>
              </a:lnSpc>
              <a:spcBef>
                <a:spcPct val="20000"/>
              </a:spcBef>
              <a:buClr>
                <a:schemeClr val="hlink"/>
              </a:buClr>
              <a:defRPr/>
            </a:pPr>
            <a:r>
              <a:rPr lang="en-US" altLang="en-US" sz="2800" b="1" dirty="0">
                <a:solidFill>
                  <a:schemeClr val="accent1">
                    <a:lumMod val="75000"/>
                  </a:schemeClr>
                </a:solidFill>
                <a:ea typeface="MS PGothic" pitchFamily="34" charset="-128"/>
              </a:rPr>
              <a:t>About Verisk @ https://www.verisk.com </a:t>
            </a:r>
          </a:p>
        </p:txBody>
      </p:sp>
      <p:pic>
        <p:nvPicPr>
          <p:cNvPr id="7" name="Picture 6">
            <a:extLst>
              <a:ext uri="{FF2B5EF4-FFF2-40B4-BE49-F238E27FC236}">
                <a16:creationId xmlns:a16="http://schemas.microsoft.com/office/drawing/2014/main" id="{B198AE61-7912-06FB-ED7F-383657531AF7}"/>
              </a:ext>
            </a:extLst>
          </p:cNvPr>
          <p:cNvPicPr>
            <a:picLocks noChangeAspect="1"/>
          </p:cNvPicPr>
          <p:nvPr/>
        </p:nvPicPr>
        <p:blipFill>
          <a:blip r:embed="rId6"/>
          <a:stretch>
            <a:fillRect/>
          </a:stretch>
        </p:blipFill>
        <p:spPr>
          <a:xfrm>
            <a:off x="2250413" y="1230698"/>
            <a:ext cx="8807903" cy="4864350"/>
          </a:xfrm>
          <a:prstGeom prst="rect">
            <a:avLst/>
          </a:prstGeom>
        </p:spPr>
      </p:pic>
      <p:sp>
        <p:nvSpPr>
          <p:cNvPr id="8" name="Left Arrow 7">
            <a:extLst>
              <a:ext uri="{FF2B5EF4-FFF2-40B4-BE49-F238E27FC236}">
                <a16:creationId xmlns:a16="http://schemas.microsoft.com/office/drawing/2014/main" id="{EA9D8D55-29D3-2BF0-DCD1-B6F70DDA1E6E}"/>
              </a:ext>
            </a:extLst>
          </p:cNvPr>
          <p:cNvSpPr/>
          <p:nvPr/>
        </p:nvSpPr>
        <p:spPr>
          <a:xfrm rot="11994261" flipV="1">
            <a:off x="3483473" y="2129241"/>
            <a:ext cx="1152546" cy="1542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5" name="Audio 4">
            <a:hlinkClick r:id="" action="ppaction://media"/>
            <a:extLst>
              <a:ext uri="{FF2B5EF4-FFF2-40B4-BE49-F238E27FC236}">
                <a16:creationId xmlns:a16="http://schemas.microsoft.com/office/drawing/2014/main" id="{F07B668A-FB06-FD66-EC62-57A0034530C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2" name="Slide Number Placeholder 1"/>
          <p:cNvSpPr>
            <a:spLocks noGrp="1"/>
          </p:cNvSpPr>
          <p:nvPr>
            <p:ph type="sldNum" sz="quarter" idx="12"/>
          </p:nvPr>
        </p:nvSpPr>
        <p:spPr/>
        <p:txBody>
          <a:bodyPr/>
          <a:lstStyle/>
          <a:p>
            <a:fld id="{33D6E5A2-EC83-451F-A719-9AC1370DD5CF}" type="slidenum">
              <a:rPr lang="en-US" smtClean="0"/>
              <a:pPr/>
              <a:t>36</a:t>
            </a:fld>
            <a:endParaRPr lang="en-US" dirty="0"/>
          </a:p>
        </p:txBody>
      </p:sp>
    </p:spTree>
    <p:extLst>
      <p:ext uri="{BB962C8B-B14F-4D97-AF65-F5344CB8AC3E}">
        <p14:creationId xmlns:p14="http://schemas.microsoft.com/office/powerpoint/2010/main" val="318123580"/>
      </p:ext>
    </p:extLst>
  </p:cSld>
  <p:clrMapOvr>
    <a:masterClrMapping/>
  </p:clrMapOvr>
  <p:transition spd="slow" advTm="203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27728" name="Rectangle 16"/>
          <p:cNvSpPr>
            <a:spLocks noGrp="1" noChangeArrowheads="1"/>
          </p:cNvSpPr>
          <p:nvPr>
            <p:ph type="title"/>
            <p:custDataLst>
              <p:tags r:id="rId2"/>
            </p:custDataLst>
          </p:nvPr>
        </p:nvSpPr>
        <p:spPr>
          <a:xfrm>
            <a:off x="2057400" y="2729411"/>
            <a:ext cx="8077200" cy="1143000"/>
          </a:xfrm>
        </p:spPr>
        <p:txBody>
          <a:bodyPr>
            <a:noAutofit/>
          </a:bodyPr>
          <a:lstStyle/>
          <a:p>
            <a:pPr lvl="0" algn="ctr"/>
            <a:r>
              <a:rPr lang="en-US" altLang="en-US" sz="5400" dirty="0">
                <a:solidFill>
                  <a:schemeClr val="accent1">
                    <a:lumMod val="75000"/>
                  </a:schemeClr>
                </a:solidFill>
                <a:effectLst>
                  <a:outerShdw blurRad="38100" dist="38100" dir="2700000" algn="tl">
                    <a:srgbClr val="000000">
                      <a:alpha val="43137"/>
                    </a:srgbClr>
                  </a:outerShdw>
                </a:effectLst>
              </a:rPr>
              <a:t>Summary of Steps to Implement</a:t>
            </a:r>
            <a:br>
              <a:rPr lang="en-US" altLang="en-US" sz="5400" dirty="0">
                <a:solidFill>
                  <a:schemeClr val="accent1">
                    <a:lumMod val="75000"/>
                  </a:schemeClr>
                </a:solidFill>
                <a:effectLst>
                  <a:outerShdw blurRad="38100" dist="38100" dir="2700000" algn="tl">
                    <a:srgbClr val="000000">
                      <a:alpha val="43137"/>
                    </a:srgbClr>
                  </a:outerShdw>
                </a:effectLst>
              </a:rPr>
            </a:br>
            <a:r>
              <a:rPr lang="en-US" altLang="en-US" sz="5400" dirty="0">
                <a:solidFill>
                  <a:schemeClr val="accent1">
                    <a:lumMod val="75000"/>
                  </a:schemeClr>
                </a:solidFill>
                <a:effectLst>
                  <a:outerShdw blurRad="38100" dist="38100" dir="2700000" algn="tl">
                    <a:srgbClr val="000000">
                      <a:alpha val="43137"/>
                    </a:srgbClr>
                  </a:outerShdw>
                </a:effectLst>
              </a:rPr>
              <a:t>EDI Claims Release 3.1 </a:t>
            </a:r>
            <a:br>
              <a:rPr lang="en-US" altLang="en-US" sz="5400" dirty="0">
                <a:solidFill>
                  <a:schemeClr val="accent1">
                    <a:lumMod val="75000"/>
                  </a:schemeClr>
                </a:solidFill>
                <a:effectLst>
                  <a:outerShdw blurRad="38100" dist="38100" dir="2700000" algn="tl">
                    <a:srgbClr val="000000">
                      <a:alpha val="43137"/>
                    </a:srgbClr>
                  </a:outerShdw>
                </a:effectLst>
              </a:rPr>
            </a:br>
            <a:r>
              <a:rPr lang="en-US" altLang="en-US" sz="5400" dirty="0">
                <a:solidFill>
                  <a:schemeClr val="accent1">
                    <a:lumMod val="75000"/>
                  </a:schemeClr>
                </a:solidFill>
                <a:effectLst>
                  <a:outerShdw blurRad="38100" dist="38100" dir="2700000" algn="tl">
                    <a:srgbClr val="000000">
                      <a:alpha val="43137"/>
                    </a:srgbClr>
                  </a:outerShdw>
                </a:effectLst>
              </a:rPr>
              <a:t>with Missouri </a:t>
            </a:r>
            <a:endParaRPr lang="en-US" sz="5400" dirty="0"/>
          </a:p>
        </p:txBody>
      </p:sp>
      <p:pic>
        <p:nvPicPr>
          <p:cNvPr id="3" name="Picture 2">
            <a:extLst>
              <a:ext uri="{FF2B5EF4-FFF2-40B4-BE49-F238E27FC236}">
                <a16:creationId xmlns:a16="http://schemas.microsoft.com/office/drawing/2014/main" id="{61124512-C5DF-7827-6B54-AD53A403D214}"/>
              </a:ext>
            </a:extLst>
          </p:cNvPr>
          <p:cNvPicPr>
            <a:picLocks noChangeAspect="1"/>
          </p:cNvPicPr>
          <p:nvPr/>
        </p:nvPicPr>
        <p:blipFill>
          <a:blip r:embed="rId8"/>
          <a:stretch>
            <a:fillRect/>
          </a:stretch>
        </p:blipFill>
        <p:spPr>
          <a:xfrm>
            <a:off x="1612893" y="758370"/>
            <a:ext cx="9366852" cy="1404257"/>
          </a:xfrm>
          <a:prstGeom prst="rect">
            <a:avLst/>
          </a:prstGeom>
        </p:spPr>
      </p:pic>
      <p:pic>
        <p:nvPicPr>
          <p:cNvPr id="5" name="Audio 4">
            <a:hlinkClick r:id="" action="ppaction://media"/>
            <a:extLst>
              <a:ext uri="{FF2B5EF4-FFF2-40B4-BE49-F238E27FC236}">
                <a16:creationId xmlns:a16="http://schemas.microsoft.com/office/drawing/2014/main" id="{E7B4E700-E279-C9B2-8557-F8246D8067FA}"/>
              </a:ext>
            </a:extLst>
          </p:cNvPr>
          <p:cNvPicPr>
            <a:picLocks noChangeAspect="1"/>
          </p:cNvPicPr>
          <p:nvPr>
            <a:audioFile r:link="rId4"/>
            <p:extLst>
              <p:ext uri="{DAA4B4D4-6D71-4841-9C94-3DE7FCFB9230}">
                <p14:media xmlns:p14="http://schemas.microsoft.com/office/powerpoint/2010/main" r:embed="rId3"/>
              </p:ext>
            </p:extLst>
          </p:nvPr>
        </p:nvPicPr>
        <p:blipFill>
          <a:blip r:embed="rId9"/>
          <a:srcRect l="-203125" t="-203125" r="-203125" b="-203125"/>
          <a:stretch>
            <a:fillRect/>
          </a:stretch>
        </p:blipFill>
        <p:spPr>
          <a:xfrm>
            <a:off x="10052304" y="4718304"/>
            <a:ext cx="2057400" cy="2057400"/>
          </a:xfrm>
          <a:prstGeom prst="ellipse">
            <a:avLst/>
          </a:prstGeom>
        </p:spPr>
      </p:pic>
      <p:sp>
        <p:nvSpPr>
          <p:cNvPr id="2" name="Slide Number Placeholder 1"/>
          <p:cNvSpPr>
            <a:spLocks noGrp="1"/>
          </p:cNvSpPr>
          <p:nvPr>
            <p:ph type="sldNum" sz="quarter" idx="12"/>
          </p:nvPr>
        </p:nvSpPr>
        <p:spPr/>
        <p:txBody>
          <a:bodyPr/>
          <a:lstStyle/>
          <a:p>
            <a:fld id="{33D6E5A2-EC83-451F-A719-9AC1370DD5CF}" type="slidenum">
              <a:rPr lang="en-US" smtClean="0"/>
              <a:pPr/>
              <a:t>37</a:t>
            </a:fld>
            <a:endParaRPr lang="en-US" dirty="0"/>
          </a:p>
        </p:txBody>
      </p:sp>
    </p:spTree>
    <p:custDataLst>
      <p:tags r:id="rId1"/>
    </p:custDataLst>
    <p:extLst>
      <p:ext uri="{BB962C8B-B14F-4D97-AF65-F5344CB8AC3E}">
        <p14:creationId xmlns:p14="http://schemas.microsoft.com/office/powerpoint/2010/main" val="2974289768"/>
      </p:ext>
    </p:extLst>
  </p:cSld>
  <p:clrMapOvr>
    <a:masterClrMapping/>
  </p:clrMapOvr>
  <p:transition advTm="164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627714" name="Line 2"/>
          <p:cNvSpPr>
            <a:spLocks noChangeShapeType="1"/>
          </p:cNvSpPr>
          <p:nvPr>
            <p:custDataLst>
              <p:tags r:id="rId2"/>
            </p:custDataLst>
          </p:nvPr>
        </p:nvSpPr>
        <p:spPr bwMode="auto">
          <a:xfrm>
            <a:off x="2773364" y="5799138"/>
            <a:ext cx="7208837" cy="0"/>
          </a:xfrm>
          <a:prstGeom prst="line">
            <a:avLst/>
          </a:prstGeom>
          <a:noFill/>
          <a:ln w="57150">
            <a:solidFill>
              <a:schemeClr val="tx2"/>
            </a:solidFill>
            <a:round/>
            <a:headEnd/>
            <a:tailEnd type="triangle" w="med" len="med"/>
          </a:ln>
          <a:effectLst/>
        </p:spPr>
        <p:txBody>
          <a:bodyPr>
            <a:spAutoFit/>
          </a:bodyPr>
          <a:lstStyle/>
          <a:p>
            <a:pPr>
              <a:defRPr/>
            </a:pPr>
            <a:endParaRPr lang="en-US" dirty="0"/>
          </a:p>
        </p:txBody>
      </p:sp>
      <p:sp>
        <p:nvSpPr>
          <p:cNvPr id="627715" name="Line 3"/>
          <p:cNvSpPr>
            <a:spLocks noChangeShapeType="1"/>
          </p:cNvSpPr>
          <p:nvPr>
            <p:custDataLst>
              <p:tags r:id="rId3"/>
            </p:custDataLst>
          </p:nvPr>
        </p:nvSpPr>
        <p:spPr bwMode="auto">
          <a:xfrm flipH="1" flipV="1">
            <a:off x="2766991" y="1898320"/>
            <a:ext cx="15875" cy="3916363"/>
          </a:xfrm>
          <a:prstGeom prst="line">
            <a:avLst/>
          </a:prstGeom>
          <a:noFill/>
          <a:ln w="57150">
            <a:solidFill>
              <a:schemeClr val="tx2"/>
            </a:solidFill>
            <a:round/>
            <a:headEnd/>
            <a:tailEnd type="triangle" w="med" len="med"/>
          </a:ln>
          <a:effectLst/>
        </p:spPr>
        <p:txBody>
          <a:bodyPr>
            <a:spAutoFit/>
          </a:bodyPr>
          <a:lstStyle/>
          <a:p>
            <a:pPr>
              <a:defRPr/>
            </a:pPr>
            <a:endParaRPr lang="en-US" dirty="0"/>
          </a:p>
        </p:txBody>
      </p:sp>
      <p:sp>
        <p:nvSpPr>
          <p:cNvPr id="22532" name="Text Box 4"/>
          <p:cNvSpPr txBox="1">
            <a:spLocks noChangeArrowheads="1"/>
          </p:cNvSpPr>
          <p:nvPr>
            <p:custDataLst>
              <p:tags r:id="rId4"/>
            </p:custDataLst>
          </p:nvPr>
        </p:nvSpPr>
        <p:spPr bwMode="auto">
          <a:xfrm>
            <a:off x="2971800" y="5862638"/>
            <a:ext cx="6781800" cy="369332"/>
          </a:xfrm>
          <a:prstGeom prst="rect">
            <a:avLst/>
          </a:prstGeom>
          <a:noFill/>
          <a:ln w="3175">
            <a:noFill/>
            <a:miter lim="800000"/>
            <a:headEnd/>
            <a:tailEnd/>
          </a:ln>
        </p:spPr>
        <p:txBody>
          <a:bodyPr wrap="square">
            <a:normAutofit/>
          </a:bodyPr>
          <a:lstStyle/>
          <a:p>
            <a:pPr algn="ctr"/>
            <a:r>
              <a:rPr lang="en-US" dirty="0"/>
              <a:t>Summary of Steps</a:t>
            </a:r>
          </a:p>
        </p:txBody>
      </p:sp>
      <p:sp>
        <p:nvSpPr>
          <p:cNvPr id="22533" name="Text Box 5"/>
          <p:cNvSpPr txBox="1">
            <a:spLocks noChangeArrowheads="1"/>
          </p:cNvSpPr>
          <p:nvPr>
            <p:custDataLst>
              <p:tags r:id="rId5"/>
            </p:custDataLst>
          </p:nvPr>
        </p:nvSpPr>
        <p:spPr bwMode="auto">
          <a:xfrm rot="-5400000">
            <a:off x="615997" y="3759802"/>
            <a:ext cx="3709340" cy="369332"/>
          </a:xfrm>
          <a:prstGeom prst="rect">
            <a:avLst/>
          </a:prstGeom>
          <a:noFill/>
          <a:ln w="3175">
            <a:noFill/>
            <a:miter lim="800000"/>
            <a:headEnd/>
            <a:tailEnd/>
          </a:ln>
        </p:spPr>
        <p:txBody>
          <a:bodyPr wrap="square">
            <a:normAutofit/>
          </a:bodyPr>
          <a:lstStyle/>
          <a:p>
            <a:pPr algn="ctr"/>
            <a:r>
              <a:rPr lang="en-US" dirty="0"/>
              <a:t>Summary of Steps</a:t>
            </a:r>
          </a:p>
        </p:txBody>
      </p:sp>
      <p:sp>
        <p:nvSpPr>
          <p:cNvPr id="627722" name="AutoShape 10"/>
          <p:cNvSpPr>
            <a:spLocks noChangeArrowheads="1"/>
          </p:cNvSpPr>
          <p:nvPr>
            <p:custDataLst>
              <p:tags r:id="rId6"/>
            </p:custDataLst>
          </p:nvPr>
        </p:nvSpPr>
        <p:spPr bwMode="invGray">
          <a:xfrm>
            <a:off x="3064145" y="4340444"/>
            <a:ext cx="1969991" cy="1222157"/>
          </a:xfrm>
          <a:prstGeom prst="round2DiagRect">
            <a:avLst/>
          </a:prstGeom>
          <a:solidFill>
            <a:schemeClr val="bg1"/>
          </a:solidFill>
          <a:ln w="12700">
            <a:solidFill>
              <a:schemeClr val="tx2"/>
            </a:solidFill>
            <a:round/>
            <a:headEnd/>
            <a:tailEnd/>
          </a:ln>
          <a:effectLst>
            <a:outerShdw blurRad="50800" dist="38100" dir="2700000" algn="tl" rotWithShape="0">
              <a:prstClr val="black">
                <a:alpha val="40000"/>
              </a:prstClr>
            </a:outerShdw>
          </a:effectLst>
        </p:spPr>
        <p:txBody>
          <a:bodyPr wrap="square" lIns="45720" rIns="45720" anchor="ctr">
            <a:noAutofit/>
          </a:bodyPr>
          <a:lstStyle/>
          <a:p>
            <a:pPr>
              <a:spcBef>
                <a:spcPct val="20000"/>
              </a:spcBef>
              <a:buClr>
                <a:schemeClr val="bg2"/>
              </a:buClr>
              <a:buFontTx/>
              <a:buChar char="•"/>
            </a:pPr>
            <a:r>
              <a:rPr lang="en-US" altLang="en-US" sz="2000" dirty="0">
                <a:solidFill>
                  <a:srgbClr val="003300"/>
                </a:solidFill>
              </a:rPr>
              <a:t>Obtain the IAIABC R3.1 Implementation Guide</a:t>
            </a:r>
          </a:p>
        </p:txBody>
      </p:sp>
      <p:sp>
        <p:nvSpPr>
          <p:cNvPr id="627725" name="AutoShape 13"/>
          <p:cNvSpPr>
            <a:spLocks noChangeArrowheads="1"/>
          </p:cNvSpPr>
          <p:nvPr>
            <p:custDataLst>
              <p:tags r:id="rId7"/>
            </p:custDataLst>
          </p:nvPr>
        </p:nvSpPr>
        <p:spPr bwMode="invGray">
          <a:xfrm>
            <a:off x="8009722" y="1904940"/>
            <a:ext cx="1743878" cy="1212785"/>
          </a:xfrm>
          <a:prstGeom prst="round2DiagRect">
            <a:avLst/>
          </a:prstGeom>
          <a:solidFill>
            <a:schemeClr val="bg1"/>
          </a:solidFill>
          <a:ln w="12700">
            <a:solidFill>
              <a:schemeClr val="tx2"/>
            </a:solidFill>
            <a:round/>
            <a:headEnd/>
            <a:tailEnd/>
          </a:ln>
          <a:effectLst>
            <a:outerShdw blurRad="50800" dist="38100" dir="2700000" algn="tl" rotWithShape="0">
              <a:prstClr val="black">
                <a:alpha val="40000"/>
              </a:prstClr>
            </a:outerShdw>
          </a:effectLst>
        </p:spPr>
        <p:txBody>
          <a:bodyPr wrap="square" lIns="45720" rIns="45720" anchor="ctr">
            <a:noAutofit/>
          </a:bodyPr>
          <a:lstStyle/>
          <a:p>
            <a:pPr>
              <a:spcBef>
                <a:spcPct val="20000"/>
              </a:spcBef>
              <a:buClr>
                <a:schemeClr val="bg2"/>
              </a:buClr>
              <a:buFontTx/>
              <a:buChar char="•"/>
            </a:pPr>
            <a:r>
              <a:rPr lang="en-US" altLang="en-US" sz="2000" dirty="0">
                <a:solidFill>
                  <a:srgbClr val="003300"/>
                </a:solidFill>
              </a:rPr>
              <a:t>Determine how you will handle your EDI reporting</a:t>
            </a:r>
          </a:p>
        </p:txBody>
      </p:sp>
      <p:sp>
        <p:nvSpPr>
          <p:cNvPr id="627728" name="Rectangle 16"/>
          <p:cNvSpPr>
            <a:spLocks noGrp="1" noChangeArrowheads="1"/>
          </p:cNvSpPr>
          <p:nvPr>
            <p:ph type="title"/>
            <p:custDataLst>
              <p:tags r:id="rId8"/>
            </p:custDataLst>
          </p:nvPr>
        </p:nvSpPr>
        <p:spPr>
          <a:xfrm>
            <a:off x="2365248" y="484632"/>
            <a:ext cx="8077200" cy="1143000"/>
          </a:xfrm>
        </p:spPr>
        <p:txBody>
          <a:bodyPr>
            <a:normAutofit/>
          </a:bodyPr>
          <a:lstStyle/>
          <a:p>
            <a:pPr>
              <a:defRPr/>
            </a:pPr>
            <a:r>
              <a:rPr lang="en-US" dirty="0"/>
              <a:t>Summary of Steps for Implementation</a:t>
            </a:r>
          </a:p>
        </p:txBody>
      </p:sp>
      <p:sp>
        <p:nvSpPr>
          <p:cNvPr id="17" name="AutoShape 10"/>
          <p:cNvSpPr>
            <a:spLocks noChangeArrowheads="1"/>
          </p:cNvSpPr>
          <p:nvPr>
            <p:custDataLst>
              <p:tags r:id="rId9"/>
            </p:custDataLst>
          </p:nvPr>
        </p:nvSpPr>
        <p:spPr bwMode="invGray">
          <a:xfrm>
            <a:off x="5715000" y="3124200"/>
            <a:ext cx="2133600" cy="2209801"/>
          </a:xfrm>
          <a:prstGeom prst="round2DiagRect">
            <a:avLst/>
          </a:prstGeom>
          <a:solidFill>
            <a:schemeClr val="bg1"/>
          </a:solidFill>
          <a:ln w="12700">
            <a:solidFill>
              <a:schemeClr val="tx2"/>
            </a:solidFill>
            <a:round/>
            <a:headEnd/>
            <a:tailEnd/>
          </a:ln>
          <a:effectLst>
            <a:outerShdw blurRad="50800" dist="38100" dir="2700000" algn="tl" rotWithShape="0">
              <a:prstClr val="black">
                <a:alpha val="40000"/>
              </a:prstClr>
            </a:outerShdw>
          </a:effectLst>
        </p:spPr>
        <p:txBody>
          <a:bodyPr wrap="square" lIns="45720" rIns="45720" anchor="ctr">
            <a:noAutofit/>
          </a:bodyPr>
          <a:lstStyle/>
          <a:p>
            <a:pPr>
              <a:lnSpc>
                <a:spcPct val="90000"/>
              </a:lnSpc>
              <a:spcBef>
                <a:spcPct val="20000"/>
              </a:spcBef>
              <a:buClr>
                <a:schemeClr val="bg2"/>
              </a:buClr>
            </a:pPr>
            <a:r>
              <a:rPr lang="en-US" altLang="en-US" sz="2000" dirty="0">
                <a:solidFill>
                  <a:srgbClr val="003300"/>
                </a:solidFill>
              </a:rPr>
              <a:t>Obtain the  MODWC Implementation Guide and MODWC</a:t>
            </a:r>
          </a:p>
          <a:p>
            <a:pPr>
              <a:lnSpc>
                <a:spcPct val="90000"/>
              </a:lnSpc>
              <a:spcBef>
                <a:spcPct val="20000"/>
              </a:spcBef>
              <a:buClr>
                <a:schemeClr val="bg2"/>
              </a:buClr>
            </a:pPr>
            <a:r>
              <a:rPr lang="en-US" altLang="en-US" sz="2000" dirty="0">
                <a:solidFill>
                  <a:srgbClr val="003300"/>
                </a:solidFill>
              </a:rPr>
              <a:t>Requirements Information </a:t>
            </a:r>
          </a:p>
        </p:txBody>
      </p:sp>
      <p:sp>
        <p:nvSpPr>
          <p:cNvPr id="11" name="Freeform 15"/>
          <p:cNvSpPr>
            <a:spLocks/>
          </p:cNvSpPr>
          <p:nvPr>
            <p:custDataLst>
              <p:tags r:id="rId10"/>
            </p:custDataLst>
          </p:nvPr>
        </p:nvSpPr>
        <p:spPr bwMode="auto">
          <a:xfrm rot="21240482">
            <a:off x="3174721" y="1354478"/>
            <a:ext cx="3728988" cy="2313711"/>
          </a:xfrm>
          <a:custGeom>
            <a:avLst/>
            <a:gdLst/>
            <a:ahLst/>
            <a:cxnLst>
              <a:cxn ang="0">
                <a:pos x="0" y="1390"/>
              </a:cxn>
              <a:cxn ang="0">
                <a:pos x="1529" y="158"/>
              </a:cxn>
              <a:cxn ang="0">
                <a:pos x="1529" y="0"/>
              </a:cxn>
              <a:cxn ang="0">
                <a:pos x="2030" y="360"/>
              </a:cxn>
              <a:cxn ang="0">
                <a:pos x="1523" y="714"/>
              </a:cxn>
              <a:cxn ang="0">
                <a:pos x="1520" y="543"/>
              </a:cxn>
              <a:cxn ang="0">
                <a:pos x="0" y="1390"/>
              </a:cxn>
            </a:cxnLst>
            <a:rect l="0" t="0" r="r" b="b"/>
            <a:pathLst>
              <a:path w="2030" h="1390">
                <a:moveTo>
                  <a:pt x="0" y="1390"/>
                </a:moveTo>
                <a:cubicBezTo>
                  <a:pt x="131" y="796"/>
                  <a:pt x="676" y="220"/>
                  <a:pt x="1529" y="158"/>
                </a:cubicBezTo>
                <a:lnTo>
                  <a:pt x="1529" y="0"/>
                </a:lnTo>
                <a:lnTo>
                  <a:pt x="2030" y="360"/>
                </a:lnTo>
                <a:lnTo>
                  <a:pt x="1523" y="714"/>
                </a:lnTo>
                <a:lnTo>
                  <a:pt x="1520" y="543"/>
                </a:lnTo>
                <a:cubicBezTo>
                  <a:pt x="803" y="447"/>
                  <a:pt x="109" y="1123"/>
                  <a:pt x="0" y="1390"/>
                </a:cubicBezTo>
                <a:close/>
              </a:path>
            </a:pathLst>
          </a:custGeom>
          <a:gradFill rotWithShape="1">
            <a:gsLst>
              <a:gs pos="0">
                <a:schemeClr val="accent5"/>
              </a:gs>
              <a:gs pos="100000">
                <a:schemeClr val="accent4"/>
              </a:gs>
            </a:gsLst>
            <a:lin ang="18900000" scaled="1"/>
          </a:gradFill>
          <a:ln w="3175" cap="flat" cmpd="sng">
            <a:noFill/>
            <a:prstDash val="solid"/>
            <a:round/>
            <a:headEnd/>
            <a:tailEnd/>
          </a:ln>
          <a:effectLst/>
        </p:spPr>
        <p:txBody>
          <a:bodyPr wrap="none" anchor="ctr">
            <a:noAutofit/>
          </a:bodyPr>
          <a:lstStyle/>
          <a:p>
            <a:pPr>
              <a:defRPr/>
            </a:pPr>
            <a:endParaRPr lang="en-US" dirty="0"/>
          </a:p>
        </p:txBody>
      </p:sp>
      <p:pic>
        <p:nvPicPr>
          <p:cNvPr id="4" name="Audio 3">
            <a:hlinkClick r:id="" action="ppaction://media"/>
            <a:extLst>
              <a:ext uri="{FF2B5EF4-FFF2-40B4-BE49-F238E27FC236}">
                <a16:creationId xmlns:a16="http://schemas.microsoft.com/office/drawing/2014/main" id="{A6CBF352-A7FB-B310-9BC1-4CAADEF866F5}"/>
              </a:ext>
            </a:extLst>
          </p:cNvPr>
          <p:cNvPicPr>
            <a:picLocks noChangeAspect="1"/>
          </p:cNvPicPr>
          <p:nvPr>
            <a:audioFile r:link="rId12"/>
            <p:extLst>
              <p:ext uri="{DAA4B4D4-6D71-4841-9C94-3DE7FCFB9230}">
                <p14:media xmlns:p14="http://schemas.microsoft.com/office/powerpoint/2010/main" r:embed="rId11"/>
              </p:ext>
            </p:extLst>
          </p:nvPr>
        </p:nvPicPr>
        <p:blipFill>
          <a:blip r:embed="rId16"/>
          <a:srcRect l="-203125" t="-203125" r="-203125" b="-203125"/>
          <a:stretch>
            <a:fillRect/>
          </a:stretch>
        </p:blipFill>
        <p:spPr>
          <a:xfrm>
            <a:off x="10052304" y="4718304"/>
            <a:ext cx="2057400" cy="2057400"/>
          </a:xfrm>
          <a:prstGeom prst="ellipse">
            <a:avLst/>
          </a:prstGeom>
        </p:spPr>
      </p:pic>
      <p:sp>
        <p:nvSpPr>
          <p:cNvPr id="2" name="Slide Number Placeholder 1"/>
          <p:cNvSpPr>
            <a:spLocks noGrp="1"/>
          </p:cNvSpPr>
          <p:nvPr>
            <p:ph type="sldNum" sz="quarter" idx="12"/>
          </p:nvPr>
        </p:nvSpPr>
        <p:spPr/>
        <p:txBody>
          <a:bodyPr/>
          <a:lstStyle/>
          <a:p>
            <a:fld id="{33D6E5A2-EC83-451F-A719-9AC1370DD5CF}" type="slidenum">
              <a:rPr lang="en-US" smtClean="0"/>
              <a:pPr/>
              <a:t>38</a:t>
            </a:fld>
            <a:endParaRPr lang="en-US" dirty="0"/>
          </a:p>
        </p:txBody>
      </p:sp>
    </p:spTree>
    <p:custDataLst>
      <p:tags r:id="rId1"/>
    </p:custDataLst>
    <p:extLst>
      <p:ext uri="{BB962C8B-B14F-4D97-AF65-F5344CB8AC3E}">
        <p14:creationId xmlns:p14="http://schemas.microsoft.com/office/powerpoint/2010/main" val="446947567"/>
      </p:ext>
    </p:extLst>
  </p:cSld>
  <p:clrMapOvr>
    <a:masterClrMapping/>
  </p:clrMapOvr>
  <p:transition advTm="289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9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627714" name="Line 2"/>
          <p:cNvSpPr>
            <a:spLocks noChangeShapeType="1"/>
          </p:cNvSpPr>
          <p:nvPr>
            <p:custDataLst>
              <p:tags r:id="rId2"/>
            </p:custDataLst>
          </p:nvPr>
        </p:nvSpPr>
        <p:spPr bwMode="auto">
          <a:xfrm>
            <a:off x="2773364" y="5799138"/>
            <a:ext cx="7208837" cy="0"/>
          </a:xfrm>
          <a:prstGeom prst="line">
            <a:avLst/>
          </a:prstGeom>
          <a:noFill/>
          <a:ln w="57150">
            <a:solidFill>
              <a:schemeClr val="tx2"/>
            </a:solidFill>
            <a:round/>
            <a:headEnd/>
            <a:tailEnd type="triangle" w="med" len="med"/>
          </a:ln>
          <a:effectLst/>
        </p:spPr>
        <p:txBody>
          <a:bodyPr>
            <a:spAutoFit/>
          </a:bodyPr>
          <a:lstStyle/>
          <a:p>
            <a:pPr>
              <a:defRPr/>
            </a:pPr>
            <a:endParaRPr lang="en-US" dirty="0"/>
          </a:p>
        </p:txBody>
      </p:sp>
      <p:sp>
        <p:nvSpPr>
          <p:cNvPr id="627715" name="Line 3"/>
          <p:cNvSpPr>
            <a:spLocks noChangeShapeType="1"/>
          </p:cNvSpPr>
          <p:nvPr>
            <p:custDataLst>
              <p:tags r:id="rId3"/>
            </p:custDataLst>
          </p:nvPr>
        </p:nvSpPr>
        <p:spPr bwMode="auto">
          <a:xfrm flipH="1" flipV="1">
            <a:off x="2766991" y="1898320"/>
            <a:ext cx="15875" cy="3916363"/>
          </a:xfrm>
          <a:prstGeom prst="line">
            <a:avLst/>
          </a:prstGeom>
          <a:noFill/>
          <a:ln w="57150">
            <a:solidFill>
              <a:schemeClr val="tx2"/>
            </a:solidFill>
            <a:round/>
            <a:headEnd/>
            <a:tailEnd type="triangle" w="med" len="med"/>
          </a:ln>
          <a:effectLst/>
        </p:spPr>
        <p:txBody>
          <a:bodyPr>
            <a:spAutoFit/>
          </a:bodyPr>
          <a:lstStyle/>
          <a:p>
            <a:pPr>
              <a:defRPr/>
            </a:pPr>
            <a:endParaRPr lang="en-US" dirty="0"/>
          </a:p>
        </p:txBody>
      </p:sp>
      <p:sp>
        <p:nvSpPr>
          <p:cNvPr id="22532" name="Text Box 4"/>
          <p:cNvSpPr txBox="1">
            <a:spLocks noChangeArrowheads="1"/>
          </p:cNvSpPr>
          <p:nvPr>
            <p:custDataLst>
              <p:tags r:id="rId4"/>
            </p:custDataLst>
          </p:nvPr>
        </p:nvSpPr>
        <p:spPr bwMode="auto">
          <a:xfrm>
            <a:off x="2971800" y="5862638"/>
            <a:ext cx="6781800" cy="369332"/>
          </a:xfrm>
          <a:prstGeom prst="rect">
            <a:avLst/>
          </a:prstGeom>
          <a:noFill/>
          <a:ln w="3175">
            <a:noFill/>
            <a:miter lim="800000"/>
            <a:headEnd/>
            <a:tailEnd/>
          </a:ln>
        </p:spPr>
        <p:txBody>
          <a:bodyPr wrap="square">
            <a:normAutofit/>
          </a:bodyPr>
          <a:lstStyle/>
          <a:p>
            <a:pPr algn="ctr"/>
            <a:r>
              <a:rPr lang="en-US" dirty="0"/>
              <a:t>Summary of Steps</a:t>
            </a:r>
          </a:p>
        </p:txBody>
      </p:sp>
      <p:sp>
        <p:nvSpPr>
          <p:cNvPr id="22533" name="Text Box 5"/>
          <p:cNvSpPr txBox="1">
            <a:spLocks noChangeArrowheads="1"/>
          </p:cNvSpPr>
          <p:nvPr>
            <p:custDataLst>
              <p:tags r:id="rId5"/>
            </p:custDataLst>
          </p:nvPr>
        </p:nvSpPr>
        <p:spPr bwMode="auto">
          <a:xfrm rot="-5400000">
            <a:off x="671825" y="3703974"/>
            <a:ext cx="3709340" cy="480989"/>
          </a:xfrm>
          <a:prstGeom prst="rect">
            <a:avLst/>
          </a:prstGeom>
          <a:noFill/>
          <a:ln w="3175">
            <a:noFill/>
            <a:miter lim="800000"/>
            <a:headEnd/>
            <a:tailEnd/>
          </a:ln>
        </p:spPr>
        <p:txBody>
          <a:bodyPr wrap="square">
            <a:normAutofit/>
          </a:bodyPr>
          <a:lstStyle/>
          <a:p>
            <a:pPr algn="ctr"/>
            <a:r>
              <a:rPr lang="en-US" dirty="0"/>
              <a:t>summary of Steps</a:t>
            </a:r>
          </a:p>
        </p:txBody>
      </p:sp>
      <p:sp>
        <p:nvSpPr>
          <p:cNvPr id="627722" name="AutoShape 10"/>
          <p:cNvSpPr>
            <a:spLocks noChangeArrowheads="1"/>
          </p:cNvSpPr>
          <p:nvPr>
            <p:custDataLst>
              <p:tags r:id="rId6"/>
            </p:custDataLst>
          </p:nvPr>
        </p:nvSpPr>
        <p:spPr bwMode="invGray">
          <a:xfrm>
            <a:off x="3064144" y="3657601"/>
            <a:ext cx="2117456" cy="1893651"/>
          </a:xfrm>
          <a:prstGeom prst="round2DiagRect">
            <a:avLst/>
          </a:prstGeom>
          <a:solidFill>
            <a:schemeClr val="bg1"/>
          </a:solidFill>
          <a:ln w="12700">
            <a:solidFill>
              <a:schemeClr val="tx2"/>
            </a:solidFill>
            <a:round/>
            <a:headEnd/>
            <a:tailEnd/>
          </a:ln>
          <a:effectLst>
            <a:outerShdw blurRad="50800" dist="38100" dir="2700000" algn="tl" rotWithShape="0">
              <a:prstClr val="black">
                <a:alpha val="40000"/>
              </a:prstClr>
            </a:outerShdw>
          </a:effectLst>
        </p:spPr>
        <p:txBody>
          <a:bodyPr wrap="square" lIns="45720" rIns="45720" anchor="ctr">
            <a:noAutofit/>
          </a:bodyPr>
          <a:lstStyle/>
          <a:p>
            <a:pPr algn="ctr">
              <a:defRPr/>
            </a:pPr>
            <a:r>
              <a:rPr lang="en-US" sz="2000" dirty="0">
                <a:solidFill>
                  <a:srgbClr val="003300"/>
                </a:solidFill>
                <a:latin typeface="Segoe Semibold" pitchFamily="34" charset="0"/>
              </a:rPr>
              <a:t>Register: </a:t>
            </a:r>
            <a:r>
              <a:rPr lang="en-US" altLang="en-US" sz="2000" dirty="0">
                <a:solidFill>
                  <a:srgbClr val="003300"/>
                </a:solidFill>
              </a:rPr>
              <a:t>Complete the Trading Partner Profile Registration online.</a:t>
            </a:r>
          </a:p>
        </p:txBody>
      </p:sp>
      <p:sp>
        <p:nvSpPr>
          <p:cNvPr id="627725" name="AutoShape 13"/>
          <p:cNvSpPr>
            <a:spLocks noChangeArrowheads="1"/>
          </p:cNvSpPr>
          <p:nvPr>
            <p:custDataLst>
              <p:tags r:id="rId7"/>
            </p:custDataLst>
          </p:nvPr>
        </p:nvSpPr>
        <p:spPr bwMode="invGray">
          <a:xfrm>
            <a:off x="7859671" y="2089799"/>
            <a:ext cx="1743878" cy="1212785"/>
          </a:xfrm>
          <a:prstGeom prst="round2DiagRect">
            <a:avLst/>
          </a:prstGeom>
          <a:solidFill>
            <a:schemeClr val="bg1"/>
          </a:solidFill>
          <a:ln w="12700">
            <a:solidFill>
              <a:schemeClr val="tx2"/>
            </a:solidFill>
            <a:round/>
            <a:headEnd/>
            <a:tailEnd/>
          </a:ln>
          <a:effectLst>
            <a:outerShdw blurRad="50800" dist="38100" dir="2700000" algn="tl" rotWithShape="0">
              <a:prstClr val="black">
                <a:alpha val="40000"/>
              </a:prstClr>
            </a:outerShdw>
          </a:effectLst>
        </p:spPr>
        <p:txBody>
          <a:bodyPr wrap="square" lIns="45720" rIns="45720" anchor="ctr">
            <a:noAutofit/>
          </a:bodyPr>
          <a:lstStyle/>
          <a:p>
            <a:pPr algn="ctr">
              <a:defRPr/>
            </a:pPr>
            <a:r>
              <a:rPr lang="en-US" sz="2000" dirty="0">
                <a:latin typeface="Segoe Semibold" pitchFamily="34" charset="0"/>
              </a:rPr>
              <a:t>Move to Production</a:t>
            </a:r>
            <a:endParaRPr lang="en-US" sz="2000" dirty="0"/>
          </a:p>
        </p:txBody>
      </p:sp>
      <p:sp>
        <p:nvSpPr>
          <p:cNvPr id="627728" name="Rectangle 16"/>
          <p:cNvSpPr>
            <a:spLocks noGrp="1" noChangeArrowheads="1"/>
          </p:cNvSpPr>
          <p:nvPr>
            <p:ph type="title"/>
            <p:custDataLst>
              <p:tags r:id="rId8"/>
            </p:custDataLst>
          </p:nvPr>
        </p:nvSpPr>
        <p:spPr>
          <a:xfrm>
            <a:off x="2365248" y="484632"/>
            <a:ext cx="8077200" cy="1143000"/>
          </a:xfrm>
        </p:spPr>
        <p:txBody>
          <a:bodyPr>
            <a:normAutofit/>
          </a:bodyPr>
          <a:lstStyle/>
          <a:p>
            <a:pPr>
              <a:defRPr/>
            </a:pPr>
            <a:r>
              <a:rPr lang="en-US" dirty="0"/>
              <a:t>Summary of Steps for Implementation</a:t>
            </a:r>
          </a:p>
        </p:txBody>
      </p:sp>
      <p:sp>
        <p:nvSpPr>
          <p:cNvPr id="17" name="AutoShape 10"/>
          <p:cNvSpPr>
            <a:spLocks noChangeArrowheads="1"/>
          </p:cNvSpPr>
          <p:nvPr>
            <p:custDataLst>
              <p:tags r:id="rId9"/>
            </p:custDataLst>
          </p:nvPr>
        </p:nvSpPr>
        <p:spPr bwMode="invGray">
          <a:xfrm>
            <a:off x="5715000" y="3276600"/>
            <a:ext cx="1905000" cy="1526725"/>
          </a:xfrm>
          <a:prstGeom prst="round2DiagRect">
            <a:avLst/>
          </a:prstGeom>
          <a:solidFill>
            <a:schemeClr val="bg1"/>
          </a:solidFill>
          <a:ln w="12700">
            <a:solidFill>
              <a:schemeClr val="tx2"/>
            </a:solidFill>
            <a:round/>
            <a:headEnd/>
            <a:tailEnd/>
          </a:ln>
          <a:effectLst>
            <a:outerShdw blurRad="50800" dist="38100" dir="2700000" algn="tl" rotWithShape="0">
              <a:prstClr val="black">
                <a:alpha val="40000"/>
              </a:prstClr>
            </a:outerShdw>
          </a:effectLst>
        </p:spPr>
        <p:txBody>
          <a:bodyPr wrap="square" lIns="45720" rIns="45720" anchor="ctr">
            <a:noAutofit/>
          </a:bodyPr>
          <a:lstStyle/>
          <a:p>
            <a:pPr algn="ctr">
              <a:defRPr/>
            </a:pPr>
            <a:r>
              <a:rPr lang="en-US" sz="2000" dirty="0">
                <a:solidFill>
                  <a:srgbClr val="003300"/>
                </a:solidFill>
                <a:latin typeface="Segoe Semibold" pitchFamily="34" charset="0"/>
              </a:rPr>
              <a:t>Test: </a:t>
            </a:r>
            <a:r>
              <a:rPr lang="en-US" altLang="en-US" sz="2000" dirty="0">
                <a:solidFill>
                  <a:srgbClr val="003300"/>
                </a:solidFill>
              </a:rPr>
              <a:t>Prepare to send and receive EDI data and Begin the Testing Process</a:t>
            </a:r>
          </a:p>
        </p:txBody>
      </p:sp>
      <p:sp>
        <p:nvSpPr>
          <p:cNvPr id="11" name="Freeform 15"/>
          <p:cNvSpPr>
            <a:spLocks/>
          </p:cNvSpPr>
          <p:nvPr>
            <p:custDataLst>
              <p:tags r:id="rId10"/>
            </p:custDataLst>
          </p:nvPr>
        </p:nvSpPr>
        <p:spPr bwMode="auto">
          <a:xfrm rot="21240482">
            <a:off x="3174721" y="1354478"/>
            <a:ext cx="3728988" cy="2313711"/>
          </a:xfrm>
          <a:custGeom>
            <a:avLst/>
            <a:gdLst/>
            <a:ahLst/>
            <a:cxnLst>
              <a:cxn ang="0">
                <a:pos x="0" y="1390"/>
              </a:cxn>
              <a:cxn ang="0">
                <a:pos x="1529" y="158"/>
              </a:cxn>
              <a:cxn ang="0">
                <a:pos x="1529" y="0"/>
              </a:cxn>
              <a:cxn ang="0">
                <a:pos x="2030" y="360"/>
              </a:cxn>
              <a:cxn ang="0">
                <a:pos x="1523" y="714"/>
              </a:cxn>
              <a:cxn ang="0">
                <a:pos x="1520" y="543"/>
              </a:cxn>
              <a:cxn ang="0">
                <a:pos x="0" y="1390"/>
              </a:cxn>
            </a:cxnLst>
            <a:rect l="0" t="0" r="r" b="b"/>
            <a:pathLst>
              <a:path w="2030" h="1390">
                <a:moveTo>
                  <a:pt x="0" y="1390"/>
                </a:moveTo>
                <a:cubicBezTo>
                  <a:pt x="131" y="796"/>
                  <a:pt x="676" y="220"/>
                  <a:pt x="1529" y="158"/>
                </a:cubicBezTo>
                <a:lnTo>
                  <a:pt x="1529" y="0"/>
                </a:lnTo>
                <a:lnTo>
                  <a:pt x="2030" y="360"/>
                </a:lnTo>
                <a:lnTo>
                  <a:pt x="1523" y="714"/>
                </a:lnTo>
                <a:lnTo>
                  <a:pt x="1520" y="543"/>
                </a:lnTo>
                <a:cubicBezTo>
                  <a:pt x="803" y="447"/>
                  <a:pt x="109" y="1123"/>
                  <a:pt x="0" y="1390"/>
                </a:cubicBezTo>
                <a:close/>
              </a:path>
            </a:pathLst>
          </a:custGeom>
          <a:gradFill rotWithShape="1">
            <a:gsLst>
              <a:gs pos="0">
                <a:schemeClr val="accent5"/>
              </a:gs>
              <a:gs pos="100000">
                <a:schemeClr val="accent4"/>
              </a:gs>
            </a:gsLst>
            <a:lin ang="18900000" scaled="1"/>
          </a:gradFill>
          <a:ln w="3175" cap="flat" cmpd="sng">
            <a:noFill/>
            <a:prstDash val="solid"/>
            <a:round/>
            <a:headEnd/>
            <a:tailEnd/>
          </a:ln>
          <a:effectLst/>
        </p:spPr>
        <p:txBody>
          <a:bodyPr wrap="none" anchor="ctr">
            <a:noAutofit/>
          </a:bodyPr>
          <a:lstStyle/>
          <a:p>
            <a:pPr>
              <a:defRPr/>
            </a:pPr>
            <a:endParaRPr lang="en-US" dirty="0"/>
          </a:p>
        </p:txBody>
      </p:sp>
      <p:pic>
        <p:nvPicPr>
          <p:cNvPr id="4" name="Audio 3">
            <a:hlinkClick r:id="" action="ppaction://media"/>
            <a:extLst>
              <a:ext uri="{FF2B5EF4-FFF2-40B4-BE49-F238E27FC236}">
                <a16:creationId xmlns:a16="http://schemas.microsoft.com/office/drawing/2014/main" id="{0E972519-0806-4EB8-6CAA-5869FC8E8184}"/>
              </a:ext>
            </a:extLst>
          </p:cNvPr>
          <p:cNvPicPr>
            <a:picLocks noChangeAspect="1"/>
          </p:cNvPicPr>
          <p:nvPr>
            <a:audioFile r:link="rId12"/>
            <p:extLst>
              <p:ext uri="{DAA4B4D4-6D71-4841-9C94-3DE7FCFB9230}">
                <p14:media xmlns:p14="http://schemas.microsoft.com/office/powerpoint/2010/main" r:embed="rId11"/>
              </p:ext>
            </p:extLst>
          </p:nvPr>
        </p:nvPicPr>
        <p:blipFill>
          <a:blip r:embed="rId16"/>
          <a:srcRect l="-203125" t="-203125" r="-203125" b="-203125"/>
          <a:stretch>
            <a:fillRect/>
          </a:stretch>
        </p:blipFill>
        <p:spPr>
          <a:xfrm>
            <a:off x="10052304" y="4718304"/>
            <a:ext cx="2057400" cy="2057400"/>
          </a:xfrm>
          <a:prstGeom prst="ellipse">
            <a:avLst/>
          </a:prstGeom>
        </p:spPr>
      </p:pic>
      <p:sp>
        <p:nvSpPr>
          <p:cNvPr id="2" name="Slide Number Placeholder 1"/>
          <p:cNvSpPr>
            <a:spLocks noGrp="1"/>
          </p:cNvSpPr>
          <p:nvPr>
            <p:ph type="sldNum" sz="quarter" idx="12"/>
          </p:nvPr>
        </p:nvSpPr>
        <p:spPr/>
        <p:txBody>
          <a:bodyPr/>
          <a:lstStyle/>
          <a:p>
            <a:fld id="{33D6E5A2-EC83-451F-A719-9AC1370DD5CF}" type="slidenum">
              <a:rPr lang="en-US" smtClean="0"/>
              <a:pPr/>
              <a:t>39</a:t>
            </a:fld>
            <a:endParaRPr lang="en-US" dirty="0"/>
          </a:p>
        </p:txBody>
      </p:sp>
    </p:spTree>
    <p:custDataLst>
      <p:tags r:id="rId1"/>
    </p:custDataLst>
    <p:extLst>
      <p:ext uri="{BB962C8B-B14F-4D97-AF65-F5344CB8AC3E}">
        <p14:creationId xmlns:p14="http://schemas.microsoft.com/office/powerpoint/2010/main" val="683461912"/>
      </p:ext>
    </p:extLst>
  </p:cSld>
  <p:clrMapOvr>
    <a:masterClrMapping/>
  </p:clrMapOvr>
  <p:transition advTm="614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183592" y="514350"/>
            <a:ext cx="3824816" cy="1007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dirty="0" smtClean="0">
                <a:solidFill>
                  <a:srgbClr val="253A5C"/>
                </a:solidFill>
                <a:latin typeface="Trade Gothic Next LT Pro"/>
                <a:ea typeface="Barlow Black"/>
                <a:cs typeface="Barlow Black"/>
                <a:sym typeface="Barlow Black"/>
              </a:rPr>
              <a:t>Why EDI?</a:t>
            </a:r>
            <a:endParaRPr lang="en-US" sz="3600" b="1" dirty="0">
              <a:solidFill>
                <a:srgbClr val="253A5C"/>
              </a:solidFill>
              <a:latin typeface="Trade Gothic Next LT Pro"/>
              <a:ea typeface="Barlow Black"/>
              <a:cs typeface="Barlow Black"/>
            </a:endParaRPr>
          </a:p>
        </p:txBody>
      </p:sp>
      <p:sp>
        <p:nvSpPr>
          <p:cNvPr id="9" name="Text Placeholder 2"/>
          <p:cNvSpPr txBox="1">
            <a:spLocks/>
          </p:cNvSpPr>
          <p:nvPr/>
        </p:nvSpPr>
        <p:spPr>
          <a:xfrm>
            <a:off x="1444978" y="1270491"/>
            <a:ext cx="9790712" cy="457795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28"/>
            <a:r>
              <a:rPr lang="en-US" sz="2400" b="1" kern="0" dirty="0" smtClean="0">
                <a:solidFill>
                  <a:srgbClr val="253A5C"/>
                </a:solidFill>
                <a:latin typeface="Trade Gothic Next LT Pro"/>
                <a:cs typeface="Times New Roman" panose="02020603050405020304" pitchFamily="18" charset="0"/>
              </a:rPr>
              <a:t>§287.380</a:t>
            </a:r>
          </a:p>
          <a:p>
            <a:pPr marL="118528"/>
            <a:r>
              <a:rPr lang="en-US" sz="2400" b="1" kern="0" dirty="0" smtClean="0">
                <a:solidFill>
                  <a:srgbClr val="253A5C"/>
                </a:solidFill>
                <a:latin typeface="Trade Gothic Next LT Pro"/>
                <a:cs typeface="Times New Roman" panose="02020603050405020304" pitchFamily="18" charset="0"/>
              </a:rPr>
              <a:t>8 CSR 50-2.010(1)</a:t>
            </a:r>
          </a:p>
          <a:p>
            <a:pPr marL="118528"/>
            <a:r>
              <a:rPr lang="en-US" sz="2400" b="1" kern="0" dirty="0" smtClean="0">
                <a:solidFill>
                  <a:srgbClr val="253A5C"/>
                </a:solidFill>
                <a:latin typeface="Trade Gothic Next LT Pro"/>
              </a:rPr>
              <a:t>8 CSR 50-2.010(2) </a:t>
            </a:r>
          </a:p>
          <a:p>
            <a:pPr marL="118528"/>
            <a:endParaRPr lang="en-US" sz="2400" b="1" kern="0" dirty="0" smtClean="0">
              <a:solidFill>
                <a:srgbClr val="253A5C"/>
              </a:solidFill>
              <a:latin typeface="Trade Gothic Next LT Pro"/>
              <a:cs typeface="Times New Roman" panose="02020603050405020304" pitchFamily="18" charset="0"/>
            </a:endParaRPr>
          </a:p>
          <a:p>
            <a:pPr marL="118528"/>
            <a:r>
              <a:rPr lang="en-US" sz="2400" b="1" u="sng" kern="0" dirty="0" smtClean="0">
                <a:solidFill>
                  <a:srgbClr val="253A5C"/>
                </a:solidFill>
                <a:latin typeface="Trade Gothic Next LT Pro"/>
                <a:cs typeface="Times New Roman" panose="02020603050405020304" pitchFamily="18" charset="0"/>
              </a:rPr>
              <a:t>Paraphrased: </a:t>
            </a:r>
          </a:p>
          <a:p>
            <a:pPr marL="118528"/>
            <a:r>
              <a:rPr lang="en-US" sz="2400" i="1" kern="0" dirty="0" smtClean="0">
                <a:solidFill>
                  <a:srgbClr val="253A5C"/>
                </a:solidFill>
                <a:latin typeface="Trade Gothic Next LT Pro"/>
              </a:rPr>
              <a:t>Every employer or his insurer </a:t>
            </a:r>
            <a:r>
              <a:rPr lang="en-US" sz="2400" kern="0" dirty="0" smtClean="0">
                <a:solidFill>
                  <a:srgbClr val="253A5C"/>
                </a:solidFill>
                <a:latin typeface="Trade Gothic Next LT Pro"/>
              </a:rPr>
              <a:t>in this state…….</a:t>
            </a:r>
            <a:r>
              <a:rPr lang="en-US" sz="2400" i="1" kern="0" dirty="0" smtClean="0">
                <a:solidFill>
                  <a:srgbClr val="253A5C"/>
                </a:solidFill>
                <a:latin typeface="Trade Gothic Next LT Pro"/>
              </a:rPr>
              <a:t>shall……..file with the division…..a full and complete report of every injury or death to any employee</a:t>
            </a:r>
            <a:r>
              <a:rPr lang="en-US" sz="2400" kern="0" dirty="0" smtClean="0">
                <a:solidFill>
                  <a:srgbClr val="253A5C"/>
                </a:solidFill>
                <a:latin typeface="Trade Gothic Next LT Pro"/>
              </a:rPr>
              <a:t>……</a:t>
            </a:r>
            <a:r>
              <a:rPr lang="en-US" sz="2400" i="1" kern="0" dirty="0" smtClean="0">
                <a:solidFill>
                  <a:srgbClr val="253A5C"/>
                </a:solidFill>
                <a:latin typeface="Trade Gothic Next LT Pro"/>
              </a:rPr>
              <a:t>and every employer or insurer shall also furnish the division with such supplemental reports in regard thereto as the division shall require</a:t>
            </a:r>
            <a:r>
              <a:rPr lang="en-US" sz="2400" kern="0" dirty="0" smtClean="0">
                <a:solidFill>
                  <a:srgbClr val="253A5C"/>
                </a:solidFill>
                <a:latin typeface="Trade Gothic Next LT Pro"/>
              </a:rPr>
              <a:t>.</a:t>
            </a:r>
          </a:p>
          <a:p>
            <a:pPr marL="118528"/>
            <a:endParaRPr lang="en-US" sz="2400" b="1" kern="0" dirty="0" smtClean="0">
              <a:solidFill>
                <a:srgbClr val="253A5C"/>
              </a:solidFill>
              <a:latin typeface="Trade Gothic Next LT Pro"/>
              <a:cs typeface="Times New Roman" panose="02020603050405020304" pitchFamily="18" charset="0"/>
            </a:endParaRPr>
          </a:p>
          <a:p>
            <a:pPr marL="118528"/>
            <a:r>
              <a:rPr lang="en-US" sz="2400" b="1" kern="0" dirty="0" smtClean="0">
                <a:solidFill>
                  <a:srgbClr val="253A5C"/>
                </a:solidFill>
                <a:latin typeface="Trade Gothic Next LT Pro"/>
                <a:cs typeface="Times New Roman" panose="02020603050405020304" pitchFamily="18" charset="0"/>
              </a:rPr>
              <a:t>§287.650.1</a:t>
            </a:r>
            <a:endParaRPr lang="en-US" sz="2400" b="1" kern="0" dirty="0">
              <a:solidFill>
                <a:srgbClr val="253A5C"/>
              </a:solidFill>
              <a:latin typeface="Trade Gothic Next LT Pro"/>
              <a:cs typeface="Times New Roman" panose="02020603050405020304" pitchFamily="18" charset="0"/>
            </a:endParaRPr>
          </a:p>
          <a:p>
            <a:pPr marL="118528"/>
            <a:endParaRPr lang="en-US" sz="2400" kern="0" dirty="0">
              <a:solidFill>
                <a:srgbClr val="253A5C"/>
              </a:solidFill>
              <a:latin typeface="Trade Gothic Next LT Pro"/>
              <a:cs typeface="Times New Roman" panose="02020603050405020304" pitchFamily="18" charset="0"/>
            </a:endParaRPr>
          </a:p>
          <a:p>
            <a:pPr marL="118528"/>
            <a:r>
              <a:rPr lang="en-US" sz="2400" b="1" u="sng" kern="0" dirty="0">
                <a:solidFill>
                  <a:srgbClr val="253A5C"/>
                </a:solidFill>
                <a:latin typeface="Trade Gothic Next LT Pro"/>
                <a:cs typeface="Times New Roman" panose="02020603050405020304" pitchFamily="18" charset="0"/>
              </a:rPr>
              <a:t>Paraphrased:</a:t>
            </a:r>
          </a:p>
          <a:p>
            <a:pPr marL="118528"/>
            <a:r>
              <a:rPr lang="en-US" sz="2400" i="1" kern="0" dirty="0">
                <a:solidFill>
                  <a:srgbClr val="253A5C"/>
                </a:solidFill>
                <a:latin typeface="Trade Gothic Next LT Pro"/>
              </a:rPr>
              <a:t>The </a:t>
            </a:r>
            <a:r>
              <a:rPr lang="en-US" sz="2400" i="1" kern="0" dirty="0">
                <a:solidFill>
                  <a:srgbClr val="253A5C"/>
                </a:solidFill>
                <a:latin typeface="Trade Gothic Next LT Pro"/>
              </a:rPr>
              <a:t>division of workers' compensation shall have such powers as may be necessary to carry out all the provisions of this chapter including the use of electronic processes</a:t>
            </a:r>
            <a:endParaRPr lang="en-US" sz="2400" i="1" kern="0" dirty="0">
              <a:solidFill>
                <a:srgbClr val="253A5C"/>
              </a:solidFill>
              <a:latin typeface="Trade Gothic Next LT Pro"/>
            </a:endParaRPr>
          </a:p>
          <a:p>
            <a:pPr marL="118528"/>
            <a:endParaRPr lang="en-US" sz="2400" kern="0" dirty="0">
              <a:solidFill>
                <a:srgbClr val="253A5C"/>
              </a:solidFill>
              <a:latin typeface="Trade Gothic Next LT Pro"/>
              <a:cs typeface="Times New Roman" panose="02020603050405020304" pitchFamily="18" charset="0"/>
            </a:endParaRPr>
          </a:p>
          <a:p>
            <a:pPr marL="118528"/>
            <a:endParaRPr lang="en-US" sz="2400" kern="0" dirty="0" smtClean="0"/>
          </a:p>
          <a:p>
            <a:pPr marL="118528"/>
            <a:endParaRPr lang="en-US" sz="2400" kern="0" dirty="0" smtClean="0"/>
          </a:p>
          <a:p>
            <a:pPr marL="118528"/>
            <a:endParaRPr lang="en-US" sz="2400" kern="0" dirty="0"/>
          </a:p>
        </p:txBody>
      </p:sp>
      <p:sp>
        <p:nvSpPr>
          <p:cNvPr id="10" name="Slide Number Placeholder 9"/>
          <p:cNvSpPr>
            <a:spLocks noGrp="1"/>
          </p:cNvSpPr>
          <p:nvPr>
            <p:ph type="sldNum" idx="12"/>
          </p:nvPr>
        </p:nvSpPr>
        <p:spPr/>
        <p:txBody>
          <a:bodyPr/>
          <a:lstStyle/>
          <a:p>
            <a:fld id="{00000000-1234-1234-1234-123412341234}" type="slidenum">
              <a:rPr lang="en-GB" smtClean="0"/>
              <a:pPr/>
              <a:t>4</a:t>
            </a:fld>
            <a:endParaRPr lang="en-GB" dirty="0"/>
          </a:p>
        </p:txBody>
      </p:sp>
    </p:spTree>
    <p:extLst>
      <p:ext uri="{BB962C8B-B14F-4D97-AF65-F5344CB8AC3E}">
        <p14:creationId xmlns:p14="http://schemas.microsoft.com/office/powerpoint/2010/main" val="3351465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21770-0716-4A23-B59A-61B41CA6AB9C}"/>
              </a:ext>
            </a:extLst>
          </p:cNvPr>
          <p:cNvSpPr txBox="1">
            <a:spLocks/>
          </p:cNvSpPr>
          <p:nvPr/>
        </p:nvSpPr>
        <p:spPr>
          <a:xfrm>
            <a:off x="2829219" y="2162627"/>
            <a:ext cx="69342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en-US" sz="4400" kern="1200" dirty="0" smtClean="0">
                <a:solidFill>
                  <a:schemeClr val="tx1"/>
                </a:solidFill>
                <a:latin typeface="+mj-lt"/>
                <a:ea typeface="+mj-ea"/>
                <a:cs typeface="+mj-cs"/>
              </a:defRPr>
            </a:lvl1pPr>
          </a:lstStyle>
          <a:p>
            <a:r>
              <a:rPr lang="en-US" altLang="en-US" i="1" dirty="0">
                <a:latin typeface="Myriad Pro"/>
              </a:rPr>
              <a:t>How do I get help?</a:t>
            </a:r>
          </a:p>
        </p:txBody>
      </p:sp>
      <p:sp>
        <p:nvSpPr>
          <p:cNvPr id="3" name="Content Placeholder 2">
            <a:extLst>
              <a:ext uri="{FF2B5EF4-FFF2-40B4-BE49-F238E27FC236}">
                <a16:creationId xmlns:a16="http://schemas.microsoft.com/office/drawing/2014/main" id="{540477E8-EE7C-4ADD-8CAF-C96BDEB05BE0}"/>
              </a:ext>
            </a:extLst>
          </p:cNvPr>
          <p:cNvSpPr txBox="1">
            <a:spLocks/>
          </p:cNvSpPr>
          <p:nvPr/>
        </p:nvSpPr>
        <p:spPr>
          <a:xfrm>
            <a:off x="2308519" y="3250360"/>
            <a:ext cx="7975600" cy="2446337"/>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altLang="en-US" sz="2600" dirty="0">
                <a:latin typeface="Myriad Pro"/>
              </a:rPr>
              <a:t>All Release 3.1 questions related to the Trading Partner Registration Process and/or General EDI Support, please contact the Missouri EDI Support Team via email at </a:t>
            </a:r>
            <a:r>
              <a:rPr lang="en-US" altLang="en-US" sz="2600" u="sng" dirty="0">
                <a:latin typeface="Myriad Pro"/>
              </a:rPr>
              <a:t>modwcedi@iso.com</a:t>
            </a:r>
            <a:r>
              <a:rPr lang="en-US" altLang="en-US" sz="2600" dirty="0">
                <a:latin typeface="Myriad Pro"/>
              </a:rPr>
              <a:t>.</a:t>
            </a:r>
            <a:endParaRPr lang="en-US" altLang="en-US" dirty="0">
              <a:latin typeface="Myriad Pro"/>
            </a:endParaRPr>
          </a:p>
        </p:txBody>
      </p:sp>
      <p:pic>
        <p:nvPicPr>
          <p:cNvPr id="4" name="Picture 2">
            <a:extLst>
              <a:ext uri="{FF2B5EF4-FFF2-40B4-BE49-F238E27FC236}">
                <a16:creationId xmlns:a16="http://schemas.microsoft.com/office/drawing/2014/main" id="{B0A62195-87A7-440B-B626-FEF5876376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0657" y="5028043"/>
            <a:ext cx="1157514" cy="115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E28C9052-E29F-F512-B6A4-F2C0568168F3}"/>
              </a:ext>
            </a:extLst>
          </p:cNvPr>
          <p:cNvPicPr>
            <a:picLocks noChangeAspect="1"/>
          </p:cNvPicPr>
          <p:nvPr/>
        </p:nvPicPr>
        <p:blipFill>
          <a:blip r:embed="rId7"/>
          <a:stretch>
            <a:fillRect/>
          </a:stretch>
        </p:blipFill>
        <p:spPr>
          <a:xfrm>
            <a:off x="1612893" y="758370"/>
            <a:ext cx="9366852" cy="1404257"/>
          </a:xfrm>
          <a:prstGeom prst="rect">
            <a:avLst/>
          </a:prstGeom>
        </p:spPr>
      </p:pic>
      <p:pic>
        <p:nvPicPr>
          <p:cNvPr id="8" name="Audio 7">
            <a:hlinkClick r:id="" action="ppaction://media"/>
            <a:extLst>
              <a:ext uri="{FF2B5EF4-FFF2-40B4-BE49-F238E27FC236}">
                <a16:creationId xmlns:a16="http://schemas.microsoft.com/office/drawing/2014/main" id="{FE181BAA-6DD3-EF77-6897-FBB70D96955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
        <p:nvSpPr>
          <p:cNvPr id="6" name="Slide Number Placeholder 5"/>
          <p:cNvSpPr>
            <a:spLocks noGrp="1"/>
          </p:cNvSpPr>
          <p:nvPr>
            <p:ph type="sldNum" sz="quarter" idx="12"/>
          </p:nvPr>
        </p:nvSpPr>
        <p:spPr/>
        <p:txBody>
          <a:bodyPr/>
          <a:lstStyle/>
          <a:p>
            <a:fld id="{33D6E5A2-EC83-451F-A719-9AC1370DD5CF}" type="slidenum">
              <a:rPr lang="en-US" smtClean="0"/>
              <a:pPr/>
              <a:t>40</a:t>
            </a:fld>
            <a:endParaRPr lang="en-US" dirty="0"/>
          </a:p>
        </p:txBody>
      </p:sp>
    </p:spTree>
    <p:extLst>
      <p:ext uri="{BB962C8B-B14F-4D97-AF65-F5344CB8AC3E}">
        <p14:creationId xmlns:p14="http://schemas.microsoft.com/office/powerpoint/2010/main" val="4282452103"/>
      </p:ext>
    </p:extLst>
  </p:cSld>
  <p:clrMapOvr>
    <a:masterClrMapping/>
  </p:clrMapOvr>
  <p:transition spd="slow" advTm="234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27728" name="Rectangle 16"/>
          <p:cNvSpPr>
            <a:spLocks noGrp="1" noChangeArrowheads="1"/>
          </p:cNvSpPr>
          <p:nvPr>
            <p:ph type="title"/>
            <p:custDataLst>
              <p:tags r:id="rId2"/>
            </p:custDataLst>
          </p:nvPr>
        </p:nvSpPr>
        <p:spPr>
          <a:xfrm>
            <a:off x="2185148" y="2584268"/>
            <a:ext cx="8077200" cy="2926080"/>
          </a:xfrm>
        </p:spPr>
        <p:txBody>
          <a:bodyPr>
            <a:noAutofit/>
          </a:bodyPr>
          <a:lstStyle/>
          <a:p>
            <a:pPr lvl="0" algn="ctr"/>
            <a:r>
              <a:rPr lang="en-US" altLang="en-US" sz="5400" dirty="0">
                <a:solidFill>
                  <a:schemeClr val="accent1">
                    <a:lumMod val="75000"/>
                  </a:schemeClr>
                </a:solidFill>
                <a:effectLst>
                  <a:outerShdw blurRad="38100" dist="38100" dir="2700000" algn="tl">
                    <a:srgbClr val="000000">
                      <a:alpha val="43137"/>
                    </a:srgbClr>
                  </a:outerShdw>
                </a:effectLst>
              </a:rPr>
              <a:t>Thank you for attending the Missouri </a:t>
            </a:r>
            <a:br>
              <a:rPr lang="en-US" altLang="en-US" sz="5400" dirty="0">
                <a:solidFill>
                  <a:schemeClr val="accent1">
                    <a:lumMod val="75000"/>
                  </a:schemeClr>
                </a:solidFill>
                <a:effectLst>
                  <a:outerShdw blurRad="38100" dist="38100" dir="2700000" algn="tl">
                    <a:srgbClr val="000000">
                      <a:alpha val="43137"/>
                    </a:srgbClr>
                  </a:outerShdw>
                </a:effectLst>
              </a:rPr>
            </a:br>
            <a:r>
              <a:rPr lang="en-US" altLang="en-US" sz="5400" dirty="0">
                <a:solidFill>
                  <a:schemeClr val="accent1">
                    <a:lumMod val="75000"/>
                  </a:schemeClr>
                </a:solidFill>
                <a:effectLst>
                  <a:outerShdw blurRad="38100" dist="38100" dir="2700000" algn="tl">
                    <a:srgbClr val="000000">
                      <a:alpha val="43137"/>
                    </a:srgbClr>
                  </a:outerShdw>
                </a:effectLst>
              </a:rPr>
              <a:t>Claims EDI Information</a:t>
            </a:r>
            <a:br>
              <a:rPr lang="en-US" altLang="en-US" sz="5400" dirty="0">
                <a:solidFill>
                  <a:schemeClr val="accent1">
                    <a:lumMod val="75000"/>
                  </a:schemeClr>
                </a:solidFill>
                <a:effectLst>
                  <a:outerShdw blurRad="38100" dist="38100" dir="2700000" algn="tl">
                    <a:srgbClr val="000000">
                      <a:alpha val="43137"/>
                    </a:srgbClr>
                  </a:outerShdw>
                </a:effectLst>
              </a:rPr>
            </a:br>
            <a:r>
              <a:rPr lang="en-US" altLang="en-US" sz="5400" dirty="0">
                <a:solidFill>
                  <a:schemeClr val="accent1">
                    <a:lumMod val="75000"/>
                  </a:schemeClr>
                </a:solidFill>
                <a:effectLst>
                  <a:outerShdw blurRad="38100" dist="38100" dir="2700000" algn="tl">
                    <a:srgbClr val="000000">
                      <a:alpha val="43137"/>
                    </a:srgbClr>
                  </a:outerShdw>
                </a:effectLst>
              </a:rPr>
              <a:t>Overview</a:t>
            </a:r>
            <a:endParaRPr lang="en-US" sz="5400" dirty="0"/>
          </a:p>
        </p:txBody>
      </p:sp>
      <p:pic>
        <p:nvPicPr>
          <p:cNvPr id="2" name="Picture 1">
            <a:extLst>
              <a:ext uri="{FF2B5EF4-FFF2-40B4-BE49-F238E27FC236}">
                <a16:creationId xmlns:a16="http://schemas.microsoft.com/office/drawing/2014/main" id="{B98B341A-DABD-D129-12AF-BFFA64913C88}"/>
              </a:ext>
            </a:extLst>
          </p:cNvPr>
          <p:cNvPicPr>
            <a:picLocks noChangeAspect="1"/>
          </p:cNvPicPr>
          <p:nvPr/>
        </p:nvPicPr>
        <p:blipFill>
          <a:blip r:embed="rId8"/>
          <a:stretch>
            <a:fillRect/>
          </a:stretch>
        </p:blipFill>
        <p:spPr>
          <a:xfrm>
            <a:off x="2019293" y="645523"/>
            <a:ext cx="9366852" cy="1404257"/>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fld id="{33D6E5A2-EC83-451F-A719-9AC1370DD5CF}" type="slidenum">
              <a:rPr lang="en-US" smtClean="0"/>
              <a:pPr/>
              <a:t>41</a:t>
            </a:fld>
            <a:endParaRPr lang="en-US" dirty="0"/>
          </a:p>
        </p:txBody>
      </p:sp>
    </p:spTree>
    <p:custDataLst>
      <p:tags r:id="rId1"/>
    </p:custDataLst>
    <p:extLst>
      <p:ext uri="{BB962C8B-B14F-4D97-AF65-F5344CB8AC3E}">
        <p14:creationId xmlns:p14="http://schemas.microsoft.com/office/powerpoint/2010/main" val="748441681"/>
      </p:ext>
    </p:extLst>
  </p:cSld>
  <p:clrMapOvr>
    <a:masterClrMapping/>
  </p:clrMapOvr>
  <p:transition advTm="134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12CA458-355D-44F7-9908-0A72EF5E9AA2}"/>
              </a:ext>
            </a:extLst>
          </p:cNvPr>
          <p:cNvSpPr txBox="1">
            <a:spLocks noChangeArrowheads="1"/>
          </p:cNvSpPr>
          <p:nvPr>
            <p:custDataLst>
              <p:tags r:id="rId1"/>
            </p:custDataLst>
          </p:nvPr>
        </p:nvSpPr>
        <p:spPr>
          <a:xfrm>
            <a:off x="4038600" y="1905001"/>
            <a:ext cx="4343400" cy="1362075"/>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lang="en-US" sz="4400" kern="1200" dirty="0" smtClean="0">
                <a:solidFill>
                  <a:schemeClr val="tx1"/>
                </a:solidFill>
                <a:latin typeface="+mj-lt"/>
                <a:ea typeface="+mj-ea"/>
                <a:cs typeface="+mj-cs"/>
              </a:defRPr>
            </a:lvl1pPr>
          </a:lstStyle>
          <a:p>
            <a:pPr algn="ctr">
              <a:defRPr/>
            </a:pPr>
            <a:r>
              <a:rPr lang="en-US" sz="6000" b="1" cap="small" dirty="0">
                <a:solidFill>
                  <a:schemeClr val="accent1">
                    <a:lumMod val="75000"/>
                  </a:schemeClr>
                </a:solidFill>
                <a:effectLst>
                  <a:outerShdw blurRad="38100" dist="38100" dir="2700000" algn="tl">
                    <a:srgbClr val="000000">
                      <a:alpha val="43137"/>
                    </a:srgbClr>
                  </a:outerShdw>
                </a:effectLst>
                <a:cs typeface="Arial" panose="020B0604020202020204" pitchFamily="34" charset="0"/>
              </a:rPr>
              <a:t>Questions?</a:t>
            </a:r>
          </a:p>
        </p:txBody>
      </p:sp>
      <p:sp>
        <p:nvSpPr>
          <p:cNvPr id="3" name="Rectangle 2">
            <a:extLst>
              <a:ext uri="{FF2B5EF4-FFF2-40B4-BE49-F238E27FC236}">
                <a16:creationId xmlns:a16="http://schemas.microsoft.com/office/drawing/2014/main" id="{D7646A48-4F2A-4B1A-8823-F752792CA1A3}"/>
              </a:ext>
            </a:extLst>
          </p:cNvPr>
          <p:cNvSpPr/>
          <p:nvPr/>
        </p:nvSpPr>
        <p:spPr>
          <a:xfrm>
            <a:off x="5353652" y="2967335"/>
            <a:ext cx="1484702" cy="2646878"/>
          </a:xfrm>
          <a:prstGeom prst="rect">
            <a:avLst/>
          </a:prstGeom>
          <a:noFill/>
        </p:spPr>
        <p:txBody>
          <a:bodyPr wrap="none" lIns="91440" tIns="45720" rIns="91440" bIns="45720">
            <a:spAutoFit/>
          </a:bodyPr>
          <a:lstStyle/>
          <a:p>
            <a:pPr algn="ctr"/>
            <a:r>
              <a:rPr lang="en-US" sz="16600" b="1" dirty="0">
                <a:ln w="12700">
                  <a:solidFill>
                    <a:schemeClr val="accent1"/>
                  </a:solidFill>
                  <a:prstDash val="solid"/>
                </a:ln>
                <a:solidFill>
                  <a:schemeClr val="tx2"/>
                </a:solidFill>
                <a:effectLst>
                  <a:outerShdw blurRad="60007" dist="200025" dir="15000000" sy="30000" kx="-1800000" algn="bl" rotWithShape="0">
                    <a:prstClr val="black">
                      <a:alpha val="32000"/>
                    </a:prstClr>
                  </a:outerShdw>
                </a:effectLst>
                <a:cs typeface="Arial" panose="020B0604020202020204" pitchFamily="34" charset="0"/>
              </a:rPr>
              <a:t>?</a:t>
            </a:r>
            <a:endParaRPr lang="en-US" sz="16600" b="1" dirty="0">
              <a:ln w="12700">
                <a:solidFill>
                  <a:schemeClr val="accent1"/>
                </a:solidFill>
                <a:prstDash val="solid"/>
              </a:ln>
              <a:solidFill>
                <a:schemeClr val="tx2"/>
              </a:solidFill>
              <a:effectLst>
                <a:outerShdw blurRad="60007" dist="200025" dir="15000000" sy="30000" kx="-1800000" algn="bl" rotWithShape="0">
                  <a:prstClr val="black">
                    <a:alpha val="32000"/>
                  </a:prstClr>
                </a:outerShdw>
              </a:effectLst>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fld id="{33D6E5A2-EC83-451F-A719-9AC1370DD5CF}" type="slidenum">
              <a:rPr lang="en-US" smtClean="0"/>
              <a:pPr/>
              <a:t>42</a:t>
            </a:fld>
            <a:endParaRPr lang="en-US" dirty="0"/>
          </a:p>
        </p:txBody>
      </p:sp>
    </p:spTree>
    <p:extLst>
      <p:ext uri="{BB962C8B-B14F-4D97-AF65-F5344CB8AC3E}">
        <p14:creationId xmlns:p14="http://schemas.microsoft.com/office/powerpoint/2010/main" val="95930916"/>
      </p:ext>
    </p:extLst>
  </p:cSld>
  <p:clrMapOvr>
    <a:masterClrMapping/>
  </p:clrMapOvr>
  <p:transition spd="slow" advTm="735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26"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80">
                                          <p:stCondLst>
                                            <p:cond delay="0"/>
                                          </p:stCondLst>
                                        </p:cTn>
                                        <p:tgtEl>
                                          <p:spTgt spid="3"/>
                                        </p:tgtEl>
                                      </p:cBhvr>
                                    </p:animEffect>
                                    <p:anim calcmode="lin" valueType="num">
                                      <p:cBhvr>
                                        <p:cTn id="2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2" dur="26">
                                          <p:stCondLst>
                                            <p:cond delay="650"/>
                                          </p:stCondLst>
                                        </p:cTn>
                                        <p:tgtEl>
                                          <p:spTgt spid="3"/>
                                        </p:tgtEl>
                                      </p:cBhvr>
                                      <p:to x="100000" y="60000"/>
                                    </p:animScale>
                                    <p:animScale>
                                      <p:cBhvr>
                                        <p:cTn id="33" dur="166" decel="50000">
                                          <p:stCondLst>
                                            <p:cond delay="676"/>
                                          </p:stCondLst>
                                        </p:cTn>
                                        <p:tgtEl>
                                          <p:spTgt spid="3"/>
                                        </p:tgtEl>
                                      </p:cBhvr>
                                      <p:to x="100000" y="100000"/>
                                    </p:animScale>
                                    <p:animScale>
                                      <p:cBhvr>
                                        <p:cTn id="34" dur="26">
                                          <p:stCondLst>
                                            <p:cond delay="1312"/>
                                          </p:stCondLst>
                                        </p:cTn>
                                        <p:tgtEl>
                                          <p:spTgt spid="3"/>
                                        </p:tgtEl>
                                      </p:cBhvr>
                                      <p:to x="100000" y="80000"/>
                                    </p:animScale>
                                    <p:animScale>
                                      <p:cBhvr>
                                        <p:cTn id="35" dur="166" decel="50000">
                                          <p:stCondLst>
                                            <p:cond delay="1338"/>
                                          </p:stCondLst>
                                        </p:cTn>
                                        <p:tgtEl>
                                          <p:spTgt spid="3"/>
                                        </p:tgtEl>
                                      </p:cBhvr>
                                      <p:to x="100000" y="100000"/>
                                    </p:animScale>
                                    <p:animScale>
                                      <p:cBhvr>
                                        <p:cTn id="36" dur="26">
                                          <p:stCondLst>
                                            <p:cond delay="1642"/>
                                          </p:stCondLst>
                                        </p:cTn>
                                        <p:tgtEl>
                                          <p:spTgt spid="3"/>
                                        </p:tgtEl>
                                      </p:cBhvr>
                                      <p:to x="100000" y="90000"/>
                                    </p:animScale>
                                    <p:animScale>
                                      <p:cBhvr>
                                        <p:cTn id="37" dur="166" decel="50000">
                                          <p:stCondLst>
                                            <p:cond delay="1668"/>
                                          </p:stCondLst>
                                        </p:cTn>
                                        <p:tgtEl>
                                          <p:spTgt spid="3"/>
                                        </p:tgtEl>
                                      </p:cBhvr>
                                      <p:to x="100000" y="100000"/>
                                    </p:animScale>
                                    <p:animScale>
                                      <p:cBhvr>
                                        <p:cTn id="38" dur="26">
                                          <p:stCondLst>
                                            <p:cond delay="1808"/>
                                          </p:stCondLst>
                                        </p:cTn>
                                        <p:tgtEl>
                                          <p:spTgt spid="3"/>
                                        </p:tgtEl>
                                      </p:cBhvr>
                                      <p:to x="100000" y="95000"/>
                                    </p:animScale>
                                    <p:animScale>
                                      <p:cBhvr>
                                        <p:cTn id="39"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
                </p:tgtEl>
              </p:cMediaNode>
            </p:audio>
          </p:childTnLst>
        </p:cTn>
      </p:par>
    </p:tnLst>
    <p:bldLst>
      <p:bldP spid="5"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GB" smtClean="0"/>
              <a:pPr/>
              <a:t>43</a:t>
            </a:fld>
            <a:endParaRPr lang="en-GB" dirty="0"/>
          </a:p>
        </p:txBody>
      </p:sp>
      <p:sp>
        <p:nvSpPr>
          <p:cNvPr id="5" name="Title 1"/>
          <p:cNvSpPr txBox="1">
            <a:spLocks/>
          </p:cNvSpPr>
          <p:nvPr/>
        </p:nvSpPr>
        <p:spPr>
          <a:xfrm>
            <a:off x="2448108" y="635167"/>
            <a:ext cx="8667957" cy="1007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solidFill>
                  <a:srgbClr val="253A5C"/>
                </a:solidFill>
                <a:latin typeface="Trade Gothic Next LT Pro"/>
                <a:ea typeface="Barlow Black"/>
                <a:cs typeface="Barlow Black"/>
                <a:sym typeface="Barlow Black"/>
              </a:rPr>
              <a:t>What Does All of This Look Like?</a:t>
            </a:r>
            <a:endParaRPr lang="en-US" sz="3600" b="1" dirty="0">
              <a:solidFill>
                <a:srgbClr val="253A5C"/>
              </a:solidFill>
              <a:latin typeface="Trade Gothic Next LT Pro"/>
              <a:ea typeface="Barlow Black"/>
              <a:cs typeface="Barlow Black"/>
              <a:sym typeface="Barlow Black"/>
            </a:endParaRPr>
          </a:p>
        </p:txBody>
      </p:sp>
      <p:sp>
        <p:nvSpPr>
          <p:cNvPr id="6" name="Text Placeholder 2"/>
          <p:cNvSpPr txBox="1">
            <a:spLocks/>
          </p:cNvSpPr>
          <p:nvPr/>
        </p:nvSpPr>
        <p:spPr>
          <a:xfrm>
            <a:off x="2448108" y="1642767"/>
            <a:ext cx="7877559" cy="4239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solidFill>
                  <a:srgbClr val="253A5C"/>
                </a:solidFill>
                <a:latin typeface="Trade Gothic Next LT Pro" panose="020B0503040303020004"/>
                <a:ea typeface="Roboto"/>
                <a:cs typeface="Roboto"/>
                <a:hlinkClick r:id="rId2"/>
              </a:rPr>
              <a:t>Element Requirement Table</a:t>
            </a:r>
            <a:endParaRPr lang="en-US" sz="3200" dirty="0">
              <a:solidFill>
                <a:srgbClr val="253A5C"/>
              </a:solidFill>
              <a:latin typeface="Trade Gothic Next LT Pro" panose="020B0503040303020004"/>
              <a:ea typeface="Roboto"/>
              <a:cs typeface="Roboto"/>
            </a:endParaRPr>
          </a:p>
          <a:p>
            <a:endParaRPr lang="en-US" sz="3200" dirty="0">
              <a:solidFill>
                <a:srgbClr val="253A5C"/>
              </a:solidFill>
              <a:latin typeface="Trade Gothic Next LT Pro" panose="020B0503040303020004"/>
              <a:ea typeface="Roboto"/>
              <a:cs typeface="Roboto"/>
            </a:endParaRPr>
          </a:p>
          <a:p>
            <a:r>
              <a:rPr lang="en-US" sz="3200" dirty="0">
                <a:solidFill>
                  <a:srgbClr val="253A5C"/>
                </a:solidFill>
                <a:latin typeface="Trade Gothic Next LT Pro" panose="020B0503040303020004"/>
                <a:ea typeface="Roboto"/>
                <a:cs typeface="Roboto"/>
                <a:hlinkClick r:id="rId3"/>
              </a:rPr>
              <a:t>Edit Matrix</a:t>
            </a:r>
            <a:endParaRPr lang="en-US" sz="3200" dirty="0">
              <a:solidFill>
                <a:srgbClr val="253A5C"/>
              </a:solidFill>
              <a:latin typeface="Trade Gothic Next LT Pro" panose="020B0503040303020004"/>
              <a:ea typeface="Roboto"/>
              <a:cs typeface="Roboto"/>
            </a:endParaRPr>
          </a:p>
          <a:p>
            <a:endParaRPr lang="en-US" sz="3200" dirty="0">
              <a:solidFill>
                <a:srgbClr val="253A5C"/>
              </a:solidFill>
              <a:latin typeface="Trade Gothic Next LT Pro" panose="020B0503040303020004"/>
              <a:ea typeface="Roboto"/>
              <a:cs typeface="Roboto"/>
            </a:endParaRPr>
          </a:p>
          <a:p>
            <a:r>
              <a:rPr lang="en-US" sz="3200" dirty="0">
                <a:solidFill>
                  <a:srgbClr val="253A5C"/>
                </a:solidFill>
                <a:latin typeface="Trade Gothic Next LT Pro" panose="020B0503040303020004"/>
                <a:ea typeface="Roboto"/>
                <a:cs typeface="Roboto"/>
                <a:hlinkClick r:id="rId4"/>
              </a:rPr>
              <a:t>Event Table</a:t>
            </a:r>
            <a:endParaRPr lang="en-US" sz="3200" dirty="0">
              <a:solidFill>
                <a:srgbClr val="253A5C"/>
              </a:solidFill>
              <a:latin typeface="Trade Gothic Next LT Pro" panose="020B0503040303020004"/>
              <a:ea typeface="Roboto"/>
              <a:cs typeface="Roboto"/>
            </a:endParaRPr>
          </a:p>
        </p:txBody>
      </p:sp>
    </p:spTree>
    <p:extLst>
      <p:ext uri="{BB962C8B-B14F-4D97-AF65-F5344CB8AC3E}">
        <p14:creationId xmlns:p14="http://schemas.microsoft.com/office/powerpoint/2010/main" val="2494676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348869" y="338115"/>
            <a:ext cx="5743785" cy="1007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4800" b="1" kern="0" dirty="0">
                <a:solidFill>
                  <a:srgbClr val="253A5C"/>
                </a:solidFill>
                <a:latin typeface="Trade Gothic Next LT Pro" panose="020B0503040303020004"/>
              </a:rPr>
              <a:t>Future State</a:t>
            </a:r>
            <a:r>
              <a:rPr lang="en-US" sz="4800" kern="0" dirty="0">
                <a:latin typeface="Trade Gothic Next LT Pro" panose="020B0503040303020004"/>
              </a:rPr>
              <a:t>	</a:t>
            </a:r>
          </a:p>
        </p:txBody>
      </p:sp>
      <p:sp>
        <p:nvSpPr>
          <p:cNvPr id="3" name="Text Placeholder 2"/>
          <p:cNvSpPr txBox="1">
            <a:spLocks/>
          </p:cNvSpPr>
          <p:nvPr/>
        </p:nvSpPr>
        <p:spPr>
          <a:xfrm>
            <a:off x="6128805" y="1095389"/>
            <a:ext cx="5963851" cy="5235424"/>
          </a:xfrm>
          <a:prstGeom prst="rect">
            <a:avLst/>
          </a:prstGeom>
          <a:ln w="12700">
            <a:solidFill>
              <a:srgbClr val="253A5C"/>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en-US" sz="2800" kern="0" dirty="0">
              <a:solidFill>
                <a:srgbClr val="253A5C"/>
              </a:solidFill>
              <a:latin typeface="Trade Gothic Next LT Pro" panose="020B0503040303020004"/>
            </a:endParaRPr>
          </a:p>
          <a:p>
            <a:pPr marL="0" lvl="1" defTabSz="1219170"/>
            <a:endParaRPr lang="en-US" sz="2800" kern="0" dirty="0">
              <a:solidFill>
                <a:srgbClr val="253A5C"/>
              </a:solidFill>
              <a:latin typeface="Trade Gothic Next LT Pro" panose="020B0503040303020004"/>
            </a:endParaRPr>
          </a:p>
          <a:p>
            <a:pPr defTabSz="1219170"/>
            <a:endParaRPr lang="en-US" sz="2800" kern="0" dirty="0">
              <a:solidFill>
                <a:srgbClr val="253A5C"/>
              </a:solidFill>
              <a:latin typeface="Trade Gothic Next LT Pro" panose="020B0503040303020004"/>
            </a:endParaRPr>
          </a:p>
        </p:txBody>
      </p:sp>
      <p:sp>
        <p:nvSpPr>
          <p:cNvPr id="4" name="Title 1"/>
          <p:cNvSpPr txBox="1">
            <a:spLocks/>
          </p:cNvSpPr>
          <p:nvPr/>
        </p:nvSpPr>
        <p:spPr>
          <a:xfrm>
            <a:off x="536995" y="366574"/>
            <a:ext cx="5900635" cy="1007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4800" b="1" kern="0" dirty="0">
                <a:solidFill>
                  <a:srgbClr val="253A5C"/>
                </a:solidFill>
                <a:latin typeface="Trade Gothic Next LT Pro" panose="020B0503040303020004"/>
              </a:rPr>
              <a:t>Current State</a:t>
            </a:r>
            <a:r>
              <a:rPr lang="en-US" sz="4800" b="1" kern="0" dirty="0">
                <a:latin typeface="Trade Gothic Next LT Pro" panose="020B0503040303020004"/>
              </a:rPr>
              <a:t>	</a:t>
            </a:r>
          </a:p>
        </p:txBody>
      </p:sp>
      <p:sp>
        <p:nvSpPr>
          <p:cNvPr id="5" name="Text Placeholder 2"/>
          <p:cNvSpPr txBox="1">
            <a:spLocks/>
          </p:cNvSpPr>
          <p:nvPr/>
        </p:nvSpPr>
        <p:spPr>
          <a:xfrm>
            <a:off x="114085" y="1095389"/>
            <a:ext cx="5900636" cy="5235425"/>
          </a:xfrm>
          <a:prstGeom prst="rect">
            <a:avLst/>
          </a:prstGeom>
          <a:ln w="12700">
            <a:solidFill>
              <a:srgbClr val="253A5C"/>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1" defTabSz="1219170"/>
            <a:endParaRPr lang="en-US" sz="2400" kern="0" dirty="0">
              <a:solidFill>
                <a:srgbClr val="FF0000"/>
              </a:solidFill>
              <a:latin typeface="Trade Gothic Next LT Pro" panose="020B0503040303020004"/>
            </a:endParaRPr>
          </a:p>
        </p:txBody>
      </p:sp>
      <p:sp>
        <p:nvSpPr>
          <p:cNvPr id="6" name="Rectangle 5"/>
          <p:cNvSpPr/>
          <p:nvPr/>
        </p:nvSpPr>
        <p:spPr>
          <a:xfrm>
            <a:off x="0" y="1202725"/>
            <a:ext cx="6032781" cy="5410712"/>
          </a:xfrm>
          <a:prstGeom prst="rect">
            <a:avLst/>
          </a:prstGeom>
        </p:spPr>
        <p:txBody>
          <a:bodyPr wrap="square">
            <a:spAutoFit/>
          </a:bodyPr>
          <a:lstStyle/>
          <a:p>
            <a:pPr marL="609585" indent="-491054" defTabSz="1219170">
              <a:spcBef>
                <a:spcPts val="600"/>
              </a:spcBef>
              <a:buClr>
                <a:srgbClr val="434343"/>
              </a:buClr>
              <a:buSzPts val="2200"/>
              <a:buFont typeface="Arial" panose="020B0604020202020204" pitchFamily="34" charset="0"/>
              <a:buChar char="•"/>
            </a:pPr>
            <a:r>
              <a:rPr lang="en-US" sz="2400" kern="0" dirty="0">
                <a:solidFill>
                  <a:srgbClr val="253A5C"/>
                </a:solidFill>
                <a:latin typeface="Trade Gothic Next LT Pro" panose="020B0503040303020004"/>
                <a:cs typeface="Arial"/>
                <a:sym typeface="Roboto"/>
              </a:rPr>
              <a:t>EDI Claims Release 1.0 – FROI Only</a:t>
            </a:r>
          </a:p>
          <a:p>
            <a:pPr marL="1219170" lvl="1" indent="-491054" defTabSz="1219170">
              <a:spcBef>
                <a:spcPts val="600"/>
              </a:spcBef>
              <a:buClr>
                <a:srgbClr val="434343"/>
              </a:buClr>
              <a:buSzPts val="2200"/>
              <a:buFont typeface="Arial" panose="020B0604020202020204" pitchFamily="34" charset="0"/>
              <a:buChar char="•"/>
            </a:pPr>
            <a:r>
              <a:rPr lang="en-US" sz="2400" kern="0" dirty="0">
                <a:solidFill>
                  <a:srgbClr val="253A5C"/>
                </a:solidFill>
                <a:latin typeface="Trade Gothic Next LT Pro" panose="020B0503040303020004"/>
                <a:cs typeface="Arial"/>
                <a:sym typeface="Roboto"/>
              </a:rPr>
              <a:t>68 data elements</a:t>
            </a:r>
          </a:p>
          <a:p>
            <a:pPr marL="1219170" lvl="1" indent="-491054" defTabSz="1219170">
              <a:spcBef>
                <a:spcPts val="600"/>
              </a:spcBef>
              <a:buClr>
                <a:srgbClr val="434343"/>
              </a:buClr>
              <a:buSzPts val="2200"/>
              <a:buFont typeface="Arial" panose="020B0604020202020204" pitchFamily="34" charset="0"/>
              <a:buChar char="•"/>
            </a:pPr>
            <a:r>
              <a:rPr lang="en-US" sz="2400" kern="0" dirty="0">
                <a:solidFill>
                  <a:srgbClr val="253A5C"/>
                </a:solidFill>
                <a:latin typeface="Trade Gothic Next LT Pro" panose="020B0503040303020004"/>
                <a:cs typeface="Arial"/>
                <a:sym typeface="Roboto"/>
              </a:rPr>
              <a:t>Only 40 are mandatory or are mandatory on a conditional basis</a:t>
            </a:r>
          </a:p>
          <a:p>
            <a:pPr marL="1219170" lvl="1" indent="-491054" defTabSz="1219170">
              <a:spcBef>
                <a:spcPts val="600"/>
              </a:spcBef>
              <a:buClr>
                <a:srgbClr val="434343"/>
              </a:buClr>
              <a:buSzPts val="2200"/>
              <a:buFont typeface="Arial" panose="020B0604020202020204" pitchFamily="34" charset="0"/>
              <a:buChar char="•"/>
            </a:pPr>
            <a:r>
              <a:rPr lang="en-US" sz="2400" kern="0" dirty="0">
                <a:solidFill>
                  <a:srgbClr val="253A5C"/>
                </a:solidFill>
                <a:latin typeface="Trade Gothic Next LT Pro" panose="020B0503040303020004"/>
                <a:cs typeface="Arial"/>
                <a:sym typeface="Roboto"/>
              </a:rPr>
              <a:t>The rest are frequently not submitted to the Division</a:t>
            </a:r>
          </a:p>
          <a:p>
            <a:pPr marL="609585" indent="-491054" defTabSz="1219170">
              <a:spcBef>
                <a:spcPts val="600"/>
              </a:spcBef>
              <a:buClr>
                <a:srgbClr val="434343"/>
              </a:buClr>
              <a:buSzPts val="2200"/>
              <a:buFont typeface="Arial" panose="020B0604020202020204" pitchFamily="34" charset="0"/>
              <a:buChar char="•"/>
            </a:pPr>
            <a:r>
              <a:rPr lang="en-US" sz="2400" kern="0" dirty="0">
                <a:solidFill>
                  <a:srgbClr val="253A5C"/>
                </a:solidFill>
                <a:latin typeface="Trade Gothic Next LT Pro" panose="020B0503040303020004"/>
                <a:cs typeface="Arial"/>
                <a:sym typeface="Roboto"/>
              </a:rPr>
              <a:t>Data is sent to the Division in flat files by multiple trading partners</a:t>
            </a:r>
          </a:p>
          <a:p>
            <a:pPr marL="609585" indent="-491054" defTabSz="1219170">
              <a:spcBef>
                <a:spcPts val="600"/>
              </a:spcBef>
              <a:buClr>
                <a:srgbClr val="434343"/>
              </a:buClr>
              <a:buSzPts val="2200"/>
              <a:buFont typeface="Arial" panose="020B0604020202020204" pitchFamily="34" charset="0"/>
              <a:buChar char="•"/>
            </a:pPr>
            <a:r>
              <a:rPr lang="en-US" sz="2400" kern="0" dirty="0">
                <a:solidFill>
                  <a:srgbClr val="253A5C"/>
                </a:solidFill>
                <a:latin typeface="Trade Gothic Next LT Pro" panose="020B0503040303020004"/>
                <a:cs typeface="Arial"/>
                <a:sym typeface="Roboto"/>
              </a:rPr>
              <a:t>DWC is responsible for ensuring data quality, sending acknowledgments to claims administrators, and rejecting submissions</a:t>
            </a:r>
            <a:endParaRPr lang="en-US" sz="2400" kern="0" dirty="0">
              <a:solidFill>
                <a:srgbClr val="FF0000"/>
              </a:solidFill>
              <a:latin typeface="Trade Gothic Next LT Pro" panose="020B0503040303020004"/>
              <a:cs typeface="Arial"/>
              <a:sym typeface="Roboto"/>
            </a:endParaRPr>
          </a:p>
          <a:p>
            <a:pPr marL="1219170" indent="-491054" defTabSz="1219170">
              <a:lnSpc>
                <a:spcPct val="115000"/>
              </a:lnSpc>
              <a:spcBef>
                <a:spcPts val="600"/>
              </a:spcBef>
              <a:buClr>
                <a:srgbClr val="434343"/>
              </a:buClr>
              <a:buSzPts val="2200"/>
              <a:buFont typeface="Arial" panose="020B0604020202020204" pitchFamily="34" charset="0"/>
              <a:buChar char="•"/>
            </a:pPr>
            <a:endParaRPr lang="en-US" sz="2400" kern="0" dirty="0">
              <a:solidFill>
                <a:srgbClr val="253A5C"/>
              </a:solidFill>
              <a:latin typeface="Trade Gothic Next LT Pro" panose="020B0503040303020004"/>
              <a:cs typeface="Arial"/>
              <a:sym typeface="Roboto"/>
            </a:endParaRPr>
          </a:p>
        </p:txBody>
      </p:sp>
      <p:sp>
        <p:nvSpPr>
          <p:cNvPr id="7" name="Rectangle 6"/>
          <p:cNvSpPr/>
          <p:nvPr/>
        </p:nvSpPr>
        <p:spPr>
          <a:xfrm>
            <a:off x="5987062" y="1185695"/>
            <a:ext cx="6177279" cy="4909036"/>
          </a:xfrm>
          <a:prstGeom prst="rect">
            <a:avLst/>
          </a:prstGeom>
        </p:spPr>
        <p:txBody>
          <a:bodyPr wrap="square">
            <a:spAutoFit/>
          </a:bodyPr>
          <a:lstStyle/>
          <a:p>
            <a:pPr marL="609585" indent="-491054" defTabSz="1219170">
              <a:spcBef>
                <a:spcPts val="600"/>
              </a:spcBef>
              <a:buClr>
                <a:srgbClr val="434343"/>
              </a:buClr>
              <a:buSzPts val="2200"/>
              <a:buFont typeface="Arial" panose="020B0604020202020204" pitchFamily="34" charset="0"/>
              <a:buChar char="•"/>
            </a:pPr>
            <a:r>
              <a:rPr lang="en-US" sz="2400" kern="0" dirty="0">
                <a:solidFill>
                  <a:srgbClr val="253A5C"/>
                </a:solidFill>
                <a:latin typeface="Trade Gothic Next LT Pro" panose="020B0503040303020004"/>
                <a:cs typeface="Arial"/>
                <a:sym typeface="Roboto"/>
              </a:rPr>
              <a:t>EDI Claims Release 3.1 –FROI and SROI</a:t>
            </a:r>
          </a:p>
          <a:p>
            <a:pPr marL="1219170" lvl="1" indent="-491054" defTabSz="1219170">
              <a:spcBef>
                <a:spcPts val="600"/>
              </a:spcBef>
              <a:buClr>
                <a:srgbClr val="434343"/>
              </a:buClr>
              <a:buSzPts val="2200"/>
              <a:buFont typeface="Arial" panose="020B0604020202020204" pitchFamily="34" charset="0"/>
              <a:buChar char="•"/>
            </a:pPr>
            <a:r>
              <a:rPr lang="en-US" sz="2400" kern="0" dirty="0">
                <a:solidFill>
                  <a:srgbClr val="253A5C"/>
                </a:solidFill>
                <a:latin typeface="Trade Gothic Next LT Pro" panose="020B0503040303020004"/>
                <a:cs typeface="Arial"/>
                <a:sym typeface="Roboto"/>
              </a:rPr>
              <a:t>Over 250 data elements (roughly 80 FROI, 95 SROI and 80 on both) </a:t>
            </a:r>
          </a:p>
          <a:p>
            <a:pPr marL="1219170" lvl="1" indent="-491054" defTabSz="1219170">
              <a:spcBef>
                <a:spcPts val="600"/>
              </a:spcBef>
              <a:buClr>
                <a:srgbClr val="434343"/>
              </a:buClr>
              <a:buSzPts val="2200"/>
              <a:buFont typeface="Arial" panose="020B0604020202020204" pitchFamily="34" charset="0"/>
              <a:buChar char="•"/>
            </a:pPr>
            <a:r>
              <a:rPr lang="en-US" sz="2400" kern="0" dirty="0">
                <a:solidFill>
                  <a:srgbClr val="253A5C"/>
                </a:solidFill>
                <a:latin typeface="Trade Gothic Next LT Pro" panose="020B0503040303020004"/>
                <a:cs typeface="Arial"/>
                <a:sym typeface="Roboto"/>
              </a:rPr>
              <a:t>Roughly 140 are mandatory or are mandatory on a conditional basis</a:t>
            </a:r>
          </a:p>
          <a:p>
            <a:pPr marL="609585" indent="-491054" defTabSz="1219170">
              <a:spcBef>
                <a:spcPts val="600"/>
              </a:spcBef>
              <a:buClr>
                <a:srgbClr val="434343"/>
              </a:buClr>
              <a:buSzPts val="2200"/>
              <a:buFont typeface="Arial" panose="020B0604020202020204" pitchFamily="34" charset="0"/>
              <a:buChar char="•"/>
            </a:pPr>
            <a:endParaRPr lang="en-US" sz="2400" kern="0" dirty="0">
              <a:solidFill>
                <a:srgbClr val="253A5C"/>
              </a:solidFill>
              <a:latin typeface="Trade Gothic Next LT Pro" panose="020B0503040303020004"/>
              <a:cs typeface="Arial"/>
              <a:sym typeface="Roboto"/>
            </a:endParaRPr>
          </a:p>
          <a:p>
            <a:pPr marL="609585" indent="-491054" defTabSz="1219170">
              <a:spcBef>
                <a:spcPts val="600"/>
              </a:spcBef>
              <a:buClr>
                <a:srgbClr val="434343"/>
              </a:buClr>
              <a:buSzPts val="2200"/>
              <a:buFont typeface="Arial" panose="020B0604020202020204" pitchFamily="34" charset="0"/>
              <a:buChar char="•"/>
            </a:pPr>
            <a:r>
              <a:rPr lang="en-US" sz="2400" kern="0" dirty="0">
                <a:solidFill>
                  <a:srgbClr val="253A5C"/>
                </a:solidFill>
                <a:latin typeface="Trade Gothic Next LT Pro" panose="020B0503040303020004"/>
                <a:cs typeface="Arial"/>
                <a:sym typeface="Roboto"/>
              </a:rPr>
              <a:t>Data will be sent to the Division via XML files by a trading partner (Verisk)</a:t>
            </a:r>
          </a:p>
          <a:p>
            <a:pPr marL="609585" indent="-491054" defTabSz="1219170">
              <a:spcBef>
                <a:spcPts val="600"/>
              </a:spcBef>
              <a:buClr>
                <a:srgbClr val="434343"/>
              </a:buClr>
              <a:buSzPts val="2200"/>
              <a:buFont typeface="Arial" panose="020B0604020202020204" pitchFamily="34" charset="0"/>
              <a:buChar char="•"/>
            </a:pPr>
            <a:r>
              <a:rPr lang="en-US" sz="2400" kern="0" dirty="0">
                <a:solidFill>
                  <a:srgbClr val="253A5C"/>
                </a:solidFill>
                <a:latin typeface="Trade Gothic Next LT Pro" panose="020B0503040303020004"/>
                <a:cs typeface="Arial"/>
                <a:sym typeface="Roboto"/>
              </a:rPr>
              <a:t>Verisk is responsible for ensuring data quality, sending acknowledgments to claims administrators, and rejecting submissions</a:t>
            </a:r>
            <a:endParaRPr lang="en-US" sz="2400" kern="0" dirty="0">
              <a:solidFill>
                <a:srgbClr val="FF0000"/>
              </a:solidFill>
              <a:latin typeface="Trade Gothic Next LT Pro" panose="020B0503040303020004"/>
              <a:cs typeface="Arial"/>
              <a:sym typeface="Roboto"/>
            </a:endParaRPr>
          </a:p>
        </p:txBody>
      </p:sp>
      <p:sp>
        <p:nvSpPr>
          <p:cNvPr id="8" name="Slide Number Placeholder 7"/>
          <p:cNvSpPr>
            <a:spLocks noGrp="1"/>
          </p:cNvSpPr>
          <p:nvPr>
            <p:ph type="sldNum" idx="12"/>
          </p:nvPr>
        </p:nvSpPr>
        <p:spPr/>
        <p:txBody>
          <a:bodyPr/>
          <a:lstStyle/>
          <a:p>
            <a:fld id="{00000000-1234-1234-1234-123412341234}" type="slidenum">
              <a:rPr lang="en-GB" smtClean="0"/>
              <a:pPr/>
              <a:t>5</a:t>
            </a:fld>
            <a:endParaRPr lang="en-GB" dirty="0"/>
          </a:p>
        </p:txBody>
      </p:sp>
    </p:spTree>
    <p:extLst>
      <p:ext uri="{BB962C8B-B14F-4D97-AF65-F5344CB8AC3E}">
        <p14:creationId xmlns:p14="http://schemas.microsoft.com/office/powerpoint/2010/main" val="1930858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81957" y="348793"/>
            <a:ext cx="8191217" cy="1007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5467" b="1" kern="0" dirty="0" smtClean="0">
                <a:solidFill>
                  <a:srgbClr val="253A5C"/>
                </a:solidFill>
                <a:latin typeface="Trade Gothic Next LT Pro"/>
              </a:rPr>
              <a:t>Why Move to 3.1? </a:t>
            </a:r>
            <a:endParaRPr lang="en-US" sz="5467" b="1" kern="0" dirty="0">
              <a:solidFill>
                <a:srgbClr val="253A5C"/>
              </a:solidFill>
              <a:latin typeface="Trade Gothic Next LT Pro"/>
            </a:endParaRPr>
          </a:p>
        </p:txBody>
      </p:sp>
      <p:sp>
        <p:nvSpPr>
          <p:cNvPr id="6" name="Text Placeholder 2"/>
          <p:cNvSpPr txBox="1">
            <a:spLocks/>
          </p:cNvSpPr>
          <p:nvPr/>
        </p:nvSpPr>
        <p:spPr>
          <a:xfrm>
            <a:off x="3200467" y="1521330"/>
            <a:ext cx="7622000" cy="4239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kern="0" dirty="0" smtClean="0">
                <a:solidFill>
                  <a:srgbClr val="253A5C"/>
                </a:solidFill>
                <a:latin typeface="Trade Gothic Next LT Pro"/>
              </a:rPr>
              <a:t>Industry Standard</a:t>
            </a:r>
          </a:p>
          <a:p>
            <a:endParaRPr lang="en-US" sz="2800" kern="0" dirty="0" smtClean="0">
              <a:solidFill>
                <a:srgbClr val="253A5C"/>
              </a:solidFill>
              <a:latin typeface="Trade Gothic Next LT Pro"/>
            </a:endParaRPr>
          </a:p>
          <a:p>
            <a:r>
              <a:rPr lang="en-US" sz="2800" kern="0" dirty="0" smtClean="0">
                <a:solidFill>
                  <a:srgbClr val="253A5C"/>
                </a:solidFill>
                <a:latin typeface="Trade Gothic Next LT Pro"/>
              </a:rPr>
              <a:t>Improve Case Records</a:t>
            </a:r>
          </a:p>
          <a:p>
            <a:pPr marL="118528"/>
            <a:endParaRPr lang="en-US" sz="2800" kern="0" dirty="0" smtClean="0">
              <a:solidFill>
                <a:srgbClr val="253A5C"/>
              </a:solidFill>
              <a:latin typeface="Trade Gothic Next LT Pro"/>
            </a:endParaRPr>
          </a:p>
          <a:p>
            <a:r>
              <a:rPr lang="en-US" sz="2800" kern="0" dirty="0" smtClean="0">
                <a:solidFill>
                  <a:srgbClr val="253A5C"/>
                </a:solidFill>
                <a:latin typeface="Trade Gothic Next LT Pro"/>
              </a:rPr>
              <a:t>Reduction in Manual Data Entry/Paperwork Completion</a:t>
            </a:r>
          </a:p>
          <a:p>
            <a:endParaRPr lang="en-US" sz="2800" kern="0" dirty="0" smtClean="0">
              <a:solidFill>
                <a:srgbClr val="253A5C"/>
              </a:solidFill>
              <a:latin typeface="Trade Gothic Next LT Pro"/>
            </a:endParaRPr>
          </a:p>
          <a:p>
            <a:r>
              <a:rPr lang="en-US" sz="2800" kern="0" dirty="0" err="1" smtClean="0">
                <a:solidFill>
                  <a:srgbClr val="253A5C"/>
                </a:solidFill>
                <a:latin typeface="Trade Gothic Next LT Pro"/>
              </a:rPr>
              <a:t>Improvee</a:t>
            </a:r>
            <a:r>
              <a:rPr lang="en-US" sz="2800" kern="0" dirty="0" smtClean="0">
                <a:solidFill>
                  <a:srgbClr val="253A5C"/>
                </a:solidFill>
                <a:latin typeface="Trade Gothic Next LT Pro"/>
              </a:rPr>
              <a:t> Data Quality</a:t>
            </a:r>
          </a:p>
          <a:p>
            <a:pPr marL="118528"/>
            <a:endParaRPr lang="en-US" sz="2800" kern="0" dirty="0" smtClean="0">
              <a:solidFill>
                <a:srgbClr val="253A5C"/>
              </a:solidFill>
              <a:latin typeface="Trade Gothic Next LT Pro"/>
            </a:endParaRPr>
          </a:p>
          <a:p>
            <a:r>
              <a:rPr lang="en-US" sz="2800" kern="0" dirty="0" smtClean="0">
                <a:solidFill>
                  <a:srgbClr val="253A5C"/>
                </a:solidFill>
                <a:latin typeface="Trade Gothic Next LT Pro"/>
              </a:rPr>
              <a:t>Better Insights/Improved Decision Making </a:t>
            </a:r>
          </a:p>
          <a:p>
            <a:endParaRPr lang="en-US" sz="2800" kern="0" dirty="0" smtClean="0">
              <a:solidFill>
                <a:srgbClr val="253A5C"/>
              </a:solidFill>
              <a:latin typeface="Trade Gothic Next LT Pro"/>
            </a:endParaRPr>
          </a:p>
          <a:p>
            <a:endParaRPr lang="en-US" kern="0" dirty="0">
              <a:solidFill>
                <a:srgbClr val="253A5C"/>
              </a:solidFill>
              <a:latin typeface="Trade Gothic Next LT Pro"/>
            </a:endParaRPr>
          </a:p>
        </p:txBody>
      </p:sp>
      <p:sp>
        <p:nvSpPr>
          <p:cNvPr id="3" name="Slide Number Placeholder 2"/>
          <p:cNvSpPr>
            <a:spLocks noGrp="1"/>
          </p:cNvSpPr>
          <p:nvPr>
            <p:ph type="sldNum" idx="12"/>
          </p:nvPr>
        </p:nvSpPr>
        <p:spPr/>
        <p:txBody>
          <a:bodyPr/>
          <a:lstStyle/>
          <a:p>
            <a:fld id="{00000000-1234-1234-1234-123412341234}" type="slidenum">
              <a:rPr lang="en-GB" smtClean="0"/>
              <a:pPr/>
              <a:t>6</a:t>
            </a:fld>
            <a:endParaRPr lang="en-GB" dirty="0"/>
          </a:p>
        </p:txBody>
      </p:sp>
    </p:spTree>
    <p:extLst>
      <p:ext uri="{BB962C8B-B14F-4D97-AF65-F5344CB8AC3E}">
        <p14:creationId xmlns:p14="http://schemas.microsoft.com/office/powerpoint/2010/main" val="16896259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1114099" y="1870525"/>
            <a:ext cx="9310908" cy="1840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5467" b="1" kern="0" dirty="0">
                <a:solidFill>
                  <a:srgbClr val="253A5C"/>
                </a:solidFill>
                <a:latin typeface="Trade Gothic Next LT Pro"/>
              </a:rPr>
              <a:t>Why Move to 3.1? (cont’d)</a:t>
            </a:r>
            <a:endParaRPr lang="en-US" sz="5467" b="1" kern="0" dirty="0">
              <a:solidFill>
                <a:srgbClr val="253A5C"/>
              </a:solidFill>
              <a:latin typeface="Trade Gothic Next LT Pro"/>
            </a:endParaRPr>
          </a:p>
        </p:txBody>
      </p:sp>
      <p:sp>
        <p:nvSpPr>
          <p:cNvPr id="5" name="Subtitle 1"/>
          <p:cNvSpPr txBox="1">
            <a:spLocks/>
          </p:cNvSpPr>
          <p:nvPr/>
        </p:nvSpPr>
        <p:spPr>
          <a:xfrm>
            <a:off x="1228400" y="3490543"/>
            <a:ext cx="9310907" cy="1056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733" dirty="0">
                <a:solidFill>
                  <a:srgbClr val="253A5C"/>
                </a:solidFill>
                <a:latin typeface="Trade Gothic Next LT Pro"/>
                <a:ea typeface="Roboto"/>
                <a:cs typeface="Roboto"/>
                <a:sym typeface="Roboto"/>
              </a:rPr>
              <a:t>To Improve the Health of the Missouri </a:t>
            </a:r>
            <a:r>
              <a:rPr lang="en-US" sz="3733" dirty="0">
                <a:solidFill>
                  <a:srgbClr val="253A5C"/>
                </a:solidFill>
                <a:latin typeface="Trade Gothic Next LT Pro"/>
                <a:ea typeface="Roboto"/>
                <a:cs typeface="Roboto"/>
              </a:rPr>
              <a:t>Workers’ Compensation System!</a:t>
            </a:r>
          </a:p>
          <a:p>
            <a:endParaRPr lang="en-US" kern="0" dirty="0"/>
          </a:p>
        </p:txBody>
      </p:sp>
      <p:sp>
        <p:nvSpPr>
          <p:cNvPr id="6" name="Slide Number Placeholder 5"/>
          <p:cNvSpPr>
            <a:spLocks noGrp="1"/>
          </p:cNvSpPr>
          <p:nvPr>
            <p:ph type="sldNum" idx="12"/>
          </p:nvPr>
        </p:nvSpPr>
        <p:spPr/>
        <p:txBody>
          <a:bodyPr/>
          <a:lstStyle/>
          <a:p>
            <a:fld id="{00000000-1234-1234-1234-123412341234}" type="slidenum">
              <a:rPr lang="en-GB" smtClean="0"/>
              <a:pPr/>
              <a:t>7</a:t>
            </a:fld>
            <a:endParaRPr lang="en-GB" dirty="0"/>
          </a:p>
        </p:txBody>
      </p:sp>
    </p:spTree>
    <p:extLst>
      <p:ext uri="{BB962C8B-B14F-4D97-AF65-F5344CB8AC3E}">
        <p14:creationId xmlns:p14="http://schemas.microsoft.com/office/powerpoint/2010/main" val="199515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97230"/>
            <a:ext cx="12192000" cy="1007533"/>
          </a:xfrm>
        </p:spPr>
        <p:txBody>
          <a:bodyPr/>
          <a:lstStyle/>
          <a:p>
            <a:pPr algn="ctr"/>
            <a:r>
              <a:rPr lang="en-US" b="1" dirty="0">
                <a:solidFill>
                  <a:srgbClr val="253A5C"/>
                </a:solidFill>
                <a:latin typeface="Trade Gothic Next LT Pro"/>
              </a:rPr>
              <a:t>Where We Have Been</a:t>
            </a:r>
          </a:p>
        </p:txBody>
      </p:sp>
      <p:sp>
        <p:nvSpPr>
          <p:cNvPr id="3" name="Text Placeholder 2"/>
          <p:cNvSpPr>
            <a:spLocks noGrp="1"/>
          </p:cNvSpPr>
          <p:nvPr>
            <p:ph type="body" idx="4294967295"/>
          </p:nvPr>
        </p:nvSpPr>
        <p:spPr>
          <a:xfrm>
            <a:off x="742950" y="1612053"/>
            <a:ext cx="10332720" cy="2799927"/>
          </a:xfrm>
        </p:spPr>
        <p:txBody>
          <a:bodyPr/>
          <a:lstStyle/>
          <a:p>
            <a:r>
              <a:rPr lang="en-US" sz="3200" dirty="0">
                <a:solidFill>
                  <a:srgbClr val="253A5C"/>
                </a:solidFill>
                <a:latin typeface="Trade Gothic Next LT Pro"/>
              </a:rPr>
              <a:t>Prior to COVID </a:t>
            </a:r>
            <a:r>
              <a:rPr lang="en-US" sz="3200" dirty="0" smtClean="0">
                <a:solidFill>
                  <a:srgbClr val="253A5C"/>
                </a:solidFill>
                <a:latin typeface="Trade Gothic Next LT Pro"/>
              </a:rPr>
              <a:t>DWC partnered with Verisk and</a:t>
            </a:r>
            <a:r>
              <a:rPr lang="en-US" sz="3200" dirty="0" smtClean="0">
                <a:solidFill>
                  <a:srgbClr val="253A5C"/>
                </a:solidFill>
                <a:latin typeface="Trade Gothic Next LT Pro"/>
              </a:rPr>
              <a:t> </a:t>
            </a:r>
            <a:r>
              <a:rPr lang="en-US" sz="3200" dirty="0">
                <a:solidFill>
                  <a:srgbClr val="253A5C"/>
                </a:solidFill>
                <a:latin typeface="Trade Gothic Next LT Pro"/>
              </a:rPr>
              <a:t>started a multi-year journey defining the data elements in the EDI 3.1 standard that MO wanted to accept, which ones were going to be mandatory, which ones would be mandatory based on conditions, what those conditions were, and which fields would be optional (</a:t>
            </a:r>
            <a:r>
              <a:rPr lang="en-US" sz="3200" b="1" dirty="0">
                <a:solidFill>
                  <a:srgbClr val="253A5C"/>
                </a:solidFill>
                <a:latin typeface="Trade Gothic Next LT Pro"/>
              </a:rPr>
              <a:t>Element Requirement Table</a:t>
            </a:r>
            <a:r>
              <a:rPr lang="en-US" sz="3200" dirty="0">
                <a:solidFill>
                  <a:srgbClr val="253A5C"/>
                </a:solidFill>
                <a:latin typeface="Trade Gothic Next LT Pro"/>
              </a:rPr>
              <a:t>).  This table lists the individual data element </a:t>
            </a:r>
            <a:r>
              <a:rPr lang="en-US" sz="3200" dirty="0" smtClean="0">
                <a:solidFill>
                  <a:srgbClr val="253A5C"/>
                </a:solidFill>
                <a:latin typeface="Trade Gothic Next LT Pro"/>
              </a:rPr>
              <a:t>requirements</a:t>
            </a:r>
            <a:endParaRPr lang="en-US" sz="3200" dirty="0">
              <a:solidFill>
                <a:srgbClr val="253A5C"/>
              </a:solidFill>
              <a:latin typeface="Trade Gothic Next LT Pro"/>
            </a:endParaRPr>
          </a:p>
        </p:txBody>
      </p:sp>
      <p:sp>
        <p:nvSpPr>
          <p:cNvPr id="4" name="Slide Number Placeholder 3"/>
          <p:cNvSpPr>
            <a:spLocks noGrp="1"/>
          </p:cNvSpPr>
          <p:nvPr>
            <p:ph type="sldNum" idx="12"/>
          </p:nvPr>
        </p:nvSpPr>
        <p:spPr/>
        <p:txBody>
          <a:bodyPr/>
          <a:lstStyle/>
          <a:p>
            <a:fld id="{00000000-1234-1234-1234-123412341234}" type="slidenum">
              <a:rPr lang="en-GB" smtClean="0"/>
              <a:pPr/>
              <a:t>8</a:t>
            </a:fld>
            <a:endParaRPr lang="en-GB" dirty="0"/>
          </a:p>
        </p:txBody>
      </p:sp>
    </p:spTree>
    <p:extLst>
      <p:ext uri="{BB962C8B-B14F-4D97-AF65-F5344CB8AC3E}">
        <p14:creationId xmlns:p14="http://schemas.microsoft.com/office/powerpoint/2010/main" val="23660711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97230"/>
            <a:ext cx="12192000" cy="1007533"/>
          </a:xfrm>
        </p:spPr>
        <p:txBody>
          <a:bodyPr/>
          <a:lstStyle/>
          <a:p>
            <a:pPr algn="ctr"/>
            <a:r>
              <a:rPr lang="en-US" b="1" dirty="0">
                <a:solidFill>
                  <a:srgbClr val="253A5C"/>
                </a:solidFill>
                <a:latin typeface="Trade Gothic Next LT Pro"/>
              </a:rPr>
              <a:t>Where We Have </a:t>
            </a:r>
            <a:r>
              <a:rPr lang="en-US" b="1" dirty="0" smtClean="0">
                <a:solidFill>
                  <a:srgbClr val="253A5C"/>
                </a:solidFill>
                <a:latin typeface="Trade Gothic Next LT Pro"/>
              </a:rPr>
              <a:t>Been (cont’d)</a:t>
            </a:r>
            <a:endParaRPr lang="en-US" b="1" dirty="0">
              <a:solidFill>
                <a:srgbClr val="253A5C"/>
              </a:solidFill>
              <a:latin typeface="Trade Gothic Next LT Pro"/>
            </a:endParaRPr>
          </a:p>
        </p:txBody>
      </p:sp>
      <p:sp>
        <p:nvSpPr>
          <p:cNvPr id="3" name="Text Placeholder 2"/>
          <p:cNvSpPr>
            <a:spLocks noGrp="1"/>
          </p:cNvSpPr>
          <p:nvPr>
            <p:ph type="body" idx="4294967295"/>
          </p:nvPr>
        </p:nvSpPr>
        <p:spPr>
          <a:xfrm>
            <a:off x="708660" y="1612053"/>
            <a:ext cx="10389870" cy="2834217"/>
          </a:xfrm>
        </p:spPr>
        <p:txBody>
          <a:bodyPr/>
          <a:lstStyle/>
          <a:p>
            <a:r>
              <a:rPr lang="en-US" sz="3200" dirty="0" smtClean="0">
                <a:solidFill>
                  <a:srgbClr val="253A5C"/>
                </a:solidFill>
                <a:latin typeface="Trade Gothic Next LT Pro"/>
              </a:rPr>
              <a:t>Many </a:t>
            </a:r>
            <a:r>
              <a:rPr lang="en-US" sz="3200" dirty="0">
                <a:solidFill>
                  <a:srgbClr val="253A5C"/>
                </a:solidFill>
                <a:latin typeface="Trade Gothic Next LT Pro"/>
              </a:rPr>
              <a:t>data elements are restricted to only certain values being able to be reported.  As part of the </a:t>
            </a:r>
            <a:r>
              <a:rPr lang="en-US" sz="3200" dirty="0" smtClean="0">
                <a:solidFill>
                  <a:srgbClr val="253A5C"/>
                </a:solidFill>
                <a:latin typeface="Trade Gothic Next LT Pro"/>
              </a:rPr>
              <a:t>journey</a:t>
            </a:r>
            <a:r>
              <a:rPr lang="en-US" sz="3200" dirty="0">
                <a:solidFill>
                  <a:srgbClr val="253A5C"/>
                </a:solidFill>
                <a:latin typeface="Trade Gothic Next LT Pro"/>
              </a:rPr>
              <a:t>, we identified which of the possible values MO would allow (</a:t>
            </a:r>
            <a:r>
              <a:rPr lang="en-US" sz="3200" b="1" dirty="0">
                <a:solidFill>
                  <a:srgbClr val="253A5C"/>
                </a:solidFill>
                <a:latin typeface="Trade Gothic Next LT Pro"/>
              </a:rPr>
              <a:t>Edit Matrix</a:t>
            </a:r>
            <a:r>
              <a:rPr lang="en-US" sz="3200" dirty="0">
                <a:solidFill>
                  <a:srgbClr val="253A5C"/>
                </a:solidFill>
                <a:latin typeface="Trade Gothic Next LT Pro"/>
              </a:rPr>
              <a:t>). This table provides information on the edits that will apply to each data element and the edits that will be applied based on the population of the data element</a:t>
            </a:r>
            <a:r>
              <a:rPr lang="en-US" sz="3200" dirty="0" smtClean="0">
                <a:solidFill>
                  <a:srgbClr val="253A5C"/>
                </a:solidFill>
                <a:latin typeface="Trade Gothic Next LT Pro"/>
              </a:rPr>
              <a:t>.</a:t>
            </a:r>
            <a:endParaRPr lang="en-US" sz="3200" dirty="0">
              <a:solidFill>
                <a:srgbClr val="253A5C"/>
              </a:solidFill>
              <a:latin typeface="Trade Gothic Next LT Pro"/>
            </a:endParaRPr>
          </a:p>
        </p:txBody>
      </p:sp>
      <p:sp>
        <p:nvSpPr>
          <p:cNvPr id="4" name="Slide Number Placeholder 3"/>
          <p:cNvSpPr>
            <a:spLocks noGrp="1"/>
          </p:cNvSpPr>
          <p:nvPr>
            <p:ph type="sldNum" idx="12"/>
          </p:nvPr>
        </p:nvSpPr>
        <p:spPr/>
        <p:txBody>
          <a:bodyPr/>
          <a:lstStyle/>
          <a:p>
            <a:fld id="{00000000-1234-1234-1234-123412341234}" type="slidenum">
              <a:rPr lang="en-GB" smtClean="0"/>
              <a:pPr/>
              <a:t>9</a:t>
            </a:fld>
            <a:endParaRPr lang="en-GB" dirty="0"/>
          </a:p>
        </p:txBody>
      </p:sp>
    </p:spTree>
    <p:extLst>
      <p:ext uri="{BB962C8B-B14F-4D97-AF65-F5344CB8AC3E}">
        <p14:creationId xmlns:p14="http://schemas.microsoft.com/office/powerpoint/2010/main" val="19284520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570&quot;&gt;&lt;property id=&quot;20148&quot; value=&quot;5&quot;/&gt;&lt;property id=&quot;20300&quot; value=&quot;Slide 2&quot;/&gt;&lt;property id=&quot;20307&quot; value=&quot;285&quot;/&gt;&lt;/object&gt;&lt;object type=&quot;3&quot; unique_id=&quot;10587&quot;&gt;&lt;property id=&quot;20148&quot; value=&quot;5&quot;/&gt;&lt;property id=&quot;20300&quot; value=&quot;Slide 3&quot;/&gt;&lt;property id=&quot;20307&quot; value=&quot;286&quot;/&gt;&lt;/object&gt;&lt;object type=&quot;3&quot; unique_id=&quot;10690&quot;&gt;&lt;property id=&quot;20148&quot; value=&quot;5&quot;/&gt;&lt;property id=&quot;20300&quot; value=&quot;Slide 4&quot;/&gt;&lt;property id=&quot;20307&quot; value=&quot;287&quot;/&gt;&lt;/object&gt;&lt;object type=&quot;3&quot; unique_id=&quot;10745&quot;&gt;&lt;property id=&quot;20148&quot; value=&quot;5&quot;/&gt;&lt;property id=&quot;20300&quot; value=&quot;Slide 5&quot;/&gt;&lt;property id=&quot;20307&quot; value=&quot;288&quot;/&gt;&lt;/object&gt;&lt;object type=&quot;3&quot; unique_id=&quot;10879&quot;&gt;&lt;property id=&quot;20148&quot; value=&quot;5&quot;/&gt;&lt;property id=&quot;20300&quot; value=&quot;Slide 11&quot;/&gt;&lt;property id=&quot;20307&quot; value=&quot;289&quot;/&gt;&lt;/object&gt;&lt;object type=&quot;3&quot; unique_id=&quot;11589&quot;&gt;&lt;property id=&quot;20148&quot; value=&quot;5&quot;/&gt;&lt;property id=&quot;20300&quot; value=&quot;Slide 6&quot;/&gt;&lt;property id=&quot;20307&quot; value=&quot;299&quot;/&gt;&lt;/object&gt;&lt;object type=&quot;3&quot; unique_id=&quot;11590&quot;&gt;&lt;property id=&quot;20148&quot; value=&quot;5&quot;/&gt;&lt;property id=&quot;20300&quot; value=&quot;Slide 7&quot;/&gt;&lt;property id=&quot;20307&quot; value=&quot;297&quot;/&gt;&lt;/object&gt;&lt;object type=&quot;3&quot; unique_id=&quot;11591&quot;&gt;&lt;property id=&quot;20148&quot; value=&quot;5&quot;/&gt;&lt;property id=&quot;20300&quot; value=&quot;Slide 8&quot;/&gt;&lt;property id=&quot;20307&quot; value=&quot;300&quot;/&gt;&lt;/object&gt;&lt;object type=&quot;3&quot; unique_id=&quot;11592&quot;&gt;&lt;property id=&quot;20148&quot; value=&quot;5&quot;/&gt;&lt;property id=&quot;20300&quot; value=&quot;Slide 9&quot;/&gt;&lt;property id=&quot;20307&quot; value=&quot;301&quot;/&gt;&lt;/object&gt;&lt;object type=&quot;3&quot; unique_id=&quot;11593&quot;&gt;&lt;property id=&quot;20148&quot; value=&quot;5&quot;/&gt;&lt;property id=&quot;20300&quot; value=&quot;Slide 10&quot;/&gt;&lt;property id=&quot;20307&quot; value=&quot;302&quot;/&gt;&lt;/object&gt;&lt;object type=&quot;3&quot; unique_id=&quot;11594&quot;&gt;&lt;property id=&quot;20148&quot; value=&quot;5&quot;/&gt;&lt;property id=&quot;20300&quot; value=&quot;Slide 16&quot;/&gt;&lt;property id=&quot;20307&quot; value=&quot;303&quot;/&gt;&lt;/object&gt;&lt;object type=&quot;3&quot; unique_id=&quot;11595&quot;&gt;&lt;property id=&quot;20148&quot; value=&quot;5&quot;/&gt;&lt;property id=&quot;20300&quot; value=&quot;Slide 12&quot;/&gt;&lt;property id=&quot;20307&quot; value=&quot;305&quot;/&gt;&lt;/object&gt;&lt;object type=&quot;3&quot; unique_id=&quot;11723&quot;&gt;&lt;property id=&quot;20148&quot; value=&quot;5&quot;/&gt;&lt;property id=&quot;20300&quot; value=&quot;Slide 13&quot;/&gt;&lt;property id=&quot;20307&quot; value=&quot;306&quot;/&gt;&lt;/object&gt;&lt;object type=&quot;3&quot; unique_id=&quot;11724&quot;&gt;&lt;property id=&quot;20148&quot; value=&quot;5&quot;/&gt;&lt;property id=&quot;20300&quot; value=&quot;Slide 14&quot;/&gt;&lt;property id=&quot;20307&quot; value=&quot;307&quot;/&gt;&lt;/object&gt;&lt;object type=&quot;3&quot; unique_id=&quot;12390&quot;&gt;&lt;property id=&quot;20148&quot; value=&quot;5&quot;/&gt;&lt;property id=&quot;20300&quot; value=&quot;Slide 17&quot;/&gt;&lt;property id=&quot;20307&quot; value=&quot;309&quot;/&gt;&lt;/object&gt;&lt;object type=&quot;3&quot; unique_id=&quot;12427&quot;&gt;&lt;property id=&quot;20148&quot; value=&quot;5&quot;/&gt;&lt;property id=&quot;20300&quot; value=&quot;Slide 15&quot;/&gt;&lt;property id=&quot;20307&quot; value=&quot;31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DVSHAPEID" val="O8O3IgLtryNrFUJ6b9lREq"/>
</p:tagLst>
</file>

<file path=ppt/tags/tag11.xml><?xml version="1.0" encoding="utf-8"?>
<p:tagLst xmlns:a="http://schemas.openxmlformats.org/drawingml/2006/main" xmlns:r="http://schemas.openxmlformats.org/officeDocument/2006/relationships" xmlns:p="http://schemas.openxmlformats.org/presentationml/2006/main">
  <p:tag name="DVSHAPEID" val="xiNleKja73hohXWjuz775t"/>
</p:tagLst>
</file>

<file path=ppt/tags/tag12.xml><?xml version="1.0" encoding="utf-8"?>
<p:tagLst xmlns:a="http://schemas.openxmlformats.org/drawingml/2006/main" xmlns:r="http://schemas.openxmlformats.org/officeDocument/2006/relationships" xmlns:p="http://schemas.openxmlformats.org/presentationml/2006/main">
  <p:tag name="DVSHAPEID" val="pSbIsX2HQuOqjOBqXA0jcY"/>
</p:tagLst>
</file>

<file path=ppt/tags/tag13.xml><?xml version="1.0" encoding="utf-8"?>
<p:tagLst xmlns:a="http://schemas.openxmlformats.org/drawingml/2006/main" xmlns:r="http://schemas.openxmlformats.org/officeDocument/2006/relationships" xmlns:p="http://schemas.openxmlformats.org/presentationml/2006/main">
  <p:tag name="DVSHAPEID" val="QQ6pMcljtk1MJ0De6E19Bq"/>
</p:tagLst>
</file>

<file path=ppt/tags/tag14.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ags/tag15.xml><?xml version="1.0" encoding="utf-8"?>
<p:tagLst xmlns:a="http://schemas.openxmlformats.org/drawingml/2006/main" xmlns:r="http://schemas.openxmlformats.org/officeDocument/2006/relationships" xmlns:p="http://schemas.openxmlformats.org/presentationml/2006/main">
  <p:tag name="DVSHAPEID" val="397Sh4Wf3q9VkhYZEnvozL"/>
</p:tagLst>
</file>

<file path=ppt/tags/tag16.xml><?xml version="1.0" encoding="utf-8"?>
<p:tagLst xmlns:a="http://schemas.openxmlformats.org/drawingml/2006/main" xmlns:r="http://schemas.openxmlformats.org/officeDocument/2006/relationships" xmlns:p="http://schemas.openxmlformats.org/presentationml/2006/main">
  <p:tag name="DVSHAPEID" val="b7YHL0AN4yxWP6rbpeJiil"/>
</p:tagLst>
</file>

<file path=ppt/tags/tag17.xml><?xml version="1.0" encoding="utf-8"?>
<p:tagLst xmlns:a="http://schemas.openxmlformats.org/drawingml/2006/main" xmlns:r="http://schemas.openxmlformats.org/officeDocument/2006/relationships" xmlns:p="http://schemas.openxmlformats.org/presentationml/2006/main">
  <p:tag name="DVSHAPEID" val="V8QIQoYhKAdhY0TAjVFglB"/>
</p:tagLst>
</file>

<file path=ppt/tags/tag18.xml><?xml version="1.0" encoding="utf-8"?>
<p:tagLst xmlns:a="http://schemas.openxmlformats.org/drawingml/2006/main" xmlns:r="http://schemas.openxmlformats.org/officeDocument/2006/relationships" xmlns:p="http://schemas.openxmlformats.org/presentationml/2006/main">
  <p:tag name="DVSHAPEID" val="onsRxtYgFhsQbQR2acPMNW"/>
</p:tagLst>
</file>

<file path=ppt/tags/tag19.xml><?xml version="1.0" encoding="utf-8"?>
<p:tagLst xmlns:a="http://schemas.openxmlformats.org/drawingml/2006/main" xmlns:r="http://schemas.openxmlformats.org/officeDocument/2006/relationships" xmlns:p="http://schemas.openxmlformats.org/presentationml/2006/main">
  <p:tag name="DVSHAPEID" val="Ix8rhPVNC2ZkJsgYQvjtVW"/>
</p:tagLst>
</file>

<file path=ppt/tags/tag2.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ags/tag20.xml><?xml version="1.0" encoding="utf-8"?>
<p:tagLst xmlns:a="http://schemas.openxmlformats.org/drawingml/2006/main" xmlns:r="http://schemas.openxmlformats.org/officeDocument/2006/relationships" xmlns:p="http://schemas.openxmlformats.org/presentationml/2006/main">
  <p:tag name="DVSHAPEID" val="O8O3IgLtryNrFUJ6b9lREq"/>
</p:tagLst>
</file>

<file path=ppt/tags/tag21.xml><?xml version="1.0" encoding="utf-8"?>
<p:tagLst xmlns:a="http://schemas.openxmlformats.org/drawingml/2006/main" xmlns:r="http://schemas.openxmlformats.org/officeDocument/2006/relationships" xmlns:p="http://schemas.openxmlformats.org/presentationml/2006/main">
  <p:tag name="DVSHAPEID" val="xiNleKja73hohXWjuz775t"/>
</p:tagLst>
</file>

<file path=ppt/tags/tag22.xml><?xml version="1.0" encoding="utf-8"?>
<p:tagLst xmlns:a="http://schemas.openxmlformats.org/drawingml/2006/main" xmlns:r="http://schemas.openxmlformats.org/officeDocument/2006/relationships" xmlns:p="http://schemas.openxmlformats.org/presentationml/2006/main">
  <p:tag name="DVSHAPEID" val="pSbIsX2HQuOqjOBqXA0jcY"/>
</p:tagLst>
</file>

<file path=ppt/tags/tag23.xml><?xml version="1.0" encoding="utf-8"?>
<p:tagLst xmlns:a="http://schemas.openxmlformats.org/drawingml/2006/main" xmlns:r="http://schemas.openxmlformats.org/officeDocument/2006/relationships" xmlns:p="http://schemas.openxmlformats.org/presentationml/2006/main">
  <p:tag name="DVSHAPEID" val="QQ6pMcljtk1MJ0De6E19Bq"/>
</p:tagLst>
</file>

<file path=ppt/tags/tag24.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ags/tag25.xml><?xml version="1.0" encoding="utf-8"?>
<p:tagLst xmlns:a="http://schemas.openxmlformats.org/drawingml/2006/main" xmlns:r="http://schemas.openxmlformats.org/officeDocument/2006/relationships" xmlns:p="http://schemas.openxmlformats.org/presentationml/2006/main">
  <p:tag name="DVSHAPEID" val="xiNleKja73hohXWjuz775t"/>
</p:tagLst>
</file>

<file path=ppt/tags/tag26.xml><?xml version="1.0" encoding="utf-8"?>
<p:tagLst xmlns:a="http://schemas.openxmlformats.org/drawingml/2006/main" xmlns:r="http://schemas.openxmlformats.org/officeDocument/2006/relationships" xmlns:p="http://schemas.openxmlformats.org/presentationml/2006/main">
  <p:tag name="DVSHAPEID" val="LRMR96J2MVd0CGe2e5htjk"/>
</p:tagLst>
</file>

<file path=ppt/tags/tag3.xml><?xml version="1.0" encoding="utf-8"?>
<p:tagLst xmlns:a="http://schemas.openxmlformats.org/drawingml/2006/main" xmlns:r="http://schemas.openxmlformats.org/officeDocument/2006/relationships" xmlns:p="http://schemas.openxmlformats.org/presentationml/2006/main">
  <p:tag name="DVSHAPEID" val="xiNleKja73hohXWjuz775t"/>
</p:tagLst>
</file>

<file path=ppt/tags/tag4.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ags/tag5.xml><?xml version="1.0" encoding="utf-8"?>
<p:tagLst xmlns:a="http://schemas.openxmlformats.org/drawingml/2006/main" xmlns:r="http://schemas.openxmlformats.org/officeDocument/2006/relationships" xmlns:p="http://schemas.openxmlformats.org/presentationml/2006/main">
  <p:tag name="DVSHAPEID" val="397Sh4Wf3q9VkhYZEnvozL"/>
</p:tagLst>
</file>

<file path=ppt/tags/tag6.xml><?xml version="1.0" encoding="utf-8"?>
<p:tagLst xmlns:a="http://schemas.openxmlformats.org/drawingml/2006/main" xmlns:r="http://schemas.openxmlformats.org/officeDocument/2006/relationships" xmlns:p="http://schemas.openxmlformats.org/presentationml/2006/main">
  <p:tag name="DVSHAPEID" val="b7YHL0AN4yxWP6rbpeJiil"/>
</p:tagLst>
</file>

<file path=ppt/tags/tag7.xml><?xml version="1.0" encoding="utf-8"?>
<p:tagLst xmlns:a="http://schemas.openxmlformats.org/drawingml/2006/main" xmlns:r="http://schemas.openxmlformats.org/officeDocument/2006/relationships" xmlns:p="http://schemas.openxmlformats.org/presentationml/2006/main">
  <p:tag name="DVSHAPEID" val="V8QIQoYhKAdhY0TAjVFglB"/>
</p:tagLst>
</file>

<file path=ppt/tags/tag8.xml><?xml version="1.0" encoding="utf-8"?>
<p:tagLst xmlns:a="http://schemas.openxmlformats.org/drawingml/2006/main" xmlns:r="http://schemas.openxmlformats.org/officeDocument/2006/relationships" xmlns:p="http://schemas.openxmlformats.org/presentationml/2006/main">
  <p:tag name="DVSHAPEID" val="onsRxtYgFhsQbQR2acPMNW"/>
</p:tagLst>
</file>

<file path=ppt/tags/tag9.xml><?xml version="1.0" encoding="utf-8"?>
<p:tagLst xmlns:a="http://schemas.openxmlformats.org/drawingml/2006/main" xmlns:r="http://schemas.openxmlformats.org/officeDocument/2006/relationships" xmlns:p="http://schemas.openxmlformats.org/presentationml/2006/main">
  <p:tag name="DVSHAPEID" val="Ix8rhPVNC2ZkJsgYQvjtVW"/>
</p:tagLst>
</file>

<file path=ppt/theme/theme1.xml><?xml version="1.0" encoding="utf-8"?>
<a:theme xmlns:a="http://schemas.openxmlformats.org/drawingml/2006/main" name="Verisk Best Practices Theme">
  <a:themeElements>
    <a:clrScheme name="Verisk New Brand Theme 2022">
      <a:dk1>
        <a:srgbClr val="3F403F"/>
      </a:dk1>
      <a:lt1>
        <a:srgbClr val="FFFFFF"/>
      </a:lt1>
      <a:dk2>
        <a:srgbClr val="000000"/>
      </a:dk2>
      <a:lt2>
        <a:srgbClr val="FFFFFF"/>
      </a:lt2>
      <a:accent1>
        <a:srgbClr val="2A7CE1"/>
      </a:accent1>
      <a:accent2>
        <a:srgbClr val="2ECCDB"/>
      </a:accent2>
      <a:accent3>
        <a:srgbClr val="00348E"/>
      </a:accent3>
      <a:accent4>
        <a:srgbClr val="009D4F"/>
      </a:accent4>
      <a:accent5>
        <a:srgbClr val="FFC500"/>
      </a:accent5>
      <a:accent6>
        <a:srgbClr val="D30019"/>
      </a:accent6>
      <a:hlink>
        <a:srgbClr val="2570CB"/>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chorCtr="0">
        <a:noAutofit/>
      </a:bodyPr>
      <a:lstStyle>
        <a:defPPr marL="9525" algn="l" defTabSz="914377">
          <a:spcBef>
            <a:spcPts val="200"/>
          </a:spcBef>
          <a:buClr>
            <a:srgbClr val="016AA6"/>
          </a:buClr>
          <a:defRPr sz="1600" dirty="0" err="1" smtClean="0">
            <a:solidFill>
              <a:srgbClr val="3F403F"/>
            </a:solidFill>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Presentation11-1" id="{29DFA207-4F76-7245-8CFC-88DD8A5B32BE}" vid="{59128B93-287B-C14F-AD0C-CA4C4E16E951}"/>
    </a:ext>
  </a:extLst>
</a:theme>
</file>

<file path=ppt/theme/theme2.xml><?xml version="1.0" encoding="utf-8"?>
<a:theme xmlns:a="http://schemas.openxmlformats.org/drawingml/2006/main" name="0160_Stracciatella_Template_SlidesMania">
  <a:themeElements>
    <a:clrScheme name="Simple Light">
      <a:dk1>
        <a:srgbClr val="000000"/>
      </a:dk1>
      <a:lt1>
        <a:srgbClr val="FFFFFF"/>
      </a:lt1>
      <a:dk2>
        <a:srgbClr val="595959"/>
      </a:dk2>
      <a:lt2>
        <a:srgbClr val="FFF2CC"/>
      </a:lt2>
      <a:accent1>
        <a:srgbClr val="FFFFFF"/>
      </a:accent1>
      <a:accent2>
        <a:srgbClr val="D9D9D9"/>
      </a:accent2>
      <a:accent3>
        <a:srgbClr val="737373"/>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17837058A9CB47886B59A476E1AB3A" ma:contentTypeVersion="13" ma:contentTypeDescription="Create a new document." ma:contentTypeScope="" ma:versionID="374072f16beae09decee283174295a2f">
  <xsd:schema xmlns:xsd="http://www.w3.org/2001/XMLSchema" xmlns:xs="http://www.w3.org/2001/XMLSchema" xmlns:p="http://schemas.microsoft.com/office/2006/metadata/properties" xmlns:ns2="81f8a32d-03ac-4d8a-be14-3c3d854dc4f7" targetNamespace="http://schemas.microsoft.com/office/2006/metadata/properties" ma:root="true" ma:fieldsID="8aa76e5046a71dd4202f1866c9342d1d" ns2:_="">
    <xsd:import namespace="81f8a32d-03ac-4d8a-be14-3c3d854dc4f7"/>
    <xsd:element name="properties">
      <xsd:complexType>
        <xsd:sequence>
          <xsd:element name="documentManagement">
            <xsd:complexType>
              <xsd:all>
                <xsd:element ref="ns2:Sorting"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Orientation" minOccurs="0"/>
                <xsd:element ref="ns2:Trademark" minOccurs="0"/>
                <xsd:element ref="ns2:DocType" minOccurs="0"/>
                <xsd:element ref="ns2:File" minOccurs="0"/>
                <xsd:element ref="ns2:Size" minOccurs="0"/>
                <xsd:element ref="ns2:Downloadlin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f8a32d-03ac-4d8a-be14-3c3d854dc4f7" elementFormDefault="qualified">
    <xsd:import namespace="http://schemas.microsoft.com/office/2006/documentManagement/types"/>
    <xsd:import namespace="http://schemas.microsoft.com/office/infopath/2007/PartnerControls"/>
    <xsd:element name="Sorting" ma:index="8" nillable="true" ma:displayName="Sorting" ma:format="Dropdown" ma:internalName="Sorting">
      <xsd:complexType>
        <xsd:complexContent>
          <xsd:extension base="dms:MultiChoice">
            <xsd:sequence>
              <xsd:element name="Value" maxOccurs="unbounded" minOccurs="0" nillable="true">
                <xsd:simpleType>
                  <xsd:restriction base="dms:Choice">
                    <xsd:enumeration value="General"/>
                    <xsd:enumeration value="Design"/>
                    <xsd:enumeration value="Top"/>
                    <xsd:enumeration value="Horizontal"/>
                    <xsd:enumeration value="Vertical"/>
                    <xsd:enumeration value="TM"/>
                    <xsd:enumeration value="No TM"/>
                    <xsd:enumeration value="Choice 8"/>
                  </xsd:restriction>
                </xsd:simple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Orientation" ma:index="14" nillable="true" ma:displayName="Orientation" ma:format="Dropdown" ma:internalName="Orientation">
      <xsd:simpleType>
        <xsd:restriction base="dms:Choice">
          <xsd:enumeration value="Horizontal"/>
          <xsd:enumeration value="Vertical"/>
        </xsd:restriction>
      </xsd:simpleType>
    </xsd:element>
    <xsd:element name="Trademark" ma:index="15" nillable="true" ma:displayName="Trademark" ma:format="Dropdown" ma:internalName="Trademark">
      <xsd:simpleType>
        <xsd:restriction base="dms:Choice">
          <xsd:enumeration value="No"/>
          <xsd:enumeration value="Yes"/>
        </xsd:restriction>
      </xsd:simpleType>
    </xsd:element>
    <xsd:element name="DocType" ma:index="16" nillable="true" ma:displayName="Doc Type" ma:format="Dropdown" ma:internalName="DocType">
      <xsd:simpleType>
        <xsd:restriction base="dms:Choice">
          <xsd:enumeration value="Logo"/>
          <xsd:enumeration value="Word"/>
          <xsd:enumeration value="PPT"/>
          <xsd:enumeration value="PDF"/>
          <xsd:enumeration value="Brand Templates"/>
          <xsd:enumeration value="Branded Assets"/>
          <xsd:enumeration value="Brand Resources"/>
          <xsd:enumeration value="Brand Guidelines"/>
          <xsd:enumeration value="Writers"/>
        </xsd:restriction>
      </xsd:simpleType>
    </xsd:element>
    <xsd:element name="File" ma:index="17" nillable="true" ma:displayName="File" ma:format="Dropdown" ma:internalName="File">
      <xsd:simpleType>
        <xsd:restriction base="dms:Text">
          <xsd:maxLength value="255"/>
        </xsd:restriction>
      </xsd:simpleType>
    </xsd:element>
    <xsd:element name="Size" ma:index="18" nillable="true" ma:displayName="Size" ma:format="Dropdown" ma:internalName="Size">
      <xsd:simpleType>
        <xsd:restriction base="dms:Choice">
          <xsd:enumeration value="8.5x11"/>
          <xsd:enumeration value="A4"/>
        </xsd:restriction>
      </xsd:simpleType>
    </xsd:element>
    <xsd:element name="Downloadlinks" ma:index="19" nillable="true" ma:displayName="Download links" ma:format="Dropdown" ma:internalName="Downloadlink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ize xmlns="81f8a32d-03ac-4d8a-be14-3c3d854dc4f7" xsi:nil="true"/>
    <File xmlns="81f8a32d-03ac-4d8a-be14-3c3d854dc4f7">Verisk PowerPoint Template</File>
    <Orientation xmlns="81f8a32d-03ac-4d8a-be14-3c3d854dc4f7" xsi:nil="true"/>
    <Trademark xmlns="81f8a32d-03ac-4d8a-be14-3c3d854dc4f7" xsi:nil="true"/>
    <Sorting xmlns="81f8a32d-03ac-4d8a-be14-3c3d854dc4f7" xsi:nil="true"/>
    <DocType xmlns="81f8a32d-03ac-4d8a-be14-3c3d854dc4f7" xsi:nil="true"/>
    <Downloadlinks xmlns="81f8a32d-03ac-4d8a-be14-3c3d854dc4f7" xsi:nil="true"/>
  </documentManagement>
</p:properties>
</file>

<file path=customXml/itemProps1.xml><?xml version="1.0" encoding="utf-8"?>
<ds:datastoreItem xmlns:ds="http://schemas.openxmlformats.org/officeDocument/2006/customXml" ds:itemID="{2349B7B5-AC31-43B5-A4BA-582859BE7D60}">
  <ds:schemaRefs>
    <ds:schemaRef ds:uri="http://schemas.microsoft.com/sharepoint/v3/contenttype/forms"/>
  </ds:schemaRefs>
</ds:datastoreItem>
</file>

<file path=customXml/itemProps2.xml><?xml version="1.0" encoding="utf-8"?>
<ds:datastoreItem xmlns:ds="http://schemas.openxmlformats.org/officeDocument/2006/customXml" ds:itemID="{986E279F-6EC2-4B10-87AD-14C34EC076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f8a32d-03ac-4d8a-be14-3c3d854dc4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74E54A-6B94-41CA-8C8E-2331412E237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1f8a32d-03ac-4d8a-be14-3c3d854dc4f7"/>
    <ds:schemaRef ds:uri="http://purl.org/dc/elements/1.1/"/>
    <ds:schemaRef ds:uri="http://schemas.microsoft.com/office/2006/metadata/properties"/>
    <ds:schemaRef ds:uri="http://www.w3.org/XML/1998/namespace"/>
    <ds:schemaRef ds:uri="http://purl.org/dc/dcmitype/"/>
  </ds:schemaRefs>
</ds:datastoreItem>
</file>

<file path=docMetadata/LabelInfo.xml><?xml version="1.0" encoding="utf-8"?>
<clbl:labelList xmlns:clbl="http://schemas.microsoft.com/office/2020/mipLabelMetadata">
  <clbl:label id="{dd2e4901-b5ad-42ae-9e9d-f456e52148af}" enabled="1" method="Privileged" siteId="{3b07dc1f-22e7-4be1-ac66-a88bf3550222}" contentBits="0" removed="0"/>
</clbl:labelList>
</file>

<file path=docProps/app.xml><?xml version="1.0" encoding="utf-8"?>
<Properties xmlns="http://schemas.openxmlformats.org/officeDocument/2006/extended-properties" xmlns:vt="http://schemas.openxmlformats.org/officeDocument/2006/docPropsVTypes">
  <Template>Ion</Template>
  <TotalTime>2535</TotalTime>
  <Words>3490</Words>
  <Application>Microsoft Office PowerPoint</Application>
  <PresentationFormat>Widescreen</PresentationFormat>
  <Paragraphs>370</Paragraphs>
  <Slides>43</Slides>
  <Notes>30</Notes>
  <HiddenSlides>0</HiddenSlides>
  <MMClips>29</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43</vt:i4>
      </vt:variant>
    </vt:vector>
  </HeadingPairs>
  <TitlesOfParts>
    <vt:vector size="67" baseType="lpstr">
      <vt:lpstr>Times New Roman</vt:lpstr>
      <vt:lpstr>MS PGothic</vt:lpstr>
      <vt:lpstr>Trade Gothic Next LT Pro</vt:lpstr>
      <vt:lpstr>Myriad Pro Regular</vt:lpstr>
      <vt:lpstr>Myriad Pro Semibold</vt:lpstr>
      <vt:lpstr>Barlow Condensed</vt:lpstr>
      <vt:lpstr>Myriad Pro</vt:lpstr>
      <vt:lpstr>Courier New</vt:lpstr>
      <vt:lpstr>Roboto</vt:lpstr>
      <vt:lpstr>Segoe Semibold</vt:lpstr>
      <vt:lpstr>Arial</vt:lpstr>
      <vt:lpstr>MS PGothic</vt:lpstr>
      <vt:lpstr>-apple-system</vt:lpstr>
      <vt:lpstr>Open Sans</vt:lpstr>
      <vt:lpstr>Barlow Black</vt:lpstr>
      <vt:lpstr>Roboto Medium</vt:lpstr>
      <vt:lpstr>Calibri</vt:lpstr>
      <vt:lpstr>Verdana</vt:lpstr>
      <vt:lpstr>Merriweather Sans</vt:lpstr>
      <vt:lpstr>Lucida Sans Unicode</vt:lpstr>
      <vt:lpstr>inherit</vt:lpstr>
      <vt:lpstr>Nunito</vt:lpstr>
      <vt:lpstr>Verisk Best Practices Theme</vt:lpstr>
      <vt:lpstr>0160_Stracciatella_Template_SlidesMania</vt:lpstr>
      <vt:lpstr>EDI 3.1</vt:lpstr>
      <vt:lpstr>PowerPoint Presentation</vt:lpstr>
      <vt:lpstr>PowerPoint Presentation</vt:lpstr>
      <vt:lpstr>PowerPoint Presentation</vt:lpstr>
      <vt:lpstr>PowerPoint Presentation</vt:lpstr>
      <vt:lpstr>PowerPoint Presentation</vt:lpstr>
      <vt:lpstr>PowerPoint Presentation</vt:lpstr>
      <vt:lpstr>Where We Have Been</vt:lpstr>
      <vt:lpstr>Where We Have Been (cont’d)</vt:lpstr>
      <vt:lpstr>Where We Have Been (cont’d)</vt:lpstr>
      <vt:lpstr>PowerPoint Presentation</vt:lpstr>
      <vt:lpstr>What Are The Benefits of EDI 3.1?</vt:lpstr>
      <vt:lpstr>PowerPoint Presentation</vt:lpstr>
      <vt:lpstr>Welcome to Claims EDI Implementation Overview</vt:lpstr>
      <vt:lpstr>Overview of  Electronic Data Interchange (EDI) for Claims</vt:lpstr>
      <vt:lpstr>PowerPoint Presentation</vt:lpstr>
      <vt:lpstr>PowerPoint Presentation</vt:lpstr>
      <vt:lpstr>PowerPoint Presentation</vt:lpstr>
      <vt:lpstr>EDI Initiative and Timelines for EDI Claims Release 3.1 Implementation</vt:lpstr>
      <vt:lpstr>PowerPoint Presentation</vt:lpstr>
      <vt:lpstr>PowerPoint Presentation</vt:lpstr>
      <vt:lpstr>EDI Claims Release 3.1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Steps to Implement EDI Claims Release 3.1  with Missouri </vt:lpstr>
      <vt:lpstr>Summary of Steps for Implementation</vt:lpstr>
      <vt:lpstr>Summary of Steps for Implementation</vt:lpstr>
      <vt:lpstr>PowerPoint Presentation</vt:lpstr>
      <vt:lpstr>Thank you for attending the Missouri  Claims EDI Information Overview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Verisk PPT Template</dc:title>
  <dc:creator>Tanner, Robbie</dc:creator>
  <cp:lastModifiedBy>Qualls, Benjamin</cp:lastModifiedBy>
  <cp:revision>54</cp:revision>
  <cp:lastPrinted>2017-07-07T15:44:45Z</cp:lastPrinted>
  <dcterms:created xsi:type="dcterms:W3CDTF">2023-07-17T15:49:22Z</dcterms:created>
  <dcterms:modified xsi:type="dcterms:W3CDTF">2023-08-04T22:07:32Z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0x0101005617837058A9CB47886B59A476E1AB3A</vt:lpwstr>
  </property>
  <property fmtid="{D5CDD505-2E9C-101B-9397-08002B2CF9AE}" pid="4" name="TaxKeyword">
    <vt:lpwstr/>
  </property>
</Properties>
</file>