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26"/>
  </p:notesMasterIdLst>
  <p:handoutMasterIdLst>
    <p:handoutMasterId r:id="rId2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84884" autoAdjust="0"/>
  </p:normalViewPr>
  <p:slideViewPr>
    <p:cSldViewPr snapToGrid="0">
      <p:cViewPr varScale="1">
        <p:scale>
          <a:sx n="107" d="100"/>
          <a:sy n="107" d="100"/>
        </p:scale>
        <p:origin x="126"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7B11644-1710-4362-B303-4F382C6E814C}" type="datetimeFigureOut">
              <a:rPr lang="en-US" smtClean="0"/>
              <a:t>8/4/2023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5A01FC9-1252-4446-9180-D5E9681DFECB}" type="slidenum">
              <a:rPr lang="en-US" smtClean="0"/>
              <a:t>‹#›</a:t>
            </a:fld>
            <a:endParaRPr lang="en-US"/>
          </a:p>
        </p:txBody>
      </p:sp>
    </p:spTree>
    <p:extLst>
      <p:ext uri="{BB962C8B-B14F-4D97-AF65-F5344CB8AC3E}">
        <p14:creationId xmlns:p14="http://schemas.microsoft.com/office/powerpoint/2010/main" val="3039866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DDCD59E-A0CE-4BE9-9276-EF0D35D010B2}" type="datetimeFigureOut">
              <a:rPr lang="en-US" smtClean="0"/>
              <a:t>8/4/2023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B14772E-ACE7-4BDB-B7AF-E3C9B0D6B7ED}" type="slidenum">
              <a:rPr lang="en-US" smtClean="0"/>
              <a:t>‹#›</a:t>
            </a:fld>
            <a:endParaRPr lang="en-US"/>
          </a:p>
        </p:txBody>
      </p:sp>
    </p:spTree>
    <p:extLst>
      <p:ext uri="{BB962C8B-B14F-4D97-AF65-F5344CB8AC3E}">
        <p14:creationId xmlns:p14="http://schemas.microsoft.com/office/powerpoint/2010/main" val="2576447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14772E-ACE7-4BDB-B7AF-E3C9B0D6B7ED}" type="slidenum">
              <a:rPr lang="en-US" smtClean="0"/>
              <a:t>1</a:t>
            </a:fld>
            <a:endParaRPr lang="en-US"/>
          </a:p>
        </p:txBody>
      </p:sp>
    </p:spTree>
    <p:extLst>
      <p:ext uri="{BB962C8B-B14F-4D97-AF65-F5344CB8AC3E}">
        <p14:creationId xmlns:p14="http://schemas.microsoft.com/office/powerpoint/2010/main" val="1152008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BJ</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10</a:t>
            </a:fld>
            <a:endParaRPr lang="en-US"/>
          </a:p>
        </p:txBody>
      </p:sp>
    </p:spTree>
    <p:extLst>
      <p:ext uri="{BB962C8B-B14F-4D97-AF65-F5344CB8AC3E}">
        <p14:creationId xmlns:p14="http://schemas.microsoft.com/office/powerpoint/2010/main" val="1117970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BJ</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11</a:t>
            </a:fld>
            <a:endParaRPr lang="en-US"/>
          </a:p>
        </p:txBody>
      </p:sp>
    </p:spTree>
    <p:extLst>
      <p:ext uri="{BB962C8B-B14F-4D97-AF65-F5344CB8AC3E}">
        <p14:creationId xmlns:p14="http://schemas.microsoft.com/office/powerpoint/2010/main" val="408695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14772E-ACE7-4BDB-B7AF-E3C9B0D6B7ED}" type="slidenum">
              <a:rPr lang="en-US" smtClean="0"/>
              <a:t>12</a:t>
            </a:fld>
            <a:endParaRPr lang="en-US"/>
          </a:p>
        </p:txBody>
      </p:sp>
    </p:spTree>
    <p:extLst>
      <p:ext uri="{BB962C8B-B14F-4D97-AF65-F5344CB8AC3E}">
        <p14:creationId xmlns:p14="http://schemas.microsoft.com/office/powerpoint/2010/main" val="2461704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Zach</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13</a:t>
            </a:fld>
            <a:endParaRPr lang="en-US"/>
          </a:p>
        </p:txBody>
      </p:sp>
    </p:spTree>
    <p:extLst>
      <p:ext uri="{BB962C8B-B14F-4D97-AF65-F5344CB8AC3E}">
        <p14:creationId xmlns:p14="http://schemas.microsoft.com/office/powerpoint/2010/main" val="28853635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Zach</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14</a:t>
            </a:fld>
            <a:endParaRPr lang="en-US"/>
          </a:p>
        </p:txBody>
      </p:sp>
    </p:spTree>
    <p:extLst>
      <p:ext uri="{BB962C8B-B14F-4D97-AF65-F5344CB8AC3E}">
        <p14:creationId xmlns:p14="http://schemas.microsoft.com/office/powerpoint/2010/main" val="1836002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Zach</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15</a:t>
            </a:fld>
            <a:endParaRPr lang="en-US"/>
          </a:p>
        </p:txBody>
      </p:sp>
    </p:spTree>
    <p:extLst>
      <p:ext uri="{BB962C8B-B14F-4D97-AF65-F5344CB8AC3E}">
        <p14:creationId xmlns:p14="http://schemas.microsoft.com/office/powerpoint/2010/main" val="13103724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Zach</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16</a:t>
            </a:fld>
            <a:endParaRPr lang="en-US"/>
          </a:p>
        </p:txBody>
      </p:sp>
    </p:spTree>
    <p:extLst>
      <p:ext uri="{BB962C8B-B14F-4D97-AF65-F5344CB8AC3E}">
        <p14:creationId xmlns:p14="http://schemas.microsoft.com/office/powerpoint/2010/main" val="23767773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Zach</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17</a:t>
            </a:fld>
            <a:endParaRPr lang="en-US"/>
          </a:p>
        </p:txBody>
      </p:sp>
    </p:spTree>
    <p:extLst>
      <p:ext uri="{BB962C8B-B14F-4D97-AF65-F5344CB8AC3E}">
        <p14:creationId xmlns:p14="http://schemas.microsoft.com/office/powerpoint/2010/main" val="35163688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Zach</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18</a:t>
            </a:fld>
            <a:endParaRPr lang="en-US"/>
          </a:p>
        </p:txBody>
      </p:sp>
    </p:spTree>
    <p:extLst>
      <p:ext uri="{BB962C8B-B14F-4D97-AF65-F5344CB8AC3E}">
        <p14:creationId xmlns:p14="http://schemas.microsoft.com/office/powerpoint/2010/main" val="13136946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Zach</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19</a:t>
            </a:fld>
            <a:endParaRPr lang="en-US"/>
          </a:p>
        </p:txBody>
      </p:sp>
    </p:spTree>
    <p:extLst>
      <p:ext uri="{BB962C8B-B14F-4D97-AF65-F5344CB8AC3E}">
        <p14:creationId xmlns:p14="http://schemas.microsoft.com/office/powerpoint/2010/main" val="3833426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BJ</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2</a:t>
            </a:fld>
            <a:endParaRPr lang="en-US"/>
          </a:p>
        </p:txBody>
      </p:sp>
    </p:spTree>
    <p:extLst>
      <p:ext uri="{BB962C8B-B14F-4D97-AF65-F5344CB8AC3E}">
        <p14:creationId xmlns:p14="http://schemas.microsoft.com/office/powerpoint/2010/main" val="12560369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Zach</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20</a:t>
            </a:fld>
            <a:endParaRPr lang="en-US"/>
          </a:p>
        </p:txBody>
      </p:sp>
    </p:spTree>
    <p:extLst>
      <p:ext uri="{BB962C8B-B14F-4D97-AF65-F5344CB8AC3E}">
        <p14:creationId xmlns:p14="http://schemas.microsoft.com/office/powerpoint/2010/main" val="32461065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Charlotte</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21</a:t>
            </a:fld>
            <a:endParaRPr lang="en-US"/>
          </a:p>
        </p:txBody>
      </p:sp>
    </p:spTree>
    <p:extLst>
      <p:ext uri="{BB962C8B-B14F-4D97-AF65-F5344CB8AC3E}">
        <p14:creationId xmlns:p14="http://schemas.microsoft.com/office/powerpoint/2010/main" val="31039819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Charlotte</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22</a:t>
            </a:fld>
            <a:endParaRPr lang="en-US"/>
          </a:p>
        </p:txBody>
      </p:sp>
    </p:spTree>
    <p:extLst>
      <p:ext uri="{BB962C8B-B14F-4D97-AF65-F5344CB8AC3E}">
        <p14:creationId xmlns:p14="http://schemas.microsoft.com/office/powerpoint/2010/main" val="23559713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Charlotte</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23</a:t>
            </a:fld>
            <a:endParaRPr lang="en-US"/>
          </a:p>
        </p:txBody>
      </p:sp>
    </p:spTree>
    <p:extLst>
      <p:ext uri="{BB962C8B-B14F-4D97-AF65-F5344CB8AC3E}">
        <p14:creationId xmlns:p14="http://schemas.microsoft.com/office/powerpoint/2010/main" val="31595036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14772E-ACE7-4BDB-B7AF-E3C9B0D6B7ED}" type="slidenum">
              <a:rPr lang="en-US" smtClean="0"/>
              <a:t>24</a:t>
            </a:fld>
            <a:endParaRPr lang="en-US"/>
          </a:p>
        </p:txBody>
      </p:sp>
    </p:spTree>
    <p:extLst>
      <p:ext uri="{BB962C8B-B14F-4D97-AF65-F5344CB8AC3E}">
        <p14:creationId xmlns:p14="http://schemas.microsoft.com/office/powerpoint/2010/main" val="2856814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BJ</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3</a:t>
            </a:fld>
            <a:endParaRPr lang="en-US"/>
          </a:p>
        </p:txBody>
      </p:sp>
    </p:spTree>
    <p:extLst>
      <p:ext uri="{BB962C8B-B14F-4D97-AF65-F5344CB8AC3E}">
        <p14:creationId xmlns:p14="http://schemas.microsoft.com/office/powerpoint/2010/main" val="3340438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BJ</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4</a:t>
            </a:fld>
            <a:endParaRPr lang="en-US"/>
          </a:p>
        </p:txBody>
      </p:sp>
    </p:spTree>
    <p:extLst>
      <p:ext uri="{BB962C8B-B14F-4D97-AF65-F5344CB8AC3E}">
        <p14:creationId xmlns:p14="http://schemas.microsoft.com/office/powerpoint/2010/main" val="3354616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dirty="0" smtClean="0"/>
              <a:t>BJ</a:t>
            </a:r>
          </a:p>
          <a:p>
            <a:pPr defTabSz="931774">
              <a:defRPr/>
            </a:pPr>
            <a:endParaRPr lang="en-US" b="1" dirty="0" smtClean="0"/>
          </a:p>
          <a:p>
            <a:pPr defTabSz="931774">
              <a:defRPr/>
            </a:pPr>
            <a:r>
              <a:rPr lang="en-US" b="1" dirty="0" smtClean="0"/>
              <a:t>Complaint-</a:t>
            </a:r>
            <a:r>
              <a:rPr lang="en-US" b="1" baseline="0" dirty="0" smtClean="0"/>
              <a:t> </a:t>
            </a:r>
            <a:r>
              <a:rPr lang="en-US" b="1" dirty="0" smtClean="0"/>
              <a:t>Most complaints are minor, require little investigation and are resolved by telephone. However, if repeated complaints are received or a complaint indicates serious or repeat non-compliance issues a full compliance audit may result.</a:t>
            </a:r>
          </a:p>
          <a:p>
            <a:pPr defTabSz="931774">
              <a:defRPr/>
            </a:pPr>
            <a:r>
              <a:rPr lang="en-US" b="1" u="sng" dirty="0" smtClean="0"/>
              <a:t>Reserve- </a:t>
            </a:r>
            <a:r>
              <a:rPr lang="en-US" b="1" dirty="0"/>
              <a:t>A reserve audit may also be conducted any time the Division questions the adequacy of information or procedures used in setting case reserves which are used to determine the employer’s or group trust’s security. All open files are reviewed and a determination is made as to whether the expected payout of the case as determined by the TPA is supported by the facts in the case files.</a:t>
            </a:r>
          </a:p>
          <a:p>
            <a:pPr defTabSz="931774">
              <a:defRPr/>
            </a:pPr>
            <a:r>
              <a:rPr lang="en-US" b="1" u="sng" dirty="0"/>
              <a:t>Compliance- </a:t>
            </a:r>
            <a:r>
              <a:rPr lang="en-US" b="1" dirty="0" smtClean="0">
                <a:solidFill>
                  <a:schemeClr val="tx1">
                    <a:lumMod val="75000"/>
                    <a:lumOff val="25000"/>
                  </a:schemeClr>
                </a:solidFill>
              </a:rPr>
              <a:t>This type of audit involves a thorough review of all facets of workers’ compensation from initial injury reporting through treatment, benefit payment, adjudication and resolution.</a:t>
            </a:r>
          </a:p>
          <a:p>
            <a:pPr defTabSz="931774">
              <a:defRPr/>
            </a:pPr>
            <a:endParaRPr lang="en-US" b="1" u="sng" dirty="0"/>
          </a:p>
          <a:p>
            <a:pPr defTabSz="931774">
              <a:defRPr/>
            </a:pPr>
            <a:endParaRPr lang="en-US" b="1" u="sng" dirty="0" smtClean="0"/>
          </a:p>
          <a:p>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5</a:t>
            </a:fld>
            <a:endParaRPr lang="en-US"/>
          </a:p>
        </p:txBody>
      </p:sp>
    </p:spTree>
    <p:extLst>
      <p:ext uri="{BB962C8B-B14F-4D97-AF65-F5344CB8AC3E}">
        <p14:creationId xmlns:p14="http://schemas.microsoft.com/office/powerpoint/2010/main" val="673214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BJ</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6</a:t>
            </a:fld>
            <a:endParaRPr lang="en-US"/>
          </a:p>
        </p:txBody>
      </p:sp>
    </p:spTree>
    <p:extLst>
      <p:ext uri="{BB962C8B-B14F-4D97-AF65-F5344CB8AC3E}">
        <p14:creationId xmlns:p14="http://schemas.microsoft.com/office/powerpoint/2010/main" val="600902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BJ</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7</a:t>
            </a:fld>
            <a:endParaRPr lang="en-US"/>
          </a:p>
        </p:txBody>
      </p:sp>
    </p:spTree>
    <p:extLst>
      <p:ext uri="{BB962C8B-B14F-4D97-AF65-F5344CB8AC3E}">
        <p14:creationId xmlns:p14="http://schemas.microsoft.com/office/powerpoint/2010/main" val="1037682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BJ</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8</a:t>
            </a:fld>
            <a:endParaRPr lang="en-US"/>
          </a:p>
        </p:txBody>
      </p:sp>
    </p:spTree>
    <p:extLst>
      <p:ext uri="{BB962C8B-B14F-4D97-AF65-F5344CB8AC3E}">
        <p14:creationId xmlns:p14="http://schemas.microsoft.com/office/powerpoint/2010/main" val="1306402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BJ</a:t>
            </a:r>
            <a:endParaRPr lang="en-US" dirty="0"/>
          </a:p>
        </p:txBody>
      </p:sp>
      <p:sp>
        <p:nvSpPr>
          <p:cNvPr id="4" name="Slide Number Placeholder 3"/>
          <p:cNvSpPr>
            <a:spLocks noGrp="1"/>
          </p:cNvSpPr>
          <p:nvPr>
            <p:ph type="sldNum" sz="quarter" idx="10"/>
          </p:nvPr>
        </p:nvSpPr>
        <p:spPr/>
        <p:txBody>
          <a:bodyPr/>
          <a:lstStyle/>
          <a:p>
            <a:fld id="{CB14772E-ACE7-4BDB-B7AF-E3C9B0D6B7ED}" type="slidenum">
              <a:rPr lang="en-US" smtClean="0"/>
              <a:t>9</a:t>
            </a:fld>
            <a:endParaRPr lang="en-US"/>
          </a:p>
        </p:txBody>
      </p:sp>
    </p:spTree>
    <p:extLst>
      <p:ext uri="{BB962C8B-B14F-4D97-AF65-F5344CB8AC3E}">
        <p14:creationId xmlns:p14="http://schemas.microsoft.com/office/powerpoint/2010/main" val="580152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8234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9868670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362301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8564759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7951358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6216370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114856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75091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04850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901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03308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31222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880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54384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84766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8/4/2023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08977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586B75A-687E-405C-8A0B-8D00578BA2C3}" type="datetimeFigureOut">
              <a:rPr lang="en-US" smtClean="0"/>
              <a:pPr/>
              <a:t>8/4/2023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9443586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 id="2147483865" r:id="rId13"/>
    <p:sldLayoutId id="2147483866" r:id="rId14"/>
    <p:sldLayoutId id="2147483867" r:id="rId15"/>
    <p:sldLayoutId id="2147483868"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987725"/>
          </a:xfrm>
        </p:spPr>
        <p:txBody>
          <a:bodyPr/>
          <a:lstStyle/>
          <a:p>
            <a:r>
              <a:rPr lang="en-US" b="1" dirty="0" smtClean="0"/>
              <a:t>SELF-INSURANCE</a:t>
            </a:r>
            <a:endParaRPr lang="en-US" b="1" dirty="0"/>
          </a:p>
        </p:txBody>
      </p:sp>
      <p:sp>
        <p:nvSpPr>
          <p:cNvPr id="3" name="Subtitle 2"/>
          <p:cNvSpPr>
            <a:spLocks noGrp="1"/>
          </p:cNvSpPr>
          <p:nvPr>
            <p:ph type="subTitle" idx="1"/>
          </p:nvPr>
        </p:nvSpPr>
        <p:spPr>
          <a:xfrm>
            <a:off x="2520201" y="3502325"/>
            <a:ext cx="8915399" cy="1126283"/>
          </a:xfrm>
        </p:spPr>
        <p:txBody>
          <a:bodyPr/>
          <a:lstStyle/>
          <a:p>
            <a:r>
              <a:rPr lang="en-US" dirty="0" smtClean="0"/>
              <a:t>Division of Workers’ Compensation</a:t>
            </a:r>
            <a:endParaRPr lang="en-US" dirty="0"/>
          </a:p>
        </p:txBody>
      </p:sp>
      <p:pic>
        <p:nvPicPr>
          <p:cNvPr id="5" name="Picture 4"/>
          <p:cNvPicPr>
            <a:picLocks noChangeAspect="1"/>
          </p:cNvPicPr>
          <p:nvPr/>
        </p:nvPicPr>
        <p:blipFill>
          <a:blip r:embed="rId3"/>
          <a:stretch>
            <a:fillRect/>
          </a:stretch>
        </p:blipFill>
        <p:spPr>
          <a:xfrm>
            <a:off x="7277878" y="4475317"/>
            <a:ext cx="4226734" cy="1486791"/>
          </a:xfrm>
          <a:prstGeom prst="rect">
            <a:avLst/>
          </a:prstGeom>
        </p:spPr>
      </p:pic>
    </p:spTree>
    <p:extLst>
      <p:ext uri="{BB962C8B-B14F-4D97-AF65-F5344CB8AC3E}">
        <p14:creationId xmlns:p14="http://schemas.microsoft.com/office/powerpoint/2010/main" val="39772989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CLAIM FOR COMPENSATION/ANSWER</a:t>
            </a:r>
            <a:br>
              <a:rPr lang="en-US" b="1" dirty="0" smtClean="0"/>
            </a:br>
            <a:r>
              <a:rPr lang="en-US" b="1" dirty="0" smtClean="0"/>
              <a:t>TO CLAIM FOR COMPENSATION</a:t>
            </a:r>
            <a:endParaRPr lang="en-US" b="1" dirty="0"/>
          </a:p>
        </p:txBody>
      </p:sp>
      <p:sp>
        <p:nvSpPr>
          <p:cNvPr id="3" name="Content Placeholder 2"/>
          <p:cNvSpPr>
            <a:spLocks noGrp="1"/>
          </p:cNvSpPr>
          <p:nvPr>
            <p:ph idx="1"/>
          </p:nvPr>
        </p:nvSpPr>
        <p:spPr>
          <a:xfrm>
            <a:off x="2589212" y="2331720"/>
            <a:ext cx="8915400" cy="3337560"/>
          </a:xfrm>
        </p:spPr>
        <p:txBody>
          <a:bodyPr/>
          <a:lstStyle/>
          <a:p>
            <a:pPr marL="0" indent="0" algn="ctr">
              <a:buNone/>
            </a:pPr>
            <a:endParaRPr lang="en-US" b="1" dirty="0" smtClean="0"/>
          </a:p>
          <a:p>
            <a:pPr marL="0" indent="0" algn="ctr">
              <a:buNone/>
            </a:pPr>
            <a:r>
              <a:rPr lang="en-US" sz="2400" dirty="0" smtClean="0"/>
              <a:t>Employers/Insurers </a:t>
            </a:r>
            <a:r>
              <a:rPr lang="en-US" sz="2400" b="1" u="sng" dirty="0" smtClean="0"/>
              <a:t>must</a:t>
            </a:r>
            <a:r>
              <a:rPr lang="en-US" sz="2400" dirty="0" smtClean="0"/>
              <a:t> file the Answer to the Claim for Compensation within thirty (30) days from the date the Division acknowledges receipt of the Claim for Compensation otherwise the statement of facts in the Claim for Compensation shall be deemed admitted for further proceedings.</a:t>
            </a:r>
          </a:p>
          <a:p>
            <a:pPr marL="0" indent="0" algn="ctr">
              <a:buNone/>
            </a:pPr>
            <a:r>
              <a:rPr lang="en-US" sz="2400" dirty="0" smtClean="0"/>
              <a:t>8 CSR 50-2.010 (8) (B)</a:t>
            </a:r>
            <a:endParaRPr lang="en-US" sz="2400" dirty="0"/>
          </a:p>
        </p:txBody>
      </p:sp>
    </p:spTree>
    <p:extLst>
      <p:ext uri="{BB962C8B-B14F-4D97-AF65-F5344CB8AC3E}">
        <p14:creationId xmlns:p14="http://schemas.microsoft.com/office/powerpoint/2010/main" val="20633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STIPULATION OF COMPROMISED SETTLEMENT/AWARDS</a:t>
            </a:r>
            <a:endParaRPr lang="en-US" b="1" dirty="0"/>
          </a:p>
        </p:txBody>
      </p:sp>
      <p:sp>
        <p:nvSpPr>
          <p:cNvPr id="3" name="Content Placeholder 2"/>
          <p:cNvSpPr>
            <a:spLocks noGrp="1"/>
          </p:cNvSpPr>
          <p:nvPr>
            <p:ph idx="1"/>
          </p:nvPr>
        </p:nvSpPr>
        <p:spPr>
          <a:xfrm>
            <a:off x="2589212" y="2429690"/>
            <a:ext cx="8915400" cy="3481531"/>
          </a:xfrm>
        </p:spPr>
        <p:txBody>
          <a:bodyPr>
            <a:normAutofit/>
          </a:bodyPr>
          <a:lstStyle/>
          <a:p>
            <a:pPr>
              <a:buFont typeface="Wingdings" panose="05000000000000000000" pitchFamily="2" charset="2"/>
              <a:buChar char="Ø"/>
            </a:pPr>
            <a:r>
              <a:rPr lang="en-US" sz="2800" dirty="0" smtClean="0"/>
              <a:t>All Stipulations and Awards must be approved by an Administrative Law Judge or the Commission.</a:t>
            </a:r>
          </a:p>
          <a:p>
            <a:pPr marL="0" indent="0">
              <a:buNone/>
            </a:pPr>
            <a:endParaRPr lang="en-US" sz="2800" dirty="0"/>
          </a:p>
          <a:p>
            <a:pPr>
              <a:buFont typeface="Wingdings" panose="05000000000000000000" pitchFamily="2" charset="2"/>
              <a:buChar char="Ø"/>
            </a:pPr>
            <a:r>
              <a:rPr lang="en-US" sz="2800" dirty="0" smtClean="0"/>
              <a:t>Stipulations and Awards must be paid within 30 days of the date of approval.</a:t>
            </a:r>
            <a:endParaRPr lang="en-US" sz="2800" dirty="0"/>
          </a:p>
        </p:txBody>
      </p:sp>
    </p:spTree>
    <p:extLst>
      <p:ext uri="{BB962C8B-B14F-4D97-AF65-F5344CB8AC3E}">
        <p14:creationId xmlns:p14="http://schemas.microsoft.com/office/powerpoint/2010/main" val="4417434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3965" y="1555763"/>
            <a:ext cx="8911687" cy="2860962"/>
          </a:xfrm>
        </p:spPr>
        <p:txBody>
          <a:bodyPr>
            <a:noAutofit/>
          </a:bodyPr>
          <a:lstStyle/>
          <a:p>
            <a:pPr algn="ctr"/>
            <a:r>
              <a:rPr lang="en-US" sz="8800" b="1" dirty="0" smtClean="0"/>
              <a:t>CASE</a:t>
            </a:r>
            <a:br>
              <a:rPr lang="en-US" sz="8800" b="1" dirty="0" smtClean="0"/>
            </a:br>
            <a:r>
              <a:rPr lang="en-US" sz="8800" b="1" dirty="0" smtClean="0"/>
              <a:t>MANAGEMENT</a:t>
            </a:r>
            <a:endParaRPr lang="en-US" sz="8800" b="1" dirty="0"/>
          </a:p>
        </p:txBody>
      </p:sp>
    </p:spTree>
    <p:extLst>
      <p:ext uri="{BB962C8B-B14F-4D97-AF65-F5344CB8AC3E}">
        <p14:creationId xmlns:p14="http://schemas.microsoft.com/office/powerpoint/2010/main" val="2855065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39439"/>
            <a:ext cx="8911687" cy="661226"/>
          </a:xfrm>
        </p:spPr>
        <p:txBody>
          <a:bodyPr/>
          <a:lstStyle/>
          <a:p>
            <a:pPr algn="ctr"/>
            <a:r>
              <a:rPr lang="en-US" b="1" dirty="0" smtClean="0"/>
              <a:t>FILE MANAGEMENT</a:t>
            </a:r>
            <a:endParaRPr lang="en-US" b="1" dirty="0"/>
          </a:p>
        </p:txBody>
      </p:sp>
      <p:sp>
        <p:nvSpPr>
          <p:cNvPr id="3" name="Content Placeholder 2"/>
          <p:cNvSpPr>
            <a:spLocks noGrp="1"/>
          </p:cNvSpPr>
          <p:nvPr>
            <p:ph idx="1"/>
          </p:nvPr>
        </p:nvSpPr>
        <p:spPr>
          <a:xfrm>
            <a:off x="2589212" y="1000665"/>
            <a:ext cx="8915400" cy="5702060"/>
          </a:xfrm>
        </p:spPr>
        <p:txBody>
          <a:bodyPr>
            <a:noAutofit/>
          </a:bodyPr>
          <a:lstStyle/>
          <a:p>
            <a:pPr marL="0" indent="0">
              <a:buNone/>
            </a:pPr>
            <a:r>
              <a:rPr lang="en-US" sz="2000" dirty="0" smtClean="0"/>
              <a:t>File Management includes the files, notes, claims systems, and financials of a file. Separate files must be maintained for each individual injury that occurs.</a:t>
            </a:r>
            <a:endParaRPr lang="en-US" sz="2000" dirty="0"/>
          </a:p>
          <a:p>
            <a:pPr marL="0" indent="0" algn="ctr">
              <a:buNone/>
            </a:pPr>
            <a:r>
              <a:rPr lang="en-US" sz="2000" dirty="0" smtClean="0"/>
              <a:t>The following should be included in a claims file:</a:t>
            </a:r>
          </a:p>
          <a:p>
            <a:pPr>
              <a:buFont typeface="Wingdings" panose="05000000000000000000" pitchFamily="2" charset="2"/>
              <a:buChar char="Ø"/>
            </a:pPr>
            <a:r>
              <a:rPr lang="en-US" sz="2000" dirty="0" smtClean="0"/>
              <a:t>Case Notes</a:t>
            </a:r>
          </a:p>
          <a:p>
            <a:pPr>
              <a:buFont typeface="Wingdings" panose="05000000000000000000" pitchFamily="2" charset="2"/>
              <a:buChar char="Ø"/>
            </a:pPr>
            <a:r>
              <a:rPr lang="en-US" sz="2000" dirty="0" smtClean="0"/>
              <a:t>Payment Histories</a:t>
            </a:r>
          </a:p>
          <a:p>
            <a:pPr>
              <a:buFont typeface="Wingdings" panose="05000000000000000000" pitchFamily="2" charset="2"/>
              <a:buChar char="Ø"/>
            </a:pPr>
            <a:r>
              <a:rPr lang="en-US" sz="2000" dirty="0" smtClean="0"/>
              <a:t>Reserve Worksheets &amp; Histories</a:t>
            </a:r>
          </a:p>
          <a:p>
            <a:pPr>
              <a:buFont typeface="Wingdings" panose="05000000000000000000" pitchFamily="2" charset="2"/>
              <a:buChar char="Ø"/>
            </a:pPr>
            <a:r>
              <a:rPr lang="en-US" sz="2000" dirty="0" smtClean="0"/>
              <a:t>Wage Statements</a:t>
            </a:r>
          </a:p>
          <a:p>
            <a:pPr>
              <a:buFont typeface="Wingdings" panose="05000000000000000000" pitchFamily="2" charset="2"/>
              <a:buChar char="Ø"/>
            </a:pPr>
            <a:r>
              <a:rPr lang="en-US" sz="2000" dirty="0" smtClean="0"/>
              <a:t>Medical Reports, Documents &amp; Bills</a:t>
            </a:r>
          </a:p>
          <a:p>
            <a:pPr>
              <a:buFont typeface="Wingdings" panose="05000000000000000000" pitchFamily="2" charset="2"/>
              <a:buChar char="Ø"/>
            </a:pPr>
            <a:r>
              <a:rPr lang="en-US" sz="2000" dirty="0" smtClean="0"/>
              <a:t>Rating Reports</a:t>
            </a:r>
          </a:p>
          <a:p>
            <a:pPr>
              <a:buFont typeface="Wingdings" panose="05000000000000000000" pitchFamily="2" charset="2"/>
              <a:buChar char="Ø"/>
            </a:pPr>
            <a:r>
              <a:rPr lang="en-US" sz="2000" dirty="0" smtClean="0"/>
              <a:t>Witness Statements</a:t>
            </a:r>
          </a:p>
          <a:p>
            <a:pPr>
              <a:buFont typeface="Wingdings" panose="05000000000000000000" pitchFamily="2" charset="2"/>
              <a:buChar char="Ø"/>
            </a:pPr>
            <a:r>
              <a:rPr lang="en-US" sz="2000" dirty="0" smtClean="0"/>
              <a:t>All Medical, State &amp; Legal Correspondence</a:t>
            </a:r>
          </a:p>
          <a:p>
            <a:pPr>
              <a:buFont typeface="Wingdings" panose="05000000000000000000" pitchFamily="2" charset="2"/>
              <a:buChar char="Ø"/>
            </a:pPr>
            <a:r>
              <a:rPr lang="en-US" sz="2000" dirty="0" smtClean="0"/>
              <a:t>All applicable information/documentation that is pertinent to the injury</a:t>
            </a:r>
            <a:endParaRPr lang="en-US" sz="2000" dirty="0"/>
          </a:p>
        </p:txBody>
      </p:sp>
    </p:spTree>
    <p:extLst>
      <p:ext uri="{BB962C8B-B14F-4D97-AF65-F5344CB8AC3E}">
        <p14:creationId xmlns:p14="http://schemas.microsoft.com/office/powerpoint/2010/main" val="35719056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1226"/>
          </a:xfrm>
        </p:spPr>
        <p:txBody>
          <a:bodyPr/>
          <a:lstStyle/>
          <a:p>
            <a:pPr algn="ctr"/>
            <a:r>
              <a:rPr lang="en-US" b="1" dirty="0" smtClean="0"/>
              <a:t>FILE MANAGEMENT</a:t>
            </a:r>
            <a:endParaRPr lang="en-US" b="1" dirty="0"/>
          </a:p>
        </p:txBody>
      </p:sp>
      <p:sp>
        <p:nvSpPr>
          <p:cNvPr id="3" name="Content Placeholder 2"/>
          <p:cNvSpPr>
            <a:spLocks noGrp="1"/>
          </p:cNvSpPr>
          <p:nvPr>
            <p:ph idx="1"/>
          </p:nvPr>
        </p:nvSpPr>
        <p:spPr>
          <a:xfrm>
            <a:off x="2589212" y="1285336"/>
            <a:ext cx="8915400" cy="4625886"/>
          </a:xfrm>
        </p:spPr>
        <p:txBody>
          <a:bodyPr>
            <a:normAutofit/>
          </a:bodyPr>
          <a:lstStyle/>
          <a:p>
            <a:pPr>
              <a:buFont typeface="Wingdings" panose="05000000000000000000" pitchFamily="2" charset="2"/>
              <a:buChar char="Ø"/>
            </a:pPr>
            <a:r>
              <a:rPr lang="en-US" sz="3200" dirty="0" smtClean="0"/>
              <a:t>All files must:</a:t>
            </a:r>
          </a:p>
          <a:p>
            <a:pPr lvl="1">
              <a:buFont typeface="Wingdings" panose="05000000000000000000" pitchFamily="2" charset="2"/>
              <a:buChar char="Ø"/>
            </a:pPr>
            <a:r>
              <a:rPr lang="en-US" sz="3000" dirty="0"/>
              <a:t>R</a:t>
            </a:r>
            <a:r>
              <a:rPr lang="en-US" sz="3000" dirty="0" smtClean="0"/>
              <a:t>eflect on the current status of each case</a:t>
            </a:r>
          </a:p>
          <a:p>
            <a:pPr lvl="1">
              <a:buFont typeface="Wingdings" panose="05000000000000000000" pitchFamily="2" charset="2"/>
              <a:buChar char="Ø"/>
            </a:pPr>
            <a:r>
              <a:rPr lang="en-US" sz="3000" dirty="0"/>
              <a:t>B</a:t>
            </a:r>
            <a:r>
              <a:rPr lang="en-US" sz="3000" dirty="0" smtClean="0"/>
              <a:t>e well organized</a:t>
            </a:r>
          </a:p>
          <a:p>
            <a:pPr lvl="1">
              <a:buFont typeface="Wingdings" panose="05000000000000000000" pitchFamily="2" charset="2"/>
              <a:buChar char="Ø"/>
            </a:pPr>
            <a:r>
              <a:rPr lang="en-US" sz="3000" dirty="0" smtClean="0"/>
              <a:t>Be updated on a regular basis</a:t>
            </a:r>
          </a:p>
          <a:p>
            <a:pPr lvl="1">
              <a:buFont typeface="Wingdings" panose="05000000000000000000" pitchFamily="2" charset="2"/>
              <a:buChar char="Ø"/>
            </a:pPr>
            <a:r>
              <a:rPr lang="en-US" sz="3000" dirty="0"/>
              <a:t>H</a:t>
            </a:r>
            <a:r>
              <a:rPr lang="en-US" sz="3000" dirty="0" smtClean="0"/>
              <a:t>ave regular reviews to ensure they are being properly maintained</a:t>
            </a:r>
            <a:endParaRPr lang="en-US" sz="3000" dirty="0"/>
          </a:p>
        </p:txBody>
      </p:sp>
    </p:spTree>
    <p:extLst>
      <p:ext uri="{BB962C8B-B14F-4D97-AF65-F5344CB8AC3E}">
        <p14:creationId xmlns:p14="http://schemas.microsoft.com/office/powerpoint/2010/main" val="4534532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56691"/>
            <a:ext cx="8911687" cy="643973"/>
          </a:xfrm>
        </p:spPr>
        <p:txBody>
          <a:bodyPr/>
          <a:lstStyle/>
          <a:p>
            <a:pPr algn="ctr"/>
            <a:r>
              <a:rPr lang="en-US" b="1" dirty="0" smtClean="0"/>
              <a:t>RESERVE MANAGEMENT</a:t>
            </a:r>
            <a:endParaRPr lang="en-US" b="1" dirty="0"/>
          </a:p>
        </p:txBody>
      </p:sp>
      <p:sp>
        <p:nvSpPr>
          <p:cNvPr id="3" name="Content Placeholder 2"/>
          <p:cNvSpPr>
            <a:spLocks noGrp="1"/>
          </p:cNvSpPr>
          <p:nvPr>
            <p:ph idx="1"/>
          </p:nvPr>
        </p:nvSpPr>
        <p:spPr>
          <a:xfrm>
            <a:off x="2589212" y="1000664"/>
            <a:ext cx="9332822" cy="4936437"/>
          </a:xfrm>
        </p:spPr>
        <p:txBody>
          <a:bodyPr>
            <a:normAutofit fontScale="92500" lnSpcReduction="10000"/>
          </a:bodyPr>
          <a:lstStyle/>
          <a:p>
            <a:pPr marL="0" indent="0" algn="ctr">
              <a:buNone/>
            </a:pPr>
            <a:endParaRPr lang="en-US" b="1" dirty="0" smtClean="0"/>
          </a:p>
          <a:p>
            <a:pPr marL="0" indent="0">
              <a:buNone/>
            </a:pPr>
            <a:r>
              <a:rPr lang="en-US" sz="2200" dirty="0" smtClean="0"/>
              <a:t>The Division uses the FASB Rule 5 as a guide for Reserve Management</a:t>
            </a:r>
          </a:p>
          <a:p>
            <a:pPr marL="0" indent="0" algn="ctr">
              <a:buNone/>
            </a:pPr>
            <a:endParaRPr lang="en-US" dirty="0" smtClean="0"/>
          </a:p>
          <a:p>
            <a:pPr>
              <a:buFont typeface="Wingdings" panose="05000000000000000000" pitchFamily="2" charset="2"/>
              <a:buChar char="Ø"/>
            </a:pPr>
            <a:r>
              <a:rPr lang="en-US" sz="2200" dirty="0" smtClean="0"/>
              <a:t>Reserves must be </a:t>
            </a:r>
          </a:p>
          <a:p>
            <a:pPr lvl="1">
              <a:buFont typeface="Wingdings" panose="05000000000000000000" pitchFamily="2" charset="2"/>
              <a:buChar char="Ø"/>
            </a:pPr>
            <a:r>
              <a:rPr lang="en-US" sz="2000" dirty="0"/>
              <a:t>S</a:t>
            </a:r>
            <a:r>
              <a:rPr lang="en-US" sz="2000" dirty="0" smtClean="0"/>
              <a:t>et for Medical, Indemnity, and Expenses</a:t>
            </a:r>
          </a:p>
          <a:p>
            <a:pPr lvl="1">
              <a:buFont typeface="Wingdings" panose="05000000000000000000" pitchFamily="2" charset="2"/>
              <a:buChar char="Ø"/>
            </a:pPr>
            <a:r>
              <a:rPr lang="en-US" sz="2000" dirty="0"/>
              <a:t>U</a:t>
            </a:r>
            <a:r>
              <a:rPr lang="en-US" sz="2000" dirty="0" smtClean="0"/>
              <a:t>pdated on a regular basis</a:t>
            </a:r>
          </a:p>
          <a:p>
            <a:pPr lvl="1">
              <a:buFont typeface="Wingdings" panose="05000000000000000000" pitchFamily="2" charset="2"/>
              <a:buChar char="Ø"/>
            </a:pPr>
            <a:r>
              <a:rPr lang="en-US" sz="2000" dirty="0"/>
              <a:t>R</a:t>
            </a:r>
            <a:r>
              <a:rPr lang="en-US" sz="2000" dirty="0" smtClean="0"/>
              <a:t>eviewed and if needed updated as the case progresses and new information is developed</a:t>
            </a:r>
          </a:p>
          <a:p>
            <a:pPr lvl="1">
              <a:buFont typeface="Wingdings" panose="05000000000000000000" pitchFamily="2" charset="2"/>
              <a:buChar char="Ø"/>
            </a:pPr>
            <a:r>
              <a:rPr lang="en-US" sz="2000" dirty="0"/>
              <a:t>S</a:t>
            </a:r>
            <a:r>
              <a:rPr lang="en-US" sz="2000" dirty="0" smtClean="0"/>
              <a:t>et </a:t>
            </a:r>
            <a:r>
              <a:rPr lang="en-US" sz="2000" dirty="0"/>
              <a:t>when the exposure is </a:t>
            </a:r>
            <a:r>
              <a:rPr lang="en-US" sz="2000" dirty="0" smtClean="0"/>
              <a:t>known</a:t>
            </a:r>
          </a:p>
          <a:p>
            <a:pPr lvl="1">
              <a:buFont typeface="Wingdings" panose="05000000000000000000" pitchFamily="2" charset="2"/>
              <a:buChar char="Ø"/>
            </a:pPr>
            <a:r>
              <a:rPr lang="en-US" sz="2000" dirty="0" smtClean="0"/>
              <a:t>Set </a:t>
            </a:r>
            <a:r>
              <a:rPr lang="en-US" sz="2000" dirty="0"/>
              <a:t>for the maximum potential exposure based on the most probable outcome of </a:t>
            </a:r>
            <a:r>
              <a:rPr lang="en-US" sz="2000" dirty="0" smtClean="0"/>
              <a:t>file</a:t>
            </a:r>
          </a:p>
          <a:p>
            <a:pPr>
              <a:buFont typeface="Wingdings" panose="05000000000000000000" pitchFamily="2" charset="2"/>
              <a:buChar char="Ø"/>
            </a:pPr>
            <a:r>
              <a:rPr lang="en-US" sz="2200" dirty="0" smtClean="0"/>
              <a:t>Specified intervals need to be set for reserve reviews</a:t>
            </a:r>
          </a:p>
          <a:p>
            <a:pPr>
              <a:buFont typeface="Wingdings" panose="05000000000000000000" pitchFamily="2" charset="2"/>
              <a:buChar char="Ø"/>
            </a:pPr>
            <a:r>
              <a:rPr lang="en-US" sz="2200" dirty="0" smtClean="0"/>
              <a:t>Reserve histories and worksheets must be included in the case files</a:t>
            </a:r>
          </a:p>
        </p:txBody>
      </p:sp>
    </p:spTree>
    <p:extLst>
      <p:ext uri="{BB962C8B-B14F-4D97-AF65-F5344CB8AC3E}">
        <p14:creationId xmlns:p14="http://schemas.microsoft.com/office/powerpoint/2010/main" val="3720440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74962"/>
          </a:xfrm>
        </p:spPr>
        <p:txBody>
          <a:bodyPr>
            <a:normAutofit fontScale="90000"/>
          </a:bodyPr>
          <a:lstStyle/>
          <a:p>
            <a:pPr algn="ctr"/>
            <a:r>
              <a:rPr lang="en-US" b="1" dirty="0" smtClean="0"/>
              <a:t>INVESTIGATION MANAGEMENT</a:t>
            </a:r>
            <a:endParaRPr lang="en-US" b="1" dirty="0"/>
          </a:p>
        </p:txBody>
      </p:sp>
      <p:sp>
        <p:nvSpPr>
          <p:cNvPr id="3" name="Content Placeholder 2"/>
          <p:cNvSpPr>
            <a:spLocks noGrp="1"/>
          </p:cNvSpPr>
          <p:nvPr>
            <p:ph idx="1"/>
          </p:nvPr>
        </p:nvSpPr>
        <p:spPr>
          <a:xfrm>
            <a:off x="2589212" y="1355826"/>
            <a:ext cx="8915400" cy="4934309"/>
          </a:xfrm>
        </p:spPr>
        <p:txBody>
          <a:bodyPr>
            <a:noAutofit/>
          </a:bodyPr>
          <a:lstStyle/>
          <a:p>
            <a:pPr>
              <a:buFont typeface="Wingdings" panose="05000000000000000000" pitchFamily="2" charset="2"/>
              <a:buChar char="Ø"/>
            </a:pPr>
            <a:r>
              <a:rPr lang="en-US" sz="2000" dirty="0" smtClean="0"/>
              <a:t>All files need to have a thorough investigation completed within a specified time frame and documented in the case notes.</a:t>
            </a:r>
          </a:p>
          <a:p>
            <a:pPr>
              <a:buFont typeface="Wingdings" panose="05000000000000000000" pitchFamily="2" charset="2"/>
              <a:buChar char="Ø"/>
            </a:pPr>
            <a:r>
              <a:rPr lang="en-US" sz="2000" dirty="0" smtClean="0"/>
              <a:t>The initial investigation should collect all essential items necessary for claim evaluation.</a:t>
            </a:r>
          </a:p>
          <a:p>
            <a:pPr>
              <a:buFont typeface="Wingdings" panose="05000000000000000000" pitchFamily="2" charset="2"/>
              <a:buChar char="Ø"/>
            </a:pPr>
            <a:r>
              <a:rPr lang="en-US" sz="2000" dirty="0" smtClean="0"/>
              <a:t>Compensability decisions should be made quickly.</a:t>
            </a:r>
          </a:p>
          <a:p>
            <a:pPr>
              <a:buFont typeface="Wingdings" panose="05000000000000000000" pitchFamily="2" charset="2"/>
              <a:buChar char="Ø"/>
            </a:pPr>
            <a:r>
              <a:rPr lang="en-US" sz="2000" dirty="0" smtClean="0"/>
              <a:t>Employees, supervisors, and any witnesses should complete applicable statements.</a:t>
            </a:r>
          </a:p>
          <a:p>
            <a:pPr>
              <a:buFont typeface="Wingdings" panose="05000000000000000000" pitchFamily="2" charset="2"/>
              <a:buChar char="Ø"/>
            </a:pPr>
            <a:r>
              <a:rPr lang="en-US" sz="2000" dirty="0" smtClean="0"/>
              <a:t>Continuing investigation throughout the life of the file.</a:t>
            </a:r>
          </a:p>
          <a:p>
            <a:pPr>
              <a:buFont typeface="Wingdings" panose="05000000000000000000" pitchFamily="2" charset="2"/>
              <a:buChar char="Ø"/>
            </a:pPr>
            <a:r>
              <a:rPr lang="en-US" sz="2000" dirty="0" smtClean="0"/>
              <a:t>Medical releases should be signed by all employees in order to collect medical documentation from outside providers.</a:t>
            </a:r>
          </a:p>
          <a:p>
            <a:pPr>
              <a:buFont typeface="Wingdings" panose="05000000000000000000" pitchFamily="2" charset="2"/>
              <a:buChar char="Ø"/>
            </a:pPr>
            <a:r>
              <a:rPr lang="en-US" sz="2000" dirty="0" smtClean="0"/>
              <a:t>Based on the investigation, adjusters should develop a plan of action to follow throughout the life of the file.</a:t>
            </a:r>
            <a:endParaRPr lang="en-US" sz="2000" dirty="0"/>
          </a:p>
        </p:txBody>
      </p:sp>
    </p:spTree>
    <p:extLst>
      <p:ext uri="{BB962C8B-B14F-4D97-AF65-F5344CB8AC3E}">
        <p14:creationId xmlns:p14="http://schemas.microsoft.com/office/powerpoint/2010/main" val="4206566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669852"/>
          </a:xfrm>
        </p:spPr>
        <p:txBody>
          <a:bodyPr/>
          <a:lstStyle/>
          <a:p>
            <a:pPr algn="ctr"/>
            <a:r>
              <a:rPr lang="en-US" b="1" dirty="0" smtClean="0"/>
              <a:t>COMPENSATION MANAGEMENT</a:t>
            </a:r>
            <a:endParaRPr lang="en-US" b="1" dirty="0"/>
          </a:p>
        </p:txBody>
      </p:sp>
      <p:sp>
        <p:nvSpPr>
          <p:cNvPr id="3" name="Content Placeholder 2"/>
          <p:cNvSpPr>
            <a:spLocks noGrp="1"/>
          </p:cNvSpPr>
          <p:nvPr>
            <p:ph sz="half" idx="1"/>
          </p:nvPr>
        </p:nvSpPr>
        <p:spPr>
          <a:xfrm>
            <a:off x="2592924" y="1685847"/>
            <a:ext cx="4313864" cy="4617260"/>
          </a:xfrm>
        </p:spPr>
        <p:txBody>
          <a:bodyPr>
            <a:normAutofit/>
          </a:bodyPr>
          <a:lstStyle/>
          <a:p>
            <a:pPr>
              <a:buFont typeface="Wingdings" panose="05000000000000000000" pitchFamily="2" charset="2"/>
              <a:buChar char="Ø"/>
            </a:pPr>
            <a:r>
              <a:rPr lang="en-US" sz="2400" dirty="0" smtClean="0"/>
              <a:t>Wage statements must be received in a timely manner in order to correctly determine the TTD/PPD rates. </a:t>
            </a:r>
          </a:p>
          <a:p>
            <a:pPr>
              <a:buFont typeface="Wingdings" panose="05000000000000000000" pitchFamily="2" charset="2"/>
              <a:buChar char="Ø"/>
            </a:pPr>
            <a:r>
              <a:rPr lang="en-US" sz="2400" dirty="0" smtClean="0"/>
              <a:t>The TTD calculations must be included in all injury files with lost time and litigated case files.</a:t>
            </a:r>
            <a:endParaRPr lang="en-US" sz="2400" dirty="0"/>
          </a:p>
        </p:txBody>
      </p:sp>
      <p:sp>
        <p:nvSpPr>
          <p:cNvPr id="4" name="Content Placeholder 3"/>
          <p:cNvSpPr>
            <a:spLocks noGrp="1"/>
          </p:cNvSpPr>
          <p:nvPr>
            <p:ph sz="half" idx="2"/>
          </p:nvPr>
        </p:nvSpPr>
        <p:spPr>
          <a:xfrm>
            <a:off x="7190747" y="1685847"/>
            <a:ext cx="4313864" cy="4609882"/>
          </a:xfrm>
        </p:spPr>
        <p:txBody>
          <a:bodyPr>
            <a:normAutofit/>
          </a:bodyPr>
          <a:lstStyle/>
          <a:p>
            <a:pPr>
              <a:buFont typeface="Wingdings" panose="05000000000000000000" pitchFamily="2" charset="2"/>
              <a:buChar char="Ø"/>
            </a:pPr>
            <a:r>
              <a:rPr lang="en-US" sz="2400" dirty="0" smtClean="0"/>
              <a:t>The 3 day waiting period should be recognized on all lost time injuries</a:t>
            </a:r>
          </a:p>
          <a:p>
            <a:pPr>
              <a:buFont typeface="Wingdings" panose="05000000000000000000" pitchFamily="2" charset="2"/>
              <a:buChar char="Ø"/>
            </a:pPr>
            <a:r>
              <a:rPr lang="en-US" sz="2400" dirty="0" smtClean="0"/>
              <a:t>After the employee has missed 14 days of work, the waiting period is paid retroactively</a:t>
            </a:r>
            <a:endParaRPr lang="en-US" sz="2400" dirty="0"/>
          </a:p>
        </p:txBody>
      </p:sp>
    </p:spTree>
    <p:extLst>
      <p:ext uri="{BB962C8B-B14F-4D97-AF65-F5344CB8AC3E}">
        <p14:creationId xmlns:p14="http://schemas.microsoft.com/office/powerpoint/2010/main" val="10762156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8479"/>
          </a:xfrm>
        </p:spPr>
        <p:txBody>
          <a:bodyPr/>
          <a:lstStyle/>
          <a:p>
            <a:pPr algn="ctr"/>
            <a:r>
              <a:rPr lang="en-US" b="1" dirty="0" smtClean="0"/>
              <a:t>BENEFIT MANAGEMENT</a:t>
            </a:r>
            <a:endParaRPr lang="en-US" b="1" dirty="0"/>
          </a:p>
        </p:txBody>
      </p:sp>
      <p:sp>
        <p:nvSpPr>
          <p:cNvPr id="3" name="Content Placeholder 2"/>
          <p:cNvSpPr>
            <a:spLocks noGrp="1"/>
          </p:cNvSpPr>
          <p:nvPr>
            <p:ph idx="1"/>
          </p:nvPr>
        </p:nvSpPr>
        <p:spPr>
          <a:xfrm>
            <a:off x="2589212" y="1302589"/>
            <a:ext cx="8915400" cy="4608633"/>
          </a:xfrm>
        </p:spPr>
        <p:txBody>
          <a:bodyPr>
            <a:normAutofit/>
          </a:bodyPr>
          <a:lstStyle/>
          <a:p>
            <a:pPr marL="0" indent="0">
              <a:buNone/>
            </a:pPr>
            <a:r>
              <a:rPr lang="en-US" sz="2800" dirty="0" smtClean="0"/>
              <a:t>Benefit Management includes the payment of medical and lost time benefits</a:t>
            </a:r>
          </a:p>
          <a:p>
            <a:pPr>
              <a:buFont typeface="Wingdings" panose="05000000000000000000" pitchFamily="2" charset="2"/>
              <a:buChar char="Ø"/>
            </a:pPr>
            <a:endParaRPr lang="en-US" sz="2000" b="1" dirty="0" smtClean="0"/>
          </a:p>
          <a:p>
            <a:pPr>
              <a:buFont typeface="Wingdings" panose="05000000000000000000" pitchFamily="2" charset="2"/>
              <a:buChar char="Ø"/>
            </a:pPr>
            <a:r>
              <a:rPr lang="en-US" sz="2000" dirty="0" smtClean="0"/>
              <a:t>Medical bills should be paid within 30 days of receipt of the bill from the providers</a:t>
            </a:r>
          </a:p>
          <a:p>
            <a:pPr marL="0" indent="0">
              <a:buNone/>
            </a:pPr>
            <a:endParaRPr lang="en-US" sz="2000" dirty="0" smtClean="0"/>
          </a:p>
          <a:p>
            <a:pPr>
              <a:buFont typeface="Wingdings" panose="05000000000000000000" pitchFamily="2" charset="2"/>
              <a:buChar char="Ø"/>
            </a:pPr>
            <a:r>
              <a:rPr lang="en-US" sz="2000" dirty="0" smtClean="0"/>
              <a:t>Indemnity benefits should be paid as the employee was paid prior to the injury but at no less than 2-week intervals</a:t>
            </a:r>
            <a:endParaRPr lang="en-US" sz="2000" dirty="0"/>
          </a:p>
        </p:txBody>
      </p:sp>
    </p:spTree>
    <p:extLst>
      <p:ext uri="{BB962C8B-B14F-4D97-AF65-F5344CB8AC3E}">
        <p14:creationId xmlns:p14="http://schemas.microsoft.com/office/powerpoint/2010/main" val="2649313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678479"/>
          </a:xfrm>
        </p:spPr>
        <p:txBody>
          <a:bodyPr/>
          <a:lstStyle/>
          <a:p>
            <a:pPr algn="ctr"/>
            <a:r>
              <a:rPr lang="en-US" b="1" dirty="0" smtClean="0"/>
              <a:t>MEDICAL MANAGEMENT</a:t>
            </a:r>
            <a:endParaRPr lang="en-US" b="1" dirty="0"/>
          </a:p>
        </p:txBody>
      </p:sp>
      <p:sp>
        <p:nvSpPr>
          <p:cNvPr id="3" name="Content Placeholder 2"/>
          <p:cNvSpPr>
            <a:spLocks noGrp="1"/>
          </p:cNvSpPr>
          <p:nvPr>
            <p:ph sz="half" idx="1"/>
          </p:nvPr>
        </p:nvSpPr>
        <p:spPr>
          <a:xfrm>
            <a:off x="1950720" y="1239675"/>
            <a:ext cx="8724964" cy="1464994"/>
          </a:xfrm>
        </p:spPr>
        <p:txBody>
          <a:bodyPr>
            <a:normAutofit/>
          </a:bodyPr>
          <a:lstStyle/>
          <a:p>
            <a:pPr>
              <a:buFont typeface="Wingdings" panose="05000000000000000000" pitchFamily="2" charset="2"/>
              <a:buChar char="Ø"/>
            </a:pPr>
            <a:r>
              <a:rPr lang="en-US" sz="2400" dirty="0" smtClean="0"/>
              <a:t>Under Missouri Workers’ Compensation statute, the employer has the right to direct the Medical Treatment of the injured employee(s).</a:t>
            </a:r>
            <a:endParaRPr lang="en-US" sz="2400" dirty="0"/>
          </a:p>
        </p:txBody>
      </p:sp>
      <p:sp>
        <p:nvSpPr>
          <p:cNvPr id="4" name="Content Placeholder 3"/>
          <p:cNvSpPr>
            <a:spLocks noGrp="1"/>
          </p:cNvSpPr>
          <p:nvPr>
            <p:ph sz="half" idx="2"/>
          </p:nvPr>
        </p:nvSpPr>
        <p:spPr>
          <a:xfrm>
            <a:off x="1950720" y="2670049"/>
            <a:ext cx="9553891" cy="3340608"/>
          </a:xfrm>
        </p:spPr>
        <p:txBody>
          <a:bodyPr>
            <a:noAutofit/>
          </a:bodyPr>
          <a:lstStyle/>
          <a:p>
            <a:pPr>
              <a:buFont typeface="Wingdings" panose="05000000000000000000" pitchFamily="2" charset="2"/>
              <a:buChar char="Ø"/>
            </a:pPr>
            <a:r>
              <a:rPr lang="en-US" sz="2400" dirty="0" smtClean="0"/>
              <a:t>All medical documentation should include: </a:t>
            </a:r>
            <a:endParaRPr lang="en-US" sz="2400" dirty="0"/>
          </a:p>
          <a:p>
            <a:pPr lvl="1">
              <a:buFont typeface="Wingdings" panose="05000000000000000000" pitchFamily="2" charset="2"/>
              <a:buChar char="Ø"/>
            </a:pPr>
            <a:r>
              <a:rPr lang="en-US" sz="2200" dirty="0" smtClean="0"/>
              <a:t>Diagnosis</a:t>
            </a:r>
          </a:p>
          <a:p>
            <a:pPr lvl="1">
              <a:buFont typeface="Wingdings" panose="05000000000000000000" pitchFamily="2" charset="2"/>
              <a:buChar char="Ø"/>
            </a:pPr>
            <a:r>
              <a:rPr lang="en-US" sz="2200" dirty="0"/>
              <a:t>T</a:t>
            </a:r>
            <a:r>
              <a:rPr lang="en-US" sz="2200" dirty="0" smtClean="0"/>
              <a:t>reatment plan</a:t>
            </a:r>
          </a:p>
          <a:p>
            <a:pPr lvl="1">
              <a:buFont typeface="Wingdings" panose="05000000000000000000" pitchFamily="2" charset="2"/>
              <a:buChar char="Ø"/>
            </a:pPr>
            <a:r>
              <a:rPr lang="en-US" sz="2200" dirty="0"/>
              <a:t>R</a:t>
            </a:r>
            <a:r>
              <a:rPr lang="en-US" sz="2200" dirty="0" smtClean="0"/>
              <a:t>estricted duty or no work</a:t>
            </a:r>
          </a:p>
          <a:p>
            <a:pPr lvl="1">
              <a:buFont typeface="Wingdings" panose="05000000000000000000" pitchFamily="2" charset="2"/>
              <a:buChar char="Ø"/>
            </a:pPr>
            <a:r>
              <a:rPr lang="en-US" sz="2200" dirty="0"/>
              <a:t>R</a:t>
            </a:r>
            <a:r>
              <a:rPr lang="en-US" sz="2200" dirty="0" smtClean="0"/>
              <a:t>elease dates</a:t>
            </a:r>
          </a:p>
          <a:p>
            <a:pPr lvl="1">
              <a:buFont typeface="Wingdings" panose="05000000000000000000" pitchFamily="2" charset="2"/>
              <a:buChar char="Ø"/>
            </a:pPr>
            <a:r>
              <a:rPr lang="en-US" sz="2200" dirty="0" smtClean="0"/>
              <a:t>Disability ratings</a:t>
            </a:r>
            <a:endParaRPr lang="en-US" sz="2200" dirty="0"/>
          </a:p>
        </p:txBody>
      </p:sp>
    </p:spTree>
    <p:extLst>
      <p:ext uri="{BB962C8B-B14F-4D97-AF65-F5344CB8AC3E}">
        <p14:creationId xmlns:p14="http://schemas.microsoft.com/office/powerpoint/2010/main" val="1216611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66335"/>
          </a:xfrm>
        </p:spPr>
        <p:txBody>
          <a:bodyPr>
            <a:normAutofit fontScale="90000"/>
          </a:bodyPr>
          <a:lstStyle/>
          <a:p>
            <a:r>
              <a:rPr lang="en-US" b="1" dirty="0" smtClean="0"/>
              <a:t>Division of Self-Insurance Claim Audits</a:t>
            </a:r>
            <a:endParaRPr lang="en-US" b="1" dirty="0"/>
          </a:p>
        </p:txBody>
      </p:sp>
      <p:sp>
        <p:nvSpPr>
          <p:cNvPr id="3" name="Content Placeholder 2"/>
          <p:cNvSpPr>
            <a:spLocks noGrp="1"/>
          </p:cNvSpPr>
          <p:nvPr>
            <p:ph idx="1"/>
          </p:nvPr>
        </p:nvSpPr>
        <p:spPr>
          <a:xfrm>
            <a:off x="2436171" y="1920734"/>
            <a:ext cx="8915400" cy="2496254"/>
          </a:xfrm>
        </p:spPr>
        <p:txBody>
          <a:bodyPr>
            <a:noAutofit/>
          </a:bodyPr>
          <a:lstStyle/>
          <a:p>
            <a:pPr marL="0" indent="0">
              <a:buNone/>
            </a:pPr>
            <a:r>
              <a:rPr lang="en-US" sz="2800" b="1" dirty="0" smtClean="0"/>
              <a:t>8 CSR 50-3.010 Rules Governing Self-Insurance</a:t>
            </a:r>
            <a:r>
              <a:rPr lang="en-US" sz="2800" dirty="0" smtClean="0"/>
              <a:t>:</a:t>
            </a:r>
          </a:p>
          <a:p>
            <a:pPr marL="0" indent="0">
              <a:buNone/>
            </a:pPr>
            <a:r>
              <a:rPr lang="en-US" sz="2800" dirty="0" smtClean="0"/>
              <a:t>The Division shall have the authority to conduct audits relating to safety, claims and any other audits deemed necessary and appropriate as determined by the Division.</a:t>
            </a:r>
            <a:endParaRPr lang="en-US" sz="2800" dirty="0"/>
          </a:p>
        </p:txBody>
      </p:sp>
    </p:spTree>
    <p:extLst>
      <p:ext uri="{BB962C8B-B14F-4D97-AF65-F5344CB8AC3E}">
        <p14:creationId xmlns:p14="http://schemas.microsoft.com/office/powerpoint/2010/main" val="34351295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8479"/>
          </a:xfrm>
        </p:spPr>
        <p:txBody>
          <a:bodyPr/>
          <a:lstStyle/>
          <a:p>
            <a:r>
              <a:rPr lang="en-US" b="1" dirty="0" smtClean="0"/>
              <a:t>CASE CLOSURE</a:t>
            </a:r>
            <a:endParaRPr lang="en-US" b="1" dirty="0"/>
          </a:p>
        </p:txBody>
      </p:sp>
      <p:sp>
        <p:nvSpPr>
          <p:cNvPr id="3" name="Content Placeholder 2"/>
          <p:cNvSpPr>
            <a:spLocks noGrp="1"/>
          </p:cNvSpPr>
          <p:nvPr>
            <p:ph idx="1"/>
          </p:nvPr>
        </p:nvSpPr>
        <p:spPr>
          <a:xfrm>
            <a:off x="2589212" y="1362974"/>
            <a:ext cx="8915400" cy="5201728"/>
          </a:xfrm>
        </p:spPr>
        <p:txBody>
          <a:bodyPr>
            <a:noAutofit/>
          </a:bodyPr>
          <a:lstStyle/>
          <a:p>
            <a:pPr>
              <a:buFont typeface="Wingdings" panose="05000000000000000000" pitchFamily="2" charset="2"/>
              <a:buChar char="Ø"/>
            </a:pPr>
            <a:r>
              <a:rPr lang="en-US" sz="2400" dirty="0" smtClean="0"/>
              <a:t>Files </a:t>
            </a:r>
            <a:r>
              <a:rPr lang="en-US" sz="2400" b="1" u="sng" dirty="0" smtClean="0"/>
              <a:t>must</a:t>
            </a:r>
            <a:r>
              <a:rPr lang="en-US" sz="2400" dirty="0" smtClean="0"/>
              <a:t> contain all documentation to support case closure</a:t>
            </a:r>
          </a:p>
          <a:p>
            <a:pPr lvl="1">
              <a:buFont typeface="Wingdings" panose="05000000000000000000" pitchFamily="2" charset="2"/>
              <a:buChar char="Ø"/>
            </a:pPr>
            <a:r>
              <a:rPr lang="en-US" sz="2000" dirty="0" smtClean="0"/>
              <a:t>Final medical reports &amp; bills</a:t>
            </a:r>
          </a:p>
          <a:p>
            <a:pPr lvl="1">
              <a:buFont typeface="Wingdings" panose="05000000000000000000" pitchFamily="2" charset="2"/>
              <a:buChar char="Ø"/>
            </a:pPr>
            <a:r>
              <a:rPr lang="en-US" sz="2000" dirty="0" smtClean="0"/>
              <a:t>Released from care</a:t>
            </a:r>
          </a:p>
          <a:p>
            <a:pPr lvl="1">
              <a:buFont typeface="Wingdings" panose="05000000000000000000" pitchFamily="2" charset="2"/>
              <a:buChar char="Ø"/>
            </a:pPr>
            <a:r>
              <a:rPr lang="en-US" sz="2000" dirty="0" smtClean="0"/>
              <a:t>Notice of maximum medical improvement (MMI)</a:t>
            </a:r>
          </a:p>
          <a:p>
            <a:pPr lvl="1">
              <a:buFont typeface="Wingdings" panose="05000000000000000000" pitchFamily="2" charset="2"/>
              <a:buChar char="Ø"/>
            </a:pPr>
            <a:r>
              <a:rPr lang="en-US" sz="2000" dirty="0" smtClean="0"/>
              <a:t>Disability Ratings</a:t>
            </a:r>
          </a:p>
          <a:p>
            <a:pPr>
              <a:buFont typeface="Wingdings" panose="05000000000000000000" pitchFamily="2" charset="2"/>
              <a:buChar char="Ø"/>
            </a:pPr>
            <a:r>
              <a:rPr lang="en-US" sz="2400" dirty="0" smtClean="0"/>
              <a:t>All medical bills need to be paid</a:t>
            </a:r>
          </a:p>
          <a:p>
            <a:pPr>
              <a:buFont typeface="Wingdings" panose="05000000000000000000" pitchFamily="2" charset="2"/>
              <a:buChar char="Ø"/>
            </a:pPr>
            <a:r>
              <a:rPr lang="en-US" sz="2400" dirty="0" smtClean="0"/>
              <a:t>Files need to be closed in a reasonable amount of time after all activity on the file has been completed</a:t>
            </a:r>
          </a:p>
          <a:p>
            <a:pPr>
              <a:buFont typeface="Wingdings" panose="05000000000000000000" pitchFamily="2" charset="2"/>
              <a:buChar char="Ø"/>
            </a:pPr>
            <a:r>
              <a:rPr lang="en-US" sz="2400" dirty="0" smtClean="0"/>
              <a:t>Files need to be reviewed by both the adjuster and supervisor prior to closure to ensure that the file is ready for closure</a:t>
            </a:r>
          </a:p>
        </p:txBody>
      </p:sp>
    </p:spTree>
    <p:extLst>
      <p:ext uri="{BB962C8B-B14F-4D97-AF65-F5344CB8AC3E}">
        <p14:creationId xmlns:p14="http://schemas.microsoft.com/office/powerpoint/2010/main" val="2017198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1"/>
            <a:ext cx="8911687" cy="618094"/>
          </a:xfrm>
        </p:spPr>
        <p:txBody>
          <a:bodyPr>
            <a:normAutofit fontScale="90000"/>
          </a:bodyPr>
          <a:lstStyle/>
          <a:p>
            <a:r>
              <a:rPr lang="en-US" b="1" dirty="0" smtClean="0"/>
              <a:t>CHANGES IN THE AUDIT PROCESS</a:t>
            </a:r>
            <a:endParaRPr lang="en-US" b="1" dirty="0"/>
          </a:p>
        </p:txBody>
      </p:sp>
      <p:sp>
        <p:nvSpPr>
          <p:cNvPr id="3" name="Content Placeholder 2"/>
          <p:cNvSpPr>
            <a:spLocks noGrp="1"/>
          </p:cNvSpPr>
          <p:nvPr>
            <p:ph idx="1"/>
          </p:nvPr>
        </p:nvSpPr>
        <p:spPr>
          <a:xfrm>
            <a:off x="2589212" y="1664898"/>
            <a:ext cx="8915400" cy="4246324"/>
          </a:xfrm>
        </p:spPr>
        <p:txBody>
          <a:bodyPr>
            <a:normAutofit fontScale="85000" lnSpcReduction="20000"/>
          </a:bodyPr>
          <a:lstStyle/>
          <a:p>
            <a:pPr>
              <a:buFont typeface="Wingdings" panose="05000000000000000000" pitchFamily="2" charset="2"/>
              <a:buChar char="Ø"/>
            </a:pPr>
            <a:r>
              <a:rPr lang="en-US" sz="2400" dirty="0" smtClean="0"/>
              <a:t>Claim Audits will be every 3-4 years</a:t>
            </a:r>
          </a:p>
          <a:p>
            <a:pPr>
              <a:buFont typeface="Wingdings" panose="05000000000000000000" pitchFamily="2" charset="2"/>
              <a:buChar char="Ø"/>
            </a:pPr>
            <a:r>
              <a:rPr lang="en-US" sz="2400" dirty="0" smtClean="0"/>
              <a:t>The insurer will receive a list of the open claims with the Division with the audit notice. They will need to confirm what is open according to their loss runs</a:t>
            </a:r>
          </a:p>
          <a:p>
            <a:pPr>
              <a:buFont typeface="Wingdings" panose="05000000000000000000" pitchFamily="2" charset="2"/>
              <a:buChar char="Ø"/>
            </a:pPr>
            <a:r>
              <a:rPr lang="en-US" sz="2400" dirty="0" smtClean="0"/>
              <a:t>The Division will then audit 20-30% of the open, death, perm totals and medical on an Insurer’s loss runs.</a:t>
            </a:r>
          </a:p>
          <a:p>
            <a:pPr lvl="1">
              <a:buFont typeface="Wingdings" panose="05000000000000000000" pitchFamily="2" charset="2"/>
              <a:buChar char="Ø"/>
            </a:pPr>
            <a:r>
              <a:rPr lang="en-US" sz="2000" dirty="0"/>
              <a:t>15% on larger audits</a:t>
            </a:r>
          </a:p>
          <a:p>
            <a:pPr lvl="1">
              <a:buFont typeface="Wingdings" panose="05000000000000000000" pitchFamily="2" charset="2"/>
              <a:buChar char="Ø"/>
            </a:pPr>
            <a:r>
              <a:rPr lang="en-US" sz="2000" dirty="0"/>
              <a:t>No less than 30 files to review</a:t>
            </a:r>
          </a:p>
          <a:p>
            <a:pPr>
              <a:buFont typeface="Wingdings" panose="05000000000000000000" pitchFamily="2" charset="2"/>
              <a:buChar char="Ø"/>
            </a:pPr>
            <a:r>
              <a:rPr lang="en-US" sz="2400" dirty="0" smtClean="0"/>
              <a:t>Auditors will begin scheduling a pre-interview with the self insurers prior to the audit. This interview will touch on the upcoming changes to our system as well as discuss safety.</a:t>
            </a:r>
          </a:p>
          <a:p>
            <a:pPr>
              <a:buFont typeface="Wingdings" panose="05000000000000000000" pitchFamily="2" charset="2"/>
              <a:buChar char="Ø"/>
            </a:pPr>
            <a:r>
              <a:rPr lang="en-US" sz="2400" dirty="0" smtClean="0"/>
              <a:t>Our safety department will also have a larger role in the audit process</a:t>
            </a:r>
          </a:p>
        </p:txBody>
      </p:sp>
    </p:spTree>
    <p:extLst>
      <p:ext uri="{BB962C8B-B14F-4D97-AF65-F5344CB8AC3E}">
        <p14:creationId xmlns:p14="http://schemas.microsoft.com/office/powerpoint/2010/main" val="1084064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7490"/>
          </a:xfrm>
        </p:spPr>
        <p:txBody>
          <a:bodyPr/>
          <a:lstStyle/>
          <a:p>
            <a:r>
              <a:rPr lang="en-US" b="1" dirty="0" smtClean="0"/>
              <a:t>THE DIVISION IS MODERNIZING</a:t>
            </a:r>
            <a:endParaRPr lang="en-US" b="1" dirty="0"/>
          </a:p>
        </p:txBody>
      </p:sp>
      <p:sp>
        <p:nvSpPr>
          <p:cNvPr id="3" name="Content Placeholder 2"/>
          <p:cNvSpPr>
            <a:spLocks noGrp="1"/>
          </p:cNvSpPr>
          <p:nvPr>
            <p:ph idx="1"/>
          </p:nvPr>
        </p:nvSpPr>
        <p:spPr>
          <a:xfrm>
            <a:off x="2589212" y="1371600"/>
            <a:ext cx="8915400" cy="4539622"/>
          </a:xfrm>
        </p:spPr>
        <p:txBody>
          <a:bodyPr>
            <a:normAutofit/>
          </a:bodyPr>
          <a:lstStyle/>
          <a:p>
            <a:pPr marL="0" indent="0" algn="ctr">
              <a:buNone/>
            </a:pPr>
            <a:r>
              <a:rPr lang="en-US" sz="2000" dirty="0" smtClean="0"/>
              <a:t>We are not the experts on claims reporting; however, rumor has it there will be changes in submitting your information to the Division.</a:t>
            </a:r>
          </a:p>
          <a:p>
            <a:pPr>
              <a:buFont typeface="Wingdings" panose="05000000000000000000" pitchFamily="2" charset="2"/>
              <a:buChar char="Ø"/>
            </a:pPr>
            <a:r>
              <a:rPr lang="en-US" dirty="0" smtClean="0"/>
              <a:t>We are moving from EDI Claims </a:t>
            </a:r>
            <a:r>
              <a:rPr lang="en-US" smtClean="0"/>
              <a:t>Release </a:t>
            </a:r>
            <a:r>
              <a:rPr lang="en-US" smtClean="0"/>
              <a:t>1.0 </a:t>
            </a:r>
            <a:r>
              <a:rPr lang="en-US" dirty="0" smtClean="0"/>
              <a:t>to 3.1 standards to increase the ability to exchange information with data partners. </a:t>
            </a:r>
          </a:p>
          <a:p>
            <a:pPr>
              <a:buFont typeface="Wingdings" panose="05000000000000000000" pitchFamily="2" charset="2"/>
              <a:buChar char="Ø"/>
            </a:pPr>
            <a:r>
              <a:rPr lang="en-US" dirty="0" smtClean="0"/>
              <a:t>First Reports of Injury will be submitted EDI (Electronic Data Interchange and the Subsequent Report of Injury (SROI)). This will eliminate the need for the Notice of Commencement/Termination of Compensation.</a:t>
            </a:r>
          </a:p>
          <a:p>
            <a:pPr>
              <a:buFont typeface="Wingdings" panose="05000000000000000000" pitchFamily="2" charset="2"/>
              <a:buChar char="Ø"/>
            </a:pPr>
            <a:r>
              <a:rPr lang="en-US" dirty="0" smtClean="0"/>
              <a:t>All information submitted on the claims will be on FROI-SROI.</a:t>
            </a:r>
          </a:p>
          <a:p>
            <a:pPr>
              <a:buFont typeface="Wingdings" panose="05000000000000000000" pitchFamily="2" charset="2"/>
              <a:buChar char="Ø"/>
            </a:pPr>
            <a:r>
              <a:rPr lang="en-US" dirty="0" smtClean="0"/>
              <a:t>What does that mean for the Insurers?</a:t>
            </a:r>
          </a:p>
          <a:p>
            <a:pPr lvl="1">
              <a:buFont typeface="Wingdings" panose="05000000000000000000" pitchFamily="2" charset="2"/>
              <a:buChar char="Ø"/>
            </a:pPr>
            <a:r>
              <a:rPr lang="en-US" dirty="0" smtClean="0"/>
              <a:t>Most of you must have your system reprogrammed to handle the change.</a:t>
            </a:r>
          </a:p>
          <a:p>
            <a:pPr lvl="1">
              <a:buFont typeface="Wingdings" panose="05000000000000000000" pitchFamily="2" charset="2"/>
              <a:buChar char="Ø"/>
            </a:pPr>
            <a:r>
              <a:rPr lang="en-US" dirty="0" smtClean="0"/>
              <a:t>You might want to talk to your vendor if you use a vendor, and they charge per submission. There could be up to five submissions per claim, which may be more costly to file a Claim with the Division</a:t>
            </a:r>
            <a:endParaRPr lang="en-US" dirty="0"/>
          </a:p>
        </p:txBody>
      </p:sp>
    </p:spTree>
    <p:extLst>
      <p:ext uri="{BB962C8B-B14F-4D97-AF65-F5344CB8AC3E}">
        <p14:creationId xmlns:p14="http://schemas.microsoft.com/office/powerpoint/2010/main" val="1988392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LATE REPORTING OF </a:t>
            </a:r>
            <a:br>
              <a:rPr lang="en-US" b="1" dirty="0" smtClean="0"/>
            </a:br>
            <a:r>
              <a:rPr lang="en-US" b="1" dirty="0" smtClean="0"/>
              <a:t>FIRST REPORTS OF INJURY</a:t>
            </a:r>
            <a:endParaRPr lang="en-US" b="1"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sz="2000" dirty="0" smtClean="0"/>
              <a:t>Under Chapter 287.380.1 </a:t>
            </a:r>
            <a:r>
              <a:rPr lang="en-US" sz="2000" dirty="0" err="1" smtClean="0"/>
              <a:t>RSMo</a:t>
            </a:r>
            <a:r>
              <a:rPr lang="en-US" sz="2000" dirty="0" smtClean="0"/>
              <a:t>, every employer or their insurer shall file with the Division a complete report of injury or death to any employee within thirty (30) days after knowledge of the injury. Each late report is a violation punishable by up to $500.00.</a:t>
            </a:r>
          </a:p>
          <a:p>
            <a:pPr>
              <a:buFont typeface="Wingdings" panose="05000000000000000000" pitchFamily="2" charset="2"/>
              <a:buChar char="Ø"/>
            </a:pPr>
            <a:endParaRPr lang="en-US" sz="2000" dirty="0"/>
          </a:p>
          <a:p>
            <a:pPr marL="0" indent="0">
              <a:buNone/>
            </a:pPr>
            <a:r>
              <a:rPr lang="en-US" sz="2000" dirty="0" smtClean="0"/>
              <a:t>Effective – January 1, 2024</a:t>
            </a:r>
          </a:p>
          <a:p>
            <a:pPr>
              <a:buFont typeface="Wingdings" panose="05000000000000000000" pitchFamily="2" charset="2"/>
              <a:buChar char="Ø"/>
            </a:pPr>
            <a:r>
              <a:rPr lang="en-US" sz="2000" dirty="0" smtClean="0"/>
              <a:t>IF YOU FILE YOUR FIRST REPORT OF INJURY AFTER THE 30 DAY REQUIREMENT, YOU WILL BE IN VIOLATION OF 287.380.1 </a:t>
            </a:r>
            <a:r>
              <a:rPr lang="en-US" sz="2000" dirty="0" err="1" smtClean="0"/>
              <a:t>RSMo</a:t>
            </a:r>
            <a:r>
              <a:rPr lang="en-US" sz="2000" dirty="0" smtClean="0"/>
              <a:t> A $500.00 FINE WILL BE IMPOSED ON EACH LATE FIRST REPORT OF INJURY FILED WITH THE DIVISION</a:t>
            </a:r>
            <a:endParaRPr lang="en-US" sz="2000" dirty="0"/>
          </a:p>
        </p:txBody>
      </p:sp>
    </p:spTree>
    <p:extLst>
      <p:ext uri="{BB962C8B-B14F-4D97-AF65-F5344CB8AC3E}">
        <p14:creationId xmlns:p14="http://schemas.microsoft.com/office/powerpoint/2010/main" val="9222165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4468" y="2521921"/>
            <a:ext cx="6400800" cy="1280890"/>
          </a:xfrm>
        </p:spPr>
        <p:txBody>
          <a:bodyPr>
            <a:noAutofit/>
          </a:bodyPr>
          <a:lstStyle/>
          <a:p>
            <a:pPr algn="ctr"/>
            <a:r>
              <a:rPr lang="en-US" sz="8000" b="1" dirty="0" smtClean="0"/>
              <a:t>QUESTIONS?</a:t>
            </a:r>
            <a:endParaRPr lang="en-US" sz="8000" b="1" dirty="0"/>
          </a:p>
        </p:txBody>
      </p:sp>
    </p:spTree>
    <p:extLst>
      <p:ext uri="{BB962C8B-B14F-4D97-AF65-F5344CB8AC3E}">
        <p14:creationId xmlns:p14="http://schemas.microsoft.com/office/powerpoint/2010/main" val="24207104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66335"/>
          </a:xfrm>
        </p:spPr>
        <p:txBody>
          <a:bodyPr>
            <a:normAutofit fontScale="90000"/>
          </a:bodyPr>
          <a:lstStyle/>
          <a:p>
            <a:r>
              <a:rPr lang="en-US" b="1" dirty="0"/>
              <a:t>Why does the Division do claim audits</a:t>
            </a:r>
            <a:r>
              <a:rPr lang="en-US" b="1" dirty="0" smtClean="0"/>
              <a:t>?</a:t>
            </a:r>
            <a:endParaRPr lang="en-US" b="1" dirty="0"/>
          </a:p>
        </p:txBody>
      </p:sp>
      <p:sp>
        <p:nvSpPr>
          <p:cNvPr id="3" name="Content Placeholder 2"/>
          <p:cNvSpPr>
            <a:spLocks noGrp="1"/>
          </p:cNvSpPr>
          <p:nvPr>
            <p:ph idx="1"/>
          </p:nvPr>
        </p:nvSpPr>
        <p:spPr>
          <a:xfrm>
            <a:off x="2589212" y="2320752"/>
            <a:ext cx="8915400" cy="3122105"/>
          </a:xfrm>
        </p:spPr>
        <p:txBody>
          <a:bodyPr>
            <a:normAutofit/>
          </a:bodyPr>
          <a:lstStyle/>
          <a:p>
            <a:pPr>
              <a:buFont typeface="Wingdings" panose="05000000000000000000" pitchFamily="2" charset="2"/>
              <a:buChar char="Ø"/>
            </a:pPr>
            <a:r>
              <a:rPr lang="en-US" sz="2400" dirty="0" smtClean="0"/>
              <a:t>The Division is the regulator of self-insurers and trusts</a:t>
            </a:r>
          </a:p>
          <a:p>
            <a:pPr>
              <a:buFont typeface="Wingdings" panose="05000000000000000000" pitchFamily="2" charset="2"/>
              <a:buChar char="Ø"/>
            </a:pPr>
            <a:r>
              <a:rPr lang="en-US" sz="2400" dirty="0" smtClean="0"/>
              <a:t>We ensure the claimants receive all of the benefits they are entitled to under the workers compensation act</a:t>
            </a:r>
          </a:p>
          <a:p>
            <a:pPr>
              <a:buFont typeface="Wingdings" panose="05000000000000000000" pitchFamily="2" charset="2"/>
              <a:buChar char="Ø"/>
            </a:pPr>
            <a:r>
              <a:rPr lang="en-US" sz="2400" dirty="0" smtClean="0"/>
              <a:t>Self-Insurers, Individuals and Trusts have to be financially sound to support their workers compensation obligations</a:t>
            </a:r>
          </a:p>
          <a:p>
            <a:pPr>
              <a:buFont typeface="Wingdings" panose="05000000000000000000" pitchFamily="2" charset="2"/>
              <a:buChar char="Ø"/>
            </a:pPr>
            <a:r>
              <a:rPr lang="en-US" sz="2400" dirty="0" smtClean="0"/>
              <a:t>They have to support their losses with security posted to the state</a:t>
            </a:r>
          </a:p>
          <a:p>
            <a:endParaRPr lang="en-US" b="1" dirty="0"/>
          </a:p>
        </p:txBody>
      </p:sp>
    </p:spTree>
    <p:extLst>
      <p:ext uri="{BB962C8B-B14F-4D97-AF65-F5344CB8AC3E}">
        <p14:creationId xmlns:p14="http://schemas.microsoft.com/office/powerpoint/2010/main" val="4186503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00841"/>
          </a:xfrm>
        </p:spPr>
        <p:txBody>
          <a:bodyPr>
            <a:normAutofit fontScale="90000"/>
          </a:bodyPr>
          <a:lstStyle/>
          <a:p>
            <a:r>
              <a:rPr lang="en-US" b="1" dirty="0" smtClean="0"/>
              <a:t>More Reasons for Claim Audits</a:t>
            </a:r>
            <a:endParaRPr lang="en-US" b="1" dirty="0"/>
          </a:p>
        </p:txBody>
      </p:sp>
      <p:sp>
        <p:nvSpPr>
          <p:cNvPr id="3" name="Content Placeholder 2"/>
          <p:cNvSpPr>
            <a:spLocks noGrp="1"/>
          </p:cNvSpPr>
          <p:nvPr>
            <p:ph idx="1"/>
          </p:nvPr>
        </p:nvSpPr>
        <p:spPr>
          <a:xfrm>
            <a:off x="2589212" y="1224951"/>
            <a:ext cx="8915400" cy="4934309"/>
          </a:xfrm>
        </p:spPr>
        <p:txBody>
          <a:bodyPr>
            <a:noAutofit/>
          </a:bodyPr>
          <a:lstStyle/>
          <a:p>
            <a:pPr>
              <a:buFont typeface="Wingdings" panose="05000000000000000000" pitchFamily="2" charset="2"/>
              <a:buChar char="Ø"/>
            </a:pPr>
            <a:r>
              <a:rPr lang="en-US" sz="2000" dirty="0" smtClean="0"/>
              <a:t>To ensure an Insurer has enough security to cover their losses with the state</a:t>
            </a:r>
            <a:endParaRPr lang="en-US" sz="2000" dirty="0"/>
          </a:p>
          <a:p>
            <a:pPr>
              <a:buFont typeface="Wingdings" panose="05000000000000000000" pitchFamily="2" charset="2"/>
              <a:buChar char="Ø"/>
            </a:pPr>
            <a:r>
              <a:rPr lang="en-US" sz="2000" dirty="0" smtClean="0"/>
              <a:t>The Self-Insurance unit’s goal is to make the insurers as healthy as possible.</a:t>
            </a:r>
          </a:p>
          <a:p>
            <a:pPr>
              <a:buFont typeface="Wingdings" panose="05000000000000000000" pitchFamily="2" charset="2"/>
              <a:buChar char="Ø"/>
            </a:pPr>
            <a:r>
              <a:rPr lang="en-US" sz="2000" dirty="0" smtClean="0"/>
              <a:t>A shortfall in the security of a bankrupt self-insurer would result in the Missouri Private Sector Individual Self-Insurers Guaranty Corporation filling the obligations. </a:t>
            </a:r>
          </a:p>
          <a:p>
            <a:pPr>
              <a:buFont typeface="Wingdings" panose="05000000000000000000" pitchFamily="2" charset="2"/>
              <a:buChar char="Ø"/>
            </a:pPr>
            <a:r>
              <a:rPr lang="en-US" sz="2000" dirty="0" smtClean="0"/>
              <a:t>The Guaranty Corporation processes claims for insolvent companies, thereby protecting the injured workers from losing their ability to collect workers’ compensation benefits for a work-related injury.</a:t>
            </a:r>
          </a:p>
          <a:p>
            <a:pPr>
              <a:buFont typeface="Wingdings" panose="05000000000000000000" pitchFamily="2" charset="2"/>
              <a:buChar char="Ø"/>
            </a:pPr>
            <a:r>
              <a:rPr lang="en-US" sz="2000" dirty="0" smtClean="0"/>
              <a:t>If the Insurer is a Municipality, those financial obligations would go back to the taxpayers to pay those Workers’ Compensation obligations.</a:t>
            </a:r>
            <a:endParaRPr lang="en-US" sz="2000" dirty="0"/>
          </a:p>
        </p:txBody>
      </p:sp>
    </p:spTree>
    <p:extLst>
      <p:ext uri="{BB962C8B-B14F-4D97-AF65-F5344CB8AC3E}">
        <p14:creationId xmlns:p14="http://schemas.microsoft.com/office/powerpoint/2010/main" val="13680035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0798" y="741011"/>
            <a:ext cx="5676182" cy="704963"/>
          </a:xfrm>
        </p:spPr>
        <p:txBody>
          <a:bodyPr/>
          <a:lstStyle/>
          <a:p>
            <a:pPr algn="ctr"/>
            <a:r>
              <a:rPr lang="en-US" b="1" dirty="0" smtClean="0">
                <a:solidFill>
                  <a:schemeClr val="accent1">
                    <a:lumMod val="75000"/>
                  </a:schemeClr>
                </a:solidFill>
              </a:rPr>
              <a:t>Types of Audits</a:t>
            </a:r>
            <a:endParaRPr lang="en-US" b="1" dirty="0">
              <a:solidFill>
                <a:schemeClr val="accent1">
                  <a:lumMod val="75000"/>
                </a:schemeClr>
              </a:solidFill>
            </a:endParaRPr>
          </a:p>
        </p:txBody>
      </p:sp>
      <p:sp>
        <p:nvSpPr>
          <p:cNvPr id="3" name="Content Placeholder 2"/>
          <p:cNvSpPr>
            <a:spLocks noGrp="1"/>
          </p:cNvSpPr>
          <p:nvPr>
            <p:ph sz="half" idx="1"/>
          </p:nvPr>
        </p:nvSpPr>
        <p:spPr>
          <a:xfrm>
            <a:off x="2441863" y="1894735"/>
            <a:ext cx="8175627" cy="1182049"/>
          </a:xfrm>
        </p:spPr>
        <p:txBody>
          <a:bodyPr>
            <a:noAutofit/>
          </a:bodyPr>
          <a:lstStyle/>
          <a:p>
            <a:pPr>
              <a:buFont typeface="Wingdings" panose="05000000000000000000" pitchFamily="2" charset="2"/>
              <a:buChar char="Ø"/>
            </a:pPr>
            <a:r>
              <a:rPr lang="en-US" sz="1600" b="1" u="sng" dirty="0" smtClean="0"/>
              <a:t>Complaint Audits</a:t>
            </a:r>
            <a:r>
              <a:rPr lang="en-US" sz="1600" b="1" dirty="0" smtClean="0"/>
              <a:t> </a:t>
            </a:r>
            <a:r>
              <a:rPr lang="en-US" dirty="0" smtClean="0"/>
              <a:t>are conducted in response to a complaint received by the Division and are targeted to resolve the immediate complaint. </a:t>
            </a:r>
            <a:endParaRPr lang="en-US" u="sng" dirty="0"/>
          </a:p>
        </p:txBody>
      </p:sp>
      <p:sp>
        <p:nvSpPr>
          <p:cNvPr id="4" name="Content Placeholder 3"/>
          <p:cNvSpPr>
            <a:spLocks noGrp="1"/>
          </p:cNvSpPr>
          <p:nvPr>
            <p:ph sz="half" idx="2"/>
          </p:nvPr>
        </p:nvSpPr>
        <p:spPr>
          <a:xfrm>
            <a:off x="2441862" y="3091415"/>
            <a:ext cx="8175627" cy="1168012"/>
          </a:xfrm>
        </p:spPr>
        <p:txBody>
          <a:bodyPr>
            <a:noAutofit/>
          </a:bodyPr>
          <a:lstStyle/>
          <a:p>
            <a:pPr>
              <a:buFont typeface="Wingdings" panose="05000000000000000000" pitchFamily="2" charset="2"/>
              <a:buChar char="Ø"/>
            </a:pPr>
            <a:r>
              <a:rPr lang="en-US" sz="1600" b="1" u="sng" dirty="0" smtClean="0"/>
              <a:t>Reserve Audits</a:t>
            </a:r>
            <a:r>
              <a:rPr lang="en-US" sz="1600" b="1" dirty="0" smtClean="0"/>
              <a:t> </a:t>
            </a:r>
            <a:r>
              <a:rPr lang="en-US" dirty="0" smtClean="0"/>
              <a:t>are typically conducted in connection with the bankruptcy or insolvency of a self-insured employer to determine the adequacy of the security held by the Division based on the case reserves. </a:t>
            </a:r>
            <a:endParaRPr lang="en-US" u="sng" dirty="0"/>
          </a:p>
        </p:txBody>
      </p:sp>
      <p:sp>
        <p:nvSpPr>
          <p:cNvPr id="5" name="TextBox 4"/>
          <p:cNvSpPr txBox="1"/>
          <p:nvPr/>
        </p:nvSpPr>
        <p:spPr>
          <a:xfrm>
            <a:off x="2441861" y="4451986"/>
            <a:ext cx="8175627" cy="840230"/>
          </a:xfrm>
          <a:prstGeom prst="rect">
            <a:avLst/>
          </a:prstGeom>
          <a:noFill/>
        </p:spPr>
        <p:txBody>
          <a:bodyPr wrap="square" rtlCol="0">
            <a:spAutoFit/>
          </a:bodyPr>
          <a:lstStyle/>
          <a:p>
            <a:pPr marL="342900" indent="-342900">
              <a:lnSpc>
                <a:spcPct val="90000"/>
              </a:lnSpc>
              <a:spcBef>
                <a:spcPts val="1000"/>
              </a:spcBef>
              <a:buClr>
                <a:schemeClr val="accent1"/>
              </a:buClr>
              <a:buFont typeface="Wingdings" panose="05000000000000000000" pitchFamily="2" charset="2"/>
              <a:buChar char="Ø"/>
            </a:pPr>
            <a:r>
              <a:rPr lang="en-US" b="1" u="sng" dirty="0">
                <a:solidFill>
                  <a:schemeClr val="tx1">
                    <a:lumMod val="75000"/>
                    <a:lumOff val="25000"/>
                  </a:schemeClr>
                </a:solidFill>
              </a:rPr>
              <a:t>Compliance Audits </a:t>
            </a:r>
            <a:r>
              <a:rPr lang="en-US" dirty="0">
                <a:solidFill>
                  <a:schemeClr val="tx1">
                    <a:lumMod val="75000"/>
                    <a:lumOff val="25000"/>
                  </a:schemeClr>
                </a:solidFill>
              </a:rPr>
              <a:t>are random or specific audits conducted to measure a self-insured employers’ or group trusts’ compliance with Missouri Workers’ Compensation Statute and Regulations. </a:t>
            </a:r>
          </a:p>
        </p:txBody>
      </p:sp>
    </p:spTree>
    <p:extLst>
      <p:ext uri="{BB962C8B-B14F-4D97-AF65-F5344CB8AC3E}">
        <p14:creationId xmlns:p14="http://schemas.microsoft.com/office/powerpoint/2010/main" val="4027712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643973"/>
          </a:xfrm>
        </p:spPr>
        <p:txBody>
          <a:bodyPr/>
          <a:lstStyle/>
          <a:p>
            <a:r>
              <a:rPr lang="en-US" b="1" dirty="0" smtClean="0"/>
              <a:t>Audit Procedures</a:t>
            </a:r>
            <a:endParaRPr lang="en-US" b="1" dirty="0"/>
          </a:p>
        </p:txBody>
      </p:sp>
      <p:sp>
        <p:nvSpPr>
          <p:cNvPr id="3" name="Text Placeholder 2"/>
          <p:cNvSpPr>
            <a:spLocks noGrp="1"/>
          </p:cNvSpPr>
          <p:nvPr>
            <p:ph type="body" idx="1"/>
          </p:nvPr>
        </p:nvSpPr>
        <p:spPr>
          <a:xfrm>
            <a:off x="2675476" y="1268083"/>
            <a:ext cx="3992732" cy="576262"/>
          </a:xfrm>
        </p:spPr>
        <p:txBody>
          <a:bodyPr/>
          <a:lstStyle/>
          <a:p>
            <a:r>
              <a:rPr lang="en-US" b="1" dirty="0" smtClean="0"/>
              <a:t>Regulatory Review of the:</a:t>
            </a:r>
            <a:endParaRPr lang="en-US" b="1" dirty="0"/>
          </a:p>
        </p:txBody>
      </p:sp>
      <p:sp>
        <p:nvSpPr>
          <p:cNvPr id="4" name="Content Placeholder 3"/>
          <p:cNvSpPr>
            <a:spLocks noGrp="1"/>
          </p:cNvSpPr>
          <p:nvPr>
            <p:ph sz="half" idx="2"/>
          </p:nvPr>
        </p:nvSpPr>
        <p:spPr>
          <a:xfrm>
            <a:off x="2589212" y="1846997"/>
            <a:ext cx="4342893" cy="4056029"/>
          </a:xfrm>
        </p:spPr>
        <p:txBody>
          <a:bodyPr>
            <a:normAutofit/>
          </a:bodyPr>
          <a:lstStyle/>
          <a:p>
            <a:pPr>
              <a:buFont typeface="Wingdings" panose="05000000000000000000" pitchFamily="2" charset="2"/>
              <a:buChar char="Ø"/>
            </a:pPr>
            <a:r>
              <a:rPr lang="en-US" sz="2400" dirty="0" smtClean="0"/>
              <a:t>First Report of Injury</a:t>
            </a:r>
          </a:p>
          <a:p>
            <a:pPr>
              <a:buFont typeface="Wingdings" panose="05000000000000000000" pitchFamily="2" charset="2"/>
              <a:buChar char="Ø"/>
            </a:pPr>
            <a:r>
              <a:rPr lang="en-US" sz="2400" dirty="0" smtClean="0"/>
              <a:t>Form 2 – Notice of Commencement/Termination of Compensation</a:t>
            </a:r>
          </a:p>
          <a:p>
            <a:pPr>
              <a:buFont typeface="Wingdings" panose="05000000000000000000" pitchFamily="2" charset="2"/>
              <a:buChar char="Ø"/>
            </a:pPr>
            <a:r>
              <a:rPr lang="en-US" sz="2400" dirty="0" smtClean="0"/>
              <a:t>Answer to Claim for Compensation</a:t>
            </a:r>
          </a:p>
          <a:p>
            <a:pPr>
              <a:buFont typeface="Wingdings" panose="05000000000000000000" pitchFamily="2" charset="2"/>
              <a:buChar char="Ø"/>
            </a:pPr>
            <a:r>
              <a:rPr lang="en-US" sz="2400" dirty="0" smtClean="0"/>
              <a:t>Stipulation of Compromised Settlement/Award</a:t>
            </a:r>
            <a:endParaRPr lang="en-US" sz="2400" dirty="0"/>
          </a:p>
        </p:txBody>
      </p:sp>
      <p:sp>
        <p:nvSpPr>
          <p:cNvPr id="5" name="Text Placeholder 4"/>
          <p:cNvSpPr>
            <a:spLocks noGrp="1"/>
          </p:cNvSpPr>
          <p:nvPr>
            <p:ph type="body" sz="quarter" idx="3"/>
          </p:nvPr>
        </p:nvSpPr>
        <p:spPr>
          <a:xfrm>
            <a:off x="7043777" y="1268083"/>
            <a:ext cx="3999001" cy="576262"/>
          </a:xfrm>
        </p:spPr>
        <p:txBody>
          <a:bodyPr/>
          <a:lstStyle/>
          <a:p>
            <a:r>
              <a:rPr lang="en-US" b="1" dirty="0" smtClean="0"/>
              <a:t>Case File Review for:</a:t>
            </a:r>
            <a:endParaRPr lang="en-US" b="1" dirty="0"/>
          </a:p>
        </p:txBody>
      </p:sp>
      <p:sp>
        <p:nvSpPr>
          <p:cNvPr id="6" name="Content Placeholder 5"/>
          <p:cNvSpPr>
            <a:spLocks noGrp="1"/>
          </p:cNvSpPr>
          <p:nvPr>
            <p:ph sz="quarter" idx="4"/>
          </p:nvPr>
        </p:nvSpPr>
        <p:spPr>
          <a:xfrm>
            <a:off x="7166957" y="1844345"/>
            <a:ext cx="4338674" cy="4055453"/>
          </a:xfrm>
        </p:spPr>
        <p:txBody>
          <a:bodyPr>
            <a:normAutofit/>
          </a:bodyPr>
          <a:lstStyle/>
          <a:p>
            <a:pPr>
              <a:buFont typeface="Wingdings" panose="05000000000000000000" pitchFamily="2" charset="2"/>
              <a:buChar char="Ø"/>
            </a:pPr>
            <a:r>
              <a:rPr lang="en-US" sz="2400" dirty="0" smtClean="0"/>
              <a:t>Case file management</a:t>
            </a:r>
          </a:p>
          <a:p>
            <a:pPr>
              <a:buFont typeface="Wingdings" panose="05000000000000000000" pitchFamily="2" charset="2"/>
              <a:buChar char="Ø"/>
            </a:pPr>
            <a:r>
              <a:rPr lang="en-US" sz="2400" dirty="0" smtClean="0"/>
              <a:t>File notes documentation</a:t>
            </a:r>
          </a:p>
          <a:p>
            <a:pPr>
              <a:buFont typeface="Wingdings" panose="05000000000000000000" pitchFamily="2" charset="2"/>
              <a:buChar char="Ø"/>
            </a:pPr>
            <a:r>
              <a:rPr lang="en-US" sz="2400" dirty="0" smtClean="0"/>
              <a:t>Reserving</a:t>
            </a:r>
          </a:p>
          <a:p>
            <a:pPr>
              <a:buFont typeface="Wingdings" panose="05000000000000000000" pitchFamily="2" charset="2"/>
              <a:buChar char="Ø"/>
            </a:pPr>
            <a:r>
              <a:rPr lang="en-US" sz="2400" dirty="0" smtClean="0"/>
              <a:t>Payment of medical and lost time benefits</a:t>
            </a:r>
          </a:p>
          <a:p>
            <a:pPr>
              <a:buFont typeface="Wingdings" panose="05000000000000000000" pitchFamily="2" charset="2"/>
              <a:buChar char="Ø"/>
            </a:pPr>
            <a:r>
              <a:rPr lang="en-US" sz="2400" dirty="0" smtClean="0"/>
              <a:t>Direction of medical treatment</a:t>
            </a:r>
            <a:endParaRPr lang="en-US" sz="2400" dirty="0"/>
          </a:p>
        </p:txBody>
      </p:sp>
    </p:spTree>
    <p:extLst>
      <p:ext uri="{BB962C8B-B14F-4D97-AF65-F5344CB8AC3E}">
        <p14:creationId xmlns:p14="http://schemas.microsoft.com/office/powerpoint/2010/main" val="8682020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3566" y="624110"/>
            <a:ext cx="8911687" cy="661226"/>
          </a:xfrm>
        </p:spPr>
        <p:txBody>
          <a:bodyPr/>
          <a:lstStyle/>
          <a:p>
            <a:pPr algn="ctr"/>
            <a:r>
              <a:rPr lang="en-US" b="1" dirty="0" smtClean="0"/>
              <a:t>FIRST REPORTS OF INJURY (FROI)</a:t>
            </a:r>
            <a:endParaRPr lang="en-US" b="1" dirty="0"/>
          </a:p>
        </p:txBody>
      </p:sp>
      <p:sp>
        <p:nvSpPr>
          <p:cNvPr id="3" name="Content Placeholder 2"/>
          <p:cNvSpPr>
            <a:spLocks noGrp="1"/>
          </p:cNvSpPr>
          <p:nvPr>
            <p:ph idx="1"/>
          </p:nvPr>
        </p:nvSpPr>
        <p:spPr>
          <a:xfrm>
            <a:off x="2403566" y="1285336"/>
            <a:ext cx="9101046" cy="4625886"/>
          </a:xfrm>
        </p:spPr>
        <p:txBody>
          <a:bodyPr>
            <a:normAutofit/>
          </a:bodyPr>
          <a:lstStyle/>
          <a:p>
            <a:pPr marL="0" indent="0">
              <a:buNone/>
            </a:pPr>
            <a:r>
              <a:rPr lang="en-US" sz="2400" dirty="0" smtClean="0"/>
              <a:t>Injuries are to be reported to the Division when the accident or occupational disease required medical treatment beyond first aid.</a:t>
            </a:r>
          </a:p>
          <a:p>
            <a:pPr marL="0" indent="0" algn="ctr">
              <a:buNone/>
            </a:pPr>
            <a:r>
              <a:rPr lang="en-US" sz="2400" b="1" dirty="0" smtClean="0"/>
              <a:t>FIRST AID VS. MEDICAL TREATMENT</a:t>
            </a:r>
          </a:p>
          <a:p>
            <a:pPr marL="0" indent="0">
              <a:buNone/>
            </a:pPr>
            <a:r>
              <a:rPr lang="en-US" sz="2400" dirty="0" smtClean="0"/>
              <a:t>First Aid is the immediate, temporary one-time treatment for minor scratches, cuts, burns, splinters, or other minor industrial injuries which do not require further medical care.</a:t>
            </a:r>
          </a:p>
          <a:p>
            <a:pPr marL="0" indent="0">
              <a:buNone/>
            </a:pPr>
            <a:endParaRPr lang="en-US" sz="2400" dirty="0" smtClean="0"/>
          </a:p>
          <a:p>
            <a:pPr marL="0" indent="0" algn="ctr">
              <a:buNone/>
            </a:pPr>
            <a:r>
              <a:rPr lang="en-US" sz="2400" dirty="0" smtClean="0"/>
              <a:t>Plain &amp; Simple – If an injury incurs a cost, </a:t>
            </a:r>
            <a:r>
              <a:rPr lang="en-US" sz="2400" b="1" dirty="0" smtClean="0"/>
              <a:t>IT IS TO BE REPORTED!!!!</a:t>
            </a:r>
            <a:r>
              <a:rPr lang="en-US" sz="2400" dirty="0" smtClean="0"/>
              <a:t> </a:t>
            </a:r>
            <a:endParaRPr lang="en-US" sz="2400" dirty="0"/>
          </a:p>
        </p:txBody>
      </p:sp>
    </p:spTree>
    <p:extLst>
      <p:ext uri="{BB962C8B-B14F-4D97-AF65-F5344CB8AC3E}">
        <p14:creationId xmlns:p14="http://schemas.microsoft.com/office/powerpoint/2010/main" val="3889691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580978"/>
            <a:ext cx="8915400" cy="1118426"/>
          </a:xfrm>
        </p:spPr>
        <p:txBody>
          <a:bodyPr>
            <a:normAutofit fontScale="90000"/>
          </a:bodyPr>
          <a:lstStyle/>
          <a:p>
            <a:pPr algn="ctr"/>
            <a:r>
              <a:rPr lang="en-US" b="1" dirty="0" smtClean="0"/>
              <a:t>FORM 2 – NOTICE OF COMMENCEMENT/</a:t>
            </a:r>
            <a:br>
              <a:rPr lang="en-US" b="1" dirty="0" smtClean="0"/>
            </a:br>
            <a:r>
              <a:rPr lang="en-US" b="1" dirty="0" smtClean="0"/>
              <a:t>TERMINATION OF COMPENSATION</a:t>
            </a:r>
            <a:endParaRPr lang="en-US" b="1" dirty="0"/>
          </a:p>
        </p:txBody>
      </p:sp>
      <p:sp>
        <p:nvSpPr>
          <p:cNvPr id="3" name="Content Placeholder 2"/>
          <p:cNvSpPr>
            <a:spLocks noGrp="1"/>
          </p:cNvSpPr>
          <p:nvPr>
            <p:ph idx="1"/>
          </p:nvPr>
        </p:nvSpPr>
        <p:spPr>
          <a:xfrm>
            <a:off x="2589212" y="2316479"/>
            <a:ext cx="8915400" cy="3455405"/>
          </a:xfrm>
        </p:spPr>
        <p:txBody>
          <a:bodyPr>
            <a:normAutofit/>
          </a:bodyPr>
          <a:lstStyle/>
          <a:p>
            <a:pPr marL="0" indent="0">
              <a:buNone/>
            </a:pPr>
            <a:r>
              <a:rPr lang="en-US" sz="2400" b="1" dirty="0" smtClean="0"/>
              <a:t>Form 2 – Notice of Commencement/Termination of Compensation form is available on the Division’s website.</a:t>
            </a:r>
          </a:p>
          <a:p>
            <a:pPr marL="0" indent="0">
              <a:buNone/>
            </a:pPr>
            <a:r>
              <a:rPr lang="en-US" sz="2400" dirty="0" smtClean="0"/>
              <a:t>This form contains automatic calculations of dates and amounts paid for compensation.</a:t>
            </a:r>
          </a:p>
          <a:p>
            <a:pPr marL="0" indent="0">
              <a:buNone/>
            </a:pPr>
            <a:endParaRPr lang="en-US" sz="2400" dirty="0"/>
          </a:p>
          <a:p>
            <a:pPr marL="0" indent="0">
              <a:buNone/>
            </a:pPr>
            <a:r>
              <a:rPr lang="en-US" sz="2400" dirty="0" smtClean="0"/>
              <a:t>The auditors look at the timeliness of reporting from the </a:t>
            </a:r>
            <a:r>
              <a:rPr lang="en-US" sz="2400" b="1" i="1" u="sng" dirty="0" smtClean="0"/>
              <a:t>DATE</a:t>
            </a:r>
            <a:r>
              <a:rPr lang="en-US" sz="2400" i="1" dirty="0" smtClean="0"/>
              <a:t> </a:t>
            </a:r>
            <a:r>
              <a:rPr lang="en-US" sz="2400" dirty="0" smtClean="0"/>
              <a:t>of the 1</a:t>
            </a:r>
            <a:r>
              <a:rPr lang="en-US" sz="2400" baseline="30000" dirty="0" smtClean="0"/>
              <a:t>st</a:t>
            </a:r>
            <a:r>
              <a:rPr lang="en-US" sz="2400" dirty="0" smtClean="0"/>
              <a:t> payment and the </a:t>
            </a:r>
            <a:r>
              <a:rPr lang="en-US" sz="2400" b="1" i="1" u="sng" dirty="0" smtClean="0"/>
              <a:t>DATE </a:t>
            </a:r>
            <a:r>
              <a:rPr lang="en-US" sz="2400" dirty="0" smtClean="0"/>
              <a:t>of the last payment.</a:t>
            </a:r>
            <a:endParaRPr lang="en-US" sz="2400" i="1" dirty="0"/>
          </a:p>
        </p:txBody>
      </p:sp>
    </p:spTree>
    <p:extLst>
      <p:ext uri="{BB962C8B-B14F-4D97-AF65-F5344CB8AC3E}">
        <p14:creationId xmlns:p14="http://schemas.microsoft.com/office/powerpoint/2010/main" val="1112820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57709"/>
          </a:xfrm>
        </p:spPr>
        <p:txBody>
          <a:bodyPr>
            <a:normAutofit fontScale="90000"/>
          </a:bodyPr>
          <a:lstStyle/>
          <a:p>
            <a:pPr algn="ctr"/>
            <a:r>
              <a:rPr lang="en-US" b="1" dirty="0" smtClean="0"/>
              <a:t>MEDICAL REPORT</a:t>
            </a:r>
            <a:endParaRPr lang="en-US" b="1" dirty="0"/>
          </a:p>
        </p:txBody>
      </p:sp>
      <p:sp>
        <p:nvSpPr>
          <p:cNvPr id="3" name="Content Placeholder 2"/>
          <p:cNvSpPr>
            <a:spLocks noGrp="1"/>
          </p:cNvSpPr>
          <p:nvPr>
            <p:ph idx="1"/>
          </p:nvPr>
        </p:nvSpPr>
        <p:spPr>
          <a:xfrm>
            <a:off x="2592925" y="1181820"/>
            <a:ext cx="8915400" cy="2615118"/>
          </a:xfrm>
        </p:spPr>
        <p:txBody>
          <a:bodyPr>
            <a:normAutofit/>
          </a:bodyPr>
          <a:lstStyle/>
          <a:p>
            <a:pPr marL="0" indent="0" algn="ctr">
              <a:buNone/>
            </a:pPr>
            <a:endParaRPr lang="en-US" b="1" dirty="0" smtClean="0"/>
          </a:p>
          <a:p>
            <a:pPr marL="0" indent="0" algn="ctr">
              <a:buNone/>
            </a:pPr>
            <a:endParaRPr lang="en-US" b="1" dirty="0"/>
          </a:p>
          <a:p>
            <a:pPr marL="0" indent="0">
              <a:buNone/>
            </a:pPr>
            <a:r>
              <a:rPr lang="en-US" sz="2800" dirty="0" smtClean="0"/>
              <a:t>The Medical Treatment Form (WC-9) should be filed with the First Medical Treatment and the Last Medical Treatment</a:t>
            </a:r>
          </a:p>
        </p:txBody>
      </p:sp>
    </p:spTree>
    <p:extLst>
      <p:ext uri="{BB962C8B-B14F-4D97-AF65-F5344CB8AC3E}">
        <p14:creationId xmlns:p14="http://schemas.microsoft.com/office/powerpoint/2010/main" val="937289553"/>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10674</TotalTime>
  <Words>1733</Words>
  <Application>Microsoft Office PowerPoint</Application>
  <PresentationFormat>Widescreen</PresentationFormat>
  <Paragraphs>194</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Century Gothic</vt:lpstr>
      <vt:lpstr>Wingdings</vt:lpstr>
      <vt:lpstr>Wingdings 3</vt:lpstr>
      <vt:lpstr>Wisp</vt:lpstr>
      <vt:lpstr>SELF-INSURANCE</vt:lpstr>
      <vt:lpstr>Division of Self-Insurance Claim Audits</vt:lpstr>
      <vt:lpstr>Why does the Division do claim audits?</vt:lpstr>
      <vt:lpstr>More Reasons for Claim Audits</vt:lpstr>
      <vt:lpstr>Types of Audits</vt:lpstr>
      <vt:lpstr>Audit Procedures</vt:lpstr>
      <vt:lpstr>FIRST REPORTS OF INJURY (FROI)</vt:lpstr>
      <vt:lpstr>FORM 2 – NOTICE OF COMMENCEMENT/ TERMINATION OF COMPENSATION</vt:lpstr>
      <vt:lpstr>MEDICAL REPORT</vt:lpstr>
      <vt:lpstr>CLAIM FOR COMPENSATION/ANSWER TO CLAIM FOR COMPENSATION</vt:lpstr>
      <vt:lpstr>STIPULATION OF COMPROMISED SETTLEMENT/AWARDS</vt:lpstr>
      <vt:lpstr>CASE MANAGEMENT</vt:lpstr>
      <vt:lpstr>FILE MANAGEMENT</vt:lpstr>
      <vt:lpstr>FILE MANAGEMENT</vt:lpstr>
      <vt:lpstr>RESERVE MANAGEMENT</vt:lpstr>
      <vt:lpstr>INVESTIGATION MANAGEMENT</vt:lpstr>
      <vt:lpstr>COMPENSATION MANAGEMENT</vt:lpstr>
      <vt:lpstr>BENEFIT MANAGEMENT</vt:lpstr>
      <vt:lpstr>MEDICAL MANAGEMENT</vt:lpstr>
      <vt:lpstr>CASE CLOSURE</vt:lpstr>
      <vt:lpstr>CHANGES IN THE AUDIT PROCESS</vt:lpstr>
      <vt:lpstr>THE DIVISION IS MODERNIZING</vt:lpstr>
      <vt:lpstr>LATE REPORTING OF  FIRST REPORTS OF INJURY</vt:lpstr>
      <vt:lpstr>QUESTIONS?</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Division of Workers’ Compensation</dc:title>
  <dc:creator>Barse, Samantha</dc:creator>
  <cp:lastModifiedBy>Andrews, Zachary</cp:lastModifiedBy>
  <cp:revision>28</cp:revision>
  <cp:lastPrinted>2023-07-31T18:53:36Z</cp:lastPrinted>
  <dcterms:created xsi:type="dcterms:W3CDTF">2023-06-28T19:26:35Z</dcterms:created>
  <dcterms:modified xsi:type="dcterms:W3CDTF">2023-08-07T13:36:25Z</dcterms:modified>
</cp:coreProperties>
</file>