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83" r:id="rId3"/>
    <p:sldId id="264" r:id="rId4"/>
    <p:sldId id="266" r:id="rId5"/>
    <p:sldId id="267" r:id="rId6"/>
    <p:sldId id="268" r:id="rId7"/>
    <p:sldId id="257" r:id="rId8"/>
    <p:sldId id="258" r:id="rId9"/>
    <p:sldId id="259" r:id="rId10"/>
    <p:sldId id="286" r:id="rId11"/>
    <p:sldId id="287" r:id="rId12"/>
    <p:sldId id="288" r:id="rId13"/>
    <p:sldId id="260" r:id="rId14"/>
    <p:sldId id="261" r:id="rId15"/>
    <p:sldId id="262" r:id="rId16"/>
    <p:sldId id="263" r:id="rId17"/>
    <p:sldId id="269" r:id="rId18"/>
    <p:sldId id="284" r:id="rId19"/>
    <p:sldId id="277" r:id="rId20"/>
    <p:sldId id="278" r:id="rId21"/>
    <p:sldId id="279" r:id="rId22"/>
    <p:sldId id="270" r:id="rId23"/>
    <p:sldId id="271" r:id="rId24"/>
    <p:sldId id="272" r:id="rId25"/>
    <p:sldId id="273" r:id="rId26"/>
    <p:sldId id="275" r:id="rId27"/>
    <p:sldId id="276" r:id="rId28"/>
    <p:sldId id="282" r:id="rId29"/>
    <p:sldId id="280" r:id="rId30"/>
    <p:sldId id="281" r:id="rId31"/>
    <p:sldId id="285" r:id="rId32"/>
    <p:sldId id="27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167122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352508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211841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BB7468-339A-426E-8433-AA47CF88A39B}"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661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82838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152872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3470013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1489502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266470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215197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316120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132405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91437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297778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391261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35814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58AAD-F3A0-412C-9818-606D01C7F9D6}"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BB7468-339A-426E-8433-AA47CF88A39B}" type="slidenum">
              <a:rPr lang="en-US" smtClean="0"/>
              <a:t>‹#›</a:t>
            </a:fld>
            <a:endParaRPr lang="en-US" dirty="0"/>
          </a:p>
        </p:txBody>
      </p:sp>
    </p:spTree>
    <p:extLst>
      <p:ext uri="{BB962C8B-B14F-4D97-AF65-F5344CB8AC3E}">
        <p14:creationId xmlns:p14="http://schemas.microsoft.com/office/powerpoint/2010/main" val="14858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7F58AAD-F3A0-412C-9818-606D01C7F9D6}" type="datetimeFigureOut">
              <a:rPr lang="en-US" smtClean="0"/>
              <a:t>7/18/2023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5BB7468-339A-426E-8433-AA47CF88A39B}" type="slidenum">
              <a:rPr lang="en-US" smtClean="0"/>
              <a:t>‹#›</a:t>
            </a:fld>
            <a:endParaRPr lang="en-US" dirty="0"/>
          </a:p>
        </p:txBody>
      </p:sp>
    </p:spTree>
    <p:extLst>
      <p:ext uri="{BB962C8B-B14F-4D97-AF65-F5344CB8AC3E}">
        <p14:creationId xmlns:p14="http://schemas.microsoft.com/office/powerpoint/2010/main" val="508969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cholar.google.com/scholar?hl=en&amp;q=Cherkin+DC%2C+Deyo+RA%2C+Battie+M%2C+Street+J%2C+Barlow+W.+A+comparison+of+physical+therapy%2C+chiropractic+manipulation%2C+and+provision+of+an+educational+booklet+for+the+treatment+of+patients+with+low+back+pain.+N+Engl+J+Med.+1998%3B339%3A1021%E2%80%931029." TargetMode="External"/><Relationship Id="rId3" Type="http://schemas.openxmlformats.org/officeDocument/2006/relationships/hyperlink" Target="https://ajph.aphapublications.org/servlet/linkout?suffix=R4&amp;dbid=16&amp;doi=10.2105%2FAJPH.92.10.1628&amp;key=10.1136%2Fbmj.300.6737.1431" TargetMode="External"/><Relationship Id="rId7" Type="http://schemas.openxmlformats.org/officeDocument/2006/relationships/hyperlink" Target="https://ajph.aphapublications.org/servlet/linkout?suffix=R5&amp;dbid=8&amp;doi=10.2105%2FAJPH.92.10.1628&amp;key=9761803" TargetMode="External"/><Relationship Id="rId2" Type="http://schemas.openxmlformats.org/officeDocument/2006/relationships/hyperlink" Target="https://www.ncbi.nlm.nih.gov/pmc/articles/PMC1447298/" TargetMode="External"/><Relationship Id="rId1" Type="http://schemas.openxmlformats.org/officeDocument/2006/relationships/slideLayout" Target="../slideLayouts/slideLayout7.xml"/><Relationship Id="rId6" Type="http://schemas.openxmlformats.org/officeDocument/2006/relationships/hyperlink" Target="https://ajph.aphapublications.org/servlet/linkout?suffix=R5&amp;dbid=16&amp;doi=10.2105%2FAJPH.92.10.1628&amp;key=10.1056%2FNEJM199810083391502" TargetMode="External"/><Relationship Id="rId5" Type="http://schemas.openxmlformats.org/officeDocument/2006/relationships/hyperlink" Target="http://scholar.google.com/scholar?hl=en&amp;q=Meade+TW%2C+Dyer+S%2C+Browne+W%2C+Townsend+J%2C+Frank+AO.+Low+back+pain+of+mechanical+origin%3A+randomised+comparison+of+chiropractic+and+hospital+outpatient+treatment.+BMJ.+1990%3B300%3A1431%E2%80%931437." TargetMode="External"/><Relationship Id="rId10" Type="http://schemas.openxmlformats.org/officeDocument/2006/relationships/hyperlink" Target="https://ajph.aphapublications.org/toc/ajph/92/10" TargetMode="External"/><Relationship Id="rId4" Type="http://schemas.openxmlformats.org/officeDocument/2006/relationships/hyperlink" Target="https://ajph.aphapublications.org/servlet/linkout?suffix=R4&amp;dbid=8&amp;doi=10.2105%2FAJPH.92.10.1628&amp;key=2143092" TargetMode="External"/><Relationship Id="rId9" Type="http://schemas.openxmlformats.org/officeDocument/2006/relationships/hyperlink" Target="https://ajph.aphapublications.org/loi/ajph"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cWR17QRKMbQ?start=12&amp;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vQO5CsuzfRM?feature=oemb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mailto:dr.briangray@gmail.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al work cartoon: 'Case allocation' | Community Care">
            <a:extLst>
              <a:ext uri="{FF2B5EF4-FFF2-40B4-BE49-F238E27FC236}">
                <a16:creationId xmlns:a16="http://schemas.microsoft.com/office/drawing/2014/main" id="{9659A779-12A3-53D3-6ACA-D4A313689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7" y="-40134"/>
            <a:ext cx="10999304" cy="689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90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9ED70-1ED4-3551-78AF-915FE71C4288}"/>
              </a:ext>
            </a:extLst>
          </p:cNvPr>
          <p:cNvSpPr txBox="1"/>
          <p:nvPr/>
        </p:nvSpPr>
        <p:spPr>
          <a:xfrm>
            <a:off x="0" y="119270"/>
            <a:ext cx="12299073" cy="6724918"/>
          </a:xfrm>
          <a:prstGeom prst="rect">
            <a:avLst/>
          </a:prstGeom>
          <a:noFill/>
        </p:spPr>
        <p:txBody>
          <a:bodyPr wrap="none" rtlCol="0">
            <a:spAutoFit/>
          </a:bodyPr>
          <a:lstStyle/>
          <a:p>
            <a:endParaRPr lang="en-US" sz="2400" dirty="0"/>
          </a:p>
          <a:p>
            <a:endParaRPr lang="en-US" sz="2400" dirty="0"/>
          </a:p>
          <a:p>
            <a:endParaRPr lang="en-US" sz="2400" dirty="0"/>
          </a:p>
          <a:p>
            <a:endParaRPr lang="en-US" sz="2400" dirty="0"/>
          </a:p>
          <a:p>
            <a:r>
              <a:rPr lang="en-US" sz="2300" b="1" dirty="0"/>
              <a:t>2019-202 National Safety Council and the National Council on Compensation Insurance data base</a:t>
            </a:r>
          </a:p>
          <a:p>
            <a:endParaRPr lang="en-US" sz="2400" dirty="0"/>
          </a:p>
          <a:p>
            <a:r>
              <a:rPr lang="en-US" sz="2400" dirty="0"/>
              <a:t>The most costly work comp injury by cause is from MVA.  Next is burns, falls and slips.  The cost for </a:t>
            </a:r>
          </a:p>
          <a:p>
            <a:r>
              <a:rPr lang="en-US" sz="2400" dirty="0"/>
              <a:t>burns are primarily for indemnity payments.  </a:t>
            </a:r>
          </a:p>
          <a:p>
            <a:endParaRPr lang="en-US" sz="2400" dirty="0"/>
          </a:p>
          <a:p>
            <a:r>
              <a:rPr lang="en-US" sz="2400" dirty="0"/>
              <a:t>Work comp costs by body part is head/CNS, again, primarily due to indemnity costs.  Next is;</a:t>
            </a:r>
          </a:p>
          <a:p>
            <a:pPr marL="342900" indent="-342900">
              <a:buFont typeface="Arial" panose="020B0604020202020204" pitchFamily="34" charset="0"/>
              <a:buChar char="•"/>
            </a:pPr>
            <a:r>
              <a:rPr lang="en-US" sz="2400" dirty="0"/>
              <a:t>Multiple body parts (MVA)</a:t>
            </a:r>
          </a:p>
          <a:p>
            <a:pPr marL="342900" indent="-342900">
              <a:buFont typeface="Arial" panose="020B0604020202020204" pitchFamily="34" charset="0"/>
              <a:buChar char="•"/>
            </a:pPr>
            <a:r>
              <a:rPr lang="en-US" sz="2400" dirty="0"/>
              <a:t>Hip/thigh/pelvis</a:t>
            </a:r>
          </a:p>
          <a:p>
            <a:pPr marL="342900" indent="-342900">
              <a:buFont typeface="Arial" panose="020B0604020202020204" pitchFamily="34" charset="0"/>
              <a:buChar char="•"/>
            </a:pPr>
            <a:r>
              <a:rPr lang="en-US" sz="2400" dirty="0"/>
              <a:t>Leg</a:t>
            </a:r>
          </a:p>
          <a:p>
            <a:pPr marL="342900" indent="-342900">
              <a:buFont typeface="Arial" panose="020B0604020202020204" pitchFamily="34" charset="0"/>
              <a:buChar char="•"/>
            </a:pPr>
            <a:r>
              <a:rPr lang="en-US" sz="2400" dirty="0"/>
              <a:t>Neck</a:t>
            </a:r>
          </a:p>
          <a:p>
            <a:pPr marL="342900" indent="-342900">
              <a:buFont typeface="Arial" panose="020B0604020202020204" pitchFamily="34" charset="0"/>
              <a:buChar char="•"/>
            </a:pPr>
            <a:r>
              <a:rPr lang="en-US" sz="2400" dirty="0"/>
              <a:t>Arm/shoulder</a:t>
            </a:r>
          </a:p>
          <a:p>
            <a:pPr marL="342900" indent="-342900">
              <a:buFont typeface="Arial" panose="020B0604020202020204" pitchFamily="34" charset="0"/>
              <a:buChar char="•"/>
            </a:pPr>
            <a:r>
              <a:rPr lang="en-US" sz="2400" dirty="0"/>
              <a:t>Low back</a:t>
            </a:r>
          </a:p>
          <a:p>
            <a:pPr marL="342900" indent="-342900">
              <a:buFont typeface="Arial" panose="020B0604020202020204" pitchFamily="34" charset="0"/>
              <a:buChar char="•"/>
            </a:pPr>
            <a:r>
              <a:rPr lang="en-US" sz="2400" dirty="0"/>
              <a:t>Upper back</a:t>
            </a:r>
          </a:p>
          <a:p>
            <a:pPr marL="342900" indent="-342900">
              <a:buFont typeface="Arial" panose="020B0604020202020204" pitchFamily="34" charset="0"/>
              <a:buChar char="•"/>
            </a:pPr>
            <a:r>
              <a:rPr lang="en-US" sz="2400" dirty="0"/>
              <a:t>Knee</a:t>
            </a:r>
          </a:p>
        </p:txBody>
      </p:sp>
    </p:spTree>
    <p:extLst>
      <p:ext uri="{BB962C8B-B14F-4D97-AF65-F5344CB8AC3E}">
        <p14:creationId xmlns:p14="http://schemas.microsoft.com/office/powerpoint/2010/main" val="231355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925E8B-B579-D4EF-046B-470E19F66D3E}"/>
              </a:ext>
            </a:extLst>
          </p:cNvPr>
          <p:cNvSpPr txBox="1"/>
          <p:nvPr/>
        </p:nvSpPr>
        <p:spPr>
          <a:xfrm>
            <a:off x="0" y="119270"/>
            <a:ext cx="12227322" cy="6832640"/>
          </a:xfrm>
          <a:prstGeom prst="rect">
            <a:avLst/>
          </a:prstGeom>
          <a:noFill/>
        </p:spPr>
        <p:txBody>
          <a:bodyPr wrap="none" rtlCol="0">
            <a:spAutoFit/>
          </a:bodyPr>
          <a:lstStyle/>
          <a:p>
            <a:endParaRPr lang="en-US" sz="1800" b="1" dirty="0"/>
          </a:p>
          <a:p>
            <a:endParaRPr lang="en-US" b="1" dirty="0"/>
          </a:p>
          <a:p>
            <a:endParaRPr lang="en-US" sz="1800" b="1" dirty="0"/>
          </a:p>
          <a:p>
            <a:endParaRPr lang="en-US" b="1" dirty="0"/>
          </a:p>
          <a:p>
            <a:endParaRPr lang="en-US" b="1" dirty="0"/>
          </a:p>
          <a:p>
            <a:endParaRPr lang="en-US" b="1" dirty="0"/>
          </a:p>
          <a:p>
            <a:r>
              <a:rPr lang="en-US" sz="2400" b="1" dirty="0"/>
              <a:t>The National Council on Compensation Insurance report (2020) showed that the average </a:t>
            </a:r>
          </a:p>
          <a:p>
            <a:r>
              <a:rPr lang="en-US" sz="2400" b="1" dirty="0"/>
              <a:t>indemnity claim has risen 3%, and continues to rise.  </a:t>
            </a:r>
          </a:p>
          <a:p>
            <a:endParaRPr lang="en-US" sz="2400" b="1" dirty="0"/>
          </a:p>
          <a:p>
            <a:r>
              <a:rPr lang="en-US" sz="2400" dirty="0"/>
              <a:t>Multiple studies have shown that patients are consistently happier with chiropractic management of</a:t>
            </a:r>
          </a:p>
          <a:p>
            <a:r>
              <a:rPr lang="en-US" sz="2400" dirty="0"/>
              <a:t>their injuries than they are with medical management.  </a:t>
            </a:r>
          </a:p>
          <a:p>
            <a:endParaRPr lang="en-US" sz="2400" b="0" i="0" u="sng" dirty="0">
              <a:effectLst/>
              <a:latin typeface="Helvetica Neue"/>
              <a:hlinkClick r:id="rId2">
                <a:extLst>
                  <a:ext uri="{A12FA001-AC4F-418D-AE19-62706E023703}">
                    <ahyp:hlinkClr xmlns:ahyp="http://schemas.microsoft.com/office/drawing/2018/hyperlinkcolor" val="tx"/>
                  </a:ext>
                </a:extLst>
              </a:hlinkClick>
            </a:endParaRPr>
          </a:p>
          <a:p>
            <a:r>
              <a:rPr lang="en-US" b="0" i="0" u="sng" dirty="0">
                <a:effectLst/>
                <a:hlinkClick r:id="rId2">
                  <a:extLst>
                    <a:ext uri="{A12FA001-AC4F-418D-AE19-62706E023703}">
                      <ahyp:hlinkClr xmlns:ahyp="http://schemas.microsoft.com/office/drawing/2018/hyperlinkcolor" val="tx"/>
                    </a:ext>
                  </a:extLst>
                </a:hlinkClick>
              </a:rPr>
              <a:t>Am J Public Health.</a:t>
            </a:r>
            <a:r>
              <a:rPr lang="en-US" b="0" i="0" dirty="0">
                <a:effectLst/>
              </a:rPr>
              <a:t> 2002 October; 92(10): 1628–1633.</a:t>
            </a:r>
          </a:p>
          <a:p>
            <a:r>
              <a:rPr lang="en-US" b="0" i="1" u="sng" dirty="0">
                <a:effectLst/>
              </a:rPr>
              <a:t>JAMA</a:t>
            </a:r>
            <a:r>
              <a:rPr lang="en-US" b="0" i="1" dirty="0">
                <a:effectLst/>
              </a:rPr>
              <a:t> Netw Open. </a:t>
            </a:r>
            <a:r>
              <a:rPr lang="en-US" b="0" i="0" dirty="0">
                <a:effectLst/>
              </a:rPr>
              <a:t>2018;1(1):e180105. doi:10.1001/jamanetworkopen.2018.0105</a:t>
            </a:r>
          </a:p>
          <a:p>
            <a:pPr algn="l"/>
            <a:r>
              <a:rPr lang="en-US" b="0" i="1" u="sng" dirty="0">
                <a:effectLst/>
              </a:rPr>
              <a:t>BMJ</a:t>
            </a:r>
            <a:r>
              <a:rPr lang="en-US" b="0" i="1" dirty="0">
                <a:effectLst/>
              </a:rPr>
              <a:t>.</a:t>
            </a:r>
            <a:r>
              <a:rPr lang="en-US" b="0" i="0" dirty="0">
                <a:effectLst/>
              </a:rPr>
              <a:t> 1990;300:1431–1437. </a:t>
            </a:r>
            <a:r>
              <a:rPr lang="en-US" b="0" i="0" u="none" strike="noStrike" dirty="0">
                <a:effectLst/>
                <a:hlinkClick r:id="rId3">
                  <a:extLst>
                    <a:ext uri="{A12FA001-AC4F-418D-AE19-62706E023703}">
                      <ahyp:hlinkClr xmlns:ahyp="http://schemas.microsoft.com/office/drawing/2018/hyperlinkcolor" val="tx"/>
                    </a:ext>
                  </a:extLst>
                </a:hlinkClick>
              </a:rPr>
              <a:t>Crossref</a:t>
            </a:r>
            <a:r>
              <a:rPr lang="en-US" b="0" i="0" dirty="0">
                <a:effectLst/>
              </a:rPr>
              <a:t>, </a:t>
            </a:r>
            <a:r>
              <a:rPr lang="en-US" b="0" i="0" u="none" strike="noStrike" dirty="0">
                <a:effectLst/>
                <a:hlinkClick r:id="rId4">
                  <a:extLst>
                    <a:ext uri="{A12FA001-AC4F-418D-AE19-62706E023703}">
                      <ahyp:hlinkClr xmlns:ahyp="http://schemas.microsoft.com/office/drawing/2018/hyperlinkcolor" val="tx"/>
                    </a:ext>
                  </a:extLst>
                </a:hlinkClick>
              </a:rPr>
              <a:t>Medline</a:t>
            </a:r>
            <a:r>
              <a:rPr lang="en-US" b="0" i="0" dirty="0">
                <a:effectLst/>
              </a:rPr>
              <a:t>, </a:t>
            </a:r>
            <a:r>
              <a:rPr lang="en-US" b="0" i="0" u="none" strike="noStrike" dirty="0">
                <a:effectLst/>
                <a:hlinkClick r:id="rId5">
                  <a:extLst>
                    <a:ext uri="{A12FA001-AC4F-418D-AE19-62706E023703}">
                      <ahyp:hlinkClr xmlns:ahyp="http://schemas.microsoft.com/office/drawing/2018/hyperlinkcolor" val="tx"/>
                    </a:ext>
                  </a:extLst>
                </a:hlinkClick>
              </a:rPr>
              <a:t>Google Scholar</a:t>
            </a:r>
            <a:endParaRPr lang="en-US" b="0" i="0" dirty="0">
              <a:effectLst/>
            </a:endParaRPr>
          </a:p>
          <a:p>
            <a:pPr algn="l"/>
            <a:r>
              <a:rPr lang="en-US" b="0" i="1" u="sng" dirty="0">
                <a:effectLst/>
              </a:rPr>
              <a:t>N Engl J Med</a:t>
            </a:r>
            <a:r>
              <a:rPr lang="en-US" b="0" i="1" dirty="0">
                <a:effectLst/>
              </a:rPr>
              <a:t>.</a:t>
            </a:r>
            <a:r>
              <a:rPr lang="en-US" b="0" i="0" dirty="0">
                <a:effectLst/>
              </a:rPr>
              <a:t> 1998;339:1021–1029. </a:t>
            </a:r>
            <a:r>
              <a:rPr lang="en-US" b="0" i="0" u="none" strike="noStrike" dirty="0">
                <a:effectLst/>
                <a:hlinkClick r:id="rId6">
                  <a:extLst>
                    <a:ext uri="{A12FA001-AC4F-418D-AE19-62706E023703}">
                      <ahyp:hlinkClr xmlns:ahyp="http://schemas.microsoft.com/office/drawing/2018/hyperlinkcolor" val="tx"/>
                    </a:ext>
                  </a:extLst>
                </a:hlinkClick>
              </a:rPr>
              <a:t>Crossref</a:t>
            </a:r>
            <a:r>
              <a:rPr lang="en-US" b="0" i="0" dirty="0">
                <a:effectLst/>
              </a:rPr>
              <a:t>, </a:t>
            </a:r>
            <a:r>
              <a:rPr lang="en-US" b="0" i="0" u="none" strike="noStrike" dirty="0">
                <a:effectLst/>
                <a:hlinkClick r:id="rId7">
                  <a:extLst>
                    <a:ext uri="{A12FA001-AC4F-418D-AE19-62706E023703}">
                      <ahyp:hlinkClr xmlns:ahyp="http://schemas.microsoft.com/office/drawing/2018/hyperlinkcolor" val="tx"/>
                    </a:ext>
                  </a:extLst>
                </a:hlinkClick>
              </a:rPr>
              <a:t>Medline</a:t>
            </a:r>
            <a:r>
              <a:rPr lang="en-US" b="0" i="0" dirty="0">
                <a:effectLst/>
              </a:rPr>
              <a:t>, </a:t>
            </a:r>
            <a:r>
              <a:rPr lang="en-US" b="0" i="0" u="none" strike="noStrike" dirty="0">
                <a:effectLst/>
                <a:hlinkClick r:id="rId8">
                  <a:extLst>
                    <a:ext uri="{A12FA001-AC4F-418D-AE19-62706E023703}">
                      <ahyp:hlinkClr xmlns:ahyp="http://schemas.microsoft.com/office/drawing/2018/hyperlinkcolor" val="tx"/>
                    </a:ext>
                  </a:extLst>
                </a:hlinkClick>
              </a:rPr>
              <a:t>Google Scholar</a:t>
            </a:r>
            <a:endParaRPr lang="en-US" u="none" strike="noStrike" dirty="0"/>
          </a:p>
          <a:p>
            <a:pPr algn="l"/>
            <a:r>
              <a:rPr lang="en-US" b="0" i="1" u="sng" dirty="0">
                <a:effectLst/>
              </a:rPr>
              <a:t>N Engl J Med.</a:t>
            </a:r>
            <a:r>
              <a:rPr lang="en-US" b="0" i="0" u="sng" dirty="0">
                <a:effectLst/>
              </a:rPr>
              <a:t> </a:t>
            </a:r>
            <a:r>
              <a:rPr lang="en-US" b="0" i="0" dirty="0">
                <a:effectLst/>
              </a:rPr>
              <a:t>1999;341:1426–1431.</a:t>
            </a:r>
          </a:p>
          <a:p>
            <a:endParaRPr lang="en-US" b="0" i="0" dirty="0">
              <a:effectLst/>
            </a:endParaRPr>
          </a:p>
          <a:p>
            <a:endParaRPr lang="en-US" b="0" i="0" dirty="0">
              <a:effectLst/>
            </a:endParaRPr>
          </a:p>
          <a:p>
            <a:endParaRPr lang="en-US" dirty="0"/>
          </a:p>
          <a:p>
            <a:endParaRPr lang="en-US" b="1" dirty="0"/>
          </a:p>
          <a:p>
            <a:endParaRPr lang="en-US" sz="2400" dirty="0"/>
          </a:p>
        </p:txBody>
      </p:sp>
      <p:sp>
        <p:nvSpPr>
          <p:cNvPr id="6" name="Rectangle 2">
            <a:extLst>
              <a:ext uri="{FF2B5EF4-FFF2-40B4-BE49-F238E27FC236}">
                <a16:creationId xmlns:a16="http://schemas.microsoft.com/office/drawing/2014/main" id="{030FD593-A40E-835A-8275-4744F3DDD8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9"/>
              </a:rPr>
              <a:t>American Journal of Public Health (AJPH)</a:t>
            </a: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endPar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0"/>
              </a:rPr>
              <a:t>October 2002</a:t>
            </a:r>
            <a:endPar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746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A98F6D-9EEC-5E8F-E5A0-29506173C519}"/>
              </a:ext>
            </a:extLst>
          </p:cNvPr>
          <p:cNvPicPr>
            <a:picLocks noChangeAspect="1"/>
          </p:cNvPicPr>
          <p:nvPr/>
        </p:nvPicPr>
        <p:blipFill rotWithShape="1">
          <a:blip r:embed="rId2"/>
          <a:srcRect l="27065" t="38833" r="33478" b="1205"/>
          <a:stretch/>
        </p:blipFill>
        <p:spPr>
          <a:xfrm>
            <a:off x="2001078" y="0"/>
            <a:ext cx="8504511" cy="6887955"/>
          </a:xfrm>
          <a:prstGeom prst="rect">
            <a:avLst/>
          </a:prstGeom>
        </p:spPr>
      </p:pic>
    </p:spTree>
    <p:extLst>
      <p:ext uri="{BB962C8B-B14F-4D97-AF65-F5344CB8AC3E}">
        <p14:creationId xmlns:p14="http://schemas.microsoft.com/office/powerpoint/2010/main" val="36840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062A52-B360-1DC1-D055-29C112CAA475}"/>
              </a:ext>
            </a:extLst>
          </p:cNvPr>
          <p:cNvPicPr>
            <a:picLocks noChangeAspect="1"/>
          </p:cNvPicPr>
          <p:nvPr/>
        </p:nvPicPr>
        <p:blipFill rotWithShape="1">
          <a:blip r:embed="rId2"/>
          <a:srcRect l="26630" t="22596" r="22934" b="10125"/>
          <a:stretch/>
        </p:blipFill>
        <p:spPr>
          <a:xfrm>
            <a:off x="1338470" y="0"/>
            <a:ext cx="9024730" cy="6768548"/>
          </a:xfrm>
          <a:prstGeom prst="rect">
            <a:avLst/>
          </a:prstGeom>
        </p:spPr>
      </p:pic>
    </p:spTree>
    <p:extLst>
      <p:ext uri="{BB962C8B-B14F-4D97-AF65-F5344CB8AC3E}">
        <p14:creationId xmlns:p14="http://schemas.microsoft.com/office/powerpoint/2010/main" val="291271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FCFAD-F5A6-C349-A4AA-18383D02C1DD}"/>
              </a:ext>
            </a:extLst>
          </p:cNvPr>
          <p:cNvPicPr>
            <a:picLocks noChangeAspect="1"/>
          </p:cNvPicPr>
          <p:nvPr/>
        </p:nvPicPr>
        <p:blipFill rotWithShape="1">
          <a:blip r:embed="rId2"/>
          <a:srcRect l="26739" t="22015" r="22500" b="9932"/>
          <a:stretch/>
        </p:blipFill>
        <p:spPr>
          <a:xfrm>
            <a:off x="1232452" y="-17536"/>
            <a:ext cx="9121806" cy="6875536"/>
          </a:xfrm>
          <a:prstGeom prst="rect">
            <a:avLst/>
          </a:prstGeom>
        </p:spPr>
      </p:pic>
      <p:cxnSp>
        <p:nvCxnSpPr>
          <p:cNvPr id="4" name="Straight Arrow Connector 3">
            <a:extLst>
              <a:ext uri="{FF2B5EF4-FFF2-40B4-BE49-F238E27FC236}">
                <a16:creationId xmlns:a16="http://schemas.microsoft.com/office/drawing/2014/main" id="{E4EE9D39-6865-65DE-1DB4-1EE02A090500}"/>
              </a:ext>
            </a:extLst>
          </p:cNvPr>
          <p:cNvCxnSpPr/>
          <p:nvPr/>
        </p:nvCxnSpPr>
        <p:spPr>
          <a:xfrm flipH="1">
            <a:off x="4598503" y="2305878"/>
            <a:ext cx="274320"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373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5CD41-0B3A-47C8-092E-C7CC6FFBCB16}"/>
              </a:ext>
            </a:extLst>
          </p:cNvPr>
          <p:cNvSpPr txBox="1"/>
          <p:nvPr/>
        </p:nvSpPr>
        <p:spPr>
          <a:xfrm>
            <a:off x="1" y="-293786"/>
            <a:ext cx="12191999" cy="7294305"/>
          </a:xfrm>
          <a:prstGeom prst="rect">
            <a:avLst/>
          </a:prstGeom>
          <a:noFill/>
        </p:spPr>
        <p:txBody>
          <a:bodyPr wrap="square" rtlCol="0">
            <a:spAutoFit/>
          </a:bodyPr>
          <a:lstStyle/>
          <a:p>
            <a:endParaRPr lang="en-US" sz="2400" dirty="0">
              <a:latin typeface="Arial Black" panose="020B0A04020102020204" pitchFamily="34" charset="0"/>
            </a:endParaRPr>
          </a:p>
          <a:p>
            <a:endParaRPr lang="en-US" sz="2400" dirty="0">
              <a:latin typeface="Arial Black" panose="020B0A04020102020204" pitchFamily="34" charset="0"/>
            </a:endParaRPr>
          </a:p>
          <a:p>
            <a:r>
              <a:rPr lang="en-US" sz="2400" dirty="0">
                <a:latin typeface="Arial Black" panose="020B0A04020102020204" pitchFamily="34" charset="0"/>
              </a:rPr>
              <a:t>           Neurogenic compromise and the implication of lumbar spine decompression are over-diagnosed and leads to unnecessary surgery in many cases of workers injuries.</a:t>
            </a:r>
          </a:p>
          <a:p>
            <a:r>
              <a:rPr lang="en-US" sz="2400" dirty="0">
                <a:latin typeface="Arial Black" panose="020B0A04020102020204" pitchFamily="34" charset="0"/>
              </a:rPr>
              <a:t>Abnormalities within the spinal structure are often incidental findings that have no correlation to the symptoms.</a:t>
            </a:r>
          </a:p>
          <a:p>
            <a:endParaRPr lang="en-US" sz="2400" dirty="0">
              <a:latin typeface="Arial Black" panose="020B0A04020102020204" pitchFamily="34" charset="0"/>
            </a:endParaRPr>
          </a:p>
          <a:p>
            <a:endParaRPr lang="en-US" sz="2400" dirty="0">
              <a:latin typeface="Arial Black" panose="020B0A04020102020204" pitchFamily="34" charset="0"/>
            </a:endParaRPr>
          </a:p>
          <a:p>
            <a:endParaRPr lang="en-US" sz="2400" dirty="0">
              <a:latin typeface="Arial Black" panose="020B0A04020102020204" pitchFamily="34" charset="0"/>
            </a:endParaRPr>
          </a:p>
          <a:p>
            <a:endParaRPr lang="en-US" sz="2400" dirty="0">
              <a:latin typeface="Arial Black" panose="020B0A04020102020204" pitchFamily="34" charset="0"/>
            </a:endParaRPr>
          </a:p>
          <a:p>
            <a:r>
              <a:rPr lang="en-US" sz="2400" dirty="0">
                <a:latin typeface="Arial Black" panose="020B0A04020102020204" pitchFamily="34" charset="0"/>
              </a:rPr>
              <a:t>The New England Journal of Medicine study: </a:t>
            </a:r>
            <a:r>
              <a:rPr lang="en-US" sz="2400" i="1" u="sng" dirty="0">
                <a:latin typeface="Impact" panose="020B0806030902050204" pitchFamily="34" charset="0"/>
              </a:rPr>
              <a:t>MRI of the Lumbar Spine In People Without Back Pain</a:t>
            </a:r>
          </a:p>
          <a:p>
            <a:endParaRPr lang="en-US" sz="2400" dirty="0">
              <a:latin typeface="Arial Black" panose="020B0A04020102020204" pitchFamily="34" charset="0"/>
            </a:endParaRPr>
          </a:p>
          <a:p>
            <a:r>
              <a:rPr lang="en-US" sz="2400" dirty="0">
                <a:latin typeface="Arial Black" panose="020B0A04020102020204" pitchFamily="34" charset="0"/>
              </a:rPr>
              <a:t>52% had bulge to at least 1 level</a:t>
            </a:r>
          </a:p>
          <a:p>
            <a:r>
              <a:rPr lang="en-US" sz="2400" dirty="0">
                <a:latin typeface="Arial Black" panose="020B0A04020102020204" pitchFamily="34" charset="0"/>
              </a:rPr>
              <a:t>27% had a protrusion</a:t>
            </a:r>
            <a:br>
              <a:rPr lang="en-US" sz="2400" dirty="0">
                <a:latin typeface="Arial Black" panose="020B0A04020102020204" pitchFamily="34" charset="0"/>
              </a:rPr>
            </a:br>
            <a:r>
              <a:rPr lang="en-US" sz="2400" dirty="0">
                <a:latin typeface="Arial Black" panose="020B0A04020102020204" pitchFamily="34" charset="0"/>
              </a:rPr>
              <a:t>1% had an extrusion</a:t>
            </a:r>
          </a:p>
          <a:p>
            <a:r>
              <a:rPr lang="en-US" sz="2400" dirty="0">
                <a:latin typeface="Arial Black" panose="020B0A04020102020204" pitchFamily="34" charset="0"/>
              </a:rPr>
              <a:t>38% had an abnormality of more than 1 intervertebral disk</a:t>
            </a:r>
          </a:p>
          <a:p>
            <a:r>
              <a:rPr lang="en-US" sz="1200" dirty="0">
                <a:latin typeface="Arial" panose="020B0604020202020204" pitchFamily="34" charset="0"/>
                <a:cs typeface="Arial" panose="020B0604020202020204" pitchFamily="34" charset="0"/>
              </a:rPr>
              <a:t>* NEJM Vol. 331,(2); July 14,1994</a:t>
            </a:r>
          </a:p>
          <a:p>
            <a:endParaRPr lang="en-US" sz="2400" dirty="0">
              <a:latin typeface="Arial Black" panose="020B0A04020102020204" pitchFamily="34" charset="0"/>
            </a:endParaRPr>
          </a:p>
        </p:txBody>
      </p:sp>
      <p:pic>
        <p:nvPicPr>
          <p:cNvPr id="1030" name="Picture 6" descr="Dr. Stephen Anton | Health and Wellness Blog">
            <a:extLst>
              <a:ext uri="{FF2B5EF4-FFF2-40B4-BE49-F238E27FC236}">
                <a16:creationId xmlns:a16="http://schemas.microsoft.com/office/drawing/2014/main" id="{0FDF91FD-20FA-9883-EC11-32F138941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2650436"/>
            <a:ext cx="3299898" cy="106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1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E72C15-91B8-E666-4643-49F0D8EE05FD}"/>
              </a:ext>
            </a:extLst>
          </p:cNvPr>
          <p:cNvSpPr txBox="1"/>
          <p:nvPr/>
        </p:nvSpPr>
        <p:spPr>
          <a:xfrm>
            <a:off x="1" y="145773"/>
            <a:ext cx="12192000" cy="7294305"/>
          </a:xfrm>
          <a:prstGeom prst="rect">
            <a:avLst/>
          </a:prstGeom>
          <a:noFill/>
        </p:spPr>
        <p:txBody>
          <a:bodyPr wrap="square" rtlCol="0">
            <a:spAutoFit/>
          </a:bodyPr>
          <a:lstStyle/>
          <a:p>
            <a:endParaRPr lang="en-US" sz="2400" dirty="0">
              <a:latin typeface="Arial Black" panose="020B0A04020102020204" pitchFamily="34" charset="0"/>
            </a:endParaRPr>
          </a:p>
          <a:p>
            <a:endParaRPr lang="en-US" sz="2400" dirty="0">
              <a:latin typeface="Arial Black" panose="020B0A04020102020204" pitchFamily="34" charset="0"/>
            </a:endParaRPr>
          </a:p>
          <a:p>
            <a:endParaRPr lang="en-US" sz="2400" dirty="0">
              <a:latin typeface="Arial Black" panose="020B0A04020102020204" pitchFamily="34" charset="0"/>
            </a:endParaRPr>
          </a:p>
          <a:p>
            <a:r>
              <a:rPr lang="en-US" sz="2400" dirty="0">
                <a:latin typeface="Arial Black" panose="020B0A04020102020204" pitchFamily="34" charset="0"/>
              </a:rPr>
              <a:t>The New England Journal of Medicine study, as well as many that came </a:t>
            </a:r>
          </a:p>
          <a:p>
            <a:r>
              <a:rPr lang="en-US" sz="2400" dirty="0">
                <a:latin typeface="Arial Black" panose="020B0A04020102020204" pitchFamily="34" charset="0"/>
              </a:rPr>
              <a:t>after that, showed similar findings.  </a:t>
            </a:r>
          </a:p>
          <a:p>
            <a:endParaRPr lang="en-US" sz="2400" dirty="0">
              <a:latin typeface="Arial Black" panose="020B0A04020102020204" pitchFamily="34" charset="0"/>
            </a:endParaRPr>
          </a:p>
          <a:p>
            <a:r>
              <a:rPr lang="en-US" sz="2400" dirty="0">
                <a:latin typeface="Arial Black" panose="020B0A04020102020204" pitchFamily="34" charset="0"/>
              </a:rPr>
              <a:t>This highlighted the importance of correlating imaging findings, with clinical symptoms and differential causative pathology before making any decisions on invasive therapeutic interventions.</a:t>
            </a:r>
          </a:p>
          <a:p>
            <a:endParaRPr lang="en-US" sz="2400" dirty="0">
              <a:latin typeface="Arial Black" panose="020B0A04020102020204" pitchFamily="34" charset="0"/>
            </a:endParaRPr>
          </a:p>
          <a:p>
            <a:r>
              <a:rPr lang="en-US" sz="2400" dirty="0">
                <a:latin typeface="Arial Black" panose="020B0A04020102020204" pitchFamily="34" charset="0"/>
              </a:rPr>
              <a:t>A+B+C=D</a:t>
            </a:r>
          </a:p>
          <a:p>
            <a:endParaRPr lang="en-US" sz="2400" dirty="0">
              <a:latin typeface="Arial Black" panose="020B0A04020102020204" pitchFamily="34" charset="0"/>
            </a:endParaRPr>
          </a:p>
          <a:p>
            <a:r>
              <a:rPr lang="en-US" sz="2400" dirty="0">
                <a:latin typeface="Arial Black" panose="020B0A04020102020204" pitchFamily="34" charset="0"/>
              </a:rPr>
              <a:t>A. Extremity symptoms past the knee</a:t>
            </a:r>
            <a:br>
              <a:rPr lang="en-US" sz="2400" dirty="0">
                <a:latin typeface="Arial Black" panose="020B0A04020102020204" pitchFamily="34" charset="0"/>
              </a:rPr>
            </a:br>
            <a:r>
              <a:rPr lang="en-US" sz="2400" dirty="0">
                <a:latin typeface="Arial Black" panose="020B0A04020102020204" pitchFamily="34" charset="0"/>
              </a:rPr>
              <a:t>B. Reproducible symptoms with clinical testing</a:t>
            </a:r>
            <a:br>
              <a:rPr lang="en-US" sz="2400" dirty="0">
                <a:latin typeface="Arial Black" panose="020B0A04020102020204" pitchFamily="34" charset="0"/>
              </a:rPr>
            </a:br>
            <a:r>
              <a:rPr lang="en-US" sz="2400" dirty="0">
                <a:latin typeface="Arial Black" panose="020B0A04020102020204" pitchFamily="34" charset="0"/>
              </a:rPr>
              <a:t>C. Imaging that correlates with the involved pathophysiology</a:t>
            </a:r>
            <a:br>
              <a:rPr lang="en-US" sz="2400" dirty="0">
                <a:latin typeface="Arial Black" panose="020B0A04020102020204" pitchFamily="34" charset="0"/>
              </a:rPr>
            </a:br>
            <a:endParaRPr lang="en-US" sz="2400" dirty="0">
              <a:latin typeface="Arial Black" panose="020B0A04020102020204" pitchFamily="34" charset="0"/>
            </a:endParaRPr>
          </a:p>
          <a:p>
            <a:endParaRPr lang="en-US" sz="2400" dirty="0">
              <a:latin typeface="Arial Black" panose="020B0A04020102020204" pitchFamily="34" charset="0"/>
            </a:endParaRPr>
          </a:p>
          <a:p>
            <a:endParaRPr lang="en-US" sz="2400"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78386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6F55D-7B6A-42EE-459E-41615A310898}"/>
              </a:ext>
            </a:extLst>
          </p:cNvPr>
          <p:cNvPicPr>
            <a:picLocks noChangeAspect="1"/>
          </p:cNvPicPr>
          <p:nvPr/>
        </p:nvPicPr>
        <p:blipFill rotWithShape="1">
          <a:blip r:embed="rId2"/>
          <a:srcRect l="12391" t="22822" r="50000" b="35702"/>
          <a:stretch/>
        </p:blipFill>
        <p:spPr>
          <a:xfrm>
            <a:off x="2928731" y="0"/>
            <a:ext cx="9263269" cy="6858000"/>
          </a:xfrm>
          <a:prstGeom prst="rect">
            <a:avLst/>
          </a:prstGeom>
        </p:spPr>
      </p:pic>
    </p:spTree>
    <p:extLst>
      <p:ext uri="{BB962C8B-B14F-4D97-AF65-F5344CB8AC3E}">
        <p14:creationId xmlns:p14="http://schemas.microsoft.com/office/powerpoint/2010/main" val="151971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roneal nerve - Mayo Clinic">
            <a:extLst>
              <a:ext uri="{FF2B5EF4-FFF2-40B4-BE49-F238E27FC236}">
                <a16:creationId xmlns:a16="http://schemas.microsoft.com/office/drawing/2014/main" id="{01AD12F6-8798-9ADD-7F90-2B8F340F74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29"/>
          <a:stretch/>
        </p:blipFill>
        <p:spPr bwMode="auto">
          <a:xfrm>
            <a:off x="7345018" y="-1"/>
            <a:ext cx="4846982"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bial nerve : anatomy , course , branches &amp; applied anatomy">
            <a:extLst>
              <a:ext uri="{FF2B5EF4-FFF2-40B4-BE49-F238E27FC236}">
                <a16:creationId xmlns:a16="http://schemas.microsoft.com/office/drawing/2014/main" id="{72D1EAE3-9CD2-4D9D-3EA9-38C9E0168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21" r="32282"/>
          <a:stretch/>
        </p:blipFill>
        <p:spPr bwMode="auto">
          <a:xfrm>
            <a:off x="0" y="0"/>
            <a:ext cx="73450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3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9484C0-85C6-7D50-6AAF-C26D414B00F7}"/>
              </a:ext>
            </a:extLst>
          </p:cNvPr>
          <p:cNvPicPr>
            <a:picLocks noChangeAspect="1"/>
          </p:cNvPicPr>
          <p:nvPr/>
        </p:nvPicPr>
        <p:blipFill rotWithShape="1">
          <a:blip r:embed="rId2"/>
          <a:srcRect l="34348" t="19662" r="35543" b="7118"/>
          <a:stretch/>
        </p:blipFill>
        <p:spPr>
          <a:xfrm>
            <a:off x="3193774" y="0"/>
            <a:ext cx="5645426" cy="6858000"/>
          </a:xfrm>
          <a:prstGeom prst="rect">
            <a:avLst/>
          </a:prstGeom>
        </p:spPr>
      </p:pic>
    </p:spTree>
    <p:extLst>
      <p:ext uri="{BB962C8B-B14F-4D97-AF65-F5344CB8AC3E}">
        <p14:creationId xmlns:p14="http://schemas.microsoft.com/office/powerpoint/2010/main" val="338500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1E06E-4408-0BAA-9CD7-90698BD747B3}"/>
              </a:ext>
            </a:extLst>
          </p:cNvPr>
          <p:cNvSpPr txBox="1"/>
          <p:nvPr/>
        </p:nvSpPr>
        <p:spPr>
          <a:xfrm>
            <a:off x="145774" y="357809"/>
            <a:ext cx="12046226" cy="5355312"/>
          </a:xfrm>
          <a:prstGeom prst="rect">
            <a:avLst/>
          </a:prstGeom>
          <a:noFill/>
        </p:spPr>
        <p:txBody>
          <a:bodyPr wrap="square" rtlCol="0">
            <a:spAutoFit/>
          </a:bodyPr>
          <a:lstStyle/>
          <a:p>
            <a:r>
              <a:rPr lang="en-US" dirty="0"/>
              <a:t>							</a:t>
            </a:r>
          </a:p>
          <a:p>
            <a:r>
              <a:rPr lang="en-US" sz="2400" dirty="0"/>
              <a:t>							    </a:t>
            </a:r>
            <a:r>
              <a:rPr lang="en-US" sz="3600" b="1" i="1" u="sng" dirty="0"/>
              <a:t>Brian J. Gray, BS, DC</a:t>
            </a:r>
          </a:p>
          <a:p>
            <a:endParaRPr lang="en-US" sz="3600" dirty="0"/>
          </a:p>
          <a:p>
            <a:pPr marL="571500" indent="-571500">
              <a:buFont typeface="Arial" panose="020B0604020202020204" pitchFamily="34" charset="0"/>
              <a:buChar char="•"/>
            </a:pPr>
            <a:r>
              <a:rPr lang="en-US" sz="3600" dirty="0"/>
              <a:t>Chiropractic Physician ---30 years</a:t>
            </a:r>
          </a:p>
          <a:p>
            <a:pPr marL="571500" indent="-571500">
              <a:buFont typeface="Arial" panose="020B0604020202020204" pitchFamily="34" charset="0"/>
              <a:buChar char="•"/>
            </a:pPr>
            <a:r>
              <a:rPr lang="en-US" sz="3600" dirty="0"/>
              <a:t>Case Review, Fraud and Abuse investigator ---17 years</a:t>
            </a:r>
          </a:p>
          <a:p>
            <a:pPr marL="571500" indent="-571500">
              <a:buFont typeface="Arial" panose="020B0604020202020204" pitchFamily="34" charset="0"/>
              <a:buChar char="•"/>
            </a:pPr>
            <a:r>
              <a:rPr lang="en-US" sz="3600" dirty="0"/>
              <a:t>Assistant Medical Director; Group Health Plan </a:t>
            </a:r>
          </a:p>
          <a:p>
            <a:pPr marL="571500" indent="-571500">
              <a:buFont typeface="Arial" panose="020B0604020202020204" pitchFamily="34" charset="0"/>
              <a:buChar char="•"/>
            </a:pPr>
            <a:r>
              <a:rPr lang="en-US" sz="3600" dirty="0"/>
              <a:t>SIU investigator; Coventry Health Plan/ Aetna Health Plan</a:t>
            </a:r>
          </a:p>
          <a:p>
            <a:pPr marL="571500" indent="-571500">
              <a:buFont typeface="Arial" panose="020B0604020202020204" pitchFamily="34" charset="0"/>
              <a:buChar char="•"/>
            </a:pPr>
            <a:r>
              <a:rPr lang="en-US" sz="3600" dirty="0"/>
              <a:t>Onsite Workers’ Compensation provider; Ford/Labor and Health Institute</a:t>
            </a:r>
            <a:endParaRPr lang="en-US" dirty="0"/>
          </a:p>
          <a:p>
            <a:endParaRPr lang="en-US" dirty="0"/>
          </a:p>
          <a:p>
            <a:endParaRPr lang="en-US" dirty="0"/>
          </a:p>
        </p:txBody>
      </p:sp>
    </p:spTree>
    <p:extLst>
      <p:ext uri="{BB962C8B-B14F-4D97-AF65-F5344CB8AC3E}">
        <p14:creationId xmlns:p14="http://schemas.microsoft.com/office/powerpoint/2010/main" val="271827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A20ABB-2595-C6E0-2455-E852E9F97D6C}"/>
              </a:ext>
            </a:extLst>
          </p:cNvPr>
          <p:cNvPicPr>
            <a:picLocks noChangeAspect="1"/>
          </p:cNvPicPr>
          <p:nvPr/>
        </p:nvPicPr>
        <p:blipFill rotWithShape="1">
          <a:blip r:embed="rId2"/>
          <a:srcRect l="14892" t="17012" r="38260" b="12829"/>
          <a:stretch/>
        </p:blipFill>
        <p:spPr>
          <a:xfrm>
            <a:off x="1046923" y="0"/>
            <a:ext cx="10084904" cy="6858000"/>
          </a:xfrm>
          <a:prstGeom prst="rect">
            <a:avLst/>
          </a:prstGeom>
        </p:spPr>
      </p:pic>
    </p:spTree>
    <p:extLst>
      <p:ext uri="{BB962C8B-B14F-4D97-AF65-F5344CB8AC3E}">
        <p14:creationId xmlns:p14="http://schemas.microsoft.com/office/powerpoint/2010/main" val="417478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iropractic Care for Workers with Low Back Pain">
            <a:hlinkClick r:id="" action="ppaction://media"/>
            <a:extLst>
              <a:ext uri="{FF2B5EF4-FFF2-40B4-BE49-F238E27FC236}">
                <a16:creationId xmlns:a16="http://schemas.microsoft.com/office/drawing/2014/main" id="{89BA21CD-43ED-D48A-3A63-3A79A559876E}"/>
              </a:ext>
            </a:extLst>
          </p:cNvPr>
          <p:cNvPicPr>
            <a:picLocks noRot="1" noChangeAspect="1"/>
          </p:cNvPicPr>
          <p:nvPr>
            <a:videoFile r:link="rId1"/>
          </p:nvPr>
        </p:nvPicPr>
        <p:blipFill>
          <a:blip r:embed="rId3"/>
          <a:stretch>
            <a:fillRect/>
          </a:stretch>
        </p:blipFill>
        <p:spPr>
          <a:xfrm>
            <a:off x="0" y="0"/>
            <a:ext cx="12192000" cy="6957391"/>
          </a:xfrm>
          <a:prstGeom prst="rect">
            <a:avLst/>
          </a:prstGeom>
        </p:spPr>
      </p:pic>
    </p:spTree>
    <p:extLst>
      <p:ext uri="{BB962C8B-B14F-4D97-AF65-F5344CB8AC3E}">
        <p14:creationId xmlns:p14="http://schemas.microsoft.com/office/powerpoint/2010/main" val="26053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8DCE1-B2F9-32E2-63B4-903D9668519E}"/>
              </a:ext>
            </a:extLst>
          </p:cNvPr>
          <p:cNvSpPr txBox="1"/>
          <p:nvPr/>
        </p:nvSpPr>
        <p:spPr>
          <a:xfrm>
            <a:off x="185530" y="40189"/>
            <a:ext cx="12006470" cy="6647974"/>
          </a:xfrm>
          <a:prstGeom prst="rect">
            <a:avLst/>
          </a:prstGeom>
          <a:noFill/>
        </p:spPr>
        <p:txBody>
          <a:bodyPr wrap="square">
            <a:spAutoFit/>
          </a:bodyPr>
          <a:lstStyle/>
          <a:p>
            <a:endParaRPr lang="en-US" sz="1800" dirty="0"/>
          </a:p>
          <a:p>
            <a:endParaRPr lang="en-US" dirty="0"/>
          </a:p>
          <a:p>
            <a:r>
              <a:rPr lang="en-US" sz="1800" dirty="0"/>
              <a:t>			                 </a:t>
            </a:r>
            <a:r>
              <a:rPr lang="en-US" sz="2400" dirty="0"/>
              <a:t>May 2022 Report by the Workers Compensation Research Institute</a:t>
            </a:r>
          </a:p>
          <a:p>
            <a:r>
              <a:rPr lang="en-US" sz="2400" dirty="0"/>
              <a:t>						  </a:t>
            </a:r>
            <a:r>
              <a:rPr lang="en-US" sz="2400" b="1" dirty="0"/>
              <a:t>“Chiropractic Care for Workers with Low Back Pain”</a:t>
            </a:r>
          </a:p>
          <a:p>
            <a:endParaRPr lang="en-US" sz="1800" dirty="0"/>
          </a:p>
          <a:p>
            <a:r>
              <a:rPr lang="en-US" dirty="0"/>
              <a:t>A 28 state comparison evaluating the cost and effectiveness </a:t>
            </a:r>
            <a:r>
              <a:rPr lang="en-US" sz="1800" dirty="0">
                <a:effectLst/>
                <a:ea typeface="Calibri" panose="020F0502020204030204" pitchFamily="34" charset="0"/>
                <a:cs typeface="Calibri" panose="020F0502020204030204" pitchFamily="34" charset="0"/>
              </a:rPr>
              <a:t>of care provided by non-chiropractic providers (allopathic), chiropractic providers and a mix of both chiropractic and allopathic providers.   The states included employee control and employer control work injury provisions.  The report found wildly differing utilization across the 28 states.  </a:t>
            </a:r>
            <a:r>
              <a:rPr lang="en-US" dirty="0">
                <a:ea typeface="Calibri" panose="020F0502020204030204" pitchFamily="34" charset="0"/>
                <a:cs typeface="Calibri" panose="020F0502020204030204" pitchFamily="34" charset="0"/>
              </a:rPr>
              <a:t>T</a:t>
            </a:r>
            <a:r>
              <a:rPr lang="en-US" sz="1800" dirty="0">
                <a:effectLst/>
                <a:ea typeface="Calibri" panose="020F0502020204030204" pitchFamily="34" charset="0"/>
                <a:cs typeface="Calibri" panose="020F0502020204030204" pitchFamily="34" charset="0"/>
              </a:rPr>
              <a:t>he states with </a:t>
            </a:r>
            <a:r>
              <a:rPr lang="en-US" sz="1800" b="1" dirty="0">
                <a:effectLst/>
                <a:ea typeface="Calibri" panose="020F0502020204030204" pitchFamily="34" charset="0"/>
                <a:cs typeface="Calibri" panose="020F0502020204030204" pitchFamily="34" charset="0"/>
              </a:rPr>
              <a:t>employee</a:t>
            </a:r>
            <a:r>
              <a:rPr lang="en-US" sz="1800" dirty="0">
                <a:effectLst/>
                <a:ea typeface="Calibri" panose="020F0502020204030204" pitchFamily="34" charset="0"/>
                <a:cs typeface="Calibri" panose="020F0502020204030204" pitchFamily="34" charset="0"/>
              </a:rPr>
              <a:t> control showed a much higher utilization of chiropractic management than those with </a:t>
            </a:r>
            <a:r>
              <a:rPr lang="en-US" sz="1800" b="1" dirty="0">
                <a:effectLst/>
                <a:ea typeface="Calibri" panose="020F0502020204030204" pitchFamily="34" charset="0"/>
                <a:cs typeface="Calibri" panose="020F0502020204030204" pitchFamily="34" charset="0"/>
              </a:rPr>
              <a:t>employer</a:t>
            </a:r>
            <a:r>
              <a:rPr lang="en-US" sz="1800" dirty="0">
                <a:effectLst/>
                <a:ea typeface="Calibri" panose="020F0502020204030204" pitchFamily="34" charset="0"/>
                <a:cs typeface="Calibri" panose="020F0502020204030204" pitchFamily="34" charset="0"/>
              </a:rPr>
              <a:t> control.  Minnesota, Wisconsin, California and New York were the highest employee choice states with chiropractic utilization.  The states with the lowest were S. Carolina, Arkansas, Georgia and N. Carolina, with Missouri, at number 8.  Chiropractic utilization outside of the work comp arena is estimated to be between 12 and 31%.  Of the 28 states in the study, 12 used chiropractic care less than 5%.  </a:t>
            </a:r>
          </a:p>
          <a:p>
            <a:endParaRPr lang="en-US" dirty="0">
              <a:ea typeface="Calibri" panose="020F0502020204030204" pitchFamily="34" charset="0"/>
              <a:cs typeface="Calibri" panose="020F0502020204030204" pitchFamily="34" charset="0"/>
            </a:endParaRPr>
          </a:p>
          <a:p>
            <a:r>
              <a:rPr lang="en-US" sz="1800" dirty="0">
                <a:effectLst/>
                <a:ea typeface="Calibri" panose="020F0502020204030204" pitchFamily="34" charset="0"/>
                <a:cs typeface="Calibri" panose="020F0502020204030204" pitchFamily="34" charset="0"/>
              </a:rPr>
              <a:t>The average medical cost per claim for the chiropractic only (PM/EM) group was 47% lower than that for the non-chiropractic claims.  The chiropractic only claims also had 35% lower indemnity payments per claim and 26% shorter TD durations.  Studies show that workers receiving chiropractic care are far more likely to see their treatment as favorable when compared to allopathic management.  The chiropractic only group had an indemnity payment of $492, while the non-chiropractic group had an indemnity payment of $3,604.  Interestingly, when the initial E&amp;M was performed by a non-chiropractic provider and then referred out for chiropractic management the indemnity payment rose to $2,502.  The weeks of temporary disability for chiropractic only was </a:t>
            </a:r>
            <a:r>
              <a:rPr lang="en-US" sz="1800" b="1" dirty="0">
                <a:effectLst/>
                <a:ea typeface="Calibri" panose="020F0502020204030204" pitchFamily="34" charset="0"/>
                <a:cs typeface="Calibri" panose="020F0502020204030204" pitchFamily="34" charset="0"/>
              </a:rPr>
              <a:t>.</a:t>
            </a:r>
            <a:r>
              <a:rPr lang="en-US" sz="1800" dirty="0">
                <a:effectLst/>
                <a:ea typeface="Calibri" panose="020F0502020204030204" pitchFamily="34" charset="0"/>
                <a:cs typeface="Calibri" panose="020F0502020204030204" pitchFamily="34" charset="0"/>
              </a:rPr>
              <a:t>7, the non-chiropractic was 4.9, for the non-chiropractic referral to chiropractic was 3.</a:t>
            </a:r>
            <a:endParaRPr lang="en-US" sz="1800" dirty="0">
              <a:effectLst/>
              <a:ea typeface="Calibri" panose="020F0502020204030204" pitchFamily="34" charset="0"/>
              <a:cs typeface="Times New Roman" panose="02020603050405020304" pitchFamily="18" charset="0"/>
            </a:endParaRPr>
          </a:p>
          <a:p>
            <a:r>
              <a:rPr lang="en-US" dirty="0"/>
              <a:t> </a:t>
            </a:r>
            <a:endParaRPr lang="en-US" sz="1800" dirty="0"/>
          </a:p>
          <a:p>
            <a:endParaRPr lang="en-US" dirty="0"/>
          </a:p>
          <a:p>
            <a:endParaRPr lang="en-US" sz="1800" dirty="0"/>
          </a:p>
        </p:txBody>
      </p:sp>
    </p:spTree>
    <p:extLst>
      <p:ext uri="{BB962C8B-B14F-4D97-AF65-F5344CB8AC3E}">
        <p14:creationId xmlns:p14="http://schemas.microsoft.com/office/powerpoint/2010/main" val="174805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8EAE42-160B-5C1C-6F0C-27AE8F863E4B}"/>
              </a:ext>
            </a:extLst>
          </p:cNvPr>
          <p:cNvSpPr txBox="1"/>
          <p:nvPr/>
        </p:nvSpPr>
        <p:spPr>
          <a:xfrm>
            <a:off x="159026" y="556591"/>
            <a:ext cx="12022458" cy="6247864"/>
          </a:xfrm>
          <a:prstGeom prst="rect">
            <a:avLst/>
          </a:prstGeom>
          <a:noFill/>
        </p:spPr>
        <p:txBody>
          <a:bodyPr wrap="none" rtlCol="0">
            <a:spAutoFit/>
          </a:bodyPr>
          <a:lstStyle/>
          <a:p>
            <a:endParaRPr lang="en-US" sz="1800" dirty="0">
              <a:effectLst/>
              <a:ea typeface="Calibri" panose="020F0502020204030204" pitchFamily="34" charset="0"/>
              <a:cs typeface="Calibri" panose="020F0502020204030204" pitchFamily="34" charset="0"/>
            </a:endParaRPr>
          </a:p>
          <a:p>
            <a:r>
              <a:rPr lang="en-US" dirty="0">
                <a:ea typeface="Calibri" panose="020F0502020204030204" pitchFamily="34" charset="0"/>
                <a:cs typeface="Calibri" panose="020F0502020204030204" pitchFamily="34" charset="0"/>
              </a:rPr>
              <a:t>									             </a:t>
            </a:r>
            <a:r>
              <a:rPr lang="en-US" sz="4000" dirty="0">
                <a:ea typeface="Calibri" panose="020F0502020204030204" pitchFamily="34" charset="0"/>
                <a:cs typeface="Calibri" panose="020F0502020204030204" pitchFamily="34" charset="0"/>
              </a:rPr>
              <a:t>Recap!</a:t>
            </a:r>
          </a:p>
          <a:p>
            <a:endParaRPr lang="en-US" sz="1800" dirty="0">
              <a:effectLst/>
              <a:ea typeface="Calibri" panose="020F0502020204030204" pitchFamily="34" charset="0"/>
              <a:cs typeface="Calibri" panose="020F0502020204030204" pitchFamily="34" charset="0"/>
            </a:endParaRPr>
          </a:p>
          <a:p>
            <a:endParaRPr lang="en-US"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Average medical cost per claim for the chiropractic only (PM/EM) group was 47% lower than </a:t>
            </a:r>
          </a:p>
          <a:p>
            <a:r>
              <a:rPr lang="en-US" sz="2400" dirty="0">
                <a:effectLst/>
                <a:ea typeface="Calibri" panose="020F0502020204030204" pitchFamily="34" charset="0"/>
                <a:cs typeface="Calibri" panose="020F0502020204030204" pitchFamily="34" charset="0"/>
              </a:rPr>
              <a:t>    for the non-chiropractic claims. </a:t>
            </a:r>
          </a:p>
          <a:p>
            <a:r>
              <a:rPr lang="en-US" sz="2400" dirty="0">
                <a:effectLst/>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The chiropractic only claims also had 35% lower indemnity payments per claim.</a:t>
            </a:r>
          </a:p>
          <a:p>
            <a:endParaRPr lang="en-US" sz="2400" dirty="0">
              <a:effectLst/>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The chiropractic only group had a $492 indemnity payment</a:t>
            </a:r>
            <a:br>
              <a:rPr lang="en-US" sz="2400" dirty="0">
                <a:effectLst/>
                <a:ea typeface="Calibri" panose="020F0502020204030204" pitchFamily="34" charset="0"/>
                <a:cs typeface="Calibri" panose="020F0502020204030204" pitchFamily="34" charset="0"/>
              </a:rPr>
            </a:br>
            <a:r>
              <a:rPr lang="en-US" sz="2400" dirty="0">
                <a:effectLst/>
                <a:ea typeface="Calibri" panose="020F0502020204030204" pitchFamily="34" charset="0"/>
                <a:cs typeface="Calibri" panose="020F0502020204030204" pitchFamily="34" charset="0"/>
              </a:rPr>
              <a:t>The non-chiropractic group had an indemnity payment of $3,604. </a:t>
            </a:r>
          </a:p>
          <a:p>
            <a:pPr marL="342900" indent="-342900">
              <a:buFont typeface="Arial" panose="020B0604020202020204" pitchFamily="34" charset="0"/>
              <a:buChar char="•"/>
            </a:pPr>
            <a:endParaRPr lang="en-US" sz="2400"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The chiropractic only claims 26% shorter TD durations.  </a:t>
            </a:r>
          </a:p>
          <a:p>
            <a:endParaRPr lang="en-US" sz="2400"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The weeks of temporary disability for chiropractic only was </a:t>
            </a:r>
            <a:r>
              <a:rPr lang="en-US" sz="2400" b="1" dirty="0">
                <a:effectLst/>
                <a:ea typeface="Calibri" panose="020F0502020204030204" pitchFamily="34" charset="0"/>
                <a:cs typeface="Calibri" panose="020F0502020204030204" pitchFamily="34" charset="0"/>
              </a:rPr>
              <a:t>.</a:t>
            </a:r>
            <a:r>
              <a:rPr lang="en-US" sz="2400" dirty="0">
                <a:effectLst/>
                <a:ea typeface="Calibri" panose="020F0502020204030204" pitchFamily="34" charset="0"/>
                <a:cs typeface="Calibri" panose="020F0502020204030204" pitchFamily="34" charset="0"/>
              </a:rPr>
              <a:t>7, the non-chiropractic was 4.9, </a:t>
            </a:r>
            <a:br>
              <a:rPr lang="en-US" sz="2400" dirty="0">
                <a:effectLst/>
                <a:ea typeface="Calibri" panose="020F0502020204030204" pitchFamily="34" charset="0"/>
                <a:cs typeface="Calibri" panose="020F0502020204030204" pitchFamily="34" charset="0"/>
              </a:rPr>
            </a:br>
            <a:r>
              <a:rPr lang="en-US" sz="2400" dirty="0">
                <a:effectLst/>
                <a:ea typeface="Calibri" panose="020F0502020204030204" pitchFamily="34" charset="0"/>
                <a:cs typeface="Calibri" panose="020F0502020204030204" pitchFamily="34" charset="0"/>
              </a:rPr>
              <a:t>the non-chiropractic referral to chiropractic was 3.</a:t>
            </a:r>
            <a:endParaRPr lang="en-US" sz="2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2408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2477CC-1909-D136-027E-4E757C16D085}"/>
              </a:ext>
            </a:extLst>
          </p:cNvPr>
          <p:cNvSpPr txBox="1"/>
          <p:nvPr/>
        </p:nvSpPr>
        <p:spPr>
          <a:xfrm>
            <a:off x="1" y="331304"/>
            <a:ext cx="12192000" cy="5642570"/>
          </a:xfrm>
          <a:prstGeom prst="rect">
            <a:avLst/>
          </a:prstGeom>
          <a:noFill/>
        </p:spPr>
        <p:txBody>
          <a:bodyPr wrap="square" rtlCol="0">
            <a:spAutoFit/>
          </a:bodyPr>
          <a:lstStyle/>
          <a:p>
            <a:pPr marL="0" marR="0">
              <a:lnSpc>
                <a:spcPct val="107000"/>
              </a:lnSpc>
              <a:spcBef>
                <a:spcPts val="0"/>
              </a:spcBef>
              <a:spcAft>
                <a:spcPts val="800"/>
              </a:spcAft>
            </a:pPr>
            <a:endParaRPr lang="en-US" dirty="0">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ea typeface="Calibri" panose="020F0502020204030204" pitchFamily="34" charset="0"/>
                <a:cs typeface="Calibri" panose="020F0502020204030204" pitchFamily="34" charset="0"/>
              </a:rPr>
              <a:t>										</a:t>
            </a:r>
            <a:r>
              <a:rPr lang="en-US" sz="4400" dirty="0">
                <a:effectLst/>
                <a:ea typeface="Calibri" panose="020F0502020204030204" pitchFamily="34" charset="0"/>
                <a:cs typeface="Calibri" panose="020F0502020204030204" pitchFamily="34" charset="0"/>
              </a:rPr>
              <a:t>Why??</a:t>
            </a:r>
          </a:p>
          <a:p>
            <a:pPr marL="0" marR="0">
              <a:lnSpc>
                <a:spcPct val="107000"/>
              </a:lnSpc>
              <a:spcBef>
                <a:spcPts val="0"/>
              </a:spcBef>
              <a:spcAft>
                <a:spcPts val="800"/>
              </a:spcAft>
            </a:pPr>
            <a:r>
              <a:rPr lang="en-US" sz="2000" dirty="0">
                <a:ea typeface="Calibri" panose="020F0502020204030204" pitchFamily="34" charset="0"/>
                <a:cs typeface="Calibri" panose="020F0502020204030204" pitchFamily="34" charset="0"/>
              </a:rPr>
              <a:t>This study and many other s</a:t>
            </a:r>
            <a:r>
              <a:rPr lang="en-US" sz="2000" dirty="0">
                <a:effectLst/>
                <a:ea typeface="Calibri" panose="020F0502020204030204" pitchFamily="34" charset="0"/>
                <a:cs typeface="Calibri" panose="020F0502020204030204" pitchFamily="34" charset="0"/>
              </a:rPr>
              <a:t>tudies show that workers who see chiropractic providers as their initial point of contact have significantly lower costs per claim due to the lower utilization of;</a:t>
            </a:r>
          </a:p>
          <a:p>
            <a:pPr marL="285750" marR="0" indent="-285750">
              <a:lnSpc>
                <a:spcPct val="107000"/>
              </a:lnSpc>
              <a:spcBef>
                <a:spcPts val="0"/>
              </a:spcBef>
              <a:spcAft>
                <a:spcPts val="800"/>
              </a:spcAft>
              <a:buFont typeface="Arial" panose="020B0604020202020204" pitchFamily="34" charset="0"/>
              <a:buChar char="•"/>
            </a:pPr>
            <a:r>
              <a:rPr lang="en-US" sz="2000" b="1" dirty="0">
                <a:ea typeface="Calibri" panose="020F0502020204030204" pitchFamily="34" charset="0"/>
                <a:cs typeface="Calibri" panose="020F0502020204030204" pitchFamily="34" charset="0"/>
              </a:rPr>
              <a:t>A</a:t>
            </a:r>
            <a:r>
              <a:rPr lang="en-US" sz="2000" b="1" dirty="0">
                <a:effectLst/>
                <a:ea typeface="Calibri" panose="020F0502020204030204" pitchFamily="34" charset="0"/>
                <a:cs typeface="Calibri" panose="020F0502020204030204" pitchFamily="34" charset="0"/>
              </a:rPr>
              <a:t>dvanced imaging (MRI, CT)</a:t>
            </a:r>
          </a:p>
          <a:p>
            <a:pPr marL="285750" marR="0" indent="-285750">
              <a:lnSpc>
                <a:spcPct val="107000"/>
              </a:lnSpc>
              <a:spcBef>
                <a:spcPts val="0"/>
              </a:spcBef>
              <a:spcAft>
                <a:spcPts val="800"/>
              </a:spcAft>
              <a:buFont typeface="Arial" panose="020B0604020202020204" pitchFamily="34" charset="0"/>
              <a:buChar char="•"/>
            </a:pPr>
            <a:r>
              <a:rPr lang="en-US" sz="2000" b="1" dirty="0">
                <a:effectLst/>
                <a:ea typeface="Calibri" panose="020F0502020204030204" pitchFamily="34" charset="0"/>
                <a:cs typeface="Calibri" panose="020F0502020204030204" pitchFamily="34" charset="0"/>
              </a:rPr>
              <a:t>Pain management injections </a:t>
            </a:r>
          </a:p>
          <a:p>
            <a:pPr marL="285750" marR="0" indent="-285750">
              <a:lnSpc>
                <a:spcPct val="107000"/>
              </a:lnSpc>
              <a:spcBef>
                <a:spcPts val="0"/>
              </a:spcBef>
              <a:spcAft>
                <a:spcPts val="800"/>
              </a:spcAft>
              <a:buFont typeface="Arial" panose="020B0604020202020204" pitchFamily="34" charset="0"/>
              <a:buChar char="•"/>
            </a:pPr>
            <a:r>
              <a:rPr lang="en-US" sz="2000" b="1" dirty="0">
                <a:effectLst/>
                <a:ea typeface="Calibri" panose="020F0502020204030204" pitchFamily="34" charset="0"/>
                <a:cs typeface="Calibri" panose="020F0502020204030204" pitchFamily="34" charset="0"/>
              </a:rPr>
              <a:t>Referrals to spine surgeons </a:t>
            </a:r>
          </a:p>
          <a:p>
            <a:pPr marL="285750" marR="0" indent="-285750">
              <a:lnSpc>
                <a:spcPct val="107000"/>
              </a:lnSpc>
              <a:spcBef>
                <a:spcPts val="0"/>
              </a:spcBef>
              <a:spcAft>
                <a:spcPts val="800"/>
              </a:spcAft>
              <a:buFont typeface="Arial" panose="020B0604020202020204" pitchFamily="34" charset="0"/>
              <a:buChar char="•"/>
            </a:pPr>
            <a:r>
              <a:rPr lang="en-US" sz="2000" b="1" dirty="0">
                <a:ea typeface="Calibri" panose="020F0502020204030204" pitchFamily="34" charset="0"/>
                <a:cs typeface="Calibri" panose="020F0502020204030204" pitchFamily="34" charset="0"/>
              </a:rPr>
              <a:t>R</a:t>
            </a:r>
            <a:r>
              <a:rPr lang="en-US" sz="2000" b="1" dirty="0">
                <a:effectLst/>
                <a:ea typeface="Calibri" panose="020F0502020204030204" pitchFamily="34" charset="0"/>
                <a:cs typeface="Calibri" panose="020F0502020204030204" pitchFamily="34" charset="0"/>
              </a:rPr>
              <a:t>educed opioid use. </a:t>
            </a:r>
          </a:p>
          <a:p>
            <a:pPr marL="0" marR="0">
              <a:lnSpc>
                <a:spcPct val="107000"/>
              </a:lnSpc>
              <a:spcBef>
                <a:spcPts val="0"/>
              </a:spcBef>
              <a:spcAft>
                <a:spcPts val="800"/>
              </a:spcAft>
            </a:pPr>
            <a:r>
              <a:rPr lang="en-US" sz="2000" dirty="0">
                <a:effectLst/>
                <a:ea typeface="Calibri" panose="020F0502020204030204" pitchFamily="34" charset="0"/>
                <a:cs typeface="Calibri" panose="020F0502020204030204" pitchFamily="34" charset="0"/>
              </a:rPr>
              <a:t>																				(MD referral)		</a:t>
            </a:r>
          </a:p>
          <a:p>
            <a:pPr marL="0" marR="0">
              <a:lnSpc>
                <a:spcPct val="107000"/>
              </a:lnSpc>
              <a:spcBef>
                <a:spcPts val="0"/>
              </a:spcBef>
              <a:spcAft>
                <a:spcPts val="800"/>
              </a:spcAft>
            </a:pPr>
            <a:r>
              <a:rPr lang="en-US" sz="2000" dirty="0">
                <a:effectLst/>
                <a:ea typeface="Calibri" panose="020F0502020204030204" pitchFamily="34" charset="0"/>
                <a:cs typeface="Calibri" panose="020F0502020204030204" pitchFamily="34" charset="0"/>
              </a:rPr>
              <a:t>The percent of claims referred for MRI for the chiropractic only (PM/EM) group was 3%, the non-chiropractic referral </a:t>
            </a:r>
          </a:p>
          <a:p>
            <a:pPr marL="0" marR="0">
              <a:lnSpc>
                <a:spcPct val="107000"/>
              </a:lnSpc>
              <a:spcBef>
                <a:spcPts val="0"/>
              </a:spcBef>
              <a:spcAft>
                <a:spcPts val="800"/>
              </a:spcAft>
            </a:pPr>
            <a:r>
              <a:rPr lang="en-US" sz="2000" dirty="0">
                <a:effectLst/>
                <a:ea typeface="Calibri" panose="020F0502020204030204" pitchFamily="34" charset="0"/>
                <a:cs typeface="Calibri" panose="020F0502020204030204" pitchFamily="34" charset="0"/>
              </a:rPr>
              <a:t>for MRI was 25%, the </a:t>
            </a:r>
            <a:r>
              <a:rPr lang="en-US" sz="2000" dirty="0">
                <a:ea typeface="Calibri" panose="020F0502020204030204" pitchFamily="34" charset="0"/>
                <a:cs typeface="Calibri" panose="020F0502020204030204" pitchFamily="34" charset="0"/>
              </a:rPr>
              <a:t>mixed</a:t>
            </a:r>
            <a:r>
              <a:rPr lang="en-US" sz="2000" dirty="0">
                <a:effectLst/>
                <a:ea typeface="Calibri" panose="020F0502020204030204" pitchFamily="34" charset="0"/>
                <a:cs typeface="Calibri" panose="020F0502020204030204" pitchFamily="34" charset="0"/>
              </a:rPr>
              <a:t>-chiropractic was 17%.  The utilization of pain injections for chiropractic only was .2%, </a:t>
            </a:r>
            <a:r>
              <a:rPr lang="en-US" sz="2000" dirty="0">
                <a:ea typeface="Calibri" panose="020F0502020204030204" pitchFamily="34" charset="0"/>
                <a:cs typeface="Calibri" panose="020F0502020204030204" pitchFamily="34" charset="0"/>
              </a:rPr>
              <a:t>for medical providers it</a:t>
            </a:r>
            <a:r>
              <a:rPr lang="en-US" sz="2000" dirty="0">
                <a:effectLst/>
                <a:ea typeface="Calibri" panose="020F0502020204030204" pitchFamily="34" charset="0"/>
                <a:cs typeface="Calibri" panose="020F0502020204030204" pitchFamily="34" charset="0"/>
              </a:rPr>
              <a:t> was 9% and the mixed-chiropractic referral was 6%.  The chiropractic only group had a utilization of opioids of .8%, while the </a:t>
            </a:r>
            <a:r>
              <a:rPr lang="en-US" sz="2000" dirty="0">
                <a:ea typeface="Calibri" panose="020F0502020204030204" pitchFamily="34" charset="0"/>
                <a:cs typeface="Calibri" panose="020F0502020204030204" pitchFamily="34" charset="0"/>
              </a:rPr>
              <a:t>medical</a:t>
            </a:r>
            <a:r>
              <a:rPr lang="en-US" sz="2000" dirty="0">
                <a:effectLst/>
                <a:ea typeface="Calibri" panose="020F0502020204030204" pitchFamily="34" charset="0"/>
                <a:cs typeface="Calibri" panose="020F0502020204030204" pitchFamily="34" charset="0"/>
              </a:rPr>
              <a:t> group had an 17% and the </a:t>
            </a:r>
            <a:r>
              <a:rPr lang="en-US" sz="2000" dirty="0">
                <a:ea typeface="Calibri" panose="020F0502020204030204" pitchFamily="34" charset="0"/>
                <a:cs typeface="Calibri" panose="020F0502020204030204" pitchFamily="34" charset="0"/>
              </a:rPr>
              <a:t>mixed</a:t>
            </a:r>
            <a:r>
              <a:rPr lang="en-US" sz="2000" dirty="0">
                <a:effectLst/>
                <a:ea typeface="Calibri" panose="020F0502020204030204" pitchFamily="34" charset="0"/>
                <a:cs typeface="Calibri" panose="020F0502020204030204" pitchFamily="34" charset="0"/>
              </a:rPr>
              <a:t> group had 11%.</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08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6D8682-7B0B-B46F-3E2C-D5AF47C859EE}"/>
              </a:ext>
            </a:extLst>
          </p:cNvPr>
          <p:cNvSpPr txBox="1"/>
          <p:nvPr/>
        </p:nvSpPr>
        <p:spPr>
          <a:xfrm>
            <a:off x="96440" y="0"/>
            <a:ext cx="12565812" cy="6986528"/>
          </a:xfrm>
          <a:prstGeom prst="rect">
            <a:avLst/>
          </a:prstGeom>
          <a:noFill/>
        </p:spPr>
        <p:txBody>
          <a:bodyPr wrap="none" rtlCol="0">
            <a:spAutoFit/>
          </a:bodyPr>
          <a:lstStyle/>
          <a:p>
            <a:endParaRPr lang="en-US" sz="2800" dirty="0"/>
          </a:p>
          <a:p>
            <a:endParaRPr lang="en-US" sz="2800" dirty="0"/>
          </a:p>
          <a:p>
            <a:endParaRPr lang="en-US" sz="2800" dirty="0"/>
          </a:p>
          <a:p>
            <a:r>
              <a:rPr lang="en-US" sz="2800" dirty="0"/>
              <a:t>              Using the statistics from the study.  But we can extrapolate the </a:t>
            </a:r>
          </a:p>
          <a:p>
            <a:r>
              <a:rPr lang="en-US" sz="2800" dirty="0"/>
              <a:t>findings to Missouri.  We see that in Missouri we had 4,277 cases of LBP reported </a:t>
            </a:r>
          </a:p>
          <a:p>
            <a:r>
              <a:rPr lang="en-US" sz="2800" dirty="0"/>
              <a:t>within a 2 year period, with a chiropractic utilization rate of ~2%.</a:t>
            </a:r>
          </a:p>
          <a:p>
            <a:endParaRPr lang="en-US" sz="2800" dirty="0"/>
          </a:p>
          <a:p>
            <a:r>
              <a:rPr lang="en-US" sz="2800" dirty="0"/>
              <a:t>Using the number from the study, if we were to increase the chiropractic only </a:t>
            </a:r>
          </a:p>
          <a:p>
            <a:r>
              <a:rPr lang="en-US" sz="2800" dirty="0"/>
              <a:t>utilization rate to 25%-50% (1,069-2,139) we would see a cost savings of $2,156 </a:t>
            </a:r>
          </a:p>
          <a:p>
            <a:r>
              <a:rPr lang="en-US" sz="2800" dirty="0"/>
              <a:t>in treatment cost/case and $3,112 indemnity payout/case.</a:t>
            </a:r>
          </a:p>
          <a:p>
            <a:endParaRPr lang="en-US" sz="2800" dirty="0"/>
          </a:p>
          <a:p>
            <a:r>
              <a:rPr lang="en-US" sz="2800" dirty="0"/>
              <a:t>This would save between $2.30 million-$4.61 million in medical costs and </a:t>
            </a:r>
          </a:p>
          <a:p>
            <a:r>
              <a:rPr lang="en-US" sz="2800" dirty="0"/>
              <a:t>$3.33 million - $6.65 million indemnity payments.</a:t>
            </a:r>
          </a:p>
          <a:p>
            <a:endParaRPr lang="en-US" sz="2800" dirty="0"/>
          </a:p>
          <a:p>
            <a:r>
              <a:rPr lang="en-US" sz="2800" dirty="0"/>
              <a:t>Adding these together, we could save up to $5.63 million - $11.26 millions.  </a:t>
            </a:r>
          </a:p>
          <a:p>
            <a:endParaRPr lang="en-US" sz="2800" dirty="0"/>
          </a:p>
        </p:txBody>
      </p:sp>
    </p:spTree>
    <p:extLst>
      <p:ext uri="{BB962C8B-B14F-4D97-AF65-F5344CB8AC3E}">
        <p14:creationId xmlns:p14="http://schemas.microsoft.com/office/powerpoint/2010/main" val="47729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CD354-7F15-361A-BF3F-1561EF2AC4B1}"/>
              </a:ext>
            </a:extLst>
          </p:cNvPr>
          <p:cNvPicPr>
            <a:picLocks noChangeAspect="1"/>
          </p:cNvPicPr>
          <p:nvPr/>
        </p:nvPicPr>
        <p:blipFill rotWithShape="1">
          <a:blip r:embed="rId2"/>
          <a:srcRect t="14359"/>
          <a:stretch/>
        </p:blipFill>
        <p:spPr>
          <a:xfrm>
            <a:off x="0" y="0"/>
            <a:ext cx="12192000" cy="6858000"/>
          </a:xfrm>
          <a:prstGeom prst="rect">
            <a:avLst/>
          </a:prstGeom>
        </p:spPr>
      </p:pic>
    </p:spTree>
    <p:extLst>
      <p:ext uri="{BB962C8B-B14F-4D97-AF65-F5344CB8AC3E}">
        <p14:creationId xmlns:p14="http://schemas.microsoft.com/office/powerpoint/2010/main" val="428493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7CB3E-8E70-4261-77C4-073DD72BF71F}"/>
              </a:ext>
            </a:extLst>
          </p:cNvPr>
          <p:cNvSpPr txBox="1"/>
          <p:nvPr/>
        </p:nvSpPr>
        <p:spPr>
          <a:xfrm>
            <a:off x="0" y="535900"/>
            <a:ext cx="12192000" cy="5786199"/>
          </a:xfrm>
          <a:prstGeom prst="rect">
            <a:avLst/>
          </a:prstGeom>
          <a:noFill/>
        </p:spPr>
        <p:txBody>
          <a:bodyPr wrap="square">
            <a:spAutoFit/>
          </a:bodyPr>
          <a:lstStyle/>
          <a:p>
            <a:endParaRPr lang="en-US" dirty="0">
              <a:solidFill>
                <a:srgbClr val="333333"/>
              </a:solidFill>
              <a:latin typeface="Helvetica Neue"/>
            </a:endParaRPr>
          </a:p>
          <a:p>
            <a:r>
              <a:rPr lang="en-US" sz="2400" b="0" i="0" dirty="0">
                <a:solidFill>
                  <a:srgbClr val="333333"/>
                </a:solidFill>
                <a:effectLst/>
              </a:rPr>
              <a:t>									</a:t>
            </a:r>
            <a:r>
              <a:rPr lang="en-US" sz="2800" b="1" i="0" dirty="0">
                <a:solidFill>
                  <a:srgbClr val="333333"/>
                </a:solidFill>
                <a:effectLst/>
              </a:rPr>
              <a:t>Optum insurance findings: </a:t>
            </a:r>
          </a:p>
          <a:p>
            <a:endParaRPr lang="en-US" sz="2400" b="0" i="0" dirty="0">
              <a:solidFill>
                <a:srgbClr val="333333"/>
              </a:solidFill>
              <a:effectLst/>
            </a:endParaRPr>
          </a:p>
          <a:p>
            <a:r>
              <a:rPr lang="en-US" sz="2400" b="0" i="0" dirty="0">
                <a:solidFill>
                  <a:srgbClr val="333333"/>
                </a:solidFill>
                <a:effectLst/>
              </a:rPr>
              <a:t>Findings from Optum, subsidiary of UnitedHealth Group: Data shows patients, 70% of the time, choose primary care providers (PCPs) and specialists to treat their lower back pain compared to 30% who choose conservative care. </a:t>
            </a:r>
          </a:p>
          <a:p>
            <a:endParaRPr lang="en-US" sz="2400" dirty="0">
              <a:solidFill>
                <a:srgbClr val="333333"/>
              </a:solidFill>
            </a:endParaRPr>
          </a:p>
          <a:p>
            <a:r>
              <a:rPr lang="en-US" sz="2400" b="0" i="0" dirty="0">
                <a:solidFill>
                  <a:srgbClr val="333333"/>
                </a:solidFill>
                <a:effectLst/>
              </a:rPr>
              <a:t>The data shows conservative care</a:t>
            </a:r>
            <a:r>
              <a:rPr lang="en-US" sz="2400" dirty="0">
                <a:solidFill>
                  <a:srgbClr val="333333"/>
                </a:solidFill>
              </a:rPr>
              <a:t>,</a:t>
            </a:r>
            <a:r>
              <a:rPr lang="en-US" sz="2400" b="0" i="0" dirty="0">
                <a:solidFill>
                  <a:srgbClr val="333333"/>
                </a:solidFill>
                <a:effectLst/>
              </a:rPr>
              <a:t> chiropractic,</a:t>
            </a:r>
            <a:r>
              <a:rPr lang="en-US" sz="2400" dirty="0">
                <a:solidFill>
                  <a:srgbClr val="333333"/>
                </a:solidFill>
              </a:rPr>
              <a:t> </a:t>
            </a:r>
            <a:r>
              <a:rPr lang="en-US" sz="2400" b="0" i="0" dirty="0">
                <a:solidFill>
                  <a:srgbClr val="333333"/>
                </a:solidFill>
                <a:effectLst/>
              </a:rPr>
              <a:t>can save $230 million dollars in annual medical expenditures and can reduce opioid prescribing by 26%. </a:t>
            </a:r>
          </a:p>
          <a:p>
            <a:endParaRPr lang="en-US" sz="2400" dirty="0">
              <a:solidFill>
                <a:srgbClr val="333333"/>
              </a:solidFill>
            </a:endParaRPr>
          </a:p>
          <a:p>
            <a:r>
              <a:rPr lang="en-US" sz="2400" b="0" i="0" dirty="0">
                <a:solidFill>
                  <a:srgbClr val="333333"/>
                </a:solidFill>
                <a:effectLst/>
              </a:rPr>
              <a:t>Goal for Optum: Increase the use of conservative care in two years</a:t>
            </a:r>
            <a:r>
              <a:rPr lang="en-US" sz="2400" dirty="0">
                <a:solidFill>
                  <a:srgbClr val="333333"/>
                </a:solidFill>
              </a:rPr>
              <a:t>.</a:t>
            </a:r>
          </a:p>
          <a:p>
            <a:r>
              <a:rPr lang="en-US" sz="2400" b="0" i="0" dirty="0">
                <a:solidFill>
                  <a:srgbClr val="333333"/>
                </a:solidFill>
                <a:effectLst/>
              </a:rPr>
              <a:t>In 2020: Raise the referrals to DCs from MDs from 2% to 10%.</a:t>
            </a:r>
          </a:p>
          <a:p>
            <a:r>
              <a:rPr lang="en-US" sz="2400" b="0" i="0" dirty="0">
                <a:solidFill>
                  <a:srgbClr val="333333"/>
                </a:solidFill>
                <a:effectLst/>
              </a:rPr>
              <a:t>Raise the use of conservative care pathway, which is increasing patient access to DCs, from 31% to 50%.</a:t>
            </a:r>
          </a:p>
          <a:p>
            <a:endParaRPr lang="en-US" dirty="0">
              <a:solidFill>
                <a:srgbClr val="333333"/>
              </a:solidFill>
              <a:latin typeface="Helvetica Neue"/>
            </a:endParaRPr>
          </a:p>
          <a:p>
            <a:r>
              <a:rPr lang="en-US" b="0" i="0" dirty="0">
                <a:solidFill>
                  <a:srgbClr val="333333"/>
                </a:solidFill>
                <a:effectLst/>
                <a:latin typeface="Helvetica Neue"/>
              </a:rPr>
              <a:t> </a:t>
            </a:r>
            <a:endParaRPr lang="en-US" dirty="0"/>
          </a:p>
        </p:txBody>
      </p:sp>
    </p:spTree>
    <p:extLst>
      <p:ext uri="{BB962C8B-B14F-4D97-AF65-F5344CB8AC3E}">
        <p14:creationId xmlns:p14="http://schemas.microsoft.com/office/powerpoint/2010/main" val="2495115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12/05/2018 - Session 3: Elton">
            <a:hlinkClick r:id="" action="ppaction://media"/>
            <a:extLst>
              <a:ext uri="{FF2B5EF4-FFF2-40B4-BE49-F238E27FC236}">
                <a16:creationId xmlns:a16="http://schemas.microsoft.com/office/drawing/2014/main" id="{9CADF4F0-4FCD-01E2-762B-0486141932D7}"/>
              </a:ext>
            </a:extLst>
          </p:cNvPr>
          <p:cNvPicPr>
            <a:picLocks noRot="1" noChangeAspect="1"/>
          </p:cNvPicPr>
          <p:nvPr>
            <a:videoFile r:link="rId1"/>
          </p:nvPr>
        </p:nvPicPr>
        <p:blipFill>
          <a:blip r:embed="rId3"/>
          <a:stretch>
            <a:fillRect/>
          </a:stretch>
        </p:blipFill>
        <p:spPr>
          <a:xfrm>
            <a:off x="0" y="0"/>
            <a:ext cx="12165027" cy="6873240"/>
          </a:xfrm>
          <a:prstGeom prst="rect">
            <a:avLst/>
          </a:prstGeom>
        </p:spPr>
      </p:pic>
    </p:spTree>
    <p:extLst>
      <p:ext uri="{BB962C8B-B14F-4D97-AF65-F5344CB8AC3E}">
        <p14:creationId xmlns:p14="http://schemas.microsoft.com/office/powerpoint/2010/main" val="17294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72869-9C48-F3A2-16DF-41724E562CA9}"/>
              </a:ext>
            </a:extLst>
          </p:cNvPr>
          <p:cNvPicPr>
            <a:picLocks noChangeAspect="1"/>
          </p:cNvPicPr>
          <p:nvPr/>
        </p:nvPicPr>
        <p:blipFill rotWithShape="1">
          <a:blip r:embed="rId2"/>
          <a:srcRect l="25978" t="19662" r="26739"/>
          <a:stretch/>
        </p:blipFill>
        <p:spPr>
          <a:xfrm>
            <a:off x="2676939" y="0"/>
            <a:ext cx="6851373" cy="6858000"/>
          </a:xfrm>
          <a:prstGeom prst="rect">
            <a:avLst/>
          </a:prstGeom>
        </p:spPr>
      </p:pic>
    </p:spTree>
    <p:extLst>
      <p:ext uri="{BB962C8B-B14F-4D97-AF65-F5344CB8AC3E}">
        <p14:creationId xmlns:p14="http://schemas.microsoft.com/office/powerpoint/2010/main" val="212594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C02DE1-64DB-2B61-2131-C9CC003BE3D8}"/>
              </a:ext>
            </a:extLst>
          </p:cNvPr>
          <p:cNvSpPr txBox="1"/>
          <p:nvPr/>
        </p:nvSpPr>
        <p:spPr>
          <a:xfrm>
            <a:off x="0" y="124215"/>
            <a:ext cx="12192000" cy="6340197"/>
          </a:xfrm>
          <a:prstGeom prst="rect">
            <a:avLst/>
          </a:prstGeom>
          <a:noFill/>
        </p:spPr>
        <p:txBody>
          <a:bodyPr wrap="square" rtlCol="0">
            <a:spAutoFit/>
          </a:bodyPr>
          <a:lstStyle/>
          <a:p>
            <a:endParaRPr lang="en-US" dirty="0">
              <a:latin typeface="Franklin Gothic Book" pitchFamily="34" charset="0"/>
            </a:endParaRPr>
          </a:p>
          <a:p>
            <a:endParaRPr lang="en-US" dirty="0">
              <a:latin typeface="Franklin Gothic Book" pitchFamily="34" charset="0"/>
            </a:endParaRPr>
          </a:p>
          <a:p>
            <a:r>
              <a:rPr lang="en-US" dirty="0">
                <a:latin typeface="Franklin Gothic Book" pitchFamily="34" charset="0"/>
              </a:rPr>
              <a:t>                                                                            </a:t>
            </a:r>
            <a:r>
              <a:rPr lang="en-US" sz="2800" dirty="0">
                <a:latin typeface="Franklin Gothic Book" pitchFamily="34" charset="0"/>
              </a:rPr>
              <a:t>Where did it begin?  </a:t>
            </a:r>
          </a:p>
          <a:p>
            <a:endParaRPr lang="en-US" dirty="0">
              <a:latin typeface="Franklin Gothic Book" pitchFamily="34" charset="0"/>
            </a:endParaRPr>
          </a:p>
          <a:p>
            <a:endParaRPr lang="en-US" dirty="0">
              <a:latin typeface="Franklin Gothic Book" pitchFamily="34" charset="0"/>
            </a:endParaRPr>
          </a:p>
          <a:p>
            <a:endParaRPr lang="en-US" dirty="0">
              <a:latin typeface="Franklin Gothic Book" pitchFamily="34" charset="0"/>
            </a:endParaRPr>
          </a:p>
          <a:p>
            <a:r>
              <a:rPr lang="en-US" dirty="0">
                <a:latin typeface="Franklin Gothic Book" pitchFamily="34" charset="0"/>
              </a:rPr>
              <a:t>AMA  AGENDA: </a:t>
            </a:r>
            <a:r>
              <a:rPr lang="en-US" sz="1600" u="sng" dirty="0">
                <a:solidFill>
                  <a:srgbClr val="FF0000"/>
                </a:solidFill>
                <a:latin typeface="Franklin Gothic Book" pitchFamily="34" charset="0"/>
              </a:rPr>
              <a:t>TO DESTROY THE PROFESSION OF CHIROPRACTIC</a:t>
            </a:r>
            <a:r>
              <a:rPr lang="en-US" dirty="0">
                <a:latin typeface="Franklin Gothic Book" pitchFamily="34" charset="0"/>
              </a:rPr>
              <a:t>      </a:t>
            </a:r>
          </a:p>
          <a:p>
            <a:endParaRPr lang="en-US" dirty="0">
              <a:latin typeface="Franklin Gothic Book" pitchFamily="34" charset="0"/>
            </a:endParaRPr>
          </a:p>
          <a:p>
            <a:endParaRPr lang="en-US" dirty="0">
              <a:latin typeface="Franklin Gothic Book" pitchFamily="34" charset="0"/>
            </a:endParaRPr>
          </a:p>
          <a:p>
            <a:r>
              <a:rPr lang="en-US" dirty="0">
                <a:latin typeface="Franklin Gothic Book" pitchFamily="34" charset="0"/>
              </a:rPr>
              <a:t>“Since the AMA Board of Trustees’ decision at it’s meeting on November 2-3, 1963, to establish a Committee on Quackery, </a:t>
            </a:r>
          </a:p>
          <a:p>
            <a:r>
              <a:rPr lang="en-US" dirty="0">
                <a:latin typeface="Franklin Gothic Book" pitchFamily="34" charset="0"/>
              </a:rPr>
              <a:t>your Committee has considered its prime mission to be, </a:t>
            </a:r>
          </a:p>
          <a:p>
            <a:endParaRPr lang="en-US" u="sng" dirty="0">
              <a:latin typeface="Franklin Gothic Book" pitchFamily="34" charset="0"/>
            </a:endParaRPr>
          </a:p>
          <a:p>
            <a:r>
              <a:rPr lang="en-US" u="sng" dirty="0">
                <a:latin typeface="Franklin Gothic Book" pitchFamily="34" charset="0"/>
              </a:rPr>
              <a:t>First, the containment of chiropractic and, ultimately, the elimination of chiropractic.</a:t>
            </a:r>
          </a:p>
          <a:p>
            <a:endParaRPr lang="en-US" dirty="0">
              <a:latin typeface="Franklin Gothic Book" pitchFamily="34" charset="0"/>
            </a:endParaRPr>
          </a:p>
          <a:p>
            <a:r>
              <a:rPr lang="en-US" dirty="0">
                <a:latin typeface="Franklin Gothic Book" pitchFamily="34" charset="0"/>
              </a:rPr>
              <a:t>“Your Committee believes it is well along in its first mission and is, at the same time, moving toward the ultimate goal.  </a:t>
            </a:r>
          </a:p>
          <a:p>
            <a:r>
              <a:rPr lang="en-US" dirty="0">
                <a:latin typeface="Franklin Gothic Book" pitchFamily="34" charset="0"/>
              </a:rPr>
              <a:t>This, then, might be considered a progress report on developments in the past seven years.  </a:t>
            </a:r>
          </a:p>
          <a:p>
            <a:endParaRPr lang="en-US" u="sng" dirty="0">
              <a:latin typeface="Franklin Gothic Book" pitchFamily="34" charset="0"/>
            </a:endParaRPr>
          </a:p>
          <a:p>
            <a:r>
              <a:rPr lang="en-US" u="sng" dirty="0">
                <a:latin typeface="Franklin Gothic Book" pitchFamily="34" charset="0"/>
              </a:rPr>
              <a:t>The committee has not previously submitted such a report because it believes that to make public some of its activities would have been and continues to be unwise.  Thus, this report is intended only for the information of the Board of Trustees.”</a:t>
            </a:r>
          </a:p>
          <a:p>
            <a:endParaRPr lang="en-US" dirty="0">
              <a:latin typeface="Franklin Gothic Book" pitchFamily="34" charset="0"/>
            </a:endParaRPr>
          </a:p>
          <a:p>
            <a:r>
              <a:rPr lang="en-US" dirty="0">
                <a:latin typeface="Franklin Gothic Book" pitchFamily="34" charset="0"/>
              </a:rPr>
              <a:t>			                           Internal Memo- AMA (1970)</a:t>
            </a:r>
          </a:p>
          <a:p>
            <a:endParaRPr lang="en-US" dirty="0"/>
          </a:p>
        </p:txBody>
      </p:sp>
    </p:spTree>
    <p:extLst>
      <p:ext uri="{BB962C8B-B14F-4D97-AF65-F5344CB8AC3E}">
        <p14:creationId xmlns:p14="http://schemas.microsoft.com/office/powerpoint/2010/main" val="2429856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9C7474-4FFB-175F-F3CE-9E5282C46259}"/>
              </a:ext>
            </a:extLst>
          </p:cNvPr>
          <p:cNvPicPr>
            <a:picLocks noChangeAspect="1"/>
          </p:cNvPicPr>
          <p:nvPr/>
        </p:nvPicPr>
        <p:blipFill rotWithShape="1">
          <a:blip r:embed="rId2"/>
          <a:srcRect l="31413" t="22982" r="32500"/>
          <a:stretch/>
        </p:blipFill>
        <p:spPr>
          <a:xfrm>
            <a:off x="2902226" y="53009"/>
            <a:ext cx="6838122" cy="6751982"/>
          </a:xfrm>
          <a:prstGeom prst="rect">
            <a:avLst/>
          </a:prstGeom>
        </p:spPr>
      </p:pic>
    </p:spTree>
    <p:extLst>
      <p:ext uri="{BB962C8B-B14F-4D97-AF65-F5344CB8AC3E}">
        <p14:creationId xmlns:p14="http://schemas.microsoft.com/office/powerpoint/2010/main" val="409799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39428-C18E-786D-DFE4-27CCA8A631B6}"/>
              </a:ext>
            </a:extLst>
          </p:cNvPr>
          <p:cNvSpPr txBox="1"/>
          <p:nvPr/>
        </p:nvSpPr>
        <p:spPr>
          <a:xfrm>
            <a:off x="2292626" y="437322"/>
            <a:ext cx="9899374" cy="5539978"/>
          </a:xfrm>
          <a:prstGeom prst="rect">
            <a:avLst/>
          </a:prstGeom>
          <a:noFill/>
        </p:spPr>
        <p:txBody>
          <a:bodyPr wrap="square" rtlCol="0">
            <a:spAutoFit/>
          </a:bodyPr>
          <a:lstStyle/>
          <a:p>
            <a:endParaRPr lang="en-US" dirty="0"/>
          </a:p>
          <a:p>
            <a:r>
              <a:rPr lang="en-US" sz="4800" dirty="0"/>
              <a:t>Brian J. Gray, BS, DC</a:t>
            </a:r>
          </a:p>
          <a:p>
            <a:endParaRPr lang="en-US" sz="4800" dirty="0"/>
          </a:p>
          <a:p>
            <a:r>
              <a:rPr lang="en-US" sz="4800" dirty="0">
                <a:hlinkClick r:id="rId2">
                  <a:extLst>
                    <a:ext uri="{A12FA001-AC4F-418D-AE19-62706E023703}">
                      <ahyp:hlinkClr xmlns:ahyp="http://schemas.microsoft.com/office/drawing/2018/hyperlinkcolor" val="tx"/>
                    </a:ext>
                  </a:extLst>
                </a:hlinkClick>
              </a:rPr>
              <a:t>dr.briangray@gmail.com</a:t>
            </a:r>
            <a:endParaRPr lang="en-US" sz="4800" dirty="0"/>
          </a:p>
          <a:p>
            <a:endParaRPr lang="en-US" sz="4800" dirty="0"/>
          </a:p>
          <a:p>
            <a:r>
              <a:rPr lang="en-US" sz="4800" dirty="0"/>
              <a:t>(314) 494-1542</a:t>
            </a:r>
          </a:p>
          <a:p>
            <a:endParaRPr lang="en-US" sz="4800" dirty="0"/>
          </a:p>
          <a:p>
            <a:r>
              <a:rPr lang="en-US" sz="4800" dirty="0"/>
              <a:t>(314) 229-6784</a:t>
            </a:r>
            <a:endParaRPr lang="en-US" sz="3600" dirty="0"/>
          </a:p>
        </p:txBody>
      </p:sp>
    </p:spTree>
    <p:extLst>
      <p:ext uri="{BB962C8B-B14F-4D97-AF65-F5344CB8AC3E}">
        <p14:creationId xmlns:p14="http://schemas.microsoft.com/office/powerpoint/2010/main" val="174794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15AF31-6660-3BC1-E396-172252FF2C79}"/>
              </a:ext>
            </a:extLst>
          </p:cNvPr>
          <p:cNvSpPr txBox="1"/>
          <p:nvPr/>
        </p:nvSpPr>
        <p:spPr>
          <a:xfrm>
            <a:off x="3061253" y="2173357"/>
            <a:ext cx="5339923" cy="1569660"/>
          </a:xfrm>
          <a:prstGeom prst="rect">
            <a:avLst/>
          </a:prstGeom>
          <a:noFill/>
        </p:spPr>
        <p:txBody>
          <a:bodyPr wrap="none" rtlCol="0">
            <a:spAutoFit/>
          </a:bodyPr>
          <a:lstStyle/>
          <a:p>
            <a:r>
              <a:rPr lang="en-US" sz="9600" dirty="0"/>
              <a:t>Questions?</a:t>
            </a:r>
          </a:p>
        </p:txBody>
      </p:sp>
    </p:spTree>
    <p:extLst>
      <p:ext uri="{BB962C8B-B14F-4D97-AF65-F5344CB8AC3E}">
        <p14:creationId xmlns:p14="http://schemas.microsoft.com/office/powerpoint/2010/main" val="375151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73CC70-51A4-798B-34E9-5F11037CB77B}"/>
              </a:ext>
            </a:extLst>
          </p:cNvPr>
          <p:cNvSpPr txBox="1"/>
          <p:nvPr/>
        </p:nvSpPr>
        <p:spPr>
          <a:xfrm>
            <a:off x="0" y="-1907610"/>
            <a:ext cx="12192000" cy="7325082"/>
          </a:xfrm>
          <a:prstGeom prst="rect">
            <a:avLst/>
          </a:prstGeom>
          <a:noFill/>
        </p:spPr>
        <p:txBody>
          <a:bodyPr wrap="square">
            <a:spAutoFit/>
          </a:bodyPr>
          <a:lstStyle/>
          <a:p>
            <a:endParaRPr lang="en-US" b="1" dirty="0">
              <a:latin typeface="Franklin Gothic Book" pitchFamily="34" charset="0"/>
            </a:endParaRPr>
          </a:p>
          <a:p>
            <a:r>
              <a:rPr lang="en-US" b="1" dirty="0">
                <a:latin typeface="Franklin Gothic Book" pitchFamily="34" charset="0"/>
              </a:rPr>
              <a:t>                                                       </a:t>
            </a:r>
          </a:p>
          <a:p>
            <a:endParaRPr lang="en-US" b="1" dirty="0">
              <a:latin typeface="Franklin Gothic Book" pitchFamily="34" charset="0"/>
            </a:endParaRPr>
          </a:p>
          <a:p>
            <a:endParaRPr lang="en-US" b="1" dirty="0">
              <a:latin typeface="Franklin Gothic Book" pitchFamily="34" charset="0"/>
            </a:endParaRPr>
          </a:p>
          <a:p>
            <a:endParaRPr lang="en-US" b="1" dirty="0">
              <a:latin typeface="Franklin Gothic Book" pitchFamily="34" charset="0"/>
            </a:endParaRPr>
          </a:p>
          <a:p>
            <a:endParaRPr lang="en-US" b="1" dirty="0">
              <a:latin typeface="Franklin Gothic Book" pitchFamily="34" charset="0"/>
            </a:endParaRPr>
          </a:p>
          <a:p>
            <a:endParaRPr lang="en-US" b="1" dirty="0">
              <a:latin typeface="Franklin Gothic Book" pitchFamily="34" charset="0"/>
            </a:endParaRPr>
          </a:p>
          <a:p>
            <a:endParaRPr lang="en-US" b="1" dirty="0">
              <a:latin typeface="Franklin Gothic Book" pitchFamily="34" charset="0"/>
            </a:endParaRPr>
          </a:p>
          <a:p>
            <a:r>
              <a:rPr lang="en-US" b="1" dirty="0">
                <a:latin typeface="Franklin Gothic Book" pitchFamily="34" charset="0"/>
              </a:rPr>
              <a:t>					                                    AMA –vs.- Chiropractic</a:t>
            </a:r>
          </a:p>
          <a:p>
            <a:r>
              <a:rPr lang="en-US" b="1" dirty="0">
                <a:latin typeface="Franklin Gothic Book" pitchFamily="34" charset="0"/>
              </a:rPr>
              <a:t>                                                               </a:t>
            </a:r>
            <a:r>
              <a:rPr lang="en-US" sz="2000" b="1" i="1" u="sng" dirty="0">
                <a:latin typeface="Franklin Gothic Book" pitchFamily="34" charset="0"/>
              </a:rPr>
              <a:t>Summary of Judge's Opinion and Order</a:t>
            </a:r>
            <a:endParaRPr lang="en-US" sz="2000" i="1" u="sng" dirty="0">
              <a:latin typeface="Franklin Gothic Book" pitchFamily="34" charset="0"/>
            </a:endParaRPr>
          </a:p>
          <a:p>
            <a:endParaRPr lang="en-US" i="1" u="sng" dirty="0">
              <a:latin typeface="Franklin Gothic Book" pitchFamily="34" charset="0"/>
            </a:endParaRPr>
          </a:p>
          <a:p>
            <a:endParaRPr lang="en-US" dirty="0">
              <a:latin typeface="Franklin Gothic Book" pitchFamily="34" charset="0"/>
            </a:endParaRPr>
          </a:p>
          <a:p>
            <a:endParaRPr lang="en-US" dirty="0">
              <a:latin typeface="Franklin Gothic Book" pitchFamily="34" charset="0"/>
            </a:endParaRPr>
          </a:p>
          <a:p>
            <a:r>
              <a:rPr lang="en-US" dirty="0">
                <a:latin typeface="Franklin Gothic Book" pitchFamily="34" charset="0"/>
              </a:rPr>
              <a:t>In August 1987, Judge Susan Getzendanner, United States District Judge for the Northern District of Illinois Eastern Division, found the American Medical Association, The American College of Surgeons, and The American College of Radiology, guilty of </a:t>
            </a:r>
          </a:p>
          <a:p>
            <a:r>
              <a:rPr lang="en-US" dirty="0">
                <a:latin typeface="Franklin Gothic Book" pitchFamily="34" charset="0"/>
              </a:rPr>
              <a:t>having conspired to destroy the profession of chiropractic in the United States.</a:t>
            </a:r>
            <a:br>
              <a:rPr lang="en-US" dirty="0">
                <a:latin typeface="Franklin Gothic Book" pitchFamily="34" charset="0"/>
              </a:rPr>
            </a:br>
            <a:endParaRPr lang="en-US" dirty="0">
              <a:latin typeface="Franklin Gothic Book" pitchFamily="34" charset="0"/>
            </a:endParaRPr>
          </a:p>
          <a:p>
            <a:r>
              <a:rPr lang="en-US" dirty="0">
                <a:latin typeface="Franklin Gothic Book" pitchFamily="34" charset="0"/>
              </a:rPr>
              <a:t>In a 101-page opinion, Judge Getzendanner ruled that the American Medical Association and its co-conspirators had violated the Sherman Antitrust Laws of the United States. Judge Getzendanner ruled that they had done this by organizing a national boycott of doctors of chiropractic by medical physicians and hospitals using an ethics ban on interprofessional cooperation.</a:t>
            </a:r>
          </a:p>
          <a:p>
            <a:endParaRPr lang="en-US" dirty="0">
              <a:latin typeface="Franklin Gothic Book" pitchFamily="34" charset="0"/>
            </a:endParaRPr>
          </a:p>
          <a:p>
            <a:r>
              <a:rPr lang="en-US" dirty="0">
                <a:latin typeface="Franklin Gothic Book" pitchFamily="34" charset="0"/>
              </a:rPr>
              <a:t>Evidence at the trial showed that the defendants took active steps, often covert, to undermine chiropractic educational institutions, conceal evidence of the usefulness of chiropractic care, undercut insurance programs for patients of chiropractors, subvert government inquiries into the efficacy of chiropractic, engage in a massive disinformation campaign to discredit and destabilize the chiropractic profession and engage in numerous other activities to maintain a medical physician monopoly over health care in this country.</a:t>
            </a:r>
          </a:p>
        </p:txBody>
      </p:sp>
    </p:spTree>
    <p:extLst>
      <p:ext uri="{BB962C8B-B14F-4D97-AF65-F5344CB8AC3E}">
        <p14:creationId xmlns:p14="http://schemas.microsoft.com/office/powerpoint/2010/main" val="222824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64CB6A-F31F-3E12-DCE2-0ED1F22ADA13}"/>
              </a:ext>
            </a:extLst>
          </p:cNvPr>
          <p:cNvSpPr txBox="1"/>
          <p:nvPr/>
        </p:nvSpPr>
        <p:spPr>
          <a:xfrm>
            <a:off x="0" y="288779"/>
            <a:ext cx="12301701" cy="5150513"/>
          </a:xfrm>
          <a:prstGeom prst="rect">
            <a:avLst/>
          </a:prstGeom>
          <a:noFill/>
        </p:spPr>
        <p:txBody>
          <a:bodyPr wrap="none" rtlCol="0">
            <a:spAutoFit/>
          </a:bodyPr>
          <a:lstStyle/>
          <a:p>
            <a:pPr marL="0" marR="0">
              <a:lnSpc>
                <a:spcPct val="107000"/>
              </a:lnSpc>
              <a:spcBef>
                <a:spcPts val="0"/>
              </a:spcBef>
              <a:spcAft>
                <a:spcPts val="800"/>
              </a:spcAft>
            </a:pPr>
            <a:endParaRPr lang="en-US" sz="2400" u="sng" dirty="0">
              <a:latin typeface="Arial Black" panose="020B0A04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400" dirty="0">
                <a:latin typeface="Arial Black" panose="020B0A04020102020204" pitchFamily="34" charset="0"/>
                <a:ea typeface="Calibri" panose="020F0502020204030204" pitchFamily="34" charset="0"/>
                <a:cs typeface="Calibri" panose="020F0502020204030204" pitchFamily="34" charset="0"/>
              </a:rPr>
              <a:t>				                       </a:t>
            </a:r>
            <a:r>
              <a:rPr lang="en-US" sz="2400" u="sng" dirty="0">
                <a:effectLst/>
                <a:latin typeface="Arial Black" panose="020B0A04020102020204" pitchFamily="34" charset="0"/>
                <a:ea typeface="Calibri" panose="020F0502020204030204" pitchFamily="34" charset="0"/>
                <a:cs typeface="Calibri" panose="020F0502020204030204" pitchFamily="34" charset="0"/>
              </a:rPr>
              <a:t>Troubling times…</a:t>
            </a:r>
            <a:endParaRPr lang="en-US" sz="24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US" sz="2400" dirty="0">
              <a:effectLst/>
              <a:latin typeface="Arial Black" panose="020B0A04020102020204" pitchFamily="34" charset="0"/>
              <a:ea typeface="Calibri" panose="020F0502020204030204" pitchFamily="34" charset="0"/>
            </a:endParaRPr>
          </a:p>
          <a:p>
            <a:endParaRPr lang="en-US" sz="2400" dirty="0">
              <a:latin typeface="Arial Black" panose="020B0A04020102020204" pitchFamily="34" charset="0"/>
              <a:ea typeface="Calibri" panose="020F0502020204030204" pitchFamily="34" charset="0"/>
            </a:endParaRPr>
          </a:p>
          <a:p>
            <a:r>
              <a:rPr lang="en-US" sz="2400" dirty="0">
                <a:effectLst/>
                <a:latin typeface="Arial Black" panose="020B0A04020102020204" pitchFamily="34" charset="0"/>
                <a:ea typeface="Calibri" panose="020F0502020204030204" pitchFamily="34" charset="0"/>
              </a:rPr>
              <a:t>During the 1990s work comp insurance experienced an alarming rise in </a:t>
            </a:r>
          </a:p>
          <a:p>
            <a:r>
              <a:rPr lang="en-US" sz="2400" dirty="0">
                <a:effectLst/>
                <a:latin typeface="Arial Black" panose="020B0A04020102020204" pitchFamily="34" charset="0"/>
                <a:ea typeface="Calibri" panose="020F0502020204030204" pitchFamily="34" charset="0"/>
              </a:rPr>
              <a:t>costs.  </a:t>
            </a:r>
          </a:p>
          <a:p>
            <a:endParaRPr lang="en-US" sz="2400" dirty="0">
              <a:latin typeface="Arial Black" panose="020B0A04020102020204" pitchFamily="34" charset="0"/>
              <a:ea typeface="Calibri" panose="020F0502020204030204" pitchFamily="34" charset="0"/>
            </a:endParaRPr>
          </a:p>
          <a:p>
            <a:r>
              <a:rPr lang="en-US" sz="2400" dirty="0">
                <a:effectLst/>
                <a:latin typeface="Arial Black" panose="020B0A04020102020204" pitchFamily="34" charset="0"/>
                <a:ea typeface="Calibri" panose="020F0502020204030204" pitchFamily="34" charset="0"/>
              </a:rPr>
              <a:t>Employer cost rose from </a:t>
            </a:r>
            <a:r>
              <a:rPr lang="en-US" sz="2400" i="1" dirty="0">
                <a:effectLst/>
                <a:latin typeface="Arial Black" panose="020B0A04020102020204" pitchFamily="34" charset="0"/>
                <a:ea typeface="Calibri" panose="020F0502020204030204" pitchFamily="34" charset="0"/>
              </a:rPr>
              <a:t>$1.49/$100 </a:t>
            </a:r>
            <a:r>
              <a:rPr lang="en-US" sz="2400" dirty="0">
                <a:effectLst/>
                <a:latin typeface="Arial Black" panose="020B0A04020102020204" pitchFamily="34" charset="0"/>
                <a:ea typeface="Calibri" panose="020F0502020204030204" pitchFamily="34" charset="0"/>
              </a:rPr>
              <a:t>payroll in 1984 to </a:t>
            </a:r>
            <a:r>
              <a:rPr lang="en-US" sz="2400" i="1" dirty="0">
                <a:effectLst/>
                <a:latin typeface="Arial Black" panose="020B0A04020102020204" pitchFamily="34" charset="0"/>
                <a:ea typeface="Calibri" panose="020F0502020204030204" pitchFamily="34" charset="0"/>
              </a:rPr>
              <a:t>$2.18 </a:t>
            </a:r>
            <a:r>
              <a:rPr lang="en-US" sz="2400" dirty="0">
                <a:effectLst/>
                <a:latin typeface="Arial Black" panose="020B0A04020102020204" pitchFamily="34" charset="0"/>
                <a:ea typeface="Calibri" panose="020F0502020204030204" pitchFamily="34" charset="0"/>
              </a:rPr>
              <a:t>in 1990.  </a:t>
            </a:r>
          </a:p>
          <a:p>
            <a:r>
              <a:rPr lang="en-US" sz="2400" dirty="0">
                <a:effectLst/>
                <a:latin typeface="Arial Black" panose="020B0A04020102020204" pitchFamily="34" charset="0"/>
                <a:ea typeface="Calibri" panose="020F0502020204030204" pitchFamily="34" charset="0"/>
              </a:rPr>
              <a:t>As a result, cost controls were put in place to decrease utilization, and </a:t>
            </a:r>
          </a:p>
          <a:p>
            <a:r>
              <a:rPr lang="en-US" sz="2400" dirty="0">
                <a:effectLst/>
                <a:latin typeface="Arial Black" panose="020B0A04020102020204" pitchFamily="34" charset="0"/>
                <a:ea typeface="Calibri" panose="020F0502020204030204" pitchFamily="34" charset="0"/>
              </a:rPr>
              <a:t>chiropractic care was one of those targeted for control through </a:t>
            </a:r>
          </a:p>
          <a:p>
            <a:r>
              <a:rPr lang="en-US" sz="2400" dirty="0">
                <a:effectLst/>
                <a:latin typeface="Arial Black" panose="020B0A04020102020204" pitchFamily="34" charset="0"/>
                <a:ea typeface="Calibri" panose="020F0502020204030204" pitchFamily="34" charset="0"/>
              </a:rPr>
              <a:t>limitation and exclusion. </a:t>
            </a:r>
          </a:p>
          <a:p>
            <a:endParaRPr lang="en-US" sz="2400" dirty="0">
              <a:latin typeface="Arial Black" panose="020B0A04020102020204" pitchFamily="34" charset="0"/>
            </a:endParaRPr>
          </a:p>
          <a:p>
            <a:r>
              <a:rPr lang="en-US" sz="2400" dirty="0">
                <a:latin typeface="Arial Black" panose="020B0A04020102020204" pitchFamily="34" charset="0"/>
              </a:rPr>
              <a:t>The over-utilization continues.</a:t>
            </a:r>
          </a:p>
        </p:txBody>
      </p:sp>
    </p:spTree>
    <p:extLst>
      <p:ext uri="{BB962C8B-B14F-4D97-AF65-F5344CB8AC3E}">
        <p14:creationId xmlns:p14="http://schemas.microsoft.com/office/powerpoint/2010/main" val="43116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7F1F5-968D-45CD-147F-E7676B91CCC2}"/>
              </a:ext>
            </a:extLst>
          </p:cNvPr>
          <p:cNvSpPr txBox="1"/>
          <p:nvPr/>
        </p:nvSpPr>
        <p:spPr>
          <a:xfrm>
            <a:off x="1" y="327546"/>
            <a:ext cx="12191999" cy="5912388"/>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		</a:t>
            </a:r>
            <a:r>
              <a:rPr lang="en-US" sz="2000" dirty="0">
                <a:latin typeface="Arial Black" panose="020B0A040201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2000" dirty="0">
                <a:latin typeface="Arial Black" panose="020B0A04020102020204" pitchFamily="34" charset="0"/>
                <a:ea typeface="Calibri" panose="020F0502020204030204" pitchFamily="34" charset="0"/>
                <a:cs typeface="Calibri" panose="020F0502020204030204" pitchFamily="34" charset="0"/>
              </a:rPr>
              <a:t>				   </a:t>
            </a:r>
            <a:r>
              <a:rPr lang="en-US" sz="2000" u="sng" dirty="0">
                <a:effectLst/>
                <a:latin typeface="Arial Black" panose="020B0A04020102020204" pitchFamily="34" charset="0"/>
                <a:ea typeface="Calibri" panose="020F0502020204030204" pitchFamily="34" charset="0"/>
                <a:cs typeface="Calibri" panose="020F0502020204030204" pitchFamily="34" charset="0"/>
              </a:rPr>
              <a:t>Appropriate referrals for chiropractic management…</a:t>
            </a: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effectLst/>
              <a:latin typeface="Arial Black" panose="020B0A04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A 2022 NSC report of the top 10 most disabling workplace injuries showed that ALL </a:t>
            </a:r>
          </a:p>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involve orthopedic injuries.  Overexertion, falls and being struck encompass all 10.  </a:t>
            </a:r>
          </a:p>
          <a:p>
            <a:pPr marL="0" marR="0">
              <a:lnSpc>
                <a:spcPct val="107000"/>
              </a:lnSpc>
              <a:spcBef>
                <a:spcPts val="0"/>
              </a:spcBef>
              <a:spcAft>
                <a:spcPts val="800"/>
              </a:spcAft>
            </a:pPr>
            <a:endParaRPr lang="en-US" sz="2000" dirty="0">
              <a:effectLst/>
              <a:latin typeface="Arial Black" panose="020B0A04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The National Safety Council reported that in 2019, these accounted for </a:t>
            </a:r>
            <a:r>
              <a:rPr lang="en-US" sz="20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58.5% </a:t>
            </a:r>
            <a:r>
              <a:rPr lang="en-US" sz="2000" dirty="0">
                <a:effectLst/>
                <a:latin typeface="Arial Black" panose="020B0A04020102020204" pitchFamily="34" charset="0"/>
                <a:ea typeface="Calibri" panose="020F0502020204030204" pitchFamily="34" charset="0"/>
                <a:cs typeface="Calibri" panose="020F0502020204030204" pitchFamily="34" charset="0"/>
              </a:rPr>
              <a:t>of the top workplace injuries and the top 5 account for </a:t>
            </a:r>
            <a:r>
              <a:rPr lang="en-US" sz="2000" i="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65% </a:t>
            </a:r>
            <a:r>
              <a:rPr lang="en-US" sz="2000" dirty="0">
                <a:effectLst/>
                <a:latin typeface="Arial Black" panose="020B0A04020102020204" pitchFamily="34" charset="0"/>
                <a:ea typeface="Calibri" panose="020F0502020204030204" pitchFamily="34" charset="0"/>
                <a:cs typeface="Calibri" panose="020F0502020204030204" pitchFamily="34" charset="0"/>
              </a:rPr>
              <a:t>of the total cost burden. </a:t>
            </a:r>
          </a:p>
          <a:p>
            <a:pPr marL="0" marR="0">
              <a:lnSpc>
                <a:spcPct val="107000"/>
              </a:lnSpc>
              <a:spcBef>
                <a:spcPts val="0"/>
              </a:spcBef>
              <a:spcAft>
                <a:spcPts val="800"/>
              </a:spcAft>
            </a:pPr>
            <a:endParaRPr lang="en-US" sz="2000" dirty="0">
              <a:effectLst/>
              <a:latin typeface="Arial Black" panose="020B0A04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Chiropractic physicians are uniquely positioned to address orthopedic injuries and </a:t>
            </a:r>
          </a:p>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are shown to be not just successful in the diagnosis and management of orthopedic </a:t>
            </a:r>
          </a:p>
          <a:p>
            <a:pPr marL="0" marR="0">
              <a:lnSpc>
                <a:spcPct val="107000"/>
              </a:lnSpc>
              <a:spcBef>
                <a:spcPts val="0"/>
              </a:spcBef>
              <a:spcAft>
                <a:spcPts val="800"/>
              </a:spcAft>
            </a:pPr>
            <a:r>
              <a:rPr lang="en-US" sz="2000" dirty="0">
                <a:effectLst/>
                <a:latin typeface="Arial Black" panose="020B0A04020102020204" pitchFamily="34" charset="0"/>
                <a:ea typeface="Calibri" panose="020F0502020204030204" pitchFamily="34" charset="0"/>
                <a:cs typeface="Calibri" panose="020F0502020204030204" pitchFamily="34" charset="0"/>
              </a:rPr>
              <a:t>injuries, but the perfect blend of physician and therapist.</a:t>
            </a: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US" sz="2000" dirty="0">
              <a:latin typeface="Arial Black" panose="020B0A04020102020204" pitchFamily="34" charset="0"/>
            </a:endParaRPr>
          </a:p>
        </p:txBody>
      </p:sp>
    </p:spTree>
    <p:extLst>
      <p:ext uri="{BB962C8B-B14F-4D97-AF65-F5344CB8AC3E}">
        <p14:creationId xmlns:p14="http://schemas.microsoft.com/office/powerpoint/2010/main" val="155571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40C00-4204-88CC-04A1-102D87AFF326}"/>
              </a:ext>
            </a:extLst>
          </p:cNvPr>
          <p:cNvPicPr>
            <a:picLocks noChangeAspect="1"/>
          </p:cNvPicPr>
          <p:nvPr/>
        </p:nvPicPr>
        <p:blipFill rotWithShape="1">
          <a:blip r:embed="rId2"/>
          <a:srcRect l="15000" t="13509" r="16304" b="10512"/>
          <a:stretch/>
        </p:blipFill>
        <p:spPr>
          <a:xfrm>
            <a:off x="1" y="0"/>
            <a:ext cx="12192000" cy="6844455"/>
          </a:xfrm>
          <a:prstGeom prst="rect">
            <a:avLst/>
          </a:prstGeom>
        </p:spPr>
      </p:pic>
    </p:spTree>
    <p:extLst>
      <p:ext uri="{BB962C8B-B14F-4D97-AF65-F5344CB8AC3E}">
        <p14:creationId xmlns:p14="http://schemas.microsoft.com/office/powerpoint/2010/main" val="298737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4807FA-91D9-3C2B-5B09-9081074C3943}"/>
              </a:ext>
            </a:extLst>
          </p:cNvPr>
          <p:cNvSpPr txBox="1"/>
          <p:nvPr/>
        </p:nvSpPr>
        <p:spPr>
          <a:xfrm>
            <a:off x="1" y="1285461"/>
            <a:ext cx="12192000" cy="5201424"/>
          </a:xfrm>
          <a:prstGeom prst="rect">
            <a:avLst/>
          </a:prstGeom>
          <a:noFill/>
        </p:spPr>
        <p:txBody>
          <a:bodyPr wrap="square" rtlCol="0">
            <a:spAutoFit/>
          </a:bodyPr>
          <a:lstStyle/>
          <a:p>
            <a:endParaRPr lang="en-US" sz="2400" dirty="0">
              <a:latin typeface="Century Gothic" panose="020B0502020202020204" pitchFamily="34" charset="0"/>
            </a:endParaRPr>
          </a:p>
          <a:p>
            <a:r>
              <a:rPr lang="en-US" sz="2800" dirty="0"/>
              <a:t>About1 out of 5 workers, 1/5</a:t>
            </a:r>
            <a:r>
              <a:rPr lang="en-US" sz="2800" baseline="30000" dirty="0"/>
              <a:t>th</a:t>
            </a:r>
            <a:r>
              <a:rPr lang="en-US" sz="2800" dirty="0"/>
              <a:t> of the injuries covered by worker’s compensation are spine injuries.</a:t>
            </a:r>
          </a:p>
          <a:p>
            <a:endParaRPr lang="en-US" sz="2800" dirty="0"/>
          </a:p>
          <a:p>
            <a:r>
              <a:rPr lang="en-US" sz="2800" dirty="0"/>
              <a:t>Although a very common injury, how to best manage the injury--- </a:t>
            </a:r>
            <a:r>
              <a:rPr lang="en-US" sz="2800" b="1" i="1" dirty="0"/>
              <a:t>when surgery is appropriate</a:t>
            </a:r>
            <a:r>
              <a:rPr lang="en-US" sz="2800" dirty="0"/>
              <a:t>?, or </a:t>
            </a:r>
            <a:r>
              <a:rPr lang="en-US" sz="2800" b="1" i="1" dirty="0"/>
              <a:t>when to proceed to epidural steroid injections</a:t>
            </a:r>
            <a:r>
              <a:rPr lang="en-US" sz="2800" dirty="0"/>
              <a:t>?--- are controversial and lack clinical consensus.   Moreover, the frequency of surgery among workers with back injuries varies widely from state to state.  </a:t>
            </a:r>
          </a:p>
          <a:p>
            <a:endParaRPr lang="en-US" sz="2800" dirty="0"/>
          </a:p>
          <a:p>
            <a:r>
              <a:rPr lang="en-US" sz="2800" dirty="0"/>
              <a:t>For example, less than 10% of workers in California and Florida with back pain had surgery, meanwhile, nearly 20% of injured workers Oklahoma and Tennessee with the same diagnosis had surgery.  </a:t>
            </a:r>
          </a:p>
        </p:txBody>
      </p:sp>
    </p:spTree>
    <p:extLst>
      <p:ext uri="{BB962C8B-B14F-4D97-AF65-F5344CB8AC3E}">
        <p14:creationId xmlns:p14="http://schemas.microsoft.com/office/powerpoint/2010/main" val="327070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592F0-8A20-8A8B-8907-C099903D415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4000"/>
                    </a14:imgEffect>
                    <a14:imgEffect>
                      <a14:brightnessContrast bright="-9000" contrast="-9000"/>
                    </a14:imgEffect>
                  </a14:imgLayer>
                </a14:imgProps>
              </a:ext>
            </a:extLst>
          </a:blip>
          <a:srcRect l="63369" t="30135" r="14348" b="45892"/>
          <a:stretch/>
        </p:blipFill>
        <p:spPr>
          <a:xfrm>
            <a:off x="741055" y="424069"/>
            <a:ext cx="10450518" cy="6321287"/>
          </a:xfrm>
          <a:prstGeom prst="rect">
            <a:avLst/>
          </a:prstGeom>
        </p:spPr>
      </p:pic>
    </p:spTree>
    <p:extLst>
      <p:ext uri="{BB962C8B-B14F-4D97-AF65-F5344CB8AC3E}">
        <p14:creationId xmlns:p14="http://schemas.microsoft.com/office/powerpoint/2010/main" val="251630801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598</TotalTime>
  <Words>2017</Words>
  <Application>Microsoft Office PowerPoint</Application>
  <PresentationFormat>Widescreen</PresentationFormat>
  <Paragraphs>214</Paragraphs>
  <Slides>32</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Century Gothic</vt:lpstr>
      <vt:lpstr>Franklin Gothic Book</vt:lpstr>
      <vt:lpstr>Helvetica Neue</vt:lpstr>
      <vt:lpstr>Impact</vt:lpstr>
      <vt:lpstr>Open Sans</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Brian</dc:creator>
  <cp:lastModifiedBy>Brian Gray</cp:lastModifiedBy>
  <cp:revision>43</cp:revision>
  <dcterms:created xsi:type="dcterms:W3CDTF">2022-10-05T20:59:54Z</dcterms:created>
  <dcterms:modified xsi:type="dcterms:W3CDTF">2023-07-18T23:32:17Z</dcterms:modified>
</cp:coreProperties>
</file>