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66" r:id="rId5"/>
    <p:sldId id="294" r:id="rId6"/>
    <p:sldId id="295" r:id="rId7"/>
    <p:sldId id="297" r:id="rId8"/>
    <p:sldId id="296" r:id="rId9"/>
    <p:sldId id="298" r:id="rId10"/>
    <p:sldId id="258" r:id="rId11"/>
    <p:sldId id="267" r:id="rId12"/>
    <p:sldId id="268" r:id="rId13"/>
    <p:sldId id="269" r:id="rId14"/>
    <p:sldId id="259" r:id="rId15"/>
    <p:sldId id="270" r:id="rId16"/>
    <p:sldId id="271" r:id="rId17"/>
    <p:sldId id="272" r:id="rId18"/>
    <p:sldId id="273" r:id="rId19"/>
    <p:sldId id="260" r:id="rId20"/>
    <p:sldId id="274" r:id="rId21"/>
    <p:sldId id="275" r:id="rId22"/>
    <p:sldId id="276" r:id="rId23"/>
    <p:sldId id="261" r:id="rId24"/>
    <p:sldId id="262" r:id="rId25"/>
    <p:sldId id="277" r:id="rId26"/>
    <p:sldId id="278" r:id="rId27"/>
    <p:sldId id="279" r:id="rId28"/>
    <p:sldId id="263" r:id="rId29"/>
    <p:sldId id="280" r:id="rId30"/>
    <p:sldId id="281" r:id="rId31"/>
    <p:sldId id="282" r:id="rId32"/>
    <p:sldId id="283" r:id="rId33"/>
    <p:sldId id="284" r:id="rId34"/>
    <p:sldId id="285" r:id="rId35"/>
    <p:sldId id="264" r:id="rId36"/>
    <p:sldId id="288" r:id="rId37"/>
    <p:sldId id="289" r:id="rId38"/>
    <p:sldId id="286" r:id="rId39"/>
    <p:sldId id="290" r:id="rId40"/>
    <p:sldId id="291" r:id="rId41"/>
    <p:sldId id="292" r:id="rId42"/>
    <p:sldId id="293"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76" d="100"/>
          <a:sy n="76" d="100"/>
        </p:scale>
        <p:origin x="1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1C56-8A72-4858-851C-F15B634C74F2}"/>
              </a:ext>
            </a:extLst>
          </p:cNvPr>
          <p:cNvSpPr>
            <a:spLocks noGrp="1"/>
          </p:cNvSpPr>
          <p:nvPr>
            <p:ph type="ctrTitle"/>
          </p:nvPr>
        </p:nvSpPr>
        <p:spPr>
          <a:xfrm>
            <a:off x="1485900" y="1122362"/>
            <a:ext cx="8609322" cy="3744209"/>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1834EB-45A5-426C-824A-8F07CA8F6DBE}"/>
              </a:ext>
            </a:extLst>
          </p:cNvPr>
          <p:cNvSpPr>
            <a:spLocks noGrp="1"/>
          </p:cNvSpPr>
          <p:nvPr>
            <p:ph type="subTitle" idx="1"/>
          </p:nvPr>
        </p:nvSpPr>
        <p:spPr>
          <a:xfrm>
            <a:off x="1485900" y="5230134"/>
            <a:ext cx="4610100" cy="942065"/>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93D55F2-5374-4778-B1EE-98996792D07B}"/>
              </a:ext>
            </a:extLst>
          </p:cNvPr>
          <p:cNvSpPr>
            <a:spLocks noGrp="1"/>
          </p:cNvSpPr>
          <p:nvPr>
            <p:ph type="dt" sz="half" idx="10"/>
          </p:nvPr>
        </p:nvSpPr>
        <p:spPr/>
        <p:txBody>
          <a:bodyPr/>
          <a:lstStyle/>
          <a:p>
            <a:fld id="{8C1E1FAD-7351-4908-963A-08EA8E4AB7A0}" type="datetimeFigureOut">
              <a:rPr lang="en-US" smtClean="0"/>
              <a:t>8/20/2024</a:t>
            </a:fld>
            <a:endParaRPr lang="en-US"/>
          </a:p>
        </p:txBody>
      </p:sp>
      <p:sp>
        <p:nvSpPr>
          <p:cNvPr id="5" name="Footer Placeholder 4">
            <a:extLst>
              <a:ext uri="{FF2B5EF4-FFF2-40B4-BE49-F238E27FC236}">
                <a16:creationId xmlns:a16="http://schemas.microsoft.com/office/drawing/2014/main" id="{944044F8-E727-4D63-B6D6-26482F83D3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141F76-D956-4205-AD99-E91FD5FCC027}"/>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586617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A6D4F-1C6D-40FB-9A92-C86C4E15C0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67BDDB-F95B-4041-AA53-71BBCB26D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977052-C8EA-459E-9E10-8EE28C50E166}"/>
              </a:ext>
            </a:extLst>
          </p:cNvPr>
          <p:cNvSpPr>
            <a:spLocks noGrp="1"/>
          </p:cNvSpPr>
          <p:nvPr>
            <p:ph type="dt" sz="half" idx="10"/>
          </p:nvPr>
        </p:nvSpPr>
        <p:spPr/>
        <p:txBody>
          <a:bodyPr/>
          <a:lstStyle/>
          <a:p>
            <a:fld id="{8C1E1FAD-7351-4908-963A-08EA8E4AB7A0}" type="datetimeFigureOut">
              <a:rPr lang="en-US" smtClean="0"/>
              <a:t>8/20/2024</a:t>
            </a:fld>
            <a:endParaRPr lang="en-US"/>
          </a:p>
        </p:txBody>
      </p:sp>
      <p:sp>
        <p:nvSpPr>
          <p:cNvPr id="5" name="Footer Placeholder 4">
            <a:extLst>
              <a:ext uri="{FF2B5EF4-FFF2-40B4-BE49-F238E27FC236}">
                <a16:creationId xmlns:a16="http://schemas.microsoft.com/office/drawing/2014/main" id="{1F3E6650-E3AD-4C98-88FE-F5152966F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54FED5-B228-4E3C-BFEE-0BC47D950694}"/>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56478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0A243A-5463-4C65-85DA-03BECDAE63E2}"/>
              </a:ext>
            </a:extLst>
          </p:cNvPr>
          <p:cNvSpPr>
            <a:spLocks noGrp="1"/>
          </p:cNvSpPr>
          <p:nvPr>
            <p:ph type="title" orient="vert"/>
          </p:nvPr>
        </p:nvSpPr>
        <p:spPr>
          <a:xfrm>
            <a:off x="8831898" y="897973"/>
            <a:ext cx="2674301" cy="527898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E10153C-6948-4108-8FF1-033F66D4CABA}"/>
              </a:ext>
            </a:extLst>
          </p:cNvPr>
          <p:cNvSpPr>
            <a:spLocks noGrp="1"/>
          </p:cNvSpPr>
          <p:nvPr>
            <p:ph type="body" orient="vert" idx="1"/>
          </p:nvPr>
        </p:nvSpPr>
        <p:spPr>
          <a:xfrm>
            <a:off x="838200" y="854169"/>
            <a:ext cx="7734300" cy="532279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345988-B24C-46FE-87B0-55D4FB7CBC42}"/>
              </a:ext>
            </a:extLst>
          </p:cNvPr>
          <p:cNvSpPr>
            <a:spLocks noGrp="1"/>
          </p:cNvSpPr>
          <p:nvPr>
            <p:ph type="dt" sz="half" idx="10"/>
          </p:nvPr>
        </p:nvSpPr>
        <p:spPr/>
        <p:txBody>
          <a:bodyPr/>
          <a:lstStyle/>
          <a:p>
            <a:fld id="{8C1E1FAD-7351-4908-963A-08EA8E4AB7A0}" type="datetimeFigureOut">
              <a:rPr lang="en-US" smtClean="0"/>
              <a:t>8/20/2024</a:t>
            </a:fld>
            <a:endParaRPr lang="en-US"/>
          </a:p>
        </p:txBody>
      </p:sp>
      <p:sp>
        <p:nvSpPr>
          <p:cNvPr id="5" name="Footer Placeholder 4">
            <a:extLst>
              <a:ext uri="{FF2B5EF4-FFF2-40B4-BE49-F238E27FC236}">
                <a16:creationId xmlns:a16="http://schemas.microsoft.com/office/drawing/2014/main" id="{493AB2DB-BD1F-41F7-AC5E-57249C270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81E3DB-BDAB-40CA-ABA3-A3662C06881F}"/>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154832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11A1B-E09A-4F93-BC68-B160114AFCE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CC8C4A9-27ED-4E86-A256-5009E31342B6}"/>
              </a:ext>
            </a:extLst>
          </p:cNvPr>
          <p:cNvSpPr>
            <a:spLocks noGrp="1"/>
          </p:cNvSpPr>
          <p:nvPr>
            <p:ph idx="1"/>
          </p:nvPr>
        </p:nvSpPr>
        <p:spPr/>
        <p:txBody>
          <a:bodyPr/>
          <a:lstStyle>
            <a:lvl1pPr>
              <a:lnSpc>
                <a:spcPct val="120000"/>
              </a:lnSpc>
              <a:defRPr/>
            </a:lvl1pPr>
            <a:lvl2pPr>
              <a:lnSpc>
                <a:spcPct val="120000"/>
              </a:lnSpc>
              <a:defRPr/>
            </a:lvl2pPr>
            <a:lvl3pPr>
              <a:lnSpc>
                <a:spcPct val="120000"/>
              </a:lnSpc>
              <a:defRPr sz="1400"/>
            </a:lvl3pPr>
            <a:lvl4pPr>
              <a:lnSpc>
                <a:spcPct val="120000"/>
              </a:lnSpc>
              <a:defRPr sz="1200"/>
            </a:lvl4pPr>
            <a:lvl5pPr>
              <a:lnSpc>
                <a:spcPct val="12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5CF91C-8771-4949-A397-928A5743EBC7}"/>
              </a:ext>
            </a:extLst>
          </p:cNvPr>
          <p:cNvSpPr>
            <a:spLocks noGrp="1"/>
          </p:cNvSpPr>
          <p:nvPr>
            <p:ph type="dt" sz="half" idx="10"/>
          </p:nvPr>
        </p:nvSpPr>
        <p:spPr/>
        <p:txBody>
          <a:bodyPr/>
          <a:lstStyle/>
          <a:p>
            <a:fld id="{8C1E1FAD-7351-4908-963A-08EA8E4AB7A0}" type="datetimeFigureOut">
              <a:rPr lang="en-US" smtClean="0"/>
              <a:t>8/20/2024</a:t>
            </a:fld>
            <a:endParaRPr lang="en-US"/>
          </a:p>
        </p:txBody>
      </p:sp>
      <p:sp>
        <p:nvSpPr>
          <p:cNvPr id="5" name="Footer Placeholder 4">
            <a:extLst>
              <a:ext uri="{FF2B5EF4-FFF2-40B4-BE49-F238E27FC236}">
                <a16:creationId xmlns:a16="http://schemas.microsoft.com/office/drawing/2014/main" id="{013EA0ED-4961-4254-B34E-71D14C4E05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497152-BD97-4A72-8B07-CD2BC57B84F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788494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4EAF4-C10D-4650-9587-15DA8E9F9C08}"/>
              </a:ext>
            </a:extLst>
          </p:cNvPr>
          <p:cNvSpPr>
            <a:spLocks noGrp="1"/>
          </p:cNvSpPr>
          <p:nvPr>
            <p:ph type="title"/>
          </p:nvPr>
        </p:nvSpPr>
        <p:spPr>
          <a:xfrm>
            <a:off x="1219200" y="1368862"/>
            <a:ext cx="9486900" cy="3679656"/>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BBA1D5C2-6E93-4B23-A0CA-D5D7E735C718}"/>
              </a:ext>
            </a:extLst>
          </p:cNvPr>
          <p:cNvSpPr>
            <a:spLocks noGrp="1"/>
          </p:cNvSpPr>
          <p:nvPr>
            <p:ph type="body" idx="1"/>
          </p:nvPr>
        </p:nvSpPr>
        <p:spPr>
          <a:xfrm>
            <a:off x="1219200" y="5318974"/>
            <a:ext cx="9486900" cy="853225"/>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E815BFB-5D28-4ABE-AD37-0C6C3FD949FE}"/>
              </a:ext>
            </a:extLst>
          </p:cNvPr>
          <p:cNvSpPr>
            <a:spLocks noGrp="1"/>
          </p:cNvSpPr>
          <p:nvPr>
            <p:ph type="dt" sz="half" idx="10"/>
          </p:nvPr>
        </p:nvSpPr>
        <p:spPr/>
        <p:txBody>
          <a:bodyPr/>
          <a:lstStyle/>
          <a:p>
            <a:fld id="{8C1E1FAD-7351-4908-963A-08EA8E4AB7A0}" type="datetimeFigureOut">
              <a:rPr lang="en-US" smtClean="0"/>
              <a:t>8/20/2024</a:t>
            </a:fld>
            <a:endParaRPr lang="en-US"/>
          </a:p>
        </p:txBody>
      </p:sp>
      <p:sp>
        <p:nvSpPr>
          <p:cNvPr id="5" name="Footer Placeholder 4">
            <a:extLst>
              <a:ext uri="{FF2B5EF4-FFF2-40B4-BE49-F238E27FC236}">
                <a16:creationId xmlns:a16="http://schemas.microsoft.com/office/drawing/2014/main" id="{65A4035B-0539-4A03-87C0-22E52C98B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27ADF-48C9-49CF-BD4D-82399BF64AD3}"/>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98154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A2FB-0310-4935-B7F7-E47876CD4E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987C14-52AB-4AAC-9038-29CF58EA6EA8}"/>
              </a:ext>
            </a:extLst>
          </p:cNvPr>
          <p:cNvSpPr>
            <a:spLocks noGrp="1"/>
          </p:cNvSpPr>
          <p:nvPr>
            <p:ph sz="half" idx="1"/>
          </p:nvPr>
        </p:nvSpPr>
        <p:spPr>
          <a:xfrm>
            <a:off x="1219200" y="2168278"/>
            <a:ext cx="4702921"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CB2E45A-DCC0-4701-9D67-EF56AECE3432}"/>
              </a:ext>
            </a:extLst>
          </p:cNvPr>
          <p:cNvSpPr>
            <a:spLocks noGrp="1"/>
          </p:cNvSpPr>
          <p:nvPr>
            <p:ph sz="half" idx="2"/>
          </p:nvPr>
        </p:nvSpPr>
        <p:spPr>
          <a:xfrm>
            <a:off x="6269880" y="2168278"/>
            <a:ext cx="4782699"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1AF0813-A167-4D17-AA79-07BD9765FE0D}"/>
              </a:ext>
            </a:extLst>
          </p:cNvPr>
          <p:cNvSpPr>
            <a:spLocks noGrp="1"/>
          </p:cNvSpPr>
          <p:nvPr>
            <p:ph type="dt" sz="half" idx="10"/>
          </p:nvPr>
        </p:nvSpPr>
        <p:spPr/>
        <p:txBody>
          <a:bodyPr/>
          <a:lstStyle/>
          <a:p>
            <a:fld id="{8C1E1FAD-7351-4908-963A-08EA8E4AB7A0}" type="datetimeFigureOut">
              <a:rPr lang="en-US" smtClean="0"/>
              <a:t>8/20/2024</a:t>
            </a:fld>
            <a:endParaRPr lang="en-US"/>
          </a:p>
        </p:txBody>
      </p:sp>
      <p:sp>
        <p:nvSpPr>
          <p:cNvPr id="6" name="Footer Placeholder 5">
            <a:extLst>
              <a:ext uri="{FF2B5EF4-FFF2-40B4-BE49-F238E27FC236}">
                <a16:creationId xmlns:a16="http://schemas.microsoft.com/office/drawing/2014/main" id="{40A940D7-D4C1-4C24-95F3-29A849CEEE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949AB7-007E-4D4D-A2C1-2C5C3310C0B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568716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0184-BDFD-48DE-B858-B81887BFD302}"/>
              </a:ext>
            </a:extLst>
          </p:cNvPr>
          <p:cNvSpPr>
            <a:spLocks noGrp="1"/>
          </p:cNvSpPr>
          <p:nvPr>
            <p:ph type="title"/>
          </p:nvPr>
        </p:nvSpPr>
        <p:spPr>
          <a:xfrm>
            <a:off x="1219200" y="365125"/>
            <a:ext cx="9753599" cy="1577975"/>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1724FEB2-6EEC-49D4-9466-0F7A6EDB0CB6}"/>
              </a:ext>
            </a:extLst>
          </p:cNvPr>
          <p:cNvSpPr>
            <a:spLocks noGrp="1"/>
          </p:cNvSpPr>
          <p:nvPr>
            <p:ph type="body" idx="1"/>
          </p:nvPr>
        </p:nvSpPr>
        <p:spPr>
          <a:xfrm>
            <a:off x="1219201" y="2109789"/>
            <a:ext cx="4507931"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E8CF0-BAB6-4BF2-836F-FED0AF88A8AA}"/>
              </a:ext>
            </a:extLst>
          </p:cNvPr>
          <p:cNvSpPr>
            <a:spLocks noGrp="1"/>
          </p:cNvSpPr>
          <p:nvPr>
            <p:ph sz="half" idx="2"/>
          </p:nvPr>
        </p:nvSpPr>
        <p:spPr>
          <a:xfrm>
            <a:off x="1219201" y="3063530"/>
            <a:ext cx="4507930"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F0751AB-FCF0-450B-A6DF-9B9A2AD2C24A}"/>
              </a:ext>
            </a:extLst>
          </p:cNvPr>
          <p:cNvSpPr>
            <a:spLocks noGrp="1"/>
          </p:cNvSpPr>
          <p:nvPr>
            <p:ph type="body" sz="quarter" idx="3"/>
          </p:nvPr>
        </p:nvSpPr>
        <p:spPr>
          <a:xfrm>
            <a:off x="6464867" y="2109789"/>
            <a:ext cx="4507932"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D3898E7-3130-4CE6-AA11-C9CC8214EA1D}"/>
              </a:ext>
            </a:extLst>
          </p:cNvPr>
          <p:cNvSpPr>
            <a:spLocks noGrp="1"/>
          </p:cNvSpPr>
          <p:nvPr>
            <p:ph sz="quarter" idx="4"/>
          </p:nvPr>
        </p:nvSpPr>
        <p:spPr>
          <a:xfrm>
            <a:off x="6464867" y="3063530"/>
            <a:ext cx="4507932"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55D85675-9678-4CB3-9AAB-D727D2B58E7A}"/>
              </a:ext>
            </a:extLst>
          </p:cNvPr>
          <p:cNvSpPr>
            <a:spLocks noGrp="1"/>
          </p:cNvSpPr>
          <p:nvPr>
            <p:ph type="dt" sz="half" idx="10"/>
          </p:nvPr>
        </p:nvSpPr>
        <p:spPr/>
        <p:txBody>
          <a:bodyPr/>
          <a:lstStyle/>
          <a:p>
            <a:fld id="{8C1E1FAD-7351-4908-963A-08EA8E4AB7A0}" type="datetimeFigureOut">
              <a:rPr lang="en-US" smtClean="0"/>
              <a:t>8/20/2024</a:t>
            </a:fld>
            <a:endParaRPr lang="en-US"/>
          </a:p>
        </p:txBody>
      </p:sp>
      <p:sp>
        <p:nvSpPr>
          <p:cNvPr id="8" name="Footer Placeholder 7">
            <a:extLst>
              <a:ext uri="{FF2B5EF4-FFF2-40B4-BE49-F238E27FC236}">
                <a16:creationId xmlns:a16="http://schemas.microsoft.com/office/drawing/2014/main" id="{445F8314-1849-461A-AAF2-BF149646D5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69738E-5865-473C-BAFB-BDB385C06931}"/>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549959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AC40-59FF-4CE3-B49C-C824A784C5F7}"/>
              </a:ext>
            </a:extLst>
          </p:cNvPr>
          <p:cNvSpPr>
            <a:spLocks noGrp="1"/>
          </p:cNvSpPr>
          <p:nvPr>
            <p:ph type="title"/>
          </p:nvPr>
        </p:nvSpPr>
        <p:spPr>
          <a:xfrm>
            <a:off x="1219200" y="365125"/>
            <a:ext cx="9493249" cy="15779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F92FAB63-E9CE-4359-A54B-07AC7E9BBAE3}"/>
              </a:ext>
            </a:extLst>
          </p:cNvPr>
          <p:cNvSpPr>
            <a:spLocks noGrp="1"/>
          </p:cNvSpPr>
          <p:nvPr>
            <p:ph type="dt" sz="half" idx="10"/>
          </p:nvPr>
        </p:nvSpPr>
        <p:spPr/>
        <p:txBody>
          <a:bodyPr/>
          <a:lstStyle/>
          <a:p>
            <a:fld id="{8C1E1FAD-7351-4908-963A-08EA8E4AB7A0}" type="datetimeFigureOut">
              <a:rPr lang="en-US" smtClean="0"/>
              <a:t>8/20/2024</a:t>
            </a:fld>
            <a:endParaRPr lang="en-US"/>
          </a:p>
        </p:txBody>
      </p:sp>
      <p:sp>
        <p:nvSpPr>
          <p:cNvPr id="4" name="Footer Placeholder 3">
            <a:extLst>
              <a:ext uri="{FF2B5EF4-FFF2-40B4-BE49-F238E27FC236}">
                <a16:creationId xmlns:a16="http://schemas.microsoft.com/office/drawing/2014/main" id="{C7939854-5165-4C41-8DCA-D42DFD7D90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1768E0-4535-4B0D-8B94-4C10740B0A6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64607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4678E3-D115-4E49-9ECB-656CF2319E94}"/>
              </a:ext>
            </a:extLst>
          </p:cNvPr>
          <p:cNvSpPr>
            <a:spLocks noGrp="1"/>
          </p:cNvSpPr>
          <p:nvPr>
            <p:ph type="dt" sz="half" idx="10"/>
          </p:nvPr>
        </p:nvSpPr>
        <p:spPr/>
        <p:txBody>
          <a:bodyPr/>
          <a:lstStyle/>
          <a:p>
            <a:fld id="{8C1E1FAD-7351-4908-963A-08EA8E4AB7A0}" type="datetimeFigureOut">
              <a:rPr lang="en-US" smtClean="0"/>
              <a:t>8/20/2024</a:t>
            </a:fld>
            <a:endParaRPr lang="en-US"/>
          </a:p>
        </p:txBody>
      </p:sp>
      <p:sp>
        <p:nvSpPr>
          <p:cNvPr id="3" name="Footer Placeholder 2">
            <a:extLst>
              <a:ext uri="{FF2B5EF4-FFF2-40B4-BE49-F238E27FC236}">
                <a16:creationId xmlns:a16="http://schemas.microsoft.com/office/drawing/2014/main" id="{E521E6FC-7F84-4673-81D6-B85FE26DA0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80318A-245C-4841-AB57-CEC5CC124D02}"/>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821475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47B-9D86-47FF-B24A-EEA5F73EA144}"/>
              </a:ext>
            </a:extLst>
          </p:cNvPr>
          <p:cNvSpPr>
            <a:spLocks noGrp="1"/>
          </p:cNvSpPr>
          <p:nvPr>
            <p:ph type="title"/>
          </p:nvPr>
        </p:nvSpPr>
        <p:spPr>
          <a:xfrm>
            <a:off x="1219200" y="457200"/>
            <a:ext cx="3776472" cy="2852928"/>
          </a:xfrm>
        </p:spPr>
        <p:txBody>
          <a:bodyPr anchor="b">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ADAC0675-AD2F-44DC-8FF3-4454258A5908}"/>
              </a:ext>
            </a:extLst>
          </p:cNvPr>
          <p:cNvSpPr>
            <a:spLocks noGrp="1"/>
          </p:cNvSpPr>
          <p:nvPr>
            <p:ph idx="1"/>
          </p:nvPr>
        </p:nvSpPr>
        <p:spPr>
          <a:xfrm>
            <a:off x="5557582" y="987425"/>
            <a:ext cx="5948618"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D96356-C0F0-4C22-B9B6-C7E0BE4F3702}"/>
              </a:ext>
            </a:extLst>
          </p:cNvPr>
          <p:cNvSpPr>
            <a:spLocks noGrp="1"/>
          </p:cNvSpPr>
          <p:nvPr>
            <p:ph type="body" sz="half" idx="2"/>
          </p:nvPr>
        </p:nvSpPr>
        <p:spPr>
          <a:xfrm>
            <a:off x="1219200" y="3484210"/>
            <a:ext cx="3768934" cy="23847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F3EFD71-2ACA-4041-9EA2-86E7B81C314D}"/>
              </a:ext>
            </a:extLst>
          </p:cNvPr>
          <p:cNvSpPr>
            <a:spLocks noGrp="1"/>
          </p:cNvSpPr>
          <p:nvPr>
            <p:ph type="dt" sz="half" idx="10"/>
          </p:nvPr>
        </p:nvSpPr>
        <p:spPr/>
        <p:txBody>
          <a:bodyPr/>
          <a:lstStyle/>
          <a:p>
            <a:fld id="{8C1E1FAD-7351-4908-963A-08EA8E4AB7A0}" type="datetimeFigureOut">
              <a:rPr lang="en-US" smtClean="0"/>
              <a:t>8/20/2024</a:t>
            </a:fld>
            <a:endParaRPr lang="en-US"/>
          </a:p>
        </p:txBody>
      </p:sp>
      <p:sp>
        <p:nvSpPr>
          <p:cNvPr id="6" name="Footer Placeholder 5">
            <a:extLst>
              <a:ext uri="{FF2B5EF4-FFF2-40B4-BE49-F238E27FC236}">
                <a16:creationId xmlns:a16="http://schemas.microsoft.com/office/drawing/2014/main" id="{14ECACE3-32A8-4245-97AC-5797C147E7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D63845-314D-499C-BB75-CE9162BE6EE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33895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6D3DB-B1F8-4892-96F7-0BE21DE637CD}"/>
              </a:ext>
            </a:extLst>
          </p:cNvPr>
          <p:cNvSpPr>
            <a:spLocks noGrp="1"/>
          </p:cNvSpPr>
          <p:nvPr>
            <p:ph type="title"/>
          </p:nvPr>
        </p:nvSpPr>
        <p:spPr>
          <a:xfrm>
            <a:off x="1219200" y="457200"/>
            <a:ext cx="3932349" cy="2852670"/>
          </a:xfrm>
        </p:spPr>
        <p:txBody>
          <a:bodyPr anchor="b">
            <a:noAutofit/>
          </a:bodyPr>
          <a:lstStyle>
            <a:lvl1pPr>
              <a:defRPr sz="4000"/>
            </a:lvl1pPr>
          </a:lstStyle>
          <a:p>
            <a:r>
              <a:rPr lang="en-US" dirty="0"/>
              <a:t>Click to edit Master title style</a:t>
            </a:r>
          </a:p>
        </p:txBody>
      </p:sp>
      <p:sp>
        <p:nvSpPr>
          <p:cNvPr id="3" name="Picture Placeholder 2">
            <a:extLst>
              <a:ext uri="{FF2B5EF4-FFF2-40B4-BE49-F238E27FC236}">
                <a16:creationId xmlns:a16="http://schemas.microsoft.com/office/drawing/2014/main" id="{A40AB405-B2E9-4C4B-930C-CF1B63342F1D}"/>
              </a:ext>
            </a:extLst>
          </p:cNvPr>
          <p:cNvSpPr>
            <a:spLocks noGrp="1"/>
          </p:cNvSpPr>
          <p:nvPr>
            <p:ph type="pic" idx="1"/>
          </p:nvPr>
        </p:nvSpPr>
        <p:spPr>
          <a:xfrm>
            <a:off x="5674810" y="657055"/>
            <a:ext cx="5831389" cy="55151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8AF82ED-5295-4670-A3A8-B7813FF4713F}"/>
              </a:ext>
            </a:extLst>
          </p:cNvPr>
          <p:cNvSpPr>
            <a:spLocks noGrp="1"/>
          </p:cNvSpPr>
          <p:nvPr>
            <p:ph type="body" sz="half" idx="2"/>
          </p:nvPr>
        </p:nvSpPr>
        <p:spPr>
          <a:xfrm>
            <a:off x="1219199" y="3484210"/>
            <a:ext cx="3768934" cy="23768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F8BCDD2-4389-41FA-BE68-6805E3290FCE}"/>
              </a:ext>
            </a:extLst>
          </p:cNvPr>
          <p:cNvSpPr>
            <a:spLocks noGrp="1"/>
          </p:cNvSpPr>
          <p:nvPr>
            <p:ph type="dt" sz="half" idx="10"/>
          </p:nvPr>
        </p:nvSpPr>
        <p:spPr/>
        <p:txBody>
          <a:bodyPr/>
          <a:lstStyle/>
          <a:p>
            <a:fld id="{8C1E1FAD-7351-4908-963A-08EA8E4AB7A0}" type="datetimeFigureOut">
              <a:rPr lang="en-US" smtClean="0"/>
              <a:t>8/20/2024</a:t>
            </a:fld>
            <a:endParaRPr lang="en-US"/>
          </a:p>
        </p:txBody>
      </p:sp>
      <p:sp>
        <p:nvSpPr>
          <p:cNvPr id="6" name="Footer Placeholder 5">
            <a:extLst>
              <a:ext uri="{FF2B5EF4-FFF2-40B4-BE49-F238E27FC236}">
                <a16:creationId xmlns:a16="http://schemas.microsoft.com/office/drawing/2014/main" id="{33C1D4C8-D966-41BE-B38F-54B9134FF7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A7339F-1169-4FB1-8FAA-781335ECB2A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382337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104591-A10E-46C3-952B-F25DCBDAD1BC}"/>
              </a:ext>
            </a:extLst>
          </p:cNvPr>
          <p:cNvSpPr>
            <a:spLocks noGrp="1"/>
          </p:cNvSpPr>
          <p:nvPr>
            <p:ph type="title"/>
          </p:nvPr>
        </p:nvSpPr>
        <p:spPr>
          <a:xfrm>
            <a:off x="1219200" y="365125"/>
            <a:ext cx="9493249" cy="157797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E1F77F62-7300-4B81-8F9B-D040A0EE1797}"/>
              </a:ext>
            </a:extLst>
          </p:cNvPr>
          <p:cNvSpPr>
            <a:spLocks noGrp="1"/>
          </p:cNvSpPr>
          <p:nvPr>
            <p:ph type="body" idx="1"/>
          </p:nvPr>
        </p:nvSpPr>
        <p:spPr>
          <a:xfrm>
            <a:off x="1219200" y="2318032"/>
            <a:ext cx="9493250" cy="385416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6252CF0-2C7E-4A4C-BD7E-B7CEFF0DC458}"/>
              </a:ext>
            </a:extLst>
          </p:cNvPr>
          <p:cNvSpPr>
            <a:spLocks noGrp="1"/>
          </p:cNvSpPr>
          <p:nvPr>
            <p:ph type="dt" sz="half" idx="2"/>
          </p:nvPr>
        </p:nvSpPr>
        <p:spPr>
          <a:xfrm rot="16200000">
            <a:off x="-1029207" y="4680813"/>
            <a:ext cx="2758330" cy="365125"/>
          </a:xfrm>
          <a:prstGeom prst="rect">
            <a:avLst/>
          </a:prstGeom>
        </p:spPr>
        <p:txBody>
          <a:bodyPr vert="horz" lIns="91440" tIns="45720" rIns="91440" bIns="45720" rtlCol="0" anchor="ctr"/>
          <a:lstStyle>
            <a:lvl1pPr algn="l">
              <a:defRPr sz="1100">
                <a:solidFill>
                  <a:schemeClr val="tx1"/>
                </a:solidFill>
              </a:defRPr>
            </a:lvl1pPr>
          </a:lstStyle>
          <a:p>
            <a:fld id="{8C1E1FAD-7351-4908-963A-08EA8E4AB7A0}" type="datetimeFigureOut">
              <a:rPr lang="en-US" smtClean="0"/>
              <a:t>8/20/2024</a:t>
            </a:fld>
            <a:endParaRPr lang="en-US"/>
          </a:p>
        </p:txBody>
      </p:sp>
      <p:sp>
        <p:nvSpPr>
          <p:cNvPr id="5" name="Footer Placeholder 4">
            <a:extLst>
              <a:ext uri="{FF2B5EF4-FFF2-40B4-BE49-F238E27FC236}">
                <a16:creationId xmlns:a16="http://schemas.microsoft.com/office/drawing/2014/main" id="{D2B49E98-61B4-4398-B18F-534336EA1747}"/>
              </a:ext>
            </a:extLst>
          </p:cNvPr>
          <p:cNvSpPr>
            <a:spLocks noGrp="1"/>
          </p:cNvSpPr>
          <p:nvPr>
            <p:ph type="ftr" sz="quarter" idx="3"/>
          </p:nvPr>
        </p:nvSpPr>
        <p:spPr>
          <a:xfrm>
            <a:off x="661112" y="6356350"/>
            <a:ext cx="5509684" cy="365125"/>
          </a:xfrm>
          <a:prstGeom prst="rect">
            <a:avLst/>
          </a:prstGeom>
        </p:spPr>
        <p:txBody>
          <a:bodyPr vert="horz" lIns="91440" tIns="45720" rIns="91440" bIns="45720" rtlCol="0" anchor="ctr"/>
          <a:lstStyle>
            <a:lvl1pPr algn="l">
              <a:defRPr sz="11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A676DC5D-5820-4314-ADE6-9CD1C7D4AB68}"/>
              </a:ext>
            </a:extLst>
          </p:cNvPr>
          <p:cNvSpPr>
            <a:spLocks noGrp="1"/>
          </p:cNvSpPr>
          <p:nvPr>
            <p:ph type="sldNum" sz="quarter" idx="4"/>
          </p:nvPr>
        </p:nvSpPr>
        <p:spPr>
          <a:xfrm>
            <a:off x="10905482" y="6356350"/>
            <a:ext cx="1112082" cy="365125"/>
          </a:xfrm>
          <a:prstGeom prst="rect">
            <a:avLst/>
          </a:prstGeom>
        </p:spPr>
        <p:txBody>
          <a:bodyPr vert="horz" lIns="91440" tIns="45720" rIns="91440" bIns="45720" rtlCol="0" anchor="ctr"/>
          <a:lstStyle>
            <a:lvl1pPr algn="r">
              <a:defRPr sz="1100">
                <a:solidFill>
                  <a:schemeClr val="tx1"/>
                </a:solidFill>
              </a:defRPr>
            </a:lvl1pPr>
          </a:lstStyle>
          <a:p>
            <a:fld id="{1CF2D47E-0AF1-4C27-801F-64E3E5BF7F72}" type="slidenum">
              <a:rPr lang="en-US" smtClean="0"/>
              <a:t>‹#›</a:t>
            </a:fld>
            <a:endParaRPr lang="en-US"/>
          </a:p>
        </p:txBody>
      </p:sp>
      <p:grpSp>
        <p:nvGrpSpPr>
          <p:cNvPr id="7" name="Group 6">
            <a:extLst>
              <a:ext uri="{FF2B5EF4-FFF2-40B4-BE49-F238E27FC236}">
                <a16:creationId xmlns:a16="http://schemas.microsoft.com/office/drawing/2014/main" id="{23F5135F-115E-423C-BE4A-B56C35DC9F3E}"/>
              </a:ext>
            </a:extLst>
          </p:cNvPr>
          <p:cNvGrpSpPr/>
          <p:nvPr/>
        </p:nvGrpSpPr>
        <p:grpSpPr>
          <a:xfrm>
            <a:off x="174436" y="6356005"/>
            <a:ext cx="358083" cy="358083"/>
            <a:chOff x="4135740" y="1745599"/>
            <a:chExt cx="558732" cy="558732"/>
          </a:xfrm>
        </p:grpSpPr>
        <p:grpSp>
          <p:nvGrpSpPr>
            <p:cNvPr id="8" name="Group 7">
              <a:extLst>
                <a:ext uri="{FF2B5EF4-FFF2-40B4-BE49-F238E27FC236}">
                  <a16:creationId xmlns:a16="http://schemas.microsoft.com/office/drawing/2014/main" id="{82C1E318-0F1F-4920-8C7D-FBAC66631B54}"/>
                </a:ext>
              </a:extLst>
            </p:cNvPr>
            <p:cNvGrpSpPr/>
            <p:nvPr/>
          </p:nvGrpSpPr>
          <p:grpSpPr>
            <a:xfrm>
              <a:off x="4135740" y="1745599"/>
              <a:ext cx="558732" cy="558732"/>
              <a:chOff x="1028007" y="1706560"/>
              <a:chExt cx="575710" cy="575710"/>
            </a:xfrm>
          </p:grpSpPr>
          <p:cxnSp>
            <p:nvCxnSpPr>
              <p:cNvPr id="10" name="Straight Connector 9">
                <a:extLst>
                  <a:ext uri="{FF2B5EF4-FFF2-40B4-BE49-F238E27FC236}">
                    <a16:creationId xmlns:a16="http://schemas.microsoft.com/office/drawing/2014/main" id="{DE4A7237-B6EB-4FB7-8B68-7C27438D477D}"/>
                  </a:ext>
                </a:extLst>
              </p:cNvPr>
              <p:cNvCxnSpPr>
                <a:cxnSpLocks/>
              </p:cNvCxnSpPr>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4E00FDE-0838-4B5B-A782-6B6C92DB0A89}"/>
                  </a:ext>
                </a:extLst>
              </p:cNvPr>
              <p:cNvCxnSpPr>
                <a:cxnSpLocks/>
              </p:cNvCxnSpPr>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Oval 8">
              <a:extLst>
                <a:ext uri="{FF2B5EF4-FFF2-40B4-BE49-F238E27FC236}">
                  <a16:creationId xmlns:a16="http://schemas.microsoft.com/office/drawing/2014/main" id="{2BC1B2F3-8E83-4A70-B103-979C67EECED1}"/>
                </a:ext>
              </a:extLst>
            </p:cNvPr>
            <p:cNvSpPr/>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960187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20000"/>
        </a:lnSpc>
        <a:spcBef>
          <a:spcPct val="0"/>
        </a:spcBef>
        <a:buNone/>
        <a:defRPr sz="4000" i="1" kern="1200">
          <a:solidFill>
            <a:srgbClr val="000000"/>
          </a:solidFill>
          <a:highlight>
            <a:srgbClr val="FFFF00"/>
          </a:highligh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Consolas" panose="020B0609020204030204" pitchFamily="49" charset="0"/>
        <a:buChar char="+"/>
        <a:defRPr sz="1400" kern="1200">
          <a:solidFill>
            <a:schemeClr val="tx1"/>
          </a:solidFill>
          <a:latin typeface="+mn-lt"/>
          <a:ea typeface="+mn-ea"/>
          <a:cs typeface="+mn-cs"/>
        </a:defRPr>
      </a:lvl2pPr>
      <a:lvl3pPr marL="64008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22960" indent="-228600" algn="l" defTabSz="914400" rtl="0" eaLnBrk="1" latinLnBrk="0" hangingPunct="1">
        <a:lnSpc>
          <a:spcPct val="120000"/>
        </a:lnSpc>
        <a:spcBef>
          <a:spcPts val="500"/>
        </a:spcBef>
        <a:buFont typeface="Consolas" panose="020B0609020204030204" pitchFamily="49" charset="0"/>
        <a:buChar char="+"/>
        <a:defRPr sz="1200" kern="1200">
          <a:solidFill>
            <a:schemeClr val="tx1"/>
          </a:solidFill>
          <a:latin typeface="+mn-lt"/>
          <a:ea typeface="+mn-ea"/>
          <a:cs typeface="+mn-cs"/>
        </a:defRPr>
      </a:lvl4pPr>
      <a:lvl5pPr marL="100584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5AF95C2A-DC97-4FC5-B4D7-ECA8B8A66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EAF34AB-AE16-45B5-ABC1-801F06223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srcRect/>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descr="Multicolored smoke gradient">
            <a:extLst>
              <a:ext uri="{FF2B5EF4-FFF2-40B4-BE49-F238E27FC236}">
                <a16:creationId xmlns:a16="http://schemas.microsoft.com/office/drawing/2014/main" id="{B3A40F2B-BAB7-574E-6F43-2C13298E4766}"/>
              </a:ext>
            </a:extLst>
          </p:cNvPr>
          <p:cNvPicPr>
            <a:picLocks noChangeAspect="1"/>
          </p:cNvPicPr>
          <p:nvPr/>
        </p:nvPicPr>
        <p:blipFill rotWithShape="1">
          <a:blip r:embed="rId3">
            <a:alphaModFix amt="84000"/>
          </a:blip>
          <a:srcRect t="8107" b="7624"/>
          <a:stretch/>
        </p:blipFill>
        <p:spPr>
          <a:xfrm>
            <a:off x="20" y="10"/>
            <a:ext cx="12191980" cy="6857990"/>
          </a:xfrm>
          <a:prstGeom prst="rect">
            <a:avLst/>
          </a:prstGeom>
        </p:spPr>
      </p:pic>
      <p:sp>
        <p:nvSpPr>
          <p:cNvPr id="23" name="Rectangle 22">
            <a:extLst>
              <a:ext uri="{FF2B5EF4-FFF2-40B4-BE49-F238E27FC236}">
                <a16:creationId xmlns:a16="http://schemas.microsoft.com/office/drawing/2014/main" id="{91080BBA-334D-47E7-984F-354D2ADEEB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65439" y="231439"/>
            <a:ext cx="6858000" cy="6395122"/>
          </a:xfrm>
          <a:prstGeom prst="rect">
            <a:avLst/>
          </a:prstGeom>
          <a:gradFill flip="none" rotWithShape="1">
            <a:gsLst>
              <a:gs pos="0">
                <a:srgbClr val="000000">
                  <a:alpha val="35000"/>
                </a:srgbClr>
              </a:gs>
              <a:gs pos="100000">
                <a:srgbClr val="000000">
                  <a:alpha val="0"/>
                </a:srgbClr>
              </a:gs>
              <a:gs pos="37000">
                <a:srgbClr val="000000">
                  <a:alpha val="20000"/>
                </a:srgb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725E2C12-0074-E8CD-D2F0-92F9496C2254}"/>
              </a:ext>
            </a:extLst>
          </p:cNvPr>
          <p:cNvSpPr>
            <a:spLocks noGrp="1"/>
          </p:cNvSpPr>
          <p:nvPr>
            <p:ph type="ctrTitle"/>
          </p:nvPr>
        </p:nvSpPr>
        <p:spPr>
          <a:xfrm>
            <a:off x="3805267" y="3153104"/>
            <a:ext cx="7700933" cy="3019095"/>
          </a:xfrm>
        </p:spPr>
        <p:txBody>
          <a:bodyPr anchor="b">
            <a:normAutofit fontScale="90000"/>
          </a:bodyPr>
          <a:lstStyle/>
          <a:p>
            <a:pPr algn="r"/>
            <a:r>
              <a:rPr lang="en-US" sz="6600" dirty="0"/>
              <a:t>2023-2024 Missouri Case Law Update</a:t>
            </a:r>
          </a:p>
        </p:txBody>
      </p:sp>
      <p:sp>
        <p:nvSpPr>
          <p:cNvPr id="3" name="Subtitle 2">
            <a:extLst>
              <a:ext uri="{FF2B5EF4-FFF2-40B4-BE49-F238E27FC236}">
                <a16:creationId xmlns:a16="http://schemas.microsoft.com/office/drawing/2014/main" id="{B9409226-4221-819D-6DC0-5D1F9673AEBA}"/>
              </a:ext>
            </a:extLst>
          </p:cNvPr>
          <p:cNvSpPr>
            <a:spLocks noGrp="1"/>
          </p:cNvSpPr>
          <p:nvPr>
            <p:ph type="subTitle" idx="1"/>
          </p:nvPr>
        </p:nvSpPr>
        <p:spPr>
          <a:xfrm>
            <a:off x="7620000" y="1034218"/>
            <a:ext cx="3886200" cy="1084668"/>
          </a:xfrm>
        </p:spPr>
        <p:txBody>
          <a:bodyPr>
            <a:normAutofit/>
          </a:bodyPr>
          <a:lstStyle/>
          <a:p>
            <a:pPr algn="r">
              <a:lnSpc>
                <a:spcPct val="100000"/>
              </a:lnSpc>
            </a:pPr>
            <a:r>
              <a:rPr lang="en-US" dirty="0">
                <a:solidFill>
                  <a:srgbClr val="FFFFFF"/>
                </a:solidFill>
              </a:rPr>
              <a:t>Presented by Mike Kelley</a:t>
            </a:r>
          </a:p>
          <a:p>
            <a:pPr algn="r">
              <a:lnSpc>
                <a:spcPct val="100000"/>
              </a:lnSpc>
            </a:pPr>
            <a:r>
              <a:rPr lang="en-US" dirty="0">
                <a:solidFill>
                  <a:srgbClr val="FFFFFF"/>
                </a:solidFill>
              </a:rPr>
              <a:t>and Danny Schmitz</a:t>
            </a:r>
          </a:p>
        </p:txBody>
      </p:sp>
      <p:grpSp>
        <p:nvGrpSpPr>
          <p:cNvPr id="24" name="Group 23">
            <a:extLst>
              <a:ext uri="{FF2B5EF4-FFF2-40B4-BE49-F238E27FC236}">
                <a16:creationId xmlns:a16="http://schemas.microsoft.com/office/drawing/2014/main" id="{CD90B6BE-4608-41D2-B075-FF612C55AF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6" name="Group 15">
              <a:extLst>
                <a:ext uri="{FF2B5EF4-FFF2-40B4-BE49-F238E27FC236}">
                  <a16:creationId xmlns:a16="http://schemas.microsoft.com/office/drawing/2014/main" id="{90EB12EA-C9EA-45BE-A22A-01D12F1BD6B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18" name="Straight Connector 17">
                <a:extLst>
                  <a:ext uri="{FF2B5EF4-FFF2-40B4-BE49-F238E27FC236}">
                    <a16:creationId xmlns:a16="http://schemas.microsoft.com/office/drawing/2014/main" id="{C4162BCC-A310-4FED-9E20-7E50DE98CD0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3EAC428-76D3-48E0-92FE-525A3B1EDD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rgbClr val="FFFFFF"/>
                </a:solidFill>
              </a:ln>
            </p:spPr>
            <p:style>
              <a:lnRef idx="1">
                <a:schemeClr val="accent1"/>
              </a:lnRef>
              <a:fillRef idx="0">
                <a:schemeClr val="accent1"/>
              </a:fillRef>
              <a:effectRef idx="0">
                <a:schemeClr val="accent1"/>
              </a:effectRef>
              <a:fontRef idx="minor">
                <a:schemeClr val="tx1"/>
              </a:fontRef>
            </p:style>
          </p:cxnSp>
        </p:grpSp>
        <p:sp>
          <p:nvSpPr>
            <p:cNvPr id="17" name="Oval 16">
              <a:extLst>
                <a:ext uri="{FF2B5EF4-FFF2-40B4-BE49-F238E27FC236}">
                  <a16:creationId xmlns:a16="http://schemas.microsoft.com/office/drawing/2014/main" id="{E304A83B-3D40-4647-96E0-5B28DD1E5B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44457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Collins v. Century Ready Mix, Inc., </a:t>
            </a:r>
            <a:br>
              <a:rPr lang="en-US" dirty="0"/>
            </a:br>
            <a:r>
              <a:rPr lang="en-US" sz="2000" dirty="0"/>
              <a:t>678 S.W.3d 178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Autofit/>
          </a:bodyPr>
          <a:lstStyle/>
          <a:p>
            <a:r>
              <a:rPr lang="en-US" sz="2000" b="1" dirty="0"/>
              <a:t>8 CSR 50-2.010(8)(B)</a:t>
            </a:r>
          </a:p>
          <a:p>
            <a:pPr lvl="1"/>
            <a:r>
              <a:rPr lang="en-US" sz="2000" dirty="0"/>
              <a:t>Unless the Answer to Claim for Compensation is filed within thirty (30) days from the date the division acknowledges receipt of the claim or any extension previously granted, the statements of fact in the Claim for Compensation shall be deemed admitted for any further proceedings.</a:t>
            </a:r>
          </a:p>
        </p:txBody>
      </p:sp>
    </p:spTree>
    <p:extLst>
      <p:ext uri="{BB962C8B-B14F-4D97-AF65-F5344CB8AC3E}">
        <p14:creationId xmlns:p14="http://schemas.microsoft.com/office/powerpoint/2010/main" val="4169227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Collins v. Century Ready Mix, Inc., </a:t>
            </a:r>
            <a:br>
              <a:rPr lang="en-US" dirty="0"/>
            </a:br>
            <a:r>
              <a:rPr lang="en-US" sz="2000" dirty="0"/>
              <a:t>678 S.W.3d 178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a:xfrm>
            <a:off x="1219200" y="2318032"/>
            <a:ext cx="3617495" cy="3854167"/>
          </a:xfrm>
        </p:spPr>
        <p:txBody>
          <a:bodyPr>
            <a:noAutofit/>
          </a:bodyPr>
          <a:lstStyle/>
          <a:p>
            <a:r>
              <a:rPr lang="en-US" sz="2000" u="sng" dirty="0"/>
              <a:t>Admitted</a:t>
            </a:r>
            <a:r>
              <a:rPr lang="en-US" sz="2000" dirty="0"/>
              <a:t>:</a:t>
            </a:r>
          </a:p>
          <a:p>
            <a:pPr lvl="1"/>
            <a:r>
              <a:rPr lang="en-US" sz="1800" dirty="0"/>
              <a:t>How the injury occurred</a:t>
            </a:r>
          </a:p>
          <a:p>
            <a:pPr lvl="1"/>
            <a:r>
              <a:rPr lang="en-US" sz="1800" dirty="0"/>
              <a:t>Average weekly wage</a:t>
            </a:r>
          </a:p>
          <a:p>
            <a:pPr lvl="1"/>
            <a:r>
              <a:rPr lang="en-US" sz="1800" dirty="0"/>
              <a:t>Date of accident</a:t>
            </a:r>
          </a:p>
          <a:p>
            <a:pPr lvl="1"/>
            <a:r>
              <a:rPr lang="en-US" sz="1800" dirty="0"/>
              <a:t>Medical causation?</a:t>
            </a:r>
          </a:p>
          <a:p>
            <a:pPr lvl="1"/>
            <a:endParaRPr lang="en-US" sz="1800" dirty="0"/>
          </a:p>
        </p:txBody>
      </p:sp>
      <p:sp>
        <p:nvSpPr>
          <p:cNvPr id="4" name="Content Placeholder 2">
            <a:extLst>
              <a:ext uri="{FF2B5EF4-FFF2-40B4-BE49-F238E27FC236}">
                <a16:creationId xmlns:a16="http://schemas.microsoft.com/office/drawing/2014/main" id="{8BCE3D94-53A3-F05A-812A-C79F895C568E}"/>
              </a:ext>
            </a:extLst>
          </p:cNvPr>
          <p:cNvSpPr txBox="1">
            <a:spLocks/>
          </p:cNvSpPr>
          <p:nvPr/>
        </p:nvSpPr>
        <p:spPr>
          <a:xfrm>
            <a:off x="5053263" y="2318031"/>
            <a:ext cx="5919537" cy="3854167"/>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Consolas" panose="020B0609020204030204" pitchFamily="49" charset="0"/>
              <a:buChar char="+"/>
              <a:defRPr sz="1400" kern="1200">
                <a:solidFill>
                  <a:schemeClr val="tx1"/>
                </a:solidFill>
                <a:latin typeface="+mn-lt"/>
                <a:ea typeface="+mn-ea"/>
                <a:cs typeface="+mn-cs"/>
              </a:defRPr>
            </a:lvl2pPr>
            <a:lvl3pPr marL="64008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22960" indent="-228600" algn="l" defTabSz="914400" rtl="0" eaLnBrk="1" latinLnBrk="0" hangingPunct="1">
              <a:lnSpc>
                <a:spcPct val="120000"/>
              </a:lnSpc>
              <a:spcBef>
                <a:spcPts val="500"/>
              </a:spcBef>
              <a:buFont typeface="Consolas" panose="020B0609020204030204" pitchFamily="49" charset="0"/>
              <a:buChar char="+"/>
              <a:defRPr sz="1200" kern="1200">
                <a:solidFill>
                  <a:schemeClr val="tx1"/>
                </a:solidFill>
                <a:latin typeface="+mn-lt"/>
                <a:ea typeface="+mn-ea"/>
                <a:cs typeface="+mn-cs"/>
              </a:defRPr>
            </a:lvl4pPr>
            <a:lvl5pPr marL="100584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u="sng" dirty="0"/>
              <a:t>Not Admitted</a:t>
            </a:r>
            <a:r>
              <a:rPr lang="en-US" sz="2000" dirty="0"/>
              <a:t>:</a:t>
            </a:r>
          </a:p>
          <a:p>
            <a:pPr lvl="1"/>
            <a:r>
              <a:rPr lang="en-US" sz="1800" dirty="0"/>
              <a:t>Whether an injury arose out of and in the course of employment</a:t>
            </a:r>
          </a:p>
          <a:p>
            <a:pPr lvl="1"/>
            <a:r>
              <a:rPr lang="en-US" sz="1800" dirty="0"/>
              <a:t>Nature and extent of disability</a:t>
            </a:r>
          </a:p>
        </p:txBody>
      </p:sp>
    </p:spTree>
    <p:extLst>
      <p:ext uri="{BB962C8B-B14F-4D97-AF65-F5344CB8AC3E}">
        <p14:creationId xmlns:p14="http://schemas.microsoft.com/office/powerpoint/2010/main" val="1594843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Collins v. Century Ready Mix, Inc., </a:t>
            </a:r>
            <a:br>
              <a:rPr lang="en-US" dirty="0"/>
            </a:br>
            <a:r>
              <a:rPr lang="en-US" sz="2000" dirty="0"/>
              <a:t>678 S.W.3d 178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Autofit/>
          </a:bodyPr>
          <a:lstStyle/>
          <a:p>
            <a:r>
              <a:rPr lang="en-US" sz="2000" dirty="0"/>
              <a:t>Mr. Collins’ Claim for Compensation alleged:</a:t>
            </a:r>
          </a:p>
          <a:p>
            <a:pPr lvl="1"/>
            <a:r>
              <a:rPr lang="en-US" sz="1500" dirty="0">
                <a:solidFill>
                  <a:srgbClr val="00B050"/>
                </a:solidFill>
              </a:rPr>
              <a:t>On or about 4/02/18 in Lee's Summit, MO</a:t>
            </a:r>
            <a:r>
              <a:rPr lang="en-US" sz="1500" dirty="0"/>
              <a:t> </a:t>
            </a:r>
            <a:r>
              <a:rPr lang="en-US" sz="1500" dirty="0">
                <a:solidFill>
                  <a:srgbClr val="FF0000"/>
                </a:solidFill>
              </a:rPr>
              <a:t>during the ordinary course and scope of his employment with Century Ready-Mix, Inc. and/or Century Concrete, Inc. as a truck driver/laborer</a:t>
            </a:r>
            <a:r>
              <a:rPr lang="en-US" sz="1500" dirty="0"/>
              <a:t>, </a:t>
            </a:r>
            <a:r>
              <a:rPr lang="en-US" sz="1500" dirty="0">
                <a:solidFill>
                  <a:srgbClr val="FF0000"/>
                </a:solidFill>
              </a:rPr>
              <a:t>Jason Collins was exposed to occupational disease/cumulative trauma in a degree greater than or different from that which affects the public generally and some distinctive features of his job which was common to all jobs of that sort</a:t>
            </a:r>
            <a:r>
              <a:rPr lang="en-US" sz="1500" dirty="0"/>
              <a:t>. </a:t>
            </a:r>
            <a:r>
              <a:rPr lang="en-US" sz="1500" dirty="0">
                <a:solidFill>
                  <a:srgbClr val="FF0000"/>
                </a:solidFill>
              </a:rPr>
              <a:t>As a direct, proximate, and prevailing factor of his occupational positioning and duties, he suffered back, right lower extremity, and body as a whole cumulative trauma or disease thereby directly causing permanent partial disability, temporary total disability, permanent total disability, past and future medical bills, and whole cost of the proceedings including attorney fees pursuant to </a:t>
            </a:r>
            <a:r>
              <a:rPr lang="en-US" sz="1500" dirty="0" err="1">
                <a:solidFill>
                  <a:srgbClr val="FF0000"/>
                </a:solidFill>
              </a:rPr>
              <a:t>R.S.Mo</a:t>
            </a:r>
            <a:r>
              <a:rPr lang="en-US" sz="1500" dirty="0">
                <a:solidFill>
                  <a:srgbClr val="FF0000"/>
                </a:solidFill>
              </a:rPr>
              <a:t>. § 287.560</a:t>
            </a:r>
            <a:r>
              <a:rPr lang="en-US" sz="1500" dirty="0"/>
              <a:t>.</a:t>
            </a:r>
          </a:p>
        </p:txBody>
      </p:sp>
    </p:spTree>
    <p:extLst>
      <p:ext uri="{BB962C8B-B14F-4D97-AF65-F5344CB8AC3E}">
        <p14:creationId xmlns:p14="http://schemas.microsoft.com/office/powerpoint/2010/main" val="4138181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Collins v. Century Ready Mix, Inc., </a:t>
            </a:r>
            <a:br>
              <a:rPr lang="en-US" dirty="0"/>
            </a:br>
            <a:r>
              <a:rPr lang="en-US" sz="2000" dirty="0"/>
              <a:t>678 S.W.3d 178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Autofit/>
          </a:bodyPr>
          <a:lstStyle/>
          <a:p>
            <a:r>
              <a:rPr lang="en-US" sz="1500" dirty="0"/>
              <a:t>Court of Appeals concluded the Commission is not bound to deem admitted </a:t>
            </a:r>
            <a:r>
              <a:rPr lang="en-US" sz="1500" i="1" dirty="0"/>
              <a:t>all</a:t>
            </a:r>
            <a:r>
              <a:rPr lang="en-US" sz="1500" dirty="0"/>
              <a:t> of the employee’s allegations when the employer fails to timely answer the Claim.</a:t>
            </a:r>
          </a:p>
          <a:p>
            <a:r>
              <a:rPr lang="en-US" sz="1500" dirty="0"/>
              <a:t>Mr. Collins’ allegations that he </a:t>
            </a:r>
          </a:p>
          <a:p>
            <a:pPr lvl="1"/>
            <a:r>
              <a:rPr lang="en-US" sz="1300" dirty="0"/>
              <a:t>“was exposed to occupational disease/cumulative trauma in a degree greater than or different from that which affects the public generally and some distinctive features of his job which was common to all jobs of that sort,” and </a:t>
            </a:r>
          </a:p>
          <a:p>
            <a:pPr lvl="1"/>
            <a:r>
              <a:rPr lang="en-US" sz="1300" dirty="0"/>
              <a:t>that he suffered injury “[a]s a direct, proximate, and prevailing factor of his occupational positioning and duties”</a:t>
            </a:r>
          </a:p>
          <a:p>
            <a:r>
              <a:rPr lang="en-US" sz="1500" dirty="0"/>
              <a:t>Are legal conclusions and not factual statements that (1) the injury occurred, and (2) it occurred at work.</a:t>
            </a:r>
          </a:p>
        </p:txBody>
      </p:sp>
    </p:spTree>
    <p:extLst>
      <p:ext uri="{BB962C8B-B14F-4D97-AF65-F5344CB8AC3E}">
        <p14:creationId xmlns:p14="http://schemas.microsoft.com/office/powerpoint/2010/main" val="3727218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Roe v. Darden Restaurants, Inc., </a:t>
            </a:r>
            <a:br>
              <a:rPr lang="en-US" dirty="0"/>
            </a:br>
            <a:r>
              <a:rPr lang="en-US" sz="1700" dirty="0"/>
              <a:t>677 S.W.3d 568 (Mo. Ct. App. 2023), reh'g and/or transfer denied (Oct. 3, 2023), </a:t>
            </a:r>
            <a:br>
              <a:rPr lang="en-US" sz="1700" dirty="0"/>
            </a:br>
            <a:r>
              <a:rPr lang="en-US" sz="1700" dirty="0"/>
              <a:t>transfer denied (Nov. 21,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Ms. Roe cut her finger at work in September 2018.</a:t>
            </a:r>
          </a:p>
          <a:p>
            <a:r>
              <a:rPr lang="en-US" dirty="0"/>
              <a:t>After Ms. Roe’s cut became infected, she sought emergency treatment, and incurred bills totaling $30,879.21.</a:t>
            </a:r>
          </a:p>
          <a:p>
            <a:r>
              <a:rPr lang="en-US" dirty="0"/>
              <a:t>Ms. Roe’s attorney sent correspondence to the attorney for Darden Restaurants advising him of his 25% lien on the gross proceeds of the case, including Ms. Roe’s medical bills.</a:t>
            </a:r>
          </a:p>
          <a:p>
            <a:r>
              <a:rPr lang="en-US" dirty="0"/>
              <a:t>After a discussion with an ALJ in January 2020, Darden Restaurants agreed to pay Ms. Roe’s medical bills, and paid $24,328.63 of the original $30,494.21 following a discount by Ms. Roe's medical providers.</a:t>
            </a:r>
          </a:p>
        </p:txBody>
      </p:sp>
    </p:spTree>
    <p:extLst>
      <p:ext uri="{BB962C8B-B14F-4D97-AF65-F5344CB8AC3E}">
        <p14:creationId xmlns:p14="http://schemas.microsoft.com/office/powerpoint/2010/main" val="1297450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Roe v. Darden Restaurants, Inc., </a:t>
            </a:r>
            <a:br>
              <a:rPr lang="en-US" dirty="0"/>
            </a:br>
            <a:r>
              <a:rPr lang="en-US" sz="1700" dirty="0"/>
              <a:t>677 S.W.3d 568 (Mo. Ct. App. 2023), reh'g and/or transfer denied (Oct. 3, 2023), </a:t>
            </a:r>
            <a:br>
              <a:rPr lang="en-US" sz="1700" dirty="0"/>
            </a:br>
            <a:r>
              <a:rPr lang="en-US" sz="1700" dirty="0"/>
              <a:t>transfer denied (Nov. 21,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At Trial, one of the disputed issues was whether Darden Restaurants needed to reimburse Ms. Roe for medical expenses totaling $30,879.21.</a:t>
            </a:r>
          </a:p>
          <a:p>
            <a:r>
              <a:rPr lang="en-US" dirty="0"/>
              <a:t>Ms. Roe testified she was unaware of whether the bills had been paid, and that her attorney never informed her that Darden Restaurants had paid the bills.</a:t>
            </a:r>
          </a:p>
          <a:p>
            <a:r>
              <a:rPr lang="en-US" dirty="0"/>
              <a:t>Darden Restaurants introduced into evidence nine separate checks written from the insurance company to Ms. Roe's medical providers with accompanying explanations of benefits itemizing all expenses paid.</a:t>
            </a:r>
          </a:p>
          <a:p>
            <a:pPr lvl="1"/>
            <a:r>
              <a:rPr lang="en-US" dirty="0"/>
              <a:t>Ms. Roe’s objection to this evidence was overruled by the ALJ.</a:t>
            </a:r>
          </a:p>
          <a:p>
            <a:r>
              <a:rPr lang="en-US" dirty="0"/>
              <a:t>The ALJ awarded PPD and disfigurement, but not the bills.</a:t>
            </a:r>
          </a:p>
          <a:p>
            <a:r>
              <a:rPr lang="en-US" dirty="0"/>
              <a:t>The Commission affirmed the ALJ’s denial of the medical bills.</a:t>
            </a:r>
          </a:p>
        </p:txBody>
      </p:sp>
    </p:spTree>
    <p:extLst>
      <p:ext uri="{BB962C8B-B14F-4D97-AF65-F5344CB8AC3E}">
        <p14:creationId xmlns:p14="http://schemas.microsoft.com/office/powerpoint/2010/main" val="2633501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Roe v. Darden Restaurants, Inc., </a:t>
            </a:r>
            <a:br>
              <a:rPr lang="en-US" dirty="0"/>
            </a:br>
            <a:r>
              <a:rPr lang="en-US" sz="1700" dirty="0"/>
              <a:t>677 S.W.3d 568 (Mo. Ct. App. 2023), reh'g and/or transfer denied (Oct. 3, 2023), </a:t>
            </a:r>
            <a:br>
              <a:rPr lang="en-US" sz="1700" dirty="0"/>
            </a:br>
            <a:r>
              <a:rPr lang="en-US" sz="1700" dirty="0"/>
              <a:t>transfer denied (Nov. 21,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sz="2500" dirty="0"/>
              <a:t>Court of Appeals affirmed the Commission’s denial of the medical bills</a:t>
            </a:r>
          </a:p>
          <a:p>
            <a:r>
              <a:rPr lang="en-US" sz="2500" dirty="0"/>
              <a:t>Court of Appeals pulled two quotes from the ALJ that they felt were particularly relevant to the analysis:</a:t>
            </a:r>
          </a:p>
        </p:txBody>
      </p:sp>
    </p:spTree>
    <p:extLst>
      <p:ext uri="{BB962C8B-B14F-4D97-AF65-F5344CB8AC3E}">
        <p14:creationId xmlns:p14="http://schemas.microsoft.com/office/powerpoint/2010/main" val="1588313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Roe v. Darden Restaurants, Inc., </a:t>
            </a:r>
            <a:br>
              <a:rPr lang="en-US" dirty="0"/>
            </a:br>
            <a:r>
              <a:rPr lang="en-US" sz="1700" dirty="0"/>
              <a:t>677 S.W.3d 568 (Mo. Ct. App. 2023), reh'g and/or transfer denied (Oct. 3, 2023), </a:t>
            </a:r>
            <a:br>
              <a:rPr lang="en-US" sz="1700" dirty="0"/>
            </a:br>
            <a:r>
              <a:rPr lang="en-US" sz="1700" dirty="0"/>
              <a:t>transfer denied (Nov. 21,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“If [Roe]’s attorney did not believe employer's counsel, a fellow member of the bar, a more direct and easier way to determine that said bills had been paid would have simply been to contact the medical providers to confirm such information. Further it is concerning to this [c]</a:t>
            </a:r>
            <a:r>
              <a:rPr lang="en-US" dirty="0" err="1"/>
              <a:t>ourt</a:t>
            </a:r>
            <a:r>
              <a:rPr lang="en-US" dirty="0"/>
              <a:t> that based on the evidence, [Roe]’s attorney made no effort to advise his client that the employer had informed him that the bills would be paid or that reported proof of payment of the bills had been received by him or that the bills had been paid on her behalf.” </a:t>
            </a:r>
          </a:p>
          <a:p>
            <a:endParaRPr lang="en-US" dirty="0"/>
          </a:p>
        </p:txBody>
      </p:sp>
    </p:spTree>
    <p:extLst>
      <p:ext uri="{BB962C8B-B14F-4D97-AF65-F5344CB8AC3E}">
        <p14:creationId xmlns:p14="http://schemas.microsoft.com/office/powerpoint/2010/main" val="307921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Roe v. Darden Restaurants, Inc., </a:t>
            </a:r>
            <a:br>
              <a:rPr lang="en-US" dirty="0"/>
            </a:br>
            <a:r>
              <a:rPr lang="en-US" sz="1700" dirty="0"/>
              <a:t>677 S.W.3d 568 (Mo. Ct. App. 2023), reh'g and/or transfer denied (Oct. 3, 2023), </a:t>
            </a:r>
            <a:br>
              <a:rPr lang="en-US" sz="1700" dirty="0"/>
            </a:br>
            <a:r>
              <a:rPr lang="en-US" sz="1700" dirty="0"/>
              <a:t>transfer denied (Nov. 21,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fontScale="85000" lnSpcReduction="10000"/>
          </a:bodyPr>
          <a:lstStyle/>
          <a:p>
            <a:r>
              <a:rPr lang="en-US" dirty="0"/>
              <a:t>“[I]t is concerning to this [c]</a:t>
            </a:r>
            <a:r>
              <a:rPr lang="en-US" dirty="0" err="1"/>
              <a:t>ourt</a:t>
            </a:r>
            <a:r>
              <a:rPr lang="en-US" dirty="0"/>
              <a:t> that based on the evidence, [Roe]’s attorney made no effort to advise his client that the employer had informed him that the bills would be paid or that reported proof of payment of the bills had been received by him or that the bills had been paid on her behalf. </a:t>
            </a:r>
          </a:p>
          <a:p>
            <a:r>
              <a:rPr lang="en-US" dirty="0"/>
              <a:t>[Roe] testified, as did her mother, that they believed the bills had not been paid and, to their minds, the bills were still due and owing.... This case was prolonged for an additional two years for reasons unknown to this [c]</a:t>
            </a:r>
            <a:r>
              <a:rPr lang="en-US" dirty="0" err="1"/>
              <a:t>ourt</a:t>
            </a:r>
            <a:r>
              <a:rPr lang="en-US" dirty="0"/>
              <a:t> after the bills were paid. </a:t>
            </a:r>
          </a:p>
          <a:p>
            <a:r>
              <a:rPr lang="en-US" dirty="0"/>
              <a:t>It appears that the majority of the time spent after these bills were paid in January 2020 were in the unnecessary pursuit of a [s]</a:t>
            </a:r>
            <a:r>
              <a:rPr lang="en-US" dirty="0" err="1"/>
              <a:t>ubpoena</a:t>
            </a:r>
            <a:r>
              <a:rPr lang="en-US" dirty="0"/>
              <a:t> [d]</a:t>
            </a:r>
            <a:r>
              <a:rPr lang="en-US" dirty="0" err="1"/>
              <a:t>uces</a:t>
            </a:r>
            <a:r>
              <a:rPr lang="en-US" dirty="0"/>
              <a:t> [t]</a:t>
            </a:r>
            <a:r>
              <a:rPr lang="en-US" dirty="0" err="1"/>
              <a:t>ecum</a:t>
            </a:r>
            <a:r>
              <a:rPr lang="en-US" dirty="0"/>
              <a:t> and then a [w]</a:t>
            </a:r>
            <a:r>
              <a:rPr lang="en-US" dirty="0" err="1"/>
              <a:t>rit</a:t>
            </a:r>
            <a:r>
              <a:rPr lang="en-US" dirty="0"/>
              <a:t> of [m]</a:t>
            </a:r>
            <a:r>
              <a:rPr lang="en-US" dirty="0" err="1"/>
              <a:t>andamus</a:t>
            </a:r>
            <a:r>
              <a:rPr lang="en-US" dirty="0"/>
              <a:t> to depose a corporate executive who may or may not have had any information with regard to these bills. </a:t>
            </a:r>
          </a:p>
          <a:p>
            <a:r>
              <a:rPr lang="en-US" dirty="0"/>
              <a:t>It further appears that time spent preparing for trial, basically over the ability to obtain their attorney's fees on medical bills that had already been paid was equally unnecessary.”</a:t>
            </a:r>
          </a:p>
        </p:txBody>
      </p:sp>
    </p:spTree>
    <p:extLst>
      <p:ext uri="{BB962C8B-B14F-4D97-AF65-F5344CB8AC3E}">
        <p14:creationId xmlns:p14="http://schemas.microsoft.com/office/powerpoint/2010/main" val="3195391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McCoy v. Meridian Med. Tech., </a:t>
            </a:r>
            <a:br>
              <a:rPr lang="en-US" dirty="0"/>
            </a:br>
            <a:r>
              <a:rPr lang="en-US" sz="1700" dirty="0"/>
              <a:t>675 S.W.3d 740 (Mo. Ct. App. 2023), transfer denied (Sept. 26,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fontScale="92500" lnSpcReduction="20000"/>
          </a:bodyPr>
          <a:lstStyle/>
          <a:p>
            <a:r>
              <a:rPr lang="en-US" dirty="0"/>
              <a:t>Ms. McCoy worked at Meridian Medical Technology assembling autoinjectors used to treat allergic reactions.</a:t>
            </a:r>
          </a:p>
          <a:p>
            <a:r>
              <a:rPr lang="en-US" dirty="0"/>
              <a:t>In 2017, Ms. McCoy was diagnosed with lateral epicondylitis of the right elbow arising out of and in the course of her employment.</a:t>
            </a:r>
          </a:p>
          <a:p>
            <a:r>
              <a:rPr lang="en-US" dirty="0"/>
              <a:t>In 2006, Ms. McCoy was awarded 17.5% PPD of the right wrist and 17.5% PPD of the left wrist for work-related bilateral carpal tunnel syndrome.</a:t>
            </a:r>
          </a:p>
          <a:p>
            <a:r>
              <a:rPr lang="en-US" dirty="0"/>
              <a:t>At the time of the 2017 injury, Ms. McCoy suffered from multiple health conditions, including:</a:t>
            </a:r>
          </a:p>
          <a:p>
            <a:pPr lvl="1"/>
            <a:r>
              <a:rPr lang="en-US" dirty="0"/>
              <a:t>morbid obesity, </a:t>
            </a:r>
          </a:p>
          <a:p>
            <a:pPr lvl="1"/>
            <a:r>
              <a:rPr lang="en-US" dirty="0"/>
              <a:t>low back pain, </a:t>
            </a:r>
          </a:p>
          <a:p>
            <a:pPr lvl="1"/>
            <a:r>
              <a:rPr lang="en-US" dirty="0"/>
              <a:t>asthma, </a:t>
            </a:r>
          </a:p>
          <a:p>
            <a:pPr lvl="1"/>
            <a:r>
              <a:rPr lang="en-US" dirty="0"/>
              <a:t>ventral hernias, and </a:t>
            </a:r>
          </a:p>
          <a:p>
            <a:pPr lvl="1"/>
            <a:r>
              <a:rPr lang="en-US" dirty="0"/>
              <a:t>pulmonary disease</a:t>
            </a:r>
          </a:p>
        </p:txBody>
      </p:sp>
      <p:sp>
        <p:nvSpPr>
          <p:cNvPr id="6" name="TextBox 5">
            <a:extLst>
              <a:ext uri="{FF2B5EF4-FFF2-40B4-BE49-F238E27FC236}">
                <a16:creationId xmlns:a16="http://schemas.microsoft.com/office/drawing/2014/main" id="{1613BAEE-702E-65BF-B6FE-1BBE12AA97CB}"/>
              </a:ext>
            </a:extLst>
          </p:cNvPr>
          <p:cNvSpPr txBox="1"/>
          <p:nvPr/>
        </p:nvSpPr>
        <p:spPr>
          <a:xfrm>
            <a:off x="4612105" y="4644189"/>
            <a:ext cx="4315327" cy="923330"/>
          </a:xfrm>
          <a:prstGeom prst="rect">
            <a:avLst/>
          </a:prstGeom>
          <a:noFill/>
        </p:spPr>
        <p:txBody>
          <a:bodyPr wrap="square" rtlCol="0">
            <a:spAutoFit/>
          </a:bodyPr>
          <a:lstStyle/>
          <a:p>
            <a:r>
              <a:rPr lang="en-US" dirty="0"/>
              <a:t>Dr. Volarich rated Ms. McCoy at 65% PPD BAW for these preexisting health conditions</a:t>
            </a:r>
          </a:p>
        </p:txBody>
      </p:sp>
    </p:spTree>
    <p:extLst>
      <p:ext uri="{BB962C8B-B14F-4D97-AF65-F5344CB8AC3E}">
        <p14:creationId xmlns:p14="http://schemas.microsoft.com/office/powerpoint/2010/main" val="3489592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a:t>Harper v. Springfield Rehab &amp; Health Care Ctr./NHC Health, </a:t>
            </a:r>
            <a:br>
              <a:rPr lang="en-US" dirty="0"/>
            </a:br>
            <a:r>
              <a:rPr lang="en-US" sz="1700" dirty="0"/>
              <a:t>No. SC 100006, 2023 WL 8085221 (Mo. Nov. 21, 2023), reh'g denied (Jan. 30,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sz="2000" dirty="0"/>
              <a:t>287.020.2</a:t>
            </a:r>
          </a:p>
          <a:p>
            <a:pPr lvl="1"/>
            <a:r>
              <a:rPr lang="en-US" sz="2000" dirty="0"/>
              <a:t>The word "accident" as used in this chapter shall mean an unexpected traumatic event or unusual strain identifiable by time and place of occurrence and producing at the time </a:t>
            </a:r>
            <a:r>
              <a:rPr lang="en-US" sz="2000" b="1" i="1" dirty="0">
                <a:solidFill>
                  <a:srgbClr val="FF0000"/>
                </a:solidFill>
              </a:rPr>
              <a:t>objective symptoms of an injury </a:t>
            </a:r>
            <a:r>
              <a:rPr lang="en-US" sz="2000" dirty="0"/>
              <a:t>caused by a specific event during a single work shift.</a:t>
            </a:r>
          </a:p>
        </p:txBody>
      </p:sp>
    </p:spTree>
    <p:extLst>
      <p:ext uri="{BB962C8B-B14F-4D97-AF65-F5344CB8AC3E}">
        <p14:creationId xmlns:p14="http://schemas.microsoft.com/office/powerpoint/2010/main" val="491669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McCoy v. Meridian Med. Tech., </a:t>
            </a:r>
            <a:br>
              <a:rPr lang="en-US" dirty="0"/>
            </a:br>
            <a:r>
              <a:rPr lang="en-US" sz="1700" dirty="0"/>
              <a:t>675 S.W.3d 740 (Mo. Ct. App. 2023), transfer denied (Sept. 26,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ALJ found Employer liable for 10% PPD of the right elbow.</a:t>
            </a:r>
          </a:p>
          <a:p>
            <a:r>
              <a:rPr lang="en-US" dirty="0"/>
              <a:t>ALJ felt Ms. McCoy’s preexisting disabilities to the body as a whole satisfied the first condition of 287.220.3, and awarded PTD benefits against the Second Injury Fund.</a:t>
            </a:r>
          </a:p>
          <a:p>
            <a:r>
              <a:rPr lang="en-US" dirty="0"/>
              <a:t>Commission affirmed ALJ’s Award of 10% PPD of the right elbow against the Employer.</a:t>
            </a:r>
          </a:p>
          <a:p>
            <a:r>
              <a:rPr lang="en-US" dirty="0"/>
              <a:t>Commission reversed ALJ’s Award of PTD against the SIF, finding Ms. McCoy’s expert opinions to be neither credible nor persuasive.</a:t>
            </a:r>
          </a:p>
        </p:txBody>
      </p:sp>
    </p:spTree>
    <p:extLst>
      <p:ext uri="{BB962C8B-B14F-4D97-AF65-F5344CB8AC3E}">
        <p14:creationId xmlns:p14="http://schemas.microsoft.com/office/powerpoint/2010/main" val="1003299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McCoy v. Meridian Med. Tech., </a:t>
            </a:r>
            <a:br>
              <a:rPr lang="en-US" dirty="0"/>
            </a:br>
            <a:r>
              <a:rPr lang="en-US" sz="1700" dirty="0"/>
              <a:t>675 S.W.3d 740 (Mo. Ct. App. 2023), transfer denied (Sept. 26,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dirty="0"/>
              <a:t>Qualifying Preexisting Disability?</a:t>
            </a:r>
          </a:p>
          <a:p>
            <a:pPr lvl="1"/>
            <a:r>
              <a:rPr lang="en-US" dirty="0"/>
              <a:t>Ms. McCoy argued her preexisting bilateral carpel tunnel injury qualified as a compensable disability because it was a single work injury and resulted in 68.91 weeks of disability.</a:t>
            </a:r>
          </a:p>
          <a:p>
            <a:pPr lvl="1"/>
            <a:r>
              <a:rPr lang="en-US" dirty="0"/>
              <a:t>Court of Appeals stated:</a:t>
            </a:r>
          </a:p>
          <a:p>
            <a:pPr lvl="2"/>
            <a:r>
              <a:rPr lang="en-US" dirty="0"/>
              <a:t>When there are multiple disabilities in a compensation award, each preexisting disability must be evaluated individually to determine whether it satisfies the first condition of section 287.220.3(2)(a)a to be considered a qualifying preexisting disability.</a:t>
            </a:r>
          </a:p>
          <a:p>
            <a:pPr lvl="2"/>
            <a:r>
              <a:rPr lang="en-US" dirty="0"/>
              <a:t>In her 2002 occupational disease claim, Ms. McCoy had a single claim, but suffered from two distinct disabilities. </a:t>
            </a:r>
          </a:p>
          <a:p>
            <a:pPr lvl="3"/>
            <a:r>
              <a:rPr lang="en-US" dirty="0"/>
              <a:t>McCoy's injuries were assessed a 17.5% PPD of her right wrist and a 17.5% PPD of her left wrist. Accordingly, the disability on each wrist only reached the 30.625-week level.</a:t>
            </a:r>
          </a:p>
        </p:txBody>
      </p:sp>
    </p:spTree>
    <p:extLst>
      <p:ext uri="{BB962C8B-B14F-4D97-AF65-F5344CB8AC3E}">
        <p14:creationId xmlns:p14="http://schemas.microsoft.com/office/powerpoint/2010/main" val="2897757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McCoy v. Meridian Med. Tech., </a:t>
            </a:r>
            <a:br>
              <a:rPr lang="en-US" dirty="0"/>
            </a:br>
            <a:r>
              <a:rPr lang="en-US" sz="1700" dirty="0"/>
              <a:t>675 S.W.3d 740 (Mo. Ct. App. 2023), transfer denied (Sept. 26,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Expert Credibility / Weight of the Evidence</a:t>
            </a:r>
          </a:p>
          <a:p>
            <a:pPr lvl="1"/>
            <a:r>
              <a:rPr lang="en-US" dirty="0"/>
              <a:t>Ms. McCoy argued the Commission erred in finding the opinions of Dr. Volarich and vocational expert Tim </a:t>
            </a:r>
            <a:r>
              <a:rPr lang="en-US" dirty="0" err="1"/>
              <a:t>Lalk</a:t>
            </a:r>
            <a:r>
              <a:rPr lang="en-US" dirty="0"/>
              <a:t> lacking credibility.</a:t>
            </a:r>
          </a:p>
          <a:p>
            <a:pPr lvl="2"/>
            <a:r>
              <a:rPr lang="en-US" dirty="0"/>
              <a:t>Court of Appeals acknowledged they must defer to the Commission’s credibility determinations.</a:t>
            </a:r>
          </a:p>
          <a:p>
            <a:pPr lvl="1"/>
            <a:r>
              <a:rPr lang="en-US" dirty="0"/>
              <a:t>Ms. McCoy argued the Commission erred in determining her body as a whole disability was a non-qualifying preexisting disability, and that the Fund did not introduce any expert testimony to contradict Dr. Volarich’s conclusions.</a:t>
            </a:r>
          </a:p>
          <a:p>
            <a:pPr lvl="2"/>
            <a:r>
              <a:rPr lang="en-US" dirty="0"/>
              <a:t>Court of Appeals noted the Commission did not find Dr. Volarich to be credible or persuasive, so there was no credible expert testimony to support Ms. McCoy's claims regarding her body as a whole disability.</a:t>
            </a:r>
          </a:p>
        </p:txBody>
      </p:sp>
    </p:spTree>
    <p:extLst>
      <p:ext uri="{BB962C8B-B14F-4D97-AF65-F5344CB8AC3E}">
        <p14:creationId xmlns:p14="http://schemas.microsoft.com/office/powerpoint/2010/main" val="3701559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Watson v. Tuthill Corp., </a:t>
            </a:r>
            <a:br>
              <a:rPr lang="en-US" dirty="0"/>
            </a:br>
            <a:r>
              <a:rPr lang="en-US" sz="1500" dirty="0"/>
              <a:t>672 S.W.3d 260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dirty="0"/>
              <a:t>Mr. Watson worked 28 years for Tuthill Corp., most of which was spent as a service technician, tearing down and repairing rotary air equipment.</a:t>
            </a:r>
          </a:p>
          <a:p>
            <a:r>
              <a:rPr lang="en-US" b="1" dirty="0"/>
              <a:t>April 2015 </a:t>
            </a:r>
            <a:r>
              <a:rPr lang="en-US" dirty="0"/>
              <a:t>– Mr. </a:t>
            </a:r>
            <a:r>
              <a:rPr lang="en-US" dirty="0" err="1"/>
              <a:t>Waton’s</a:t>
            </a:r>
            <a:r>
              <a:rPr lang="en-US" dirty="0"/>
              <a:t> lower back popped when he caught a falling motor</a:t>
            </a:r>
          </a:p>
          <a:p>
            <a:pPr lvl="1"/>
            <a:r>
              <a:rPr lang="en-US" dirty="0"/>
              <a:t>Mr. Watson underwent a lumbar fusion in August 2015</a:t>
            </a:r>
          </a:p>
          <a:p>
            <a:pPr lvl="1"/>
            <a:r>
              <a:rPr lang="en-US" dirty="0"/>
              <a:t>Surgery improved, but did not resolve Mr. Watson’s symptoms</a:t>
            </a:r>
          </a:p>
          <a:p>
            <a:r>
              <a:rPr lang="en-US" b="1" dirty="0"/>
              <a:t>January 2016</a:t>
            </a:r>
            <a:r>
              <a:rPr lang="en-US" dirty="0"/>
              <a:t> – Mr. Watson returned to full time work performing basically the same tasks he was performing prior to April 2015</a:t>
            </a:r>
          </a:p>
          <a:p>
            <a:pPr lvl="1"/>
            <a:r>
              <a:rPr lang="en-US" dirty="0"/>
              <a:t>Mr. Watson had to take breaks to lie down for 10-20 minutes, 3-5 times a day</a:t>
            </a:r>
          </a:p>
          <a:p>
            <a:r>
              <a:rPr lang="en-US" b="1" dirty="0"/>
              <a:t>February 2016 </a:t>
            </a:r>
            <a:r>
              <a:rPr lang="en-US" dirty="0"/>
              <a:t>– Mr. Watson twisted his neck and heard a crack/pop while using a pneumatic tool at work</a:t>
            </a:r>
          </a:p>
          <a:p>
            <a:pPr lvl="1"/>
            <a:r>
              <a:rPr lang="en-US" dirty="0"/>
              <a:t>Mr. Watson treated his neck injury with heat, manipulation, and traction</a:t>
            </a:r>
          </a:p>
          <a:p>
            <a:endParaRPr lang="en-US" dirty="0"/>
          </a:p>
        </p:txBody>
      </p:sp>
    </p:spTree>
    <p:extLst>
      <p:ext uri="{BB962C8B-B14F-4D97-AF65-F5344CB8AC3E}">
        <p14:creationId xmlns:p14="http://schemas.microsoft.com/office/powerpoint/2010/main" val="4193841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Watson v. Tuthill Corp., </a:t>
            </a:r>
            <a:br>
              <a:rPr lang="en-US" dirty="0"/>
            </a:br>
            <a:r>
              <a:rPr lang="en-US" sz="1500" dirty="0"/>
              <a:t>672 S.W.3d 260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b="1" dirty="0"/>
              <a:t>Dr. </a:t>
            </a:r>
            <a:r>
              <a:rPr lang="en-US" b="1" dirty="0" err="1"/>
              <a:t>Koprivica</a:t>
            </a:r>
            <a:r>
              <a:rPr lang="en-US" b="1" dirty="0"/>
              <a:t> </a:t>
            </a:r>
            <a:r>
              <a:rPr lang="en-US" dirty="0"/>
              <a:t>(Mr. Watson’s expert):</a:t>
            </a:r>
          </a:p>
          <a:p>
            <a:pPr lvl="1"/>
            <a:r>
              <a:rPr lang="en-US" dirty="0"/>
              <a:t>The April 2015 low back injury alone rendered Mr. Watson permanently and totally disabled</a:t>
            </a:r>
          </a:p>
          <a:p>
            <a:endParaRPr lang="en-US" b="1" dirty="0"/>
          </a:p>
          <a:p>
            <a:r>
              <a:rPr lang="en-US" b="1" dirty="0"/>
              <a:t>Dr. </a:t>
            </a:r>
            <a:r>
              <a:rPr lang="en-US" b="1" dirty="0" err="1"/>
              <a:t>Belz</a:t>
            </a:r>
            <a:r>
              <a:rPr lang="en-US" b="1" dirty="0"/>
              <a:t> </a:t>
            </a:r>
            <a:r>
              <a:rPr lang="en-US" dirty="0"/>
              <a:t>(Tuthill’s expert) did not feel Mr. Watson’s occupational exposure was the prevailing factor in causing Mr. Watson’s back injury</a:t>
            </a:r>
          </a:p>
          <a:p>
            <a:pPr lvl="1"/>
            <a:r>
              <a:rPr lang="en-US" dirty="0"/>
              <a:t>Dr. </a:t>
            </a:r>
            <a:r>
              <a:rPr lang="en-US" dirty="0" err="1"/>
              <a:t>Belz</a:t>
            </a:r>
            <a:r>
              <a:rPr lang="en-US" dirty="0"/>
              <a:t> did not feel Mr. Watson was PTD as a result of the back injury alone, nor the neck injury alone, but he acknowledged Mr. Watson was PTD when considering the back injury in combination with the neck injury, additional prior injuries, and a non-work-related degenerative condition</a:t>
            </a:r>
          </a:p>
          <a:p>
            <a:endParaRPr lang="en-US" dirty="0"/>
          </a:p>
        </p:txBody>
      </p:sp>
    </p:spTree>
    <p:extLst>
      <p:ext uri="{BB962C8B-B14F-4D97-AF65-F5344CB8AC3E}">
        <p14:creationId xmlns:p14="http://schemas.microsoft.com/office/powerpoint/2010/main" val="112156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Watson v. Tuthill Corp., </a:t>
            </a:r>
            <a:br>
              <a:rPr lang="en-US" dirty="0"/>
            </a:br>
            <a:r>
              <a:rPr lang="en-US" sz="1500" dirty="0"/>
              <a:t>672 S.W.3d 260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dirty="0"/>
              <a:t>ALJ concluded:</a:t>
            </a:r>
          </a:p>
          <a:p>
            <a:pPr lvl="1"/>
            <a:r>
              <a:rPr lang="en-US" dirty="0"/>
              <a:t>April 2015 work injury was the prevailing factor in causing the resulting medical condition and disability in Mr. Watson’s back.</a:t>
            </a:r>
          </a:p>
          <a:p>
            <a:pPr lvl="1"/>
            <a:r>
              <a:rPr lang="en-US" dirty="0"/>
              <a:t>February 2016 work injury was the prevailing factor in causing the resulting medical condition and disability in Mr. Watson’s neck.</a:t>
            </a:r>
          </a:p>
          <a:p>
            <a:pPr lvl="1"/>
            <a:r>
              <a:rPr lang="en-US" dirty="0"/>
              <a:t>Mr. Watson is permanently and totally disabled as a result of the April 2015 back injury, considered in isolation.</a:t>
            </a:r>
          </a:p>
          <a:p>
            <a:pPr lvl="1"/>
            <a:r>
              <a:rPr lang="en-US" dirty="0"/>
              <a:t>SIF is not liable because the “last injury” was the back injury, not the neck injury.</a:t>
            </a:r>
          </a:p>
          <a:p>
            <a:endParaRPr lang="en-US" dirty="0"/>
          </a:p>
          <a:p>
            <a:endParaRPr lang="en-US" dirty="0"/>
          </a:p>
          <a:p>
            <a:r>
              <a:rPr lang="en-US" dirty="0"/>
              <a:t>Commission affirmed.</a:t>
            </a:r>
          </a:p>
          <a:p>
            <a:endParaRPr lang="en-US" dirty="0"/>
          </a:p>
        </p:txBody>
      </p:sp>
    </p:spTree>
    <p:extLst>
      <p:ext uri="{BB962C8B-B14F-4D97-AF65-F5344CB8AC3E}">
        <p14:creationId xmlns:p14="http://schemas.microsoft.com/office/powerpoint/2010/main" val="480549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Watson v. Tuthill Corp., </a:t>
            </a:r>
            <a:br>
              <a:rPr lang="en-US" dirty="0"/>
            </a:br>
            <a:r>
              <a:rPr lang="en-US" sz="1500" dirty="0"/>
              <a:t>672 S.W.3d 260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fontScale="92500" lnSpcReduction="10000"/>
          </a:bodyPr>
          <a:lstStyle/>
          <a:p>
            <a:r>
              <a:rPr lang="en-US" dirty="0"/>
              <a:t>Tuthill argued the Commission applied the wrong legal standard in finding that the back injury, not the neck injury, was the “last injury” for purposes of § 287.220.3 </a:t>
            </a:r>
            <a:r>
              <a:rPr lang="en-US" dirty="0" err="1"/>
              <a:t>RSMo</a:t>
            </a:r>
            <a:r>
              <a:rPr lang="en-US" dirty="0"/>
              <a:t>.  </a:t>
            </a:r>
          </a:p>
          <a:p>
            <a:r>
              <a:rPr lang="en-US" dirty="0"/>
              <a:t>“If a claimant's last injury in and of itself rendered the claimant permanently and totally disabled, then the Second Injury Fund has no liability and employer is responsible for the entire amount.” </a:t>
            </a:r>
            <a:r>
              <a:rPr lang="en-US" i="1" dirty="0"/>
              <a:t>Lewis v. Treasurer of State</a:t>
            </a:r>
            <a:r>
              <a:rPr lang="en-US" dirty="0"/>
              <a:t>, 435 S.W.3d 144, 157 (Mo. App. 2014).</a:t>
            </a:r>
          </a:p>
          <a:p>
            <a:r>
              <a:rPr lang="en-US" dirty="0"/>
              <a:t>If the neck injury was the “last injury,” the extent or percentage of permanent total disability resulting from it was nothing</a:t>
            </a:r>
          </a:p>
          <a:p>
            <a:r>
              <a:rPr lang="en-US" dirty="0"/>
              <a:t>Tuthill acknowledged the medical experts opined that the neck injury resulted in no impairment or only minor (i.e. 10% or less) PPD of the body as a whole</a:t>
            </a:r>
          </a:p>
          <a:p>
            <a:r>
              <a:rPr lang="en-US" dirty="0"/>
              <a:t>Accordingly, the ALJ found no permanent disability resulting from the neck injury</a:t>
            </a:r>
          </a:p>
          <a:p>
            <a:endParaRPr lang="en-US" dirty="0"/>
          </a:p>
        </p:txBody>
      </p:sp>
    </p:spTree>
    <p:extLst>
      <p:ext uri="{BB962C8B-B14F-4D97-AF65-F5344CB8AC3E}">
        <p14:creationId xmlns:p14="http://schemas.microsoft.com/office/powerpoint/2010/main" val="1401418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Watson v. Tuthill Corp., </a:t>
            </a:r>
            <a:br>
              <a:rPr lang="en-US" dirty="0"/>
            </a:br>
            <a:r>
              <a:rPr lang="en-US" sz="1500" dirty="0"/>
              <a:t>672 S.W.3d 260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dirty="0"/>
              <a:t>Court of Appeals found substantial evidence supported the ALJ's finding that the back injury alone rendered Mr. Watson permanently and totally disabled.</a:t>
            </a:r>
          </a:p>
          <a:p>
            <a:r>
              <a:rPr lang="en-US" dirty="0"/>
              <a:t>The occurrence of a subsequent work-related injury does not change the fact that Mr. Watson was already PTD at the time of the neck injury.</a:t>
            </a:r>
          </a:p>
          <a:p>
            <a:r>
              <a:rPr lang="en-US" dirty="0"/>
              <a:t>The subsequent injury may have added to Mr. Watson’s misery but did not make him more PTD or combine with his prior back injury to result in PTD.</a:t>
            </a:r>
          </a:p>
          <a:p>
            <a:r>
              <a:rPr lang="en-US" dirty="0"/>
              <a:t>An employee can be PTD without becoming completely inactive or inert.</a:t>
            </a:r>
          </a:p>
          <a:p>
            <a:r>
              <a:rPr lang="en-US" dirty="0"/>
              <a:t>Mr. Watson’s good fortune to have returned to highly accommodated employment will not preclude a finding of PTD because “The test is whether the claimant could compete in the open labor market.”</a:t>
            </a:r>
          </a:p>
          <a:p>
            <a:endParaRPr lang="en-US" dirty="0"/>
          </a:p>
        </p:txBody>
      </p:sp>
    </p:spTree>
    <p:extLst>
      <p:ext uri="{BB962C8B-B14F-4D97-AF65-F5344CB8AC3E}">
        <p14:creationId xmlns:p14="http://schemas.microsoft.com/office/powerpoint/2010/main" val="15640160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Ms. </a:t>
            </a:r>
            <a:r>
              <a:rPr lang="en-US" dirty="0" err="1"/>
              <a:t>Helmig</a:t>
            </a:r>
            <a:r>
              <a:rPr lang="en-US" dirty="0"/>
              <a:t> suffered two compensable injuries in October 2010 while working as a counselor at an elementary school.</a:t>
            </a:r>
          </a:p>
          <a:p>
            <a:r>
              <a:rPr lang="en-US" dirty="0"/>
              <a:t>Ms. </a:t>
            </a:r>
            <a:r>
              <a:rPr lang="en-US" dirty="0" err="1"/>
              <a:t>Helmig</a:t>
            </a:r>
            <a:r>
              <a:rPr lang="en-US" dirty="0"/>
              <a:t> underwent authorized treatment with Dr. </a:t>
            </a:r>
            <a:r>
              <a:rPr lang="en-US" dirty="0" err="1"/>
              <a:t>Galligos</a:t>
            </a:r>
            <a:r>
              <a:rPr lang="en-US" dirty="0"/>
              <a:t>, and was released from care in February 2011.</a:t>
            </a:r>
          </a:p>
          <a:p>
            <a:r>
              <a:rPr lang="en-US" dirty="0"/>
              <a:t>Ms. </a:t>
            </a:r>
            <a:r>
              <a:rPr lang="en-US" dirty="0" err="1"/>
              <a:t>Helmig</a:t>
            </a:r>
            <a:r>
              <a:rPr lang="en-US" dirty="0"/>
              <a:t> requested additional treatment following her release, and this request was denied by the School District.</a:t>
            </a:r>
          </a:p>
          <a:p>
            <a:r>
              <a:rPr lang="en-US" dirty="0"/>
              <a:t>Ms. </a:t>
            </a:r>
            <a:r>
              <a:rPr lang="en-US" dirty="0" err="1"/>
              <a:t>Helmig</a:t>
            </a:r>
            <a:r>
              <a:rPr lang="en-US" dirty="0"/>
              <a:t> incurred $184,957.24 in medical bills associated with her subsequent unauthorized medical treatment.</a:t>
            </a:r>
          </a:p>
        </p:txBody>
      </p:sp>
    </p:spTree>
    <p:extLst>
      <p:ext uri="{BB962C8B-B14F-4D97-AF65-F5344CB8AC3E}">
        <p14:creationId xmlns:p14="http://schemas.microsoft.com/office/powerpoint/2010/main" val="17985176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At the Final Hearing, the ALJ concluded Ms. </a:t>
            </a:r>
            <a:r>
              <a:rPr lang="en-US" dirty="0" err="1"/>
              <a:t>Helmig’s</a:t>
            </a:r>
            <a:r>
              <a:rPr lang="en-US" dirty="0"/>
              <a:t> unauthorized treatment was reasonably required to cure and relieve from the effects of the work injuries.</a:t>
            </a:r>
          </a:p>
          <a:p>
            <a:r>
              <a:rPr lang="en-US" dirty="0"/>
              <a:t>ALJ awarded Ms. </a:t>
            </a:r>
            <a:r>
              <a:rPr lang="en-US" dirty="0" err="1"/>
              <a:t>Helmig</a:t>
            </a:r>
            <a:r>
              <a:rPr lang="en-US" dirty="0"/>
              <a:t> $152,935.67 in past medical.</a:t>
            </a:r>
          </a:p>
          <a:p>
            <a:r>
              <a:rPr lang="en-US" dirty="0"/>
              <a:t>ALJ also awarded future medical, but ordered the School District to essentially authorize ongoing treatment with the health care providers selected by Ms. </a:t>
            </a:r>
            <a:r>
              <a:rPr lang="en-US" dirty="0" err="1"/>
              <a:t>Helmig</a:t>
            </a:r>
            <a:r>
              <a:rPr lang="en-US" dirty="0"/>
              <a:t>.</a:t>
            </a:r>
          </a:p>
          <a:p>
            <a:r>
              <a:rPr lang="en-US" dirty="0"/>
              <a:t>ALJ also awarded a 25% fee to Ms. </a:t>
            </a:r>
            <a:r>
              <a:rPr lang="en-US" dirty="0" err="1"/>
              <a:t>Helmig’s</a:t>
            </a:r>
            <a:r>
              <a:rPr lang="en-US" dirty="0"/>
              <a:t> attorney, which included the fee on the past medical awarded.</a:t>
            </a:r>
          </a:p>
        </p:txBody>
      </p:sp>
    </p:spTree>
    <p:extLst>
      <p:ext uri="{BB962C8B-B14F-4D97-AF65-F5344CB8AC3E}">
        <p14:creationId xmlns:p14="http://schemas.microsoft.com/office/powerpoint/2010/main" val="3766002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a:t>Harper v. Springfield Rehab &amp; Health Care Ctr./NHC Health, </a:t>
            </a:r>
            <a:br>
              <a:rPr lang="en-US" dirty="0"/>
            </a:br>
            <a:r>
              <a:rPr lang="en-US" sz="1700" dirty="0"/>
              <a:t>No. SC 100006, 2023 WL 8085221 (Mo. Nov. 21, 2023), reh'g denied (Jan. 30,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Ms. Harper was a nurse.</a:t>
            </a:r>
          </a:p>
          <a:p>
            <a:r>
              <a:rPr lang="en-US" dirty="0"/>
              <a:t>On 06/22/18, Ms. Harper encountered a large medical cart angled from the wall into the hallway.</a:t>
            </a:r>
          </a:p>
          <a:p>
            <a:r>
              <a:rPr lang="en-US" dirty="0"/>
              <a:t>Ms. Harper forcefully pushed the cart against the wall  using her hips and back.</a:t>
            </a:r>
          </a:p>
          <a:p>
            <a:r>
              <a:rPr lang="en-US" dirty="0"/>
              <a:t>Ms. Harper experienced a pull in her back.</a:t>
            </a:r>
          </a:p>
          <a:p>
            <a:r>
              <a:rPr lang="en-US" dirty="0"/>
              <a:t>Ms. Harper continued working, but by the end of her shift, Ms. Harper was experiencing nagging pain and had trouble walking.</a:t>
            </a:r>
          </a:p>
        </p:txBody>
      </p:sp>
    </p:spTree>
    <p:extLst>
      <p:ext uri="{BB962C8B-B14F-4D97-AF65-F5344CB8AC3E}">
        <p14:creationId xmlns:p14="http://schemas.microsoft.com/office/powerpoint/2010/main" val="37482929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The Commission modified the Award with respect to past and future medical.</a:t>
            </a:r>
          </a:p>
          <a:p>
            <a:r>
              <a:rPr lang="en-US" b="1" u="sng" dirty="0"/>
              <a:t>Past Medical</a:t>
            </a:r>
            <a:r>
              <a:rPr lang="en-US" dirty="0"/>
              <a:t>:</a:t>
            </a:r>
          </a:p>
          <a:p>
            <a:pPr lvl="1"/>
            <a:r>
              <a:rPr lang="en-US" dirty="0"/>
              <a:t>Commission agreed that Ms. </a:t>
            </a:r>
            <a:r>
              <a:rPr lang="en-US" dirty="0" err="1"/>
              <a:t>Helmig</a:t>
            </a:r>
            <a:r>
              <a:rPr lang="en-US" dirty="0"/>
              <a:t> incurred fair, reasonable, and customary charges in the amount of $152,935.67 for medical treatment she sought on her own after the School District stopped authorizing treatment for her work injuries.</a:t>
            </a:r>
          </a:p>
          <a:p>
            <a:pPr lvl="1"/>
            <a:r>
              <a:rPr lang="en-US" dirty="0"/>
              <a:t>Instead of awarding the amount of the bills directly to Ms. </a:t>
            </a:r>
            <a:r>
              <a:rPr lang="en-US" dirty="0" err="1"/>
              <a:t>Helmig</a:t>
            </a:r>
            <a:r>
              <a:rPr lang="en-US" dirty="0"/>
              <a:t>, the Commission ordered the School District to resolve the bills directly with the providers or issue payment for the expenses to Ms. </a:t>
            </a:r>
            <a:r>
              <a:rPr lang="en-US" dirty="0" err="1"/>
              <a:t>Helmig</a:t>
            </a:r>
            <a:endParaRPr lang="en-US" dirty="0"/>
          </a:p>
          <a:p>
            <a:pPr lvl="1"/>
            <a:r>
              <a:rPr lang="en-US" dirty="0"/>
              <a:t>Commission also required Employer to hold Ms. </a:t>
            </a:r>
            <a:r>
              <a:rPr lang="en-US" dirty="0" err="1"/>
              <a:t>Helmig</a:t>
            </a:r>
            <a:r>
              <a:rPr lang="en-US" dirty="0"/>
              <a:t> harmless for the past medical expenses associated with Ms. </a:t>
            </a:r>
            <a:r>
              <a:rPr lang="en-US" dirty="0" err="1"/>
              <a:t>Helmig’s</a:t>
            </a:r>
            <a:r>
              <a:rPr lang="en-US" dirty="0"/>
              <a:t> treatment </a:t>
            </a:r>
          </a:p>
          <a:p>
            <a:pPr lvl="1"/>
            <a:endParaRPr lang="en-US" dirty="0"/>
          </a:p>
        </p:txBody>
      </p:sp>
    </p:spTree>
    <p:extLst>
      <p:ext uri="{BB962C8B-B14F-4D97-AF65-F5344CB8AC3E}">
        <p14:creationId xmlns:p14="http://schemas.microsoft.com/office/powerpoint/2010/main" val="10110684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b="1" u="sng" dirty="0"/>
              <a:t>Future Medical</a:t>
            </a:r>
            <a:r>
              <a:rPr lang="en-US" dirty="0"/>
              <a:t>:</a:t>
            </a:r>
          </a:p>
          <a:p>
            <a:pPr lvl="1"/>
            <a:r>
              <a:rPr lang="en-US" dirty="0"/>
              <a:t>The Commission disagreed with the ALJ’s implicit finding that the School District’s refusal to authorize medical treatment in the past justifies mandating that future treatment may only be provided by or at the direction of physicians Ms. </a:t>
            </a:r>
            <a:r>
              <a:rPr lang="en-US" dirty="0" err="1"/>
              <a:t>Helmig</a:t>
            </a:r>
            <a:r>
              <a:rPr lang="en-US" dirty="0"/>
              <a:t> has previously self-selected. </a:t>
            </a:r>
          </a:p>
          <a:p>
            <a:pPr lvl="1"/>
            <a:r>
              <a:rPr lang="en-US" dirty="0"/>
              <a:t>Pursuant to § 287.140.1 </a:t>
            </a:r>
            <a:r>
              <a:rPr lang="en-US" dirty="0" err="1"/>
              <a:t>RSMo</a:t>
            </a:r>
            <a:r>
              <a:rPr lang="en-US" dirty="0"/>
              <a:t>, the School District has the right to select the licensed treating physician, surgeon, chiropractic physician, or other health care provider; provided, however, that such physicians, surgeons or other health care providers shall offer only those services authorized within the scope of their licenses.</a:t>
            </a:r>
          </a:p>
        </p:txBody>
      </p:sp>
    </p:spTree>
    <p:extLst>
      <p:ext uri="{BB962C8B-B14F-4D97-AF65-F5344CB8AC3E}">
        <p14:creationId xmlns:p14="http://schemas.microsoft.com/office/powerpoint/2010/main" val="39046760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On appeal, Ms. </a:t>
            </a:r>
            <a:r>
              <a:rPr lang="en-US" dirty="0" err="1"/>
              <a:t>Helmig</a:t>
            </a:r>
            <a:r>
              <a:rPr lang="en-US" dirty="0"/>
              <a:t> argued the Commission erred in ruling the School District had the right to select Ms. </a:t>
            </a:r>
            <a:r>
              <a:rPr lang="en-US" dirty="0" err="1"/>
              <a:t>Helmig’s</a:t>
            </a:r>
            <a:r>
              <a:rPr lang="en-US" dirty="0"/>
              <a:t> future medical providers.</a:t>
            </a:r>
          </a:p>
          <a:p>
            <a:r>
              <a:rPr lang="en-US" dirty="0"/>
              <a:t>Ms. </a:t>
            </a:r>
            <a:r>
              <a:rPr lang="en-US" dirty="0" err="1"/>
              <a:t>Helmig</a:t>
            </a:r>
            <a:r>
              <a:rPr lang="en-US" dirty="0"/>
              <a:t> argued the School District waived it’s right to direct medical care by refusing to provide Ms. </a:t>
            </a:r>
            <a:r>
              <a:rPr lang="en-US" dirty="0" err="1"/>
              <a:t>Helmig</a:t>
            </a:r>
            <a:r>
              <a:rPr lang="en-US" dirty="0"/>
              <a:t> medical treatment for 12 years.</a:t>
            </a:r>
          </a:p>
          <a:p>
            <a:r>
              <a:rPr lang="en-US" dirty="0"/>
              <a:t>Court of Appeals disagreed:</a:t>
            </a:r>
          </a:p>
          <a:p>
            <a:pPr lvl="1"/>
            <a:r>
              <a:rPr lang="en-US" dirty="0"/>
              <a:t>“The law is clear that when an employer fails to provide medical treatment, the employee may pick his or her own provider and assess the costs against the employer. But 287.140 says nothing about the employer waiving its right to select future medical providers, and we are not at liberty to add words to a statute or to ignore the plain meaning of the words chosen by the legislature.”</a:t>
            </a:r>
          </a:p>
        </p:txBody>
      </p:sp>
    </p:spTree>
    <p:extLst>
      <p:ext uri="{BB962C8B-B14F-4D97-AF65-F5344CB8AC3E}">
        <p14:creationId xmlns:p14="http://schemas.microsoft.com/office/powerpoint/2010/main" val="501995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dirty="0"/>
              <a:t>On appeal, Ms. </a:t>
            </a:r>
            <a:r>
              <a:rPr lang="en-US" dirty="0" err="1"/>
              <a:t>Helmig</a:t>
            </a:r>
            <a:r>
              <a:rPr lang="en-US" dirty="0"/>
              <a:t> also argued the Commission denied statutory due process by essentially failing to allow Ms. </a:t>
            </a:r>
            <a:r>
              <a:rPr lang="en-US" dirty="0" err="1"/>
              <a:t>Helmig</a:t>
            </a:r>
            <a:r>
              <a:rPr lang="en-US" dirty="0"/>
              <a:t> to address the issue of whether the medical bills should be paid directly to Ms. </a:t>
            </a:r>
            <a:r>
              <a:rPr lang="en-US" dirty="0" err="1"/>
              <a:t>Helmig</a:t>
            </a:r>
            <a:r>
              <a:rPr lang="en-US" dirty="0"/>
              <a:t>, or whether the School District should be able to pay the bills to the providers.</a:t>
            </a:r>
          </a:p>
          <a:p>
            <a:r>
              <a:rPr lang="en-US" dirty="0"/>
              <a:t>The School District’s Application for Review did not challenge either the direct payment of all the monetary awards to Ms. </a:t>
            </a:r>
            <a:r>
              <a:rPr lang="en-US" dirty="0" err="1"/>
              <a:t>Helmig</a:t>
            </a:r>
            <a:r>
              <a:rPr lang="en-US" dirty="0"/>
              <a:t> or the grant of a 25% attorney's fee. There is nothing in the record to show that the Commission gave Ms. </a:t>
            </a:r>
            <a:r>
              <a:rPr lang="en-US" dirty="0" err="1"/>
              <a:t>Helmig</a:t>
            </a:r>
            <a:r>
              <a:rPr lang="en-US" dirty="0"/>
              <a:t> and her counsel appropriate notice and an opportunity to be heard on either of these issues during the modification process.</a:t>
            </a:r>
          </a:p>
          <a:p>
            <a:endParaRPr lang="en-US" dirty="0"/>
          </a:p>
        </p:txBody>
      </p:sp>
    </p:spTree>
    <p:extLst>
      <p:ext uri="{BB962C8B-B14F-4D97-AF65-F5344CB8AC3E}">
        <p14:creationId xmlns:p14="http://schemas.microsoft.com/office/powerpoint/2010/main" val="11355969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dirty="0"/>
              <a:t>The Commission exceeded its powers and denied Ms. </a:t>
            </a:r>
            <a:r>
              <a:rPr lang="en-US" dirty="0" err="1"/>
              <a:t>Helmig</a:t>
            </a:r>
            <a:r>
              <a:rPr lang="en-US" dirty="0"/>
              <a:t> and her attorney statutory due process by modifying the ALJ's award with respect to the $152,935.67 in past medical expenses, and by removing those expenses from the scope of the 25% attorney's fee, without giving Ms. </a:t>
            </a:r>
            <a:r>
              <a:rPr lang="en-US" dirty="0" err="1"/>
              <a:t>Helmig</a:t>
            </a:r>
            <a:r>
              <a:rPr lang="en-US" dirty="0"/>
              <a:t> or her attorney appropriate notice and an opportunity to be heard on those issues.</a:t>
            </a:r>
          </a:p>
          <a:p>
            <a:r>
              <a:rPr lang="en-US" dirty="0"/>
              <a:t>The Court of Appeals recognized that the Commission may, on remand, decide not to pursue the challenged modifications. The Court of Appeals just held that, if the Commission decides to do so, it has to give Ms. </a:t>
            </a:r>
            <a:r>
              <a:rPr lang="en-US" dirty="0" err="1"/>
              <a:t>Helmig</a:t>
            </a:r>
            <a:r>
              <a:rPr lang="en-US" dirty="0"/>
              <a:t> appropriate notice and an opportunity to be heard as to each non-appealed issue the Commission wants to examine.</a:t>
            </a:r>
          </a:p>
        </p:txBody>
      </p:sp>
    </p:spTree>
    <p:extLst>
      <p:ext uri="{BB962C8B-B14F-4D97-AF65-F5344CB8AC3E}">
        <p14:creationId xmlns:p14="http://schemas.microsoft.com/office/powerpoint/2010/main" val="33097047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Bird v. US Assets Recovery, LLC, </a:t>
            </a:r>
            <a:br>
              <a:rPr lang="en-US" dirty="0"/>
            </a:br>
            <a:r>
              <a:rPr lang="en-US" sz="1500" dirty="0"/>
              <a:t>680 S.W.3d 574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fontScale="92500" lnSpcReduction="10000"/>
          </a:bodyPr>
          <a:lstStyle/>
          <a:p>
            <a:r>
              <a:rPr lang="en-US" dirty="0"/>
              <a:t>287.240.3 The word “dependent” as used in this chapter shall mean:</a:t>
            </a:r>
          </a:p>
          <a:p>
            <a:r>
              <a:rPr lang="en-US" dirty="0"/>
              <a:t>(a) A wife upon a husband with whom she lives or who is legally liable for her support, and a husband upon a wife with whom he lives or who is legally liable for his support; …</a:t>
            </a:r>
          </a:p>
          <a:p>
            <a:r>
              <a:rPr lang="en-US" dirty="0"/>
              <a:t>(b) A natural, posthumous, or adopted child or children, whether legitimate or illegitimate, including any stepchild claimable by the deceased on his or her federal tax return at the time of injury, under the age of eighteen years, or over that age if physically or mentally incapacitated from wage earning, upon the parent legally liable for the support or with whom he, she, or they are living at the time of the death of the parent. …</a:t>
            </a:r>
            <a:r>
              <a:rPr lang="en-US" b="1" i="1" dirty="0">
                <a:solidFill>
                  <a:srgbClr val="00B050"/>
                </a:solidFill>
              </a:rPr>
              <a:t>In all other cases questions of the degree of dependency shall be determined in accordance with the facts at the time of the injury, and in such other cases if there is more than one person wholly dependent the death benefit shall be divided equally among them</a:t>
            </a:r>
            <a:r>
              <a:rPr lang="en-US" dirty="0"/>
              <a:t>. …</a:t>
            </a:r>
          </a:p>
        </p:txBody>
      </p:sp>
    </p:spTree>
    <p:extLst>
      <p:ext uri="{BB962C8B-B14F-4D97-AF65-F5344CB8AC3E}">
        <p14:creationId xmlns:p14="http://schemas.microsoft.com/office/powerpoint/2010/main" val="27305702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Bird v. US Assets Recovery, LLC, </a:t>
            </a:r>
            <a:br>
              <a:rPr lang="en-US" dirty="0"/>
            </a:br>
            <a:r>
              <a:rPr lang="en-US" sz="1500" dirty="0"/>
              <a:t>680 S.W.3d 574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Karen Bird married Virgil Bird in 1987.</a:t>
            </a:r>
          </a:p>
          <a:p>
            <a:r>
              <a:rPr lang="en-US" dirty="0"/>
              <a:t>They divorced in 2019.</a:t>
            </a:r>
          </a:p>
          <a:p>
            <a:r>
              <a:rPr lang="en-US" dirty="0"/>
              <a:t>Karen and Virgil lived together until Virgil died in a work-related injury on 06/08/21.</a:t>
            </a:r>
          </a:p>
          <a:p>
            <a:r>
              <a:rPr lang="en-US" dirty="0"/>
              <a:t>Karen and Virgil maintained a joint bank account, and Virgil paid all the bills.</a:t>
            </a:r>
          </a:p>
          <a:p>
            <a:endParaRPr lang="en-US" dirty="0"/>
          </a:p>
          <a:p>
            <a:r>
              <a:rPr lang="en-US" dirty="0"/>
              <a:t>Karen filed a Claim for death benefits, alleging she was a dependent of Virgil under Section 287.240.</a:t>
            </a:r>
          </a:p>
        </p:txBody>
      </p:sp>
    </p:spTree>
    <p:extLst>
      <p:ext uri="{BB962C8B-B14F-4D97-AF65-F5344CB8AC3E}">
        <p14:creationId xmlns:p14="http://schemas.microsoft.com/office/powerpoint/2010/main" val="13577687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Bird v. US Assets Recovery, LLC, </a:t>
            </a:r>
            <a:br>
              <a:rPr lang="en-US" dirty="0"/>
            </a:br>
            <a:r>
              <a:rPr lang="en-US" sz="1500" dirty="0"/>
              <a:t>680 S.W.3d 574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fontScale="92500" lnSpcReduction="10000"/>
          </a:bodyPr>
          <a:lstStyle/>
          <a:p>
            <a:r>
              <a:rPr lang="en-US" dirty="0"/>
              <a:t>Karen argued that the reference to “In all other cases questions of the degree of dependency…” creates a catch-all condition for </a:t>
            </a:r>
            <a:r>
              <a:rPr lang="en-US" i="1" dirty="0"/>
              <a:t>all</a:t>
            </a:r>
            <a:r>
              <a:rPr lang="en-US" dirty="0"/>
              <a:t> cases where a person is dependent upon the decedent.</a:t>
            </a:r>
          </a:p>
          <a:p>
            <a:r>
              <a:rPr lang="en-US" dirty="0"/>
              <a:t>The Court of Appeals concluded Karen’s argument had no merit because she was reading this clause in isolation, ignoring the sentences before it and the clause that follows it. </a:t>
            </a:r>
          </a:p>
          <a:p>
            <a:r>
              <a:rPr lang="en-US" dirty="0"/>
              <a:t>The reference to “In all other cases” refers to cases where the degree of dependency between a child or spouse and the decedent is not outlined in the previous sentences.</a:t>
            </a:r>
          </a:p>
          <a:p>
            <a:r>
              <a:rPr lang="en-US" dirty="0"/>
              <a:t>The “in all other cases” sentence describes how to determine the degree of dependency and how to divide death benefits in cases other than those involving a dependent incapacitated spouse and dependent children. It says nothing about creating a new class of dependents. </a:t>
            </a:r>
            <a:br>
              <a:rPr lang="en-US" dirty="0"/>
            </a:br>
            <a:endParaRPr lang="en-US" dirty="0"/>
          </a:p>
        </p:txBody>
      </p:sp>
    </p:spTree>
    <p:extLst>
      <p:ext uri="{BB962C8B-B14F-4D97-AF65-F5344CB8AC3E}">
        <p14:creationId xmlns:p14="http://schemas.microsoft.com/office/powerpoint/2010/main" val="14181779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Dependent[?] of Hayes, </a:t>
            </a:r>
            <a:br>
              <a:rPr lang="en-US" dirty="0"/>
            </a:br>
            <a:r>
              <a:rPr lang="en-US" sz="1500" dirty="0"/>
              <a:t>681 S.W.3d 744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Mr. Hayes served as a volunteer firefighter and EMT for several decades.</a:t>
            </a:r>
          </a:p>
          <a:p>
            <a:r>
              <a:rPr lang="en-US" dirty="0"/>
              <a:t>In 2018, Mr. Hayes was fatally injured while transporting a fire engine for the Employer.</a:t>
            </a:r>
          </a:p>
          <a:p>
            <a:r>
              <a:rPr lang="en-US" dirty="0"/>
              <a:t>The only dispute between the parties related to the amount of the weekly death benefits to award to Ms. Hayes.</a:t>
            </a:r>
          </a:p>
          <a:p>
            <a:endParaRPr lang="en-US" dirty="0"/>
          </a:p>
          <a:p>
            <a:endParaRPr lang="en-US" dirty="0"/>
          </a:p>
          <a:p>
            <a:endParaRPr lang="en-US" dirty="0"/>
          </a:p>
        </p:txBody>
      </p:sp>
    </p:spTree>
    <p:extLst>
      <p:ext uri="{BB962C8B-B14F-4D97-AF65-F5344CB8AC3E}">
        <p14:creationId xmlns:p14="http://schemas.microsoft.com/office/powerpoint/2010/main" val="22830689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Dependent[?] of Hayes, </a:t>
            </a:r>
            <a:br>
              <a:rPr lang="en-US" dirty="0"/>
            </a:br>
            <a:r>
              <a:rPr lang="en-US" sz="1500" dirty="0"/>
              <a:t>681 S.W.3d 744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Ms. Hayes testified about the nominal amounts Mr. Hayes was paid as a volunteer firefighter.</a:t>
            </a:r>
          </a:p>
          <a:p>
            <a:r>
              <a:rPr lang="en-US" dirty="0"/>
              <a:t>Lieutenant </a:t>
            </a:r>
            <a:r>
              <a:rPr lang="en-US" dirty="0" err="1"/>
              <a:t>Zinanni</a:t>
            </a:r>
            <a:r>
              <a:rPr lang="en-US" dirty="0"/>
              <a:t> testified about the level of compensation Mr. Hayes would have received had Mr. Hayes been employed as a career firefighter.</a:t>
            </a:r>
          </a:p>
          <a:p>
            <a:r>
              <a:rPr lang="en-US" dirty="0"/>
              <a:t>Phillip Eldred testified regarding wage date for firefighters, generally, including the mean salaries for full-time firefighters nationally, within Missouri, and within southwest Missouri nonmetropolitan areas.</a:t>
            </a:r>
          </a:p>
          <a:p>
            <a:endParaRPr lang="en-US" dirty="0"/>
          </a:p>
          <a:p>
            <a:endParaRPr lang="en-US" dirty="0"/>
          </a:p>
        </p:txBody>
      </p:sp>
    </p:spTree>
    <p:extLst>
      <p:ext uri="{BB962C8B-B14F-4D97-AF65-F5344CB8AC3E}">
        <p14:creationId xmlns:p14="http://schemas.microsoft.com/office/powerpoint/2010/main" val="2188596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a:t>Harper v. Springfield Rehab &amp; Health Care Ctr./NHC Health, </a:t>
            </a:r>
            <a:br>
              <a:rPr lang="en-US" dirty="0"/>
            </a:br>
            <a:r>
              <a:rPr lang="en-US" sz="1700" dirty="0"/>
              <a:t>No. SC 100006, 2023 WL 8085221 (Mo. Nov. 21, 2023), reh'g denied (Jan. 30,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Employer argued Ms. Harper did not endure an “accident” because there was no evidence that the cart incident produced at the time objective symptoms of an injury caused by the incident.</a:t>
            </a:r>
          </a:p>
          <a:p>
            <a:r>
              <a:rPr lang="en-US" dirty="0"/>
              <a:t>In rejecting Employer’s position, Supreme Court noted:</a:t>
            </a:r>
          </a:p>
          <a:p>
            <a:pPr lvl="1"/>
            <a:r>
              <a:rPr lang="en-US" dirty="0"/>
              <a:t>Ms. Harper testified she felt an immediate pull in her back upon forcefully pushing the cart with her hips and back.</a:t>
            </a:r>
          </a:p>
          <a:p>
            <a:pPr lvl="1"/>
            <a:r>
              <a:rPr lang="en-US" dirty="0"/>
              <a:t>Dr. </a:t>
            </a:r>
            <a:r>
              <a:rPr lang="en-US" dirty="0" err="1"/>
              <a:t>Koprivica</a:t>
            </a:r>
            <a:r>
              <a:rPr lang="en-US" dirty="0"/>
              <a:t> testified the August 2018 imaging revealed indicia of injury he believed resulted from the workplace incident Harper described.</a:t>
            </a:r>
          </a:p>
          <a:p>
            <a:pPr lvl="1"/>
            <a:r>
              <a:rPr lang="en-US" dirty="0"/>
              <a:t>Ms. Harper’s testimony + Dr. </a:t>
            </a:r>
            <a:r>
              <a:rPr lang="en-US" dirty="0" err="1"/>
              <a:t>Koprivica’s</a:t>
            </a:r>
            <a:r>
              <a:rPr lang="en-US" dirty="0"/>
              <a:t> interpretation of the imaging studies = objective symptoms of an injury caused by the incident.</a:t>
            </a:r>
          </a:p>
        </p:txBody>
      </p:sp>
    </p:spTree>
    <p:extLst>
      <p:ext uri="{BB962C8B-B14F-4D97-AF65-F5344CB8AC3E}">
        <p14:creationId xmlns:p14="http://schemas.microsoft.com/office/powerpoint/2010/main" val="29691281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Dependent[?] of Hayes, </a:t>
            </a:r>
            <a:br>
              <a:rPr lang="en-US" dirty="0"/>
            </a:br>
            <a:r>
              <a:rPr lang="en-US" sz="1500" dirty="0"/>
              <a:t>681 S.W.3d 744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The ALJ conclude that Mr. Hayes’ wage could not be determined pursuant to Section 287.250.1(6).</a:t>
            </a:r>
          </a:p>
          <a:p>
            <a:r>
              <a:rPr lang="en-US" dirty="0"/>
              <a:t>However, the ALJ felt Ms. Hayes failed to present evidence to facilitate a calculation under Section 287.250.1(6).</a:t>
            </a:r>
          </a:p>
          <a:p>
            <a:r>
              <a:rPr lang="en-US" dirty="0"/>
              <a:t>Citing </a:t>
            </a:r>
            <a:r>
              <a:rPr lang="en-US" i="1" dirty="0"/>
              <a:t>Johnson v. City of </a:t>
            </a:r>
            <a:r>
              <a:rPr lang="en-US" i="1" dirty="0" err="1"/>
              <a:t>Duenweg</a:t>
            </a:r>
            <a:r>
              <a:rPr lang="en-US" i="1" dirty="0"/>
              <a:t> Fire Dept.</a:t>
            </a:r>
            <a:r>
              <a:rPr lang="en-US" dirty="0"/>
              <a:t>, the ALJ concluded the pay of a neighboring full-time firefighter is not indicative of the pay of a volunteer firefighter.</a:t>
            </a:r>
          </a:p>
          <a:p>
            <a:r>
              <a:rPr lang="en-US" dirty="0"/>
              <a:t>The ALJ awarded the statutory minimum of $40.00/week.</a:t>
            </a:r>
          </a:p>
          <a:p>
            <a:r>
              <a:rPr lang="en-US" dirty="0"/>
              <a:t>The Commission affirmed.</a:t>
            </a:r>
          </a:p>
          <a:p>
            <a:endParaRPr lang="en-US" dirty="0"/>
          </a:p>
          <a:p>
            <a:endParaRPr lang="en-US" dirty="0"/>
          </a:p>
          <a:p>
            <a:endParaRPr lang="en-US" dirty="0"/>
          </a:p>
        </p:txBody>
      </p:sp>
    </p:spTree>
    <p:extLst>
      <p:ext uri="{BB962C8B-B14F-4D97-AF65-F5344CB8AC3E}">
        <p14:creationId xmlns:p14="http://schemas.microsoft.com/office/powerpoint/2010/main" val="1922735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Dependent[?] of Hayes, </a:t>
            </a:r>
            <a:br>
              <a:rPr lang="en-US" dirty="0"/>
            </a:br>
            <a:r>
              <a:rPr lang="en-US" sz="1500" dirty="0"/>
              <a:t>681 S.W.3d 744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On appeal, Ms. Hayes argued the Commission erred in finding there was no evidence in the record that the services Mr. Hayes provided as a volunteer firefighter were similar to the services provided by full-time career firefighters. </a:t>
            </a:r>
          </a:p>
          <a:p>
            <a:r>
              <a:rPr lang="en-US" dirty="0"/>
              <a:t>The Court of Appeals agreed, noting the plain language under Section 287.250.1(6) simply requires that the appropriate wage shall be the “usual wage for similar services” provided by paid employees of any employer.</a:t>
            </a:r>
          </a:p>
          <a:p>
            <a:r>
              <a:rPr lang="en-US" dirty="0"/>
              <a:t>Ms. Hayes introduced evidence on the average wage of career firefighters in the State of Missouri and in southwestern Missouri rural fire departments.</a:t>
            </a:r>
          </a:p>
          <a:p>
            <a:r>
              <a:rPr lang="en-US" dirty="0"/>
              <a:t>The Commission did not then compare the services provided by such firefighters to the services provided by Mr. Hayes as a volunteer firefighter to determine whether those services are “similar” as is required by section 287.250.1(6).</a:t>
            </a:r>
          </a:p>
          <a:p>
            <a:endParaRPr lang="en-US" dirty="0"/>
          </a:p>
          <a:p>
            <a:endParaRPr lang="en-US" dirty="0"/>
          </a:p>
        </p:txBody>
      </p:sp>
    </p:spTree>
    <p:extLst>
      <p:ext uri="{BB962C8B-B14F-4D97-AF65-F5344CB8AC3E}">
        <p14:creationId xmlns:p14="http://schemas.microsoft.com/office/powerpoint/2010/main" val="577028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Dependent[?] of Hayes, </a:t>
            </a:r>
            <a:br>
              <a:rPr lang="en-US" dirty="0"/>
            </a:br>
            <a:r>
              <a:rPr lang="en-US" sz="1500" dirty="0"/>
              <a:t>681 S.W.3d 744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The Commission failed to make the appropriate credibility determinations regarding the testimony of Ms. Hayes, Lieutenant </a:t>
            </a:r>
            <a:r>
              <a:rPr lang="en-US" dirty="0" err="1"/>
              <a:t>Zinanni</a:t>
            </a:r>
            <a:r>
              <a:rPr lang="en-US" dirty="0"/>
              <a:t>, and Phillip Eldred.</a:t>
            </a:r>
          </a:p>
          <a:p>
            <a:r>
              <a:rPr lang="en-US" dirty="0"/>
              <a:t>The Court of Appeals remanded the case back to the Commission to determine whether a wage for the purpose of calculating compensation in the form of the “usual wage for similar services” can be determined under section 287.250.1(6).</a:t>
            </a:r>
          </a:p>
          <a:p>
            <a:endParaRPr lang="en-US" dirty="0"/>
          </a:p>
          <a:p>
            <a:endParaRPr lang="en-US" dirty="0"/>
          </a:p>
        </p:txBody>
      </p:sp>
    </p:spTree>
    <p:extLst>
      <p:ext uri="{BB962C8B-B14F-4D97-AF65-F5344CB8AC3E}">
        <p14:creationId xmlns:p14="http://schemas.microsoft.com/office/powerpoint/2010/main" val="868511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Fernandez v. Smithfield Foods, Inc., </a:t>
            </a:r>
            <a:br>
              <a:rPr lang="en-US" dirty="0"/>
            </a:br>
            <a:r>
              <a:rPr lang="en-US" sz="1500" dirty="0"/>
              <a:t>689 S.W.3d 499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On 02/22/21, Mr. Fernandez was walking down a set of stairs to the breakroom when he lost his footing, causing his left foot to “skid” down three steps.  </a:t>
            </a:r>
          </a:p>
          <a:p>
            <a:r>
              <a:rPr lang="en-US" dirty="0"/>
              <a:t>Mr. Fernandez immediately reported injuring his left knee to his supervisor.</a:t>
            </a:r>
          </a:p>
          <a:p>
            <a:r>
              <a:rPr lang="en-US" dirty="0"/>
              <a:t>Two days later, Mr. Fernandez was directed to Concentra for authorized medical treatment.</a:t>
            </a:r>
          </a:p>
          <a:p>
            <a:r>
              <a:rPr lang="en-US" dirty="0"/>
              <a:t>A few weeks later, Mr. Fernandez’s claim was denied as not arising out of his employment with Smithfield Foods, Inc.</a:t>
            </a:r>
          </a:p>
          <a:p>
            <a:endParaRPr lang="en-US" dirty="0"/>
          </a:p>
          <a:p>
            <a:endParaRPr lang="en-US" dirty="0"/>
          </a:p>
        </p:txBody>
      </p:sp>
    </p:spTree>
    <p:extLst>
      <p:ext uri="{BB962C8B-B14F-4D97-AF65-F5344CB8AC3E}">
        <p14:creationId xmlns:p14="http://schemas.microsoft.com/office/powerpoint/2010/main" val="2971186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Fernandez v. Smithfield Foods, Inc., </a:t>
            </a:r>
            <a:br>
              <a:rPr lang="en-US" dirty="0"/>
            </a:br>
            <a:r>
              <a:rPr lang="en-US" sz="1500" dirty="0"/>
              <a:t>689 S.W.3d 499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A Hardship Hearing was held on 10/12/22.</a:t>
            </a:r>
          </a:p>
          <a:p>
            <a:r>
              <a:rPr lang="en-US" dirty="0"/>
              <a:t>ALJ found that Mr. Fernandez had a compensable injury, and awarded additional treatment for Mr. Fernandez’s left knee.</a:t>
            </a:r>
          </a:p>
          <a:p>
            <a:r>
              <a:rPr lang="en-US" dirty="0"/>
              <a:t>Smithfield Foods appealed to the Commission.</a:t>
            </a:r>
          </a:p>
          <a:p>
            <a:r>
              <a:rPr lang="en-US" dirty="0"/>
              <a:t>Mr. Fernandez filed a Motion to Dismiss the appeal, arguing Commission had no authority to review the ALJ Temporary Award because:</a:t>
            </a:r>
          </a:p>
          <a:p>
            <a:pPr lvl="1"/>
            <a:r>
              <a:rPr lang="en-US" dirty="0"/>
              <a:t>Smithfield Foods had already paid for some of Fernandez's medical care, and therefore, Smithfield Foods was merely disputing the extent and duration of Smithfield Foods's liability, and not whether it </a:t>
            </a:r>
            <a:r>
              <a:rPr lang="en-US" i="1" dirty="0"/>
              <a:t>had</a:t>
            </a:r>
            <a:r>
              <a:rPr lang="en-US" dirty="0"/>
              <a:t> liability. </a:t>
            </a:r>
          </a:p>
          <a:p>
            <a:endParaRPr lang="en-US" dirty="0"/>
          </a:p>
          <a:p>
            <a:endParaRPr lang="en-US" dirty="0"/>
          </a:p>
        </p:txBody>
      </p:sp>
    </p:spTree>
    <p:extLst>
      <p:ext uri="{BB962C8B-B14F-4D97-AF65-F5344CB8AC3E}">
        <p14:creationId xmlns:p14="http://schemas.microsoft.com/office/powerpoint/2010/main" val="2607810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Fernandez v. Smithfield Foods, Inc., </a:t>
            </a:r>
            <a:br>
              <a:rPr lang="en-US" dirty="0"/>
            </a:br>
            <a:r>
              <a:rPr lang="en-US" sz="1500" dirty="0"/>
              <a:t>689 S.W.3d 499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fontScale="92500" lnSpcReduction="20000"/>
          </a:bodyPr>
          <a:lstStyle/>
          <a:p>
            <a:pPr marL="0" indent="0">
              <a:buNone/>
            </a:pPr>
            <a:r>
              <a:rPr lang="en-US" dirty="0"/>
              <a:t>8 C.S.R. Section 20-3.040 provides:</a:t>
            </a:r>
          </a:p>
          <a:p>
            <a:r>
              <a:rPr lang="en-US" dirty="0"/>
              <a:t>(1) Whenever an ALJ issues a Temporary or Partial award under section 287.510, </a:t>
            </a:r>
            <a:r>
              <a:rPr lang="en-US" dirty="0" err="1"/>
              <a:t>RSMo</a:t>
            </a:r>
            <a:r>
              <a:rPr lang="en-US" dirty="0"/>
              <a:t>, the same shall not be considered to be a final award from which an application for review…may be made. The time for making an application for review shall not commence until a Final Award is issued by the ALJ in cases where a Temporary or Partial Award has been issued.</a:t>
            </a:r>
          </a:p>
          <a:p>
            <a:r>
              <a:rPr lang="en-US" dirty="0"/>
              <a:t>(2) Any party who feels aggrieved by the issuance of a Temporary or Partial Award by any ALJ may petition the Commission to review the evidence upon the ground that the Applicant is not liable for the payment of any compensation and especially setting forth the grounds for the basis of that contention and where the evidence fails to support findings of the ALJ as to liability for the payment of compensation. </a:t>
            </a:r>
          </a:p>
          <a:p>
            <a:pPr lvl="1"/>
            <a:r>
              <a:rPr lang="en-US" dirty="0"/>
              <a:t>The Commission will not consider applications or petitions for the review of Temporary or Partial Awards where the only contention is as to the extent or duration of the disability of the employee for the reason that the ALJ has not made a final award and determination of the extent or duration of disability.</a:t>
            </a:r>
          </a:p>
          <a:p>
            <a:endParaRPr lang="en-US" dirty="0"/>
          </a:p>
        </p:txBody>
      </p:sp>
    </p:spTree>
    <p:extLst>
      <p:ext uri="{BB962C8B-B14F-4D97-AF65-F5344CB8AC3E}">
        <p14:creationId xmlns:p14="http://schemas.microsoft.com/office/powerpoint/2010/main" val="4171301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Fernandez v. Smithfield Foods, Inc., </a:t>
            </a:r>
            <a:br>
              <a:rPr lang="en-US" dirty="0"/>
            </a:br>
            <a:r>
              <a:rPr lang="en-US" sz="1500" dirty="0"/>
              <a:t>689 S.W.3d 499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Commission reversed the ALJ’s Temporary Award and denied compensation.</a:t>
            </a:r>
          </a:p>
          <a:p>
            <a:r>
              <a:rPr lang="en-US" dirty="0"/>
              <a:t>Commission concluded that Smithfield Foods was denying all liability for Mr. Fernandez's claim, and that its provision of initial medical care through the facility's nurse and Concentra did not preclude Smithfield Foods from seeking review of the ALJ’s Temporary Award.</a:t>
            </a:r>
          </a:p>
          <a:p>
            <a:endParaRPr lang="en-US" dirty="0"/>
          </a:p>
          <a:p>
            <a:endParaRPr lang="en-US" dirty="0"/>
          </a:p>
          <a:p>
            <a:endParaRPr lang="en-US" dirty="0"/>
          </a:p>
        </p:txBody>
      </p:sp>
    </p:spTree>
    <p:extLst>
      <p:ext uri="{BB962C8B-B14F-4D97-AF65-F5344CB8AC3E}">
        <p14:creationId xmlns:p14="http://schemas.microsoft.com/office/powerpoint/2010/main" val="3116190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Fernandez v. Smithfield Foods, Inc., </a:t>
            </a:r>
            <a:br>
              <a:rPr lang="en-US" dirty="0"/>
            </a:br>
            <a:r>
              <a:rPr lang="en-US" sz="1500" dirty="0"/>
              <a:t>689 S.W.3d 499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lnSpcReduction="10000"/>
          </a:bodyPr>
          <a:lstStyle/>
          <a:p>
            <a:r>
              <a:rPr lang="en-US" dirty="0"/>
              <a:t>The factual circumstances must be reviewed to determine whether the employer has either stipulated to the fact of a compensable injury or has effectively taken responsibility for the injury by directing or controlling the medical treatment or by otherwise compensating the employee in a manner that is inherently inconsistent with contesting liability.</a:t>
            </a:r>
          </a:p>
          <a:p>
            <a:r>
              <a:rPr lang="en-US" dirty="0"/>
              <a:t>Though Smithfield Foods provided early medical care to Mr. Fernandez through its facility nurse and at Concentra, the record establishes that this care was limited in time and scope, and was terminated immediately when the employer's workers’ compensation insurer denied Mr. Fernandez's claim.</a:t>
            </a:r>
          </a:p>
          <a:p>
            <a:r>
              <a:rPr lang="en-US" dirty="0"/>
              <a:t>Subsequent to the early medical care provided to Mr. Fernandez, Smithfield Foods has consistently denied that Mr. Fernandez suffered an injury arising out of and in the course of his employment, and has consistently denied that it has any liability for Mr. Fernandez's workers’ compensation claim.</a:t>
            </a:r>
          </a:p>
          <a:p>
            <a:endParaRPr lang="en-US" dirty="0"/>
          </a:p>
          <a:p>
            <a:endParaRPr lang="en-US" dirty="0"/>
          </a:p>
        </p:txBody>
      </p:sp>
    </p:spTree>
    <p:extLst>
      <p:ext uri="{BB962C8B-B14F-4D97-AF65-F5344CB8AC3E}">
        <p14:creationId xmlns:p14="http://schemas.microsoft.com/office/powerpoint/2010/main" val="165254280"/>
      </p:ext>
    </p:extLst>
  </p:cSld>
  <p:clrMapOvr>
    <a:masterClrMapping/>
  </p:clrMapOvr>
</p:sld>
</file>

<file path=ppt/theme/theme1.xml><?xml version="1.0" encoding="utf-8"?>
<a:theme xmlns:a="http://schemas.openxmlformats.org/drawingml/2006/main" name="StreetscapeVTI">
  <a:themeElements>
    <a:clrScheme name="AnalogousFromDarkSeedLeftStep">
      <a:dk1>
        <a:srgbClr val="000000"/>
      </a:dk1>
      <a:lt1>
        <a:srgbClr val="FFFFFF"/>
      </a:lt1>
      <a:dk2>
        <a:srgbClr val="1A212E"/>
      </a:dk2>
      <a:lt2>
        <a:srgbClr val="F0F3F1"/>
      </a:lt2>
      <a:accent1>
        <a:srgbClr val="E729A7"/>
      </a:accent1>
      <a:accent2>
        <a:srgbClr val="C517D5"/>
      </a:accent2>
      <a:accent3>
        <a:srgbClr val="8829E7"/>
      </a:accent3>
      <a:accent4>
        <a:srgbClr val="3E30D9"/>
      </a:accent4>
      <a:accent5>
        <a:srgbClr val="2968E7"/>
      </a:accent5>
      <a:accent6>
        <a:srgbClr val="17A5D5"/>
      </a:accent6>
      <a:hlink>
        <a:srgbClr val="3F54BF"/>
      </a:hlink>
      <a:folHlink>
        <a:srgbClr val="7F7F7F"/>
      </a:folHlink>
    </a:clrScheme>
    <a:fontScheme name="Street">
      <a:majorFont>
        <a:latin typeface="Franklin Gothic Heavy"/>
        <a:ea typeface=""/>
        <a:cs typeface=""/>
      </a:majorFont>
      <a:minorFont>
        <a:latin typeface="Consola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reetscapeVTI" id="{B20F88EA-96D0-4E96-9207-A1488DAC5867}" vid="{3F7E5CFE-E584-4E58-A75E-141AC45B1490}"/>
    </a:ext>
  </a:extLst>
</a:theme>
</file>

<file path=docProps/app.xml><?xml version="1.0" encoding="utf-8"?>
<Properties xmlns="http://schemas.openxmlformats.org/officeDocument/2006/extended-properties" xmlns:vt="http://schemas.openxmlformats.org/officeDocument/2006/docPropsVTypes">
  <TotalTime>169</TotalTime>
  <Words>5752</Words>
  <Application>Microsoft Office PowerPoint</Application>
  <PresentationFormat>Widescreen</PresentationFormat>
  <Paragraphs>221</Paragraphs>
  <Slides>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Consolas</vt:lpstr>
      <vt:lpstr>Franklin Gothic Heavy</vt:lpstr>
      <vt:lpstr>StreetscapeVTI</vt:lpstr>
      <vt:lpstr>2023-2024 Missouri Case Law Update</vt:lpstr>
      <vt:lpstr>Harper v. Springfield Rehab &amp; Health Care Ctr./NHC Health,  No. SC 100006, 2023 WL 8085221 (Mo. Nov. 21, 2023), reh'g denied (Jan. 30, 2024)</vt:lpstr>
      <vt:lpstr>Harper v. Springfield Rehab &amp; Health Care Ctr./NHC Health,  No. SC 100006, 2023 WL 8085221 (Mo. Nov. 21, 2023), reh'g denied (Jan. 30, 2024)</vt:lpstr>
      <vt:lpstr>Harper v. Springfield Rehab &amp; Health Care Ctr./NHC Health,  No. SC 100006, 2023 WL 8085221 (Mo. Nov. 21, 2023), reh'g denied (Jan. 30, 2024)</vt:lpstr>
      <vt:lpstr>Fernandez v. Smithfield Foods, Inc.,  689 S.W.3d 499 (Mo. Ct. App. 2024)</vt:lpstr>
      <vt:lpstr>Fernandez v. Smithfield Foods, Inc.,  689 S.W.3d 499 (Mo. Ct. App. 2024)</vt:lpstr>
      <vt:lpstr>Fernandez v. Smithfield Foods, Inc.,  689 S.W.3d 499 (Mo. Ct. App. 2024)</vt:lpstr>
      <vt:lpstr>Fernandez v. Smithfield Foods, Inc.,  689 S.W.3d 499 (Mo. Ct. App. 2024)</vt:lpstr>
      <vt:lpstr>Fernandez v. Smithfield Foods, Inc.,  689 S.W.3d 499 (Mo. Ct. App. 2024)</vt:lpstr>
      <vt:lpstr>Collins v. Century Ready Mix, Inc.,  678 S.W.3d 178 (Mo. Ct. App. 2023)</vt:lpstr>
      <vt:lpstr>Collins v. Century Ready Mix, Inc.,  678 S.W.3d 178 (Mo. Ct. App. 2023)</vt:lpstr>
      <vt:lpstr>Collins v. Century Ready Mix, Inc.,  678 S.W.3d 178 (Mo. Ct. App. 2023)</vt:lpstr>
      <vt:lpstr>Collins v. Century Ready Mix, Inc.,  678 S.W.3d 178 (Mo. Ct. App. 2023)</vt:lpstr>
      <vt:lpstr>Roe v. Darden Restaurants, Inc.,  677 S.W.3d 568 (Mo. Ct. App. 2023), reh'g and/or transfer denied (Oct. 3, 2023),  transfer denied (Nov. 21, 2023)</vt:lpstr>
      <vt:lpstr>Roe v. Darden Restaurants, Inc.,  677 S.W.3d 568 (Mo. Ct. App. 2023), reh'g and/or transfer denied (Oct. 3, 2023),  transfer denied (Nov. 21, 2023)</vt:lpstr>
      <vt:lpstr>Roe v. Darden Restaurants, Inc.,  677 S.W.3d 568 (Mo. Ct. App. 2023), reh'g and/or transfer denied (Oct. 3, 2023),  transfer denied (Nov. 21, 2023)</vt:lpstr>
      <vt:lpstr>Roe v. Darden Restaurants, Inc.,  677 S.W.3d 568 (Mo. Ct. App. 2023), reh'g and/or transfer denied (Oct. 3, 2023),  transfer denied (Nov. 21, 2023)</vt:lpstr>
      <vt:lpstr>Roe v. Darden Restaurants, Inc.,  677 S.W.3d 568 (Mo. Ct. App. 2023), reh'g and/or transfer denied (Oct. 3, 2023),  transfer denied (Nov. 21, 2023)</vt:lpstr>
      <vt:lpstr>McCoy v. Meridian Med. Tech.,  675 S.W.3d 740 (Mo. Ct. App. 2023), transfer denied (Sept. 26, 2023)</vt:lpstr>
      <vt:lpstr>McCoy v. Meridian Med. Tech.,  675 S.W.3d 740 (Mo. Ct. App. 2023), transfer denied (Sept. 26, 2023)</vt:lpstr>
      <vt:lpstr>McCoy v. Meridian Med. Tech.,  675 S.W.3d 740 (Mo. Ct. App. 2023), transfer denied (Sept. 26, 2023)</vt:lpstr>
      <vt:lpstr>McCoy v. Meridian Med. Tech.,  675 S.W.3d 740 (Mo. Ct. App. 2023), transfer denied (Sept. 26, 2023)</vt:lpstr>
      <vt:lpstr>Watson v. Tuthill Corp.,  672 S.W.3d 260 (Mo. Ct. App. 2023)</vt:lpstr>
      <vt:lpstr>Watson v. Tuthill Corp.,  672 S.W.3d 260 (Mo. Ct. App. 2023)</vt:lpstr>
      <vt:lpstr>Watson v. Tuthill Corp.,  672 S.W.3d 260 (Mo. Ct. App. 2023)</vt:lpstr>
      <vt:lpstr>Watson v. Tuthill Corp.,  672 S.W.3d 260 (Mo. Ct. App. 2023)</vt:lpstr>
      <vt:lpstr>Watson v. Tuthill Corp.,  672 S.W.3d 260 (Mo. Ct. App. 2023)</vt:lpstr>
      <vt:lpstr>Helmig v. Springfield R-12 School District No. SD38181, 2024 WL 2105581 (Mo. Ct. App. May 10, 2024) [**BRAND NEW**]</vt:lpstr>
      <vt:lpstr>Helmig v. Springfield R-12 School District No. SD38181, 2024 WL 2105581 (Mo. Ct. App. May 10, 2024) [**BRAND NEW**]</vt:lpstr>
      <vt:lpstr>Helmig v. Springfield R-12 School District No. SD38181, 2024 WL 2105581 (Mo. Ct. App. May 10, 2024) [**BRAND NEW**]</vt:lpstr>
      <vt:lpstr>Helmig v. Springfield R-12 School District No. SD38181, 2024 WL 2105581 (Mo. Ct. App. May 10, 2024) [**BRAND NEW**]</vt:lpstr>
      <vt:lpstr>Helmig v. Springfield R-12 School District No. SD38181, 2024 WL 2105581 (Mo. Ct. App. May 10, 2024) [**BRAND NEW**]</vt:lpstr>
      <vt:lpstr>Helmig v. Springfield R-12 School District No. SD38181, 2024 WL 2105581 (Mo. Ct. App. May 10, 2024) [**BRAND NEW**]</vt:lpstr>
      <vt:lpstr>Helmig v. Springfield R-12 School District No. SD38181, 2024 WL 2105581 (Mo. Ct. App. May 10, 2024) [**BRAND NEW**]</vt:lpstr>
      <vt:lpstr>Bird v. US Assets Recovery, LLC,  680 S.W.3d 574 (Mo. Ct. App. 2023)</vt:lpstr>
      <vt:lpstr>Bird v. US Assets Recovery, LLC,  680 S.W.3d 574 (Mo. Ct. App. 2023)</vt:lpstr>
      <vt:lpstr>Bird v. US Assets Recovery, LLC,  680 S.W.3d 574 (Mo. Ct. App. 2023)</vt:lpstr>
      <vt:lpstr>Dependent[?] of Hayes,  681 S.W.3d 744 (Mo. Ct. App. 2024)</vt:lpstr>
      <vt:lpstr>Dependent[?] of Hayes,  681 S.W.3d 744 (Mo. Ct. App. 2024)</vt:lpstr>
      <vt:lpstr>Dependent[?] of Hayes,  681 S.W.3d 744 (Mo. Ct. App. 2024)</vt:lpstr>
      <vt:lpstr>Dependent[?] of Hayes,  681 S.W.3d 744 (Mo. Ct. App. 2024)</vt:lpstr>
      <vt:lpstr>Dependent[?] of Hayes,  681 S.W.3d 744 (Mo. Ct. App.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2023-2024 Missouri Case Law Update</dc:title>
  <dc:creator>Danny J. Schmitz</dc:creator>
  <cp:lastModifiedBy>Katherine Lange</cp:lastModifiedBy>
  <cp:revision>16</cp:revision>
  <dcterms:created xsi:type="dcterms:W3CDTF">2024-05-12T16:42:46Z</dcterms:created>
  <dcterms:modified xsi:type="dcterms:W3CDTF">2024-08-20T16:16:07Z</dcterms:modified>
</cp:coreProperties>
</file>