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81" r:id="rId5"/>
    <p:sldId id="256" r:id="rId6"/>
    <p:sldId id="280" r:id="rId7"/>
    <p:sldId id="282" r:id="rId8"/>
    <p:sldId id="291" r:id="rId9"/>
    <p:sldId id="289" r:id="rId10"/>
    <p:sldId id="288" r:id="rId11"/>
    <p:sldId id="292" r:id="rId12"/>
    <p:sldId id="285" r:id="rId13"/>
    <p:sldId id="286" r:id="rId14"/>
    <p:sldId id="284" r:id="rId15"/>
    <p:sldId id="287" r:id="rId16"/>
    <p:sldId id="290"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663"/>
    <a:srgbClr val="515D76"/>
    <a:srgbClr val="FEA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AABAD1-CDD7-4BD7-9CB2-BC43AEDA4C4F}" v="1" dt="2024-08-19T23:06:54.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80" d="100"/>
          <a:sy n="80" d="100"/>
        </p:scale>
        <p:origin x="96" y="114"/>
      </p:cViewPr>
      <p:guideLst/>
    </p:cSldViewPr>
  </p:slideViewPr>
  <p:notesTextViewPr>
    <p:cViewPr>
      <p:scale>
        <a:sx n="1" d="1"/>
        <a:sy n="1" d="1"/>
      </p:scale>
      <p:origin x="0" y="0"/>
    </p:cViewPr>
  </p:notesTextViewPr>
  <p:sorterViewPr>
    <p:cViewPr>
      <p:scale>
        <a:sx n="100" d="100"/>
        <a:sy n="100" d="100"/>
      </p:scale>
      <p:origin x="0" y="-2652"/>
    </p:cViewPr>
  </p:sorterViewPr>
  <p:notesViewPr>
    <p:cSldViewPr snapToGrid="0">
      <p:cViewPr varScale="1">
        <p:scale>
          <a:sx n="76" d="100"/>
          <a:sy n="76" d="100"/>
        </p:scale>
        <p:origin x="213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97EE9D7-B0B3-435B-8AAE-09CB5162A496}" type="datetimeFigureOut">
              <a:rPr lang="en-US" smtClean="0"/>
              <a:t>8/19/2024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F373A9-599A-45E2-816A-537755A935A9}" type="slidenum">
              <a:rPr lang="en-US" smtClean="0"/>
              <a:t>‹#›</a:t>
            </a:fld>
            <a:endParaRPr lang="en-US"/>
          </a:p>
        </p:txBody>
      </p:sp>
    </p:spTree>
    <p:extLst>
      <p:ext uri="{BB962C8B-B14F-4D97-AF65-F5344CB8AC3E}">
        <p14:creationId xmlns:p14="http://schemas.microsoft.com/office/powerpoint/2010/main" val="239754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F373A9-599A-45E2-816A-537755A935A9}" type="slidenum">
              <a:rPr lang="en-US" smtClean="0"/>
              <a:t>1</a:t>
            </a:fld>
            <a:endParaRPr lang="en-US"/>
          </a:p>
        </p:txBody>
      </p:sp>
    </p:spTree>
    <p:extLst>
      <p:ext uri="{BB962C8B-B14F-4D97-AF65-F5344CB8AC3E}">
        <p14:creationId xmlns:p14="http://schemas.microsoft.com/office/powerpoint/2010/main" val="226104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On July 19, Governor Parson appointed Senator Lauren Arthur to the Labor and Industrial Relations Commission. Please welcome Commissioner Arthur, who was sworn in July 22!</a:t>
            </a:r>
          </a:p>
          <a:p>
            <a:pPr marL="698813" indent="-698813">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Chair Rodney Campbell, whose term recently expired, was also appointed and will remain as Chair of the LIRC. Congratulations, Chairman Campbell!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 July 1, Administrative Law Judge Kevin Fick took the oath of office. He will work from the Springfield adjudication office in the Southern region.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Administrative Law Judge Skyler Burks took the oath of office on July 15 and will work from the Springfield adjudication office.</a:t>
            </a:r>
          </a:p>
          <a:p>
            <a:endParaRPr lang="en-US" dirty="0"/>
          </a:p>
        </p:txBody>
      </p:sp>
      <p:sp>
        <p:nvSpPr>
          <p:cNvPr id="4" name="Slide Number Placeholder 3"/>
          <p:cNvSpPr>
            <a:spLocks noGrp="1"/>
          </p:cNvSpPr>
          <p:nvPr>
            <p:ph type="sldNum" sz="quarter" idx="5"/>
          </p:nvPr>
        </p:nvSpPr>
        <p:spPr/>
        <p:txBody>
          <a:bodyPr/>
          <a:lstStyle/>
          <a:p>
            <a:fld id="{30F373A9-599A-45E2-816A-537755A935A9}" type="slidenum">
              <a:rPr lang="en-US" smtClean="0"/>
              <a:t>2</a:t>
            </a:fld>
            <a:endParaRPr lang="en-US"/>
          </a:p>
        </p:txBody>
      </p:sp>
    </p:spTree>
    <p:extLst>
      <p:ext uri="{BB962C8B-B14F-4D97-AF65-F5344CB8AC3E}">
        <p14:creationId xmlns:p14="http://schemas.microsoft.com/office/powerpoint/2010/main" val="472829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F373A9-599A-45E2-816A-537755A935A9}" type="slidenum">
              <a:rPr lang="en-US" smtClean="0"/>
              <a:t>3</a:t>
            </a:fld>
            <a:endParaRPr lang="en-US"/>
          </a:p>
        </p:txBody>
      </p:sp>
    </p:spTree>
    <p:extLst>
      <p:ext uri="{BB962C8B-B14F-4D97-AF65-F5344CB8AC3E}">
        <p14:creationId xmlns:p14="http://schemas.microsoft.com/office/powerpoint/2010/main" val="298511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F373A9-599A-45E2-816A-537755A935A9}" type="slidenum">
              <a:rPr lang="en-US" smtClean="0"/>
              <a:t>4</a:t>
            </a:fld>
            <a:endParaRPr lang="en-US"/>
          </a:p>
        </p:txBody>
      </p:sp>
    </p:spTree>
    <p:extLst>
      <p:ext uri="{BB962C8B-B14F-4D97-AF65-F5344CB8AC3E}">
        <p14:creationId xmlns:p14="http://schemas.microsoft.com/office/powerpoint/2010/main" val="2837629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F373A9-599A-45E2-816A-537755A935A9}" type="slidenum">
              <a:rPr lang="en-US" smtClean="0"/>
              <a:t>5</a:t>
            </a:fld>
            <a:endParaRPr lang="en-US"/>
          </a:p>
        </p:txBody>
      </p:sp>
    </p:spTree>
    <p:extLst>
      <p:ext uri="{BB962C8B-B14F-4D97-AF65-F5344CB8AC3E}">
        <p14:creationId xmlns:p14="http://schemas.microsoft.com/office/powerpoint/2010/main" val="3685207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a:rPr>
              <a:t>A strategic initiative team of DOLIR staff, partnering with Missouri Capitol Police and the Lincoln University Police Department, took steps to improve the safety and security of staff and the citizens they serve.   This initiative was a winner in the overall state’s 2023 Show Me Challenge competition, based on the “Shark Tank” TV pitch program.  They are now finalizing a safety playbook to be shared across state agencies.</a:t>
            </a:r>
            <a:endParaRPr lang="en-US" dirty="0"/>
          </a:p>
        </p:txBody>
      </p:sp>
      <p:sp>
        <p:nvSpPr>
          <p:cNvPr id="4" name="Slide Number Placeholder 3"/>
          <p:cNvSpPr>
            <a:spLocks noGrp="1"/>
          </p:cNvSpPr>
          <p:nvPr>
            <p:ph type="sldNum" sz="quarter" idx="5"/>
          </p:nvPr>
        </p:nvSpPr>
        <p:spPr/>
        <p:txBody>
          <a:bodyPr/>
          <a:lstStyle/>
          <a:p>
            <a:fld id="{30F373A9-599A-45E2-816A-537755A935A9}" type="slidenum">
              <a:rPr lang="en-US" smtClean="0"/>
              <a:t>6</a:t>
            </a:fld>
            <a:endParaRPr lang="en-US"/>
          </a:p>
        </p:txBody>
      </p:sp>
    </p:spTree>
    <p:extLst>
      <p:ext uri="{BB962C8B-B14F-4D97-AF65-F5344CB8AC3E}">
        <p14:creationId xmlns:p14="http://schemas.microsoft.com/office/powerpoint/2010/main" val="1289086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pple-system"/>
              </a:rPr>
              <a:t>For youth who are 14 and 15 years of age, this course will provide them with the materials needed to be certified through the Department of Labor’s Hazardous Occupations in Agriculture Order (HOOA). Receiving this certificate enable youth 14 to 15 years of age to perform jobs listed as potentially hazardous such as operating a tractor over 20 PTO hp. </a:t>
            </a:r>
            <a:endParaRPr lang="en-US" dirty="0"/>
          </a:p>
        </p:txBody>
      </p:sp>
      <p:sp>
        <p:nvSpPr>
          <p:cNvPr id="4" name="Slide Number Placeholder 3"/>
          <p:cNvSpPr>
            <a:spLocks noGrp="1"/>
          </p:cNvSpPr>
          <p:nvPr>
            <p:ph type="sldNum" sz="quarter" idx="5"/>
          </p:nvPr>
        </p:nvSpPr>
        <p:spPr/>
        <p:txBody>
          <a:bodyPr/>
          <a:lstStyle/>
          <a:p>
            <a:fld id="{30F373A9-599A-45E2-816A-537755A935A9}" type="slidenum">
              <a:rPr lang="en-US" smtClean="0"/>
              <a:t>7</a:t>
            </a:fld>
            <a:endParaRPr lang="en-US"/>
          </a:p>
        </p:txBody>
      </p:sp>
    </p:spTree>
    <p:extLst>
      <p:ext uri="{BB962C8B-B14F-4D97-AF65-F5344CB8AC3E}">
        <p14:creationId xmlns:p14="http://schemas.microsoft.com/office/powerpoint/2010/main" val="2945971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F373A9-599A-45E2-816A-537755A935A9}" type="slidenum">
              <a:rPr lang="en-US" smtClean="0"/>
              <a:t>13</a:t>
            </a:fld>
            <a:endParaRPr lang="en-US"/>
          </a:p>
        </p:txBody>
      </p:sp>
    </p:spTree>
    <p:extLst>
      <p:ext uri="{BB962C8B-B14F-4D97-AF65-F5344CB8AC3E}">
        <p14:creationId xmlns:p14="http://schemas.microsoft.com/office/powerpoint/2010/main" val="267144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0C86B-D451-3852-AF4C-FADE80CB48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4090F2-6293-A1AD-E454-E92F1ED774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0A1F88-BCB0-CB1E-F406-1D8EEB32CBFD}"/>
              </a:ext>
            </a:extLst>
          </p:cNvPr>
          <p:cNvSpPr>
            <a:spLocks noGrp="1"/>
          </p:cNvSpPr>
          <p:nvPr>
            <p:ph type="dt" sz="half" idx="10"/>
          </p:nvPr>
        </p:nvSpPr>
        <p:spPr/>
        <p:txBody>
          <a:bodyPr/>
          <a:lstStyle/>
          <a:p>
            <a:fld id="{036472D5-2F52-43A6-8DC9-F6F945DF1DC9}" type="datetime1">
              <a:rPr lang="en-US" smtClean="0"/>
              <a:t>8/19/2024</a:t>
            </a:fld>
            <a:endParaRPr lang="en-US"/>
          </a:p>
        </p:txBody>
      </p:sp>
      <p:sp>
        <p:nvSpPr>
          <p:cNvPr id="5" name="Footer Placeholder 4">
            <a:extLst>
              <a:ext uri="{FF2B5EF4-FFF2-40B4-BE49-F238E27FC236}">
                <a16:creationId xmlns:a16="http://schemas.microsoft.com/office/drawing/2014/main" id="{EA89B3ED-CA01-8466-7B1F-93259B1F83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19288-CE46-D65F-16A6-5E41D0ABA959}"/>
              </a:ext>
            </a:extLst>
          </p:cNvPr>
          <p:cNvSpPr>
            <a:spLocks noGrp="1"/>
          </p:cNvSpPr>
          <p:nvPr>
            <p:ph type="sldNum" sz="quarter" idx="12"/>
          </p:nvPr>
        </p:nvSpPr>
        <p:spPr/>
        <p:txBody>
          <a:bodyPr/>
          <a:lstStyle/>
          <a:p>
            <a:fld id="{F801F00C-AC1D-4C09-B17F-D6326787C2A0}" type="slidenum">
              <a:rPr lang="en-US" smtClean="0"/>
              <a:t>‹#›</a:t>
            </a:fld>
            <a:endParaRPr lang="en-US"/>
          </a:p>
        </p:txBody>
      </p:sp>
    </p:spTree>
    <p:extLst>
      <p:ext uri="{BB962C8B-B14F-4D97-AF65-F5344CB8AC3E}">
        <p14:creationId xmlns:p14="http://schemas.microsoft.com/office/powerpoint/2010/main" val="87628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B7AA-176F-954E-D4A4-5982937433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EED8D4-2C38-8DB6-9E7A-6E68361A8C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11A3-B043-8156-DF22-C12A5BF96CDA}"/>
              </a:ext>
            </a:extLst>
          </p:cNvPr>
          <p:cNvSpPr>
            <a:spLocks noGrp="1"/>
          </p:cNvSpPr>
          <p:nvPr>
            <p:ph type="dt" sz="half" idx="10"/>
          </p:nvPr>
        </p:nvSpPr>
        <p:spPr/>
        <p:txBody>
          <a:bodyPr/>
          <a:lstStyle/>
          <a:p>
            <a:fld id="{DF0E11C3-3BB2-4E6D-A81E-71C538B55FCF}" type="datetime1">
              <a:rPr lang="en-US" smtClean="0"/>
              <a:t>8/19/2024</a:t>
            </a:fld>
            <a:endParaRPr lang="en-US"/>
          </a:p>
        </p:txBody>
      </p:sp>
      <p:sp>
        <p:nvSpPr>
          <p:cNvPr id="5" name="Footer Placeholder 4">
            <a:extLst>
              <a:ext uri="{FF2B5EF4-FFF2-40B4-BE49-F238E27FC236}">
                <a16:creationId xmlns:a16="http://schemas.microsoft.com/office/drawing/2014/main" id="{EB502770-36CC-4DF5-F6C4-47531D6E4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7BD7D9-B943-F7C3-FCE3-C35F41A5B9FB}"/>
              </a:ext>
            </a:extLst>
          </p:cNvPr>
          <p:cNvSpPr>
            <a:spLocks noGrp="1"/>
          </p:cNvSpPr>
          <p:nvPr>
            <p:ph type="sldNum" sz="quarter" idx="12"/>
          </p:nvPr>
        </p:nvSpPr>
        <p:spPr/>
        <p:txBody>
          <a:bodyPr/>
          <a:lstStyle/>
          <a:p>
            <a:fld id="{F801F00C-AC1D-4C09-B17F-D6326787C2A0}" type="slidenum">
              <a:rPr lang="en-US" smtClean="0"/>
              <a:t>‹#›</a:t>
            </a:fld>
            <a:endParaRPr lang="en-US"/>
          </a:p>
        </p:txBody>
      </p:sp>
    </p:spTree>
    <p:extLst>
      <p:ext uri="{BB962C8B-B14F-4D97-AF65-F5344CB8AC3E}">
        <p14:creationId xmlns:p14="http://schemas.microsoft.com/office/powerpoint/2010/main" val="2779839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EAAA02-F110-A571-AC37-EF7F21C436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F8B565-B57B-941C-3B90-D349DE25BF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9C81F-E662-4237-AE3C-9E3C6B697B37}"/>
              </a:ext>
            </a:extLst>
          </p:cNvPr>
          <p:cNvSpPr>
            <a:spLocks noGrp="1"/>
          </p:cNvSpPr>
          <p:nvPr>
            <p:ph type="dt" sz="half" idx="10"/>
          </p:nvPr>
        </p:nvSpPr>
        <p:spPr/>
        <p:txBody>
          <a:bodyPr/>
          <a:lstStyle/>
          <a:p>
            <a:fld id="{91081851-77F6-4915-AE8D-0BA864D29243}" type="datetime1">
              <a:rPr lang="en-US" smtClean="0"/>
              <a:t>8/19/2024</a:t>
            </a:fld>
            <a:endParaRPr lang="en-US"/>
          </a:p>
        </p:txBody>
      </p:sp>
      <p:sp>
        <p:nvSpPr>
          <p:cNvPr id="5" name="Footer Placeholder 4">
            <a:extLst>
              <a:ext uri="{FF2B5EF4-FFF2-40B4-BE49-F238E27FC236}">
                <a16:creationId xmlns:a16="http://schemas.microsoft.com/office/drawing/2014/main" id="{0982E0A0-014F-C21F-5AB6-B0EA80769A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EDDBA7-93C4-364D-051B-FBC9A957A9DE}"/>
              </a:ext>
            </a:extLst>
          </p:cNvPr>
          <p:cNvSpPr>
            <a:spLocks noGrp="1"/>
          </p:cNvSpPr>
          <p:nvPr>
            <p:ph type="sldNum" sz="quarter" idx="12"/>
          </p:nvPr>
        </p:nvSpPr>
        <p:spPr/>
        <p:txBody>
          <a:bodyPr/>
          <a:lstStyle/>
          <a:p>
            <a:fld id="{F801F00C-AC1D-4C09-B17F-D6326787C2A0}" type="slidenum">
              <a:rPr lang="en-US" smtClean="0"/>
              <a:t>‹#›</a:t>
            </a:fld>
            <a:endParaRPr lang="en-US"/>
          </a:p>
        </p:txBody>
      </p:sp>
    </p:spTree>
    <p:extLst>
      <p:ext uri="{BB962C8B-B14F-4D97-AF65-F5344CB8AC3E}">
        <p14:creationId xmlns:p14="http://schemas.microsoft.com/office/powerpoint/2010/main" val="353130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C3130-9E22-EB84-BE3B-6012DF5352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D76498-47C0-E2AC-0BAE-6A8B78BDE5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DB81A-DF32-DCC9-F655-FE45A0381FD1}"/>
              </a:ext>
            </a:extLst>
          </p:cNvPr>
          <p:cNvSpPr>
            <a:spLocks noGrp="1"/>
          </p:cNvSpPr>
          <p:nvPr>
            <p:ph type="dt" sz="half" idx="10"/>
          </p:nvPr>
        </p:nvSpPr>
        <p:spPr/>
        <p:txBody>
          <a:bodyPr/>
          <a:lstStyle/>
          <a:p>
            <a:fld id="{F15B2DB1-40D1-4FDC-BB24-4A0B1879F195}" type="datetime1">
              <a:rPr lang="en-US" smtClean="0"/>
              <a:t>8/19/2024</a:t>
            </a:fld>
            <a:endParaRPr lang="en-US"/>
          </a:p>
        </p:txBody>
      </p:sp>
      <p:sp>
        <p:nvSpPr>
          <p:cNvPr id="5" name="Footer Placeholder 4">
            <a:extLst>
              <a:ext uri="{FF2B5EF4-FFF2-40B4-BE49-F238E27FC236}">
                <a16:creationId xmlns:a16="http://schemas.microsoft.com/office/drawing/2014/main" id="{B86597CF-A040-23BE-58AB-D90BD332B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E0CB2-BFF9-2587-790D-D55FF700B207}"/>
              </a:ext>
            </a:extLst>
          </p:cNvPr>
          <p:cNvSpPr>
            <a:spLocks noGrp="1"/>
          </p:cNvSpPr>
          <p:nvPr>
            <p:ph type="sldNum" sz="quarter" idx="12"/>
          </p:nvPr>
        </p:nvSpPr>
        <p:spPr/>
        <p:txBody>
          <a:bodyPr/>
          <a:lstStyle/>
          <a:p>
            <a:fld id="{F801F00C-AC1D-4C09-B17F-D6326787C2A0}" type="slidenum">
              <a:rPr lang="en-US" smtClean="0"/>
              <a:t>‹#›</a:t>
            </a:fld>
            <a:endParaRPr lang="en-US"/>
          </a:p>
        </p:txBody>
      </p:sp>
    </p:spTree>
    <p:extLst>
      <p:ext uri="{BB962C8B-B14F-4D97-AF65-F5344CB8AC3E}">
        <p14:creationId xmlns:p14="http://schemas.microsoft.com/office/powerpoint/2010/main" val="276199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680B9-3E3B-C4C0-177E-F4AF4931E0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FB97CF-C906-5D66-CE25-93A694B13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89EEE7-E9F4-D4EF-1DFF-3057140BCD99}"/>
              </a:ext>
            </a:extLst>
          </p:cNvPr>
          <p:cNvSpPr>
            <a:spLocks noGrp="1"/>
          </p:cNvSpPr>
          <p:nvPr>
            <p:ph type="dt" sz="half" idx="10"/>
          </p:nvPr>
        </p:nvSpPr>
        <p:spPr/>
        <p:txBody>
          <a:bodyPr/>
          <a:lstStyle/>
          <a:p>
            <a:fld id="{A1F7282A-FA3E-41E4-8315-53A651A2EDDE}" type="datetime1">
              <a:rPr lang="en-US" smtClean="0"/>
              <a:t>8/19/2024</a:t>
            </a:fld>
            <a:endParaRPr lang="en-US"/>
          </a:p>
        </p:txBody>
      </p:sp>
      <p:sp>
        <p:nvSpPr>
          <p:cNvPr id="5" name="Footer Placeholder 4">
            <a:extLst>
              <a:ext uri="{FF2B5EF4-FFF2-40B4-BE49-F238E27FC236}">
                <a16:creationId xmlns:a16="http://schemas.microsoft.com/office/drawing/2014/main" id="{2F653F78-48AC-4787-BC36-402C15FB17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D535BD-9797-D727-937C-92FD7E93F758}"/>
              </a:ext>
            </a:extLst>
          </p:cNvPr>
          <p:cNvSpPr>
            <a:spLocks noGrp="1"/>
          </p:cNvSpPr>
          <p:nvPr>
            <p:ph type="sldNum" sz="quarter" idx="12"/>
          </p:nvPr>
        </p:nvSpPr>
        <p:spPr/>
        <p:txBody>
          <a:bodyPr/>
          <a:lstStyle/>
          <a:p>
            <a:fld id="{F801F00C-AC1D-4C09-B17F-D6326787C2A0}" type="slidenum">
              <a:rPr lang="en-US" smtClean="0"/>
              <a:t>‹#›</a:t>
            </a:fld>
            <a:endParaRPr lang="en-US"/>
          </a:p>
        </p:txBody>
      </p:sp>
    </p:spTree>
    <p:extLst>
      <p:ext uri="{BB962C8B-B14F-4D97-AF65-F5344CB8AC3E}">
        <p14:creationId xmlns:p14="http://schemas.microsoft.com/office/powerpoint/2010/main" val="1762538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5BB5-F3E7-365F-B19F-F0B55473D6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63204-579C-E283-B9F1-AEA2BCE55C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0DD958-345E-6595-D445-0E907014E3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A17C63-20FE-CC39-2D7C-79D3676BB5E7}"/>
              </a:ext>
            </a:extLst>
          </p:cNvPr>
          <p:cNvSpPr>
            <a:spLocks noGrp="1"/>
          </p:cNvSpPr>
          <p:nvPr>
            <p:ph type="dt" sz="half" idx="10"/>
          </p:nvPr>
        </p:nvSpPr>
        <p:spPr/>
        <p:txBody>
          <a:bodyPr/>
          <a:lstStyle/>
          <a:p>
            <a:fld id="{182C5751-92CC-4C8B-99D8-CBFF60CE5633}" type="datetime1">
              <a:rPr lang="en-US" smtClean="0"/>
              <a:t>8/19/2024</a:t>
            </a:fld>
            <a:endParaRPr lang="en-US"/>
          </a:p>
        </p:txBody>
      </p:sp>
      <p:sp>
        <p:nvSpPr>
          <p:cNvPr id="6" name="Footer Placeholder 5">
            <a:extLst>
              <a:ext uri="{FF2B5EF4-FFF2-40B4-BE49-F238E27FC236}">
                <a16:creationId xmlns:a16="http://schemas.microsoft.com/office/drawing/2014/main" id="{93CD7966-799B-C89D-A9B9-1C0C2ED276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E76ADA-7F48-99BF-6566-E2405A74E6BF}"/>
              </a:ext>
            </a:extLst>
          </p:cNvPr>
          <p:cNvSpPr>
            <a:spLocks noGrp="1"/>
          </p:cNvSpPr>
          <p:nvPr>
            <p:ph type="sldNum" sz="quarter" idx="12"/>
          </p:nvPr>
        </p:nvSpPr>
        <p:spPr/>
        <p:txBody>
          <a:bodyPr/>
          <a:lstStyle/>
          <a:p>
            <a:fld id="{F801F00C-AC1D-4C09-B17F-D6326787C2A0}" type="slidenum">
              <a:rPr lang="en-US" smtClean="0"/>
              <a:t>‹#›</a:t>
            </a:fld>
            <a:endParaRPr lang="en-US"/>
          </a:p>
        </p:txBody>
      </p:sp>
    </p:spTree>
    <p:extLst>
      <p:ext uri="{BB962C8B-B14F-4D97-AF65-F5344CB8AC3E}">
        <p14:creationId xmlns:p14="http://schemas.microsoft.com/office/powerpoint/2010/main" val="4284420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37674-F0DC-FD6A-F634-C747C02425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E64439-1120-8BCF-3B4D-982ECA6B76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693A10-52A7-72B5-A622-038E4F2288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36013F-D2F3-2975-D0A5-3C61BE3ED2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4762DA-A0E4-1721-246C-105C5655F7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9CDE19-C0AF-C560-0143-EDB041E4743B}"/>
              </a:ext>
            </a:extLst>
          </p:cNvPr>
          <p:cNvSpPr>
            <a:spLocks noGrp="1"/>
          </p:cNvSpPr>
          <p:nvPr>
            <p:ph type="dt" sz="half" idx="10"/>
          </p:nvPr>
        </p:nvSpPr>
        <p:spPr/>
        <p:txBody>
          <a:bodyPr/>
          <a:lstStyle/>
          <a:p>
            <a:fld id="{F18EF84C-52AA-472A-9503-502AE72B056A}" type="datetime1">
              <a:rPr lang="en-US" smtClean="0"/>
              <a:t>8/19/2024</a:t>
            </a:fld>
            <a:endParaRPr lang="en-US"/>
          </a:p>
        </p:txBody>
      </p:sp>
      <p:sp>
        <p:nvSpPr>
          <p:cNvPr id="8" name="Footer Placeholder 7">
            <a:extLst>
              <a:ext uri="{FF2B5EF4-FFF2-40B4-BE49-F238E27FC236}">
                <a16:creationId xmlns:a16="http://schemas.microsoft.com/office/drawing/2014/main" id="{19C3E07D-9F79-A3B1-3BE2-6A42CFC8E8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098B78-AC87-C7A7-E5FE-D86474B9F6CD}"/>
              </a:ext>
            </a:extLst>
          </p:cNvPr>
          <p:cNvSpPr>
            <a:spLocks noGrp="1"/>
          </p:cNvSpPr>
          <p:nvPr>
            <p:ph type="sldNum" sz="quarter" idx="12"/>
          </p:nvPr>
        </p:nvSpPr>
        <p:spPr/>
        <p:txBody>
          <a:bodyPr/>
          <a:lstStyle/>
          <a:p>
            <a:fld id="{F801F00C-AC1D-4C09-B17F-D6326787C2A0}" type="slidenum">
              <a:rPr lang="en-US" smtClean="0"/>
              <a:t>‹#›</a:t>
            </a:fld>
            <a:endParaRPr lang="en-US"/>
          </a:p>
        </p:txBody>
      </p:sp>
    </p:spTree>
    <p:extLst>
      <p:ext uri="{BB962C8B-B14F-4D97-AF65-F5344CB8AC3E}">
        <p14:creationId xmlns:p14="http://schemas.microsoft.com/office/powerpoint/2010/main" val="3054552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917D-B6B7-0AD7-2649-33B74C878A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989A36-CC06-7967-D19A-B9B0AD00AB29}"/>
              </a:ext>
            </a:extLst>
          </p:cNvPr>
          <p:cNvSpPr>
            <a:spLocks noGrp="1"/>
          </p:cNvSpPr>
          <p:nvPr>
            <p:ph type="dt" sz="half" idx="10"/>
          </p:nvPr>
        </p:nvSpPr>
        <p:spPr/>
        <p:txBody>
          <a:bodyPr/>
          <a:lstStyle/>
          <a:p>
            <a:fld id="{B383ABB3-9DED-47CD-B1E6-C31BD54C5935}" type="datetime1">
              <a:rPr lang="en-US" smtClean="0"/>
              <a:t>8/19/2024</a:t>
            </a:fld>
            <a:endParaRPr lang="en-US"/>
          </a:p>
        </p:txBody>
      </p:sp>
      <p:sp>
        <p:nvSpPr>
          <p:cNvPr id="4" name="Footer Placeholder 3">
            <a:extLst>
              <a:ext uri="{FF2B5EF4-FFF2-40B4-BE49-F238E27FC236}">
                <a16:creationId xmlns:a16="http://schemas.microsoft.com/office/drawing/2014/main" id="{6EF47528-8A57-DAA5-990A-E2751D5EBC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ADF6CD-78FC-7C9D-B3F0-5A6EDD3F89B8}"/>
              </a:ext>
            </a:extLst>
          </p:cNvPr>
          <p:cNvSpPr>
            <a:spLocks noGrp="1"/>
          </p:cNvSpPr>
          <p:nvPr>
            <p:ph type="sldNum" sz="quarter" idx="12"/>
          </p:nvPr>
        </p:nvSpPr>
        <p:spPr/>
        <p:txBody>
          <a:bodyPr/>
          <a:lstStyle/>
          <a:p>
            <a:fld id="{F801F00C-AC1D-4C09-B17F-D6326787C2A0}" type="slidenum">
              <a:rPr lang="en-US" smtClean="0"/>
              <a:t>‹#›</a:t>
            </a:fld>
            <a:endParaRPr lang="en-US"/>
          </a:p>
        </p:txBody>
      </p:sp>
    </p:spTree>
    <p:extLst>
      <p:ext uri="{BB962C8B-B14F-4D97-AF65-F5344CB8AC3E}">
        <p14:creationId xmlns:p14="http://schemas.microsoft.com/office/powerpoint/2010/main" val="3677303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4F4058-53F1-C582-A15E-B96C5DAB0B3F}"/>
              </a:ext>
            </a:extLst>
          </p:cNvPr>
          <p:cNvSpPr>
            <a:spLocks noGrp="1"/>
          </p:cNvSpPr>
          <p:nvPr>
            <p:ph type="dt" sz="half" idx="10"/>
          </p:nvPr>
        </p:nvSpPr>
        <p:spPr/>
        <p:txBody>
          <a:bodyPr/>
          <a:lstStyle/>
          <a:p>
            <a:fld id="{12B1D820-FDFB-4F7A-8643-6303AC0FA4C4}" type="datetime1">
              <a:rPr lang="en-US" smtClean="0"/>
              <a:t>8/19/2024</a:t>
            </a:fld>
            <a:endParaRPr lang="en-US"/>
          </a:p>
        </p:txBody>
      </p:sp>
      <p:sp>
        <p:nvSpPr>
          <p:cNvPr id="3" name="Footer Placeholder 2">
            <a:extLst>
              <a:ext uri="{FF2B5EF4-FFF2-40B4-BE49-F238E27FC236}">
                <a16:creationId xmlns:a16="http://schemas.microsoft.com/office/drawing/2014/main" id="{29C2D595-E0B4-2680-8AD3-5909D13DBD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88A154-DBBC-3066-95B1-3DE30A1FDA7C}"/>
              </a:ext>
            </a:extLst>
          </p:cNvPr>
          <p:cNvSpPr>
            <a:spLocks noGrp="1"/>
          </p:cNvSpPr>
          <p:nvPr>
            <p:ph type="sldNum" sz="quarter" idx="12"/>
          </p:nvPr>
        </p:nvSpPr>
        <p:spPr/>
        <p:txBody>
          <a:bodyPr/>
          <a:lstStyle/>
          <a:p>
            <a:fld id="{F801F00C-AC1D-4C09-B17F-D6326787C2A0}" type="slidenum">
              <a:rPr lang="en-US" smtClean="0"/>
              <a:t>‹#›</a:t>
            </a:fld>
            <a:endParaRPr lang="en-US"/>
          </a:p>
        </p:txBody>
      </p:sp>
    </p:spTree>
    <p:extLst>
      <p:ext uri="{BB962C8B-B14F-4D97-AF65-F5344CB8AC3E}">
        <p14:creationId xmlns:p14="http://schemas.microsoft.com/office/powerpoint/2010/main" val="2855259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AA4A9-0EFA-1BB6-9A90-CC4CF260D0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BFA719-BC8A-9CF7-CC57-8091E16C1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3339C0-4F9A-D592-25D7-0800E5576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A5E334-0E78-E045-63F7-5F1F99EA88EF}"/>
              </a:ext>
            </a:extLst>
          </p:cNvPr>
          <p:cNvSpPr>
            <a:spLocks noGrp="1"/>
          </p:cNvSpPr>
          <p:nvPr>
            <p:ph type="dt" sz="half" idx="10"/>
          </p:nvPr>
        </p:nvSpPr>
        <p:spPr/>
        <p:txBody>
          <a:bodyPr/>
          <a:lstStyle/>
          <a:p>
            <a:fld id="{9DCCC995-F706-4188-84BE-A356E2DA2866}" type="datetime1">
              <a:rPr lang="en-US" smtClean="0"/>
              <a:t>8/19/2024</a:t>
            </a:fld>
            <a:endParaRPr lang="en-US"/>
          </a:p>
        </p:txBody>
      </p:sp>
      <p:sp>
        <p:nvSpPr>
          <p:cNvPr id="6" name="Footer Placeholder 5">
            <a:extLst>
              <a:ext uri="{FF2B5EF4-FFF2-40B4-BE49-F238E27FC236}">
                <a16:creationId xmlns:a16="http://schemas.microsoft.com/office/drawing/2014/main" id="{BBDE798E-9B31-C7FD-66D4-0BAC9D8D64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F20150-B11B-80D4-BA97-451E798EE577}"/>
              </a:ext>
            </a:extLst>
          </p:cNvPr>
          <p:cNvSpPr>
            <a:spLocks noGrp="1"/>
          </p:cNvSpPr>
          <p:nvPr>
            <p:ph type="sldNum" sz="quarter" idx="12"/>
          </p:nvPr>
        </p:nvSpPr>
        <p:spPr/>
        <p:txBody>
          <a:bodyPr/>
          <a:lstStyle/>
          <a:p>
            <a:fld id="{F801F00C-AC1D-4C09-B17F-D6326787C2A0}" type="slidenum">
              <a:rPr lang="en-US" smtClean="0"/>
              <a:t>‹#›</a:t>
            </a:fld>
            <a:endParaRPr lang="en-US"/>
          </a:p>
        </p:txBody>
      </p:sp>
    </p:spTree>
    <p:extLst>
      <p:ext uri="{BB962C8B-B14F-4D97-AF65-F5344CB8AC3E}">
        <p14:creationId xmlns:p14="http://schemas.microsoft.com/office/powerpoint/2010/main" val="261601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673E9-2453-61FC-CD3D-5CCF0A6FE6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AEDDB4-49C7-0D2C-6CD4-FF70B1EA3B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1FCAE3-F0EF-44BD-931D-0D98FC551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273CF4-9F4E-99DD-5153-08DFC3DA3573}"/>
              </a:ext>
            </a:extLst>
          </p:cNvPr>
          <p:cNvSpPr>
            <a:spLocks noGrp="1"/>
          </p:cNvSpPr>
          <p:nvPr>
            <p:ph type="dt" sz="half" idx="10"/>
          </p:nvPr>
        </p:nvSpPr>
        <p:spPr/>
        <p:txBody>
          <a:bodyPr/>
          <a:lstStyle/>
          <a:p>
            <a:fld id="{0AA2A507-72A3-4D8C-BA01-9531E732642E}" type="datetime1">
              <a:rPr lang="en-US" smtClean="0"/>
              <a:t>8/19/2024</a:t>
            </a:fld>
            <a:endParaRPr lang="en-US"/>
          </a:p>
        </p:txBody>
      </p:sp>
      <p:sp>
        <p:nvSpPr>
          <p:cNvPr id="6" name="Footer Placeholder 5">
            <a:extLst>
              <a:ext uri="{FF2B5EF4-FFF2-40B4-BE49-F238E27FC236}">
                <a16:creationId xmlns:a16="http://schemas.microsoft.com/office/drawing/2014/main" id="{D4280127-5954-8AED-989F-FC046FFE2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17F88F-44F8-4142-3977-A2B0137FA63A}"/>
              </a:ext>
            </a:extLst>
          </p:cNvPr>
          <p:cNvSpPr>
            <a:spLocks noGrp="1"/>
          </p:cNvSpPr>
          <p:nvPr>
            <p:ph type="sldNum" sz="quarter" idx="12"/>
          </p:nvPr>
        </p:nvSpPr>
        <p:spPr/>
        <p:txBody>
          <a:bodyPr/>
          <a:lstStyle/>
          <a:p>
            <a:fld id="{F801F00C-AC1D-4C09-B17F-D6326787C2A0}" type="slidenum">
              <a:rPr lang="en-US" smtClean="0"/>
              <a:t>‹#›</a:t>
            </a:fld>
            <a:endParaRPr lang="en-US"/>
          </a:p>
        </p:txBody>
      </p:sp>
    </p:spTree>
    <p:extLst>
      <p:ext uri="{BB962C8B-B14F-4D97-AF65-F5344CB8AC3E}">
        <p14:creationId xmlns:p14="http://schemas.microsoft.com/office/powerpoint/2010/main" val="71428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7149EB-1DFC-D80E-15C5-0C0A0B005C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7D62F1-8270-8F1B-1D96-C996B05126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08F9A-2514-8D6A-E9FC-5CFF93E9F5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34EF0-9B13-447A-9161-E27CB7A82363}" type="datetime1">
              <a:rPr lang="en-US" smtClean="0"/>
              <a:t>8/19/2024</a:t>
            </a:fld>
            <a:endParaRPr lang="en-US"/>
          </a:p>
        </p:txBody>
      </p:sp>
      <p:sp>
        <p:nvSpPr>
          <p:cNvPr id="5" name="Footer Placeholder 4">
            <a:extLst>
              <a:ext uri="{FF2B5EF4-FFF2-40B4-BE49-F238E27FC236}">
                <a16:creationId xmlns:a16="http://schemas.microsoft.com/office/drawing/2014/main" id="{9FAE8C30-7913-0940-7148-D2930570EB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5A2F4C-EEAE-5DEC-7EE9-4641AFC54B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1F00C-AC1D-4C09-B17F-D6326787C2A0}" type="slidenum">
              <a:rPr lang="en-US" smtClean="0"/>
              <a:t>‹#›</a:t>
            </a:fld>
            <a:endParaRPr lang="en-US"/>
          </a:p>
        </p:txBody>
      </p:sp>
    </p:spTree>
    <p:extLst>
      <p:ext uri="{BB962C8B-B14F-4D97-AF65-F5344CB8AC3E}">
        <p14:creationId xmlns:p14="http://schemas.microsoft.com/office/powerpoint/2010/main" val="2602141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10" Type="http://schemas.openxmlformats.org/officeDocument/2006/relationships/image" Target="../media/image20.png"/><Relationship Id="rId4" Type="http://schemas.openxmlformats.org/officeDocument/2006/relationships/image" Target="../media/image14.jpg"/><Relationship Id="rId9"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436339-644D-2F44-88F3-2D6C315B5B55}"/>
              </a:ext>
            </a:extLst>
          </p:cNvPr>
          <p:cNvPicPr>
            <a:picLocks noChangeAspect="1"/>
          </p:cNvPicPr>
          <p:nvPr/>
        </p:nvPicPr>
        <p:blipFill>
          <a:blip r:embed="rId3">
            <a:alphaModFix amt="8000"/>
          </a:blip>
          <a:stretch>
            <a:fillRect/>
          </a:stretch>
        </p:blipFill>
        <p:spPr>
          <a:xfrm>
            <a:off x="2807427" y="47530"/>
            <a:ext cx="6577145" cy="6762940"/>
          </a:xfrm>
          <a:prstGeom prst="rect">
            <a:avLst/>
          </a:prstGeom>
        </p:spPr>
      </p:pic>
      <p:sp>
        <p:nvSpPr>
          <p:cNvPr id="2" name="Title 1"/>
          <p:cNvSpPr>
            <a:spLocks noGrp="1"/>
          </p:cNvSpPr>
          <p:nvPr>
            <p:ph type="ctrTitle"/>
          </p:nvPr>
        </p:nvSpPr>
        <p:spPr>
          <a:xfrm>
            <a:off x="515473" y="2849141"/>
            <a:ext cx="11161055" cy="1399474"/>
          </a:xfrm>
        </p:spPr>
        <p:txBody>
          <a:bodyPr>
            <a:normAutofit/>
          </a:bodyPr>
          <a:lstStyle/>
          <a:p>
            <a:r>
              <a:rPr lang="en-US" sz="5400" b="1" dirty="0">
                <a:solidFill>
                  <a:srgbClr val="384663"/>
                </a:solidFill>
                <a:latin typeface="Century Gothic" panose="020B0502020202020204" pitchFamily="34" charset="0"/>
              </a:rPr>
              <a:t>Updates &amp; Accomplishments</a:t>
            </a:r>
          </a:p>
        </p:txBody>
      </p:sp>
      <p:sp>
        <p:nvSpPr>
          <p:cNvPr id="8" name="Rectangle 7">
            <a:extLst>
              <a:ext uri="{FF2B5EF4-FFF2-40B4-BE49-F238E27FC236}">
                <a16:creationId xmlns:a16="http://schemas.microsoft.com/office/drawing/2014/main" id="{A375C0CF-808F-1943-9B9C-6FCB5B4A2F3D}"/>
              </a:ext>
            </a:extLst>
          </p:cNvPr>
          <p:cNvSpPr/>
          <p:nvPr/>
        </p:nvSpPr>
        <p:spPr>
          <a:xfrm>
            <a:off x="1420426" y="2852136"/>
            <a:ext cx="9351149" cy="558527"/>
          </a:xfrm>
          <a:prstGeom prst="rect">
            <a:avLst/>
          </a:prstGeom>
        </p:spPr>
        <p:txBody>
          <a:bodyPr wrap="square">
            <a:spAutoFit/>
          </a:bodyPr>
          <a:lstStyle/>
          <a:p>
            <a:pPr algn="ctr"/>
            <a:r>
              <a:rPr lang="en-US" sz="2900" dirty="0">
                <a:solidFill>
                  <a:srgbClr val="F25829"/>
                </a:solidFill>
                <a:latin typeface="Century Gothic" panose="020B0502020202020204" pitchFamily="34" charset="0"/>
              </a:rPr>
              <a:t>Missouri Department of Labor &amp; Industrial Relations</a:t>
            </a:r>
            <a:endParaRPr lang="en-US" sz="2900" dirty="0"/>
          </a:p>
        </p:txBody>
      </p:sp>
      <p:sp>
        <p:nvSpPr>
          <p:cNvPr id="21" name="Rectangle 20">
            <a:extLst>
              <a:ext uri="{FF2B5EF4-FFF2-40B4-BE49-F238E27FC236}">
                <a16:creationId xmlns:a16="http://schemas.microsoft.com/office/drawing/2014/main" id="{729152D1-F886-B642-8812-FC99C7872535}"/>
              </a:ext>
            </a:extLst>
          </p:cNvPr>
          <p:cNvSpPr/>
          <p:nvPr/>
        </p:nvSpPr>
        <p:spPr>
          <a:xfrm>
            <a:off x="302781" y="-1"/>
            <a:ext cx="1205070" cy="1949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DCEA8FF-51EF-5440-BDD0-C2D1372F7D42}"/>
              </a:ext>
            </a:extLst>
          </p:cNvPr>
          <p:cNvSpPr/>
          <p:nvPr/>
        </p:nvSpPr>
        <p:spPr>
          <a:xfrm>
            <a:off x="173595" y="143822"/>
            <a:ext cx="11844810" cy="6570357"/>
          </a:xfrm>
          <a:prstGeom prst="rect">
            <a:avLst/>
          </a:prstGeom>
          <a:noFill/>
          <a:ln w="57150">
            <a:solidFill>
              <a:srgbClr val="3846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CEEAB6F-F6F4-6BF8-604A-BB2E2238F25F}"/>
              </a:ext>
            </a:extLst>
          </p:cNvPr>
          <p:cNvSpPr>
            <a:spLocks noGrp="1"/>
          </p:cNvSpPr>
          <p:nvPr>
            <p:ph type="sldNum" sz="quarter" idx="12"/>
          </p:nvPr>
        </p:nvSpPr>
        <p:spPr/>
        <p:txBody>
          <a:bodyPr/>
          <a:lstStyle/>
          <a:p>
            <a:fld id="{F801F00C-AC1D-4C09-B17F-D6326787C2A0}" type="slidenum">
              <a:rPr lang="en-US" smtClean="0"/>
              <a:t>1</a:t>
            </a:fld>
            <a:endParaRPr lang="en-US"/>
          </a:p>
        </p:txBody>
      </p:sp>
    </p:spTree>
    <p:extLst>
      <p:ext uri="{BB962C8B-B14F-4D97-AF65-F5344CB8AC3E}">
        <p14:creationId xmlns:p14="http://schemas.microsoft.com/office/powerpoint/2010/main" val="3528142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FBC8-F37A-C754-26B8-B666A67A6D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8C9966-CC7A-D98D-4228-82230F26E899}"/>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AB821FAF-853B-3578-D188-1A8B882D63B8}"/>
              </a:ext>
            </a:extLst>
          </p:cNvPr>
          <p:cNvSpPr/>
          <p:nvPr/>
        </p:nvSpPr>
        <p:spPr>
          <a:xfrm>
            <a:off x="2927" y="0"/>
            <a:ext cx="12192001" cy="6858000"/>
          </a:xfrm>
          <a:prstGeom prst="rect">
            <a:avLst/>
          </a:prstGeom>
          <a:gradFill flip="none" rotWithShape="1">
            <a:gsLst>
              <a:gs pos="0">
                <a:srgbClr val="20385A"/>
              </a:gs>
              <a:gs pos="100000">
                <a:schemeClr val="accent1">
                  <a:shade val="67500"/>
                  <a:satMod val="115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F7CC74A-7C79-D1D5-84B6-0C615AE2E7C4}"/>
              </a:ext>
            </a:extLst>
          </p:cNvPr>
          <p:cNvSpPr txBox="1"/>
          <p:nvPr/>
        </p:nvSpPr>
        <p:spPr>
          <a:xfrm>
            <a:off x="649561" y="1160899"/>
            <a:ext cx="4819072" cy="5262979"/>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The state employee quarterly pulse survey (QPS) has offered the state team members to share their perceptions, perspectives and concerns with state government leaders.</a:t>
            </a:r>
          </a:p>
          <a:p>
            <a:endParaRPr lang="en-US" sz="2000" dirty="0">
              <a:solidFill>
                <a:schemeClr val="bg1"/>
              </a:solidFill>
              <a:latin typeface="Arial" panose="020B0604020202020204" pitchFamily="34" charset="0"/>
              <a:cs typeface="Arial" panose="020B0604020202020204" pitchFamily="34" charset="0"/>
            </a:endParaRPr>
          </a:p>
          <a:p>
            <a:r>
              <a:rPr lang="en-US" sz="2800" dirty="0">
                <a:solidFill>
                  <a:schemeClr val="bg1"/>
                </a:solidFill>
                <a:latin typeface="Arial" panose="020B0604020202020204" pitchFamily="34" charset="0"/>
                <a:cs typeface="Arial" panose="020B0604020202020204" pitchFamily="34" charset="0"/>
              </a:rPr>
              <a:t>Here are some examples of  how DOLIR QPS feedback has helped shape DOLIR’s strategic initiatives:</a:t>
            </a:r>
          </a:p>
        </p:txBody>
      </p:sp>
      <p:sp>
        <p:nvSpPr>
          <p:cNvPr id="6" name="TextBox 5">
            <a:extLst>
              <a:ext uri="{FF2B5EF4-FFF2-40B4-BE49-F238E27FC236}">
                <a16:creationId xmlns:a16="http://schemas.microsoft.com/office/drawing/2014/main" id="{1537F5C5-64BE-DA5E-5725-30ED55132AB1}"/>
              </a:ext>
            </a:extLst>
          </p:cNvPr>
          <p:cNvSpPr txBox="1"/>
          <p:nvPr/>
        </p:nvSpPr>
        <p:spPr>
          <a:xfrm>
            <a:off x="2" y="124919"/>
            <a:ext cx="12192003"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DOLIR Quarterly </a:t>
            </a:r>
            <a:r>
              <a:rPr lang="en-US" sz="4000" b="1">
                <a:solidFill>
                  <a:schemeClr val="bg1"/>
                </a:solidFill>
                <a:latin typeface="Arial" panose="020B0604020202020204" pitchFamily="34" charset="0"/>
                <a:cs typeface="Arial" panose="020B0604020202020204" pitchFamily="34" charset="0"/>
              </a:rPr>
              <a:t>Pulse Survey </a:t>
            </a:r>
            <a:r>
              <a:rPr lang="en-US" sz="4000" b="1" dirty="0">
                <a:solidFill>
                  <a:schemeClr val="bg1"/>
                </a:solidFill>
                <a:latin typeface="Arial" panose="020B0604020202020204" pitchFamily="34" charset="0"/>
                <a:cs typeface="Arial" panose="020B0604020202020204" pitchFamily="34" charset="0"/>
              </a:rPr>
              <a:t>Initiatives</a:t>
            </a:r>
          </a:p>
        </p:txBody>
      </p:sp>
      <p:pic>
        <p:nvPicPr>
          <p:cNvPr id="7" name="Picture 6">
            <a:extLst>
              <a:ext uri="{FF2B5EF4-FFF2-40B4-BE49-F238E27FC236}">
                <a16:creationId xmlns:a16="http://schemas.microsoft.com/office/drawing/2014/main" id="{303DD1B7-5F9A-1108-5D0E-42E3E6762666}"/>
              </a:ext>
            </a:extLst>
          </p:cNvPr>
          <p:cNvPicPr>
            <a:picLocks noChangeAspect="1"/>
          </p:cNvPicPr>
          <p:nvPr/>
        </p:nvPicPr>
        <p:blipFill>
          <a:blip r:embed="rId2"/>
          <a:stretch>
            <a:fillRect/>
          </a:stretch>
        </p:blipFill>
        <p:spPr>
          <a:xfrm>
            <a:off x="5981815" y="878743"/>
            <a:ext cx="5560624" cy="5545135"/>
          </a:xfrm>
          <a:prstGeom prst="rect">
            <a:avLst/>
          </a:prstGeom>
        </p:spPr>
      </p:pic>
      <p:sp>
        <p:nvSpPr>
          <p:cNvPr id="8" name="Footer Placeholder 7">
            <a:extLst>
              <a:ext uri="{FF2B5EF4-FFF2-40B4-BE49-F238E27FC236}">
                <a16:creationId xmlns:a16="http://schemas.microsoft.com/office/drawing/2014/main" id="{E4C60746-31B7-46E7-6EC2-08396440DF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BAADF1-C20F-8B0C-3DCF-AF28A320A3F3}"/>
              </a:ext>
            </a:extLst>
          </p:cNvPr>
          <p:cNvSpPr>
            <a:spLocks noGrp="1"/>
          </p:cNvSpPr>
          <p:nvPr>
            <p:ph type="sldNum" sz="quarter" idx="12"/>
          </p:nvPr>
        </p:nvSpPr>
        <p:spPr/>
        <p:txBody>
          <a:bodyPr/>
          <a:lstStyle/>
          <a:p>
            <a:fld id="{F801F00C-AC1D-4C09-B17F-D6326787C2A0}" type="slidenum">
              <a:rPr lang="en-US" smtClean="0"/>
              <a:t>10</a:t>
            </a:fld>
            <a:endParaRPr lang="en-US"/>
          </a:p>
        </p:txBody>
      </p:sp>
    </p:spTree>
    <p:extLst>
      <p:ext uri="{BB962C8B-B14F-4D97-AF65-F5344CB8AC3E}">
        <p14:creationId xmlns:p14="http://schemas.microsoft.com/office/powerpoint/2010/main" val="3693306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C5EB6033-DA32-3BE1-278F-AE9A37B86127}"/>
              </a:ext>
            </a:extLst>
          </p:cNvPr>
          <p:cNvSpPr txBox="1">
            <a:spLocks/>
          </p:cNvSpPr>
          <p:nvPr/>
        </p:nvSpPr>
        <p:spPr>
          <a:xfrm>
            <a:off x="614347" y="212846"/>
            <a:ext cx="10905384" cy="345476"/>
          </a:xfrm>
          <a:prstGeom prst="rect">
            <a:avLst/>
          </a:prstGeom>
        </p:spPr>
        <p:txBody>
          <a:bodyPr vert="horz" wrap="square" lIns="0" tIns="12951" rIns="0" bIns="0" numCol="1" rtlCol="0" anchor="t"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065" algn="ctr">
              <a:spcBef>
                <a:spcPts val="102"/>
              </a:spcBef>
            </a:pPr>
            <a:r>
              <a:rPr lang="en-US" sz="2400" b="1">
                <a:solidFill>
                  <a:srgbClr val="384663"/>
                </a:solidFill>
                <a:latin typeface="Century Gothic"/>
                <a:cs typeface="Calibri"/>
              </a:rPr>
              <a:t>QPS</a:t>
            </a:r>
            <a:r>
              <a:rPr lang="en-US" sz="2400" b="1" spc="-31">
                <a:solidFill>
                  <a:srgbClr val="384663"/>
                </a:solidFill>
                <a:latin typeface="Century Gothic"/>
                <a:cs typeface="Calibri"/>
              </a:rPr>
              <a:t> </a:t>
            </a:r>
            <a:r>
              <a:rPr lang="en-US" sz="2400" b="1">
                <a:solidFill>
                  <a:srgbClr val="384663"/>
                </a:solidFill>
                <a:latin typeface="Century Gothic"/>
                <a:cs typeface="Calibri"/>
              </a:rPr>
              <a:t>is the foundation for change that impacts all state team members </a:t>
            </a:r>
            <a:endParaRPr lang="en-US" sz="2400" b="1" spc="-10">
              <a:solidFill>
                <a:srgbClr val="384663"/>
              </a:solidFill>
              <a:latin typeface="Century Gothic"/>
              <a:cs typeface="Calibri"/>
            </a:endParaRPr>
          </a:p>
        </p:txBody>
      </p:sp>
      <p:pic>
        <p:nvPicPr>
          <p:cNvPr id="5" name="Picture 4">
            <a:extLst>
              <a:ext uri="{FF2B5EF4-FFF2-40B4-BE49-F238E27FC236}">
                <a16:creationId xmlns:a16="http://schemas.microsoft.com/office/drawing/2014/main" id="{667AF855-B8AA-A287-3261-3CE3E1D758D4}"/>
              </a:ext>
            </a:extLst>
          </p:cNvPr>
          <p:cNvPicPr>
            <a:picLocks noChangeAspect="1"/>
          </p:cNvPicPr>
          <p:nvPr/>
        </p:nvPicPr>
        <p:blipFill rotWithShape="1">
          <a:blip r:embed="rId2"/>
          <a:srcRect l="1441" t="4667" r="405"/>
          <a:stretch/>
        </p:blipFill>
        <p:spPr>
          <a:xfrm>
            <a:off x="2327237" y="753617"/>
            <a:ext cx="7537527" cy="5858260"/>
          </a:xfrm>
          <a:prstGeom prst="rect">
            <a:avLst/>
          </a:prstGeom>
          <a:ln w="12700">
            <a:solidFill>
              <a:schemeClr val="tx1"/>
            </a:solidFill>
          </a:ln>
        </p:spPr>
      </p:pic>
      <p:sp>
        <p:nvSpPr>
          <p:cNvPr id="6" name="TextBox 5">
            <a:extLst>
              <a:ext uri="{FF2B5EF4-FFF2-40B4-BE49-F238E27FC236}">
                <a16:creationId xmlns:a16="http://schemas.microsoft.com/office/drawing/2014/main" id="{8EC96111-5BC2-C926-F4C5-8D5E7AA69070}"/>
              </a:ext>
            </a:extLst>
          </p:cNvPr>
          <p:cNvSpPr txBox="1"/>
          <p:nvPr/>
        </p:nvSpPr>
        <p:spPr>
          <a:xfrm>
            <a:off x="9051635" y="1861158"/>
            <a:ext cx="2667613" cy="1477328"/>
          </a:xfrm>
          <a:prstGeom prst="rect">
            <a:avLst/>
          </a:prstGeom>
          <a:solidFill>
            <a:schemeClr val="bg2"/>
          </a:solidFill>
          <a:ln>
            <a:solidFill>
              <a:schemeClr val="tx1"/>
            </a:solidFill>
          </a:ln>
        </p:spPr>
        <p:txBody>
          <a:bodyPr wrap="square" rtlCol="0">
            <a:spAutoFit/>
          </a:bodyPr>
          <a:lstStyle/>
          <a:p>
            <a:r>
              <a:rPr lang="en-US" dirty="0">
                <a:solidFill>
                  <a:schemeClr val="accent3">
                    <a:lumMod val="75000"/>
                  </a:schemeClr>
                </a:solidFill>
                <a:latin typeface="Impact" panose="020B0806030902050204" pitchFamily="34" charset="0"/>
              </a:rPr>
              <a:t>Since then, state team members  have seen an additional 8.7% increase in February 2023 and a 3.2% raise in July 2024</a:t>
            </a:r>
          </a:p>
        </p:txBody>
      </p:sp>
      <p:sp>
        <p:nvSpPr>
          <p:cNvPr id="9" name="Slide Number Placeholder 8">
            <a:extLst>
              <a:ext uri="{FF2B5EF4-FFF2-40B4-BE49-F238E27FC236}">
                <a16:creationId xmlns:a16="http://schemas.microsoft.com/office/drawing/2014/main" id="{7041C163-F378-C8DD-4CE1-1E45C648AB22}"/>
              </a:ext>
            </a:extLst>
          </p:cNvPr>
          <p:cNvSpPr>
            <a:spLocks noGrp="1"/>
          </p:cNvSpPr>
          <p:nvPr>
            <p:ph type="sldNum" sz="quarter" idx="12"/>
          </p:nvPr>
        </p:nvSpPr>
        <p:spPr/>
        <p:txBody>
          <a:bodyPr/>
          <a:lstStyle/>
          <a:p>
            <a:fld id="{F801F00C-AC1D-4C09-B17F-D6326787C2A0}" type="slidenum">
              <a:rPr lang="en-US" smtClean="0"/>
              <a:t>11</a:t>
            </a:fld>
            <a:endParaRPr lang="en-US"/>
          </a:p>
        </p:txBody>
      </p:sp>
    </p:spTree>
    <p:extLst>
      <p:ext uri="{BB962C8B-B14F-4D97-AF65-F5344CB8AC3E}">
        <p14:creationId xmlns:p14="http://schemas.microsoft.com/office/powerpoint/2010/main" val="4279714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63D088-EFFA-F945-6ABD-F75DBE2D1D63}"/>
              </a:ext>
            </a:extLst>
          </p:cNvPr>
          <p:cNvSpPr/>
          <p:nvPr/>
        </p:nvSpPr>
        <p:spPr>
          <a:xfrm>
            <a:off x="3" y="-4454"/>
            <a:ext cx="12192001" cy="6858000"/>
          </a:xfrm>
          <a:prstGeom prst="rect">
            <a:avLst/>
          </a:prstGeom>
          <a:gradFill flip="none" rotWithShape="1">
            <a:gsLst>
              <a:gs pos="0">
                <a:srgbClr val="20385A"/>
              </a:gs>
              <a:gs pos="100000">
                <a:schemeClr val="accent1">
                  <a:shade val="67500"/>
                  <a:satMod val="115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7569061-D40F-8006-B82A-218963114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85" y="578814"/>
            <a:ext cx="2447907" cy="2537245"/>
          </a:xfrm>
          <a:prstGeom prst="rect">
            <a:avLst/>
          </a:prstGeom>
        </p:spPr>
      </p:pic>
      <p:pic>
        <p:nvPicPr>
          <p:cNvPr id="6" name="Picture 5">
            <a:extLst>
              <a:ext uri="{FF2B5EF4-FFF2-40B4-BE49-F238E27FC236}">
                <a16:creationId xmlns:a16="http://schemas.microsoft.com/office/drawing/2014/main" id="{8DEA661C-B115-D600-D817-BB137D20C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261" y="578815"/>
            <a:ext cx="2451165" cy="2486819"/>
          </a:xfrm>
          <a:prstGeom prst="rect">
            <a:avLst/>
          </a:prstGeom>
        </p:spPr>
      </p:pic>
      <p:sp>
        <p:nvSpPr>
          <p:cNvPr id="7" name="Rectangle 6">
            <a:extLst>
              <a:ext uri="{FF2B5EF4-FFF2-40B4-BE49-F238E27FC236}">
                <a16:creationId xmlns:a16="http://schemas.microsoft.com/office/drawing/2014/main" id="{420046B0-1D2D-2160-8952-078892B82A03}"/>
              </a:ext>
            </a:extLst>
          </p:cNvPr>
          <p:cNvSpPr/>
          <p:nvPr/>
        </p:nvSpPr>
        <p:spPr>
          <a:xfrm rot="5400000">
            <a:off x="5682715" y="-2577293"/>
            <a:ext cx="805296" cy="12192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7E47C18-5135-7469-A8CA-90B3239BF0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1404" y="578817"/>
            <a:ext cx="2449689" cy="2476124"/>
          </a:xfrm>
          <a:prstGeom prst="rect">
            <a:avLst/>
          </a:prstGeom>
        </p:spPr>
      </p:pic>
      <p:pic>
        <p:nvPicPr>
          <p:cNvPr id="9" name="Picture 8">
            <a:extLst>
              <a:ext uri="{FF2B5EF4-FFF2-40B4-BE49-F238E27FC236}">
                <a16:creationId xmlns:a16="http://schemas.microsoft.com/office/drawing/2014/main" id="{AC535DED-766F-8C20-765F-97CCCA3B99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5068" y="578958"/>
            <a:ext cx="2520401" cy="2485027"/>
          </a:xfrm>
          <a:prstGeom prst="rect">
            <a:avLst/>
          </a:prstGeom>
        </p:spPr>
      </p:pic>
      <p:sp>
        <p:nvSpPr>
          <p:cNvPr id="10" name="TextBox 9">
            <a:extLst>
              <a:ext uri="{FF2B5EF4-FFF2-40B4-BE49-F238E27FC236}">
                <a16:creationId xmlns:a16="http://schemas.microsoft.com/office/drawing/2014/main" id="{C078B022-E5CD-F9FF-DA93-9BE2D9684A29}"/>
              </a:ext>
            </a:extLst>
          </p:cNvPr>
          <p:cNvSpPr txBox="1"/>
          <p:nvPr/>
        </p:nvSpPr>
        <p:spPr>
          <a:xfrm>
            <a:off x="5" y="4356659"/>
            <a:ext cx="12192001" cy="1569660"/>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How are GEAR values exemplified </a:t>
            </a:r>
            <a:br>
              <a:rPr lang="en-US" sz="4800" b="1" dirty="0">
                <a:solidFill>
                  <a:schemeClr val="bg1"/>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in the work of your team?</a:t>
            </a:r>
            <a:endParaRPr lang="en-US" sz="4800" dirty="0">
              <a:solidFill>
                <a:schemeClr val="bg1"/>
              </a:solidFill>
              <a:latin typeface="Arial" panose="020B0604020202020204" pitchFamily="34" charset="0"/>
              <a:cs typeface="Arial" panose="020B0604020202020204" pitchFamily="34" charset="0"/>
            </a:endParaRPr>
          </a:p>
        </p:txBody>
      </p:sp>
      <p:sp>
        <p:nvSpPr>
          <p:cNvPr id="11" name="Footer Placeholder 10">
            <a:extLst>
              <a:ext uri="{FF2B5EF4-FFF2-40B4-BE49-F238E27FC236}">
                <a16:creationId xmlns:a16="http://schemas.microsoft.com/office/drawing/2014/main" id="{00E8A193-AD4D-FAD1-4513-A2AD87937595}"/>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B431AD4C-DD09-FC7E-81E4-36FD5393CA07}"/>
              </a:ext>
            </a:extLst>
          </p:cNvPr>
          <p:cNvSpPr>
            <a:spLocks noGrp="1"/>
          </p:cNvSpPr>
          <p:nvPr>
            <p:ph type="sldNum" sz="quarter" idx="12"/>
          </p:nvPr>
        </p:nvSpPr>
        <p:spPr/>
        <p:txBody>
          <a:bodyPr/>
          <a:lstStyle/>
          <a:p>
            <a:fld id="{F801F00C-AC1D-4C09-B17F-D6326787C2A0}" type="slidenum">
              <a:rPr lang="en-US" smtClean="0"/>
              <a:t>12</a:t>
            </a:fld>
            <a:endParaRPr lang="en-US"/>
          </a:p>
        </p:txBody>
      </p:sp>
    </p:spTree>
    <p:extLst>
      <p:ext uri="{BB962C8B-B14F-4D97-AF65-F5344CB8AC3E}">
        <p14:creationId xmlns:p14="http://schemas.microsoft.com/office/powerpoint/2010/main" val="16383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AD6290-A5AF-3278-F421-4014616C8052}"/>
              </a:ext>
            </a:extLst>
          </p:cNvPr>
          <p:cNvSpPr/>
          <p:nvPr/>
        </p:nvSpPr>
        <p:spPr>
          <a:xfrm>
            <a:off x="3" y="5071"/>
            <a:ext cx="12192001" cy="6858000"/>
          </a:xfrm>
          <a:prstGeom prst="rect">
            <a:avLst/>
          </a:prstGeom>
          <a:gradFill flip="none" rotWithShape="1">
            <a:gsLst>
              <a:gs pos="0">
                <a:srgbClr val="20385A"/>
              </a:gs>
              <a:gs pos="100000">
                <a:schemeClr val="accent1">
                  <a:shade val="67500"/>
                  <a:satMod val="115000"/>
                </a:schemeClr>
              </a:gs>
            </a:gsLst>
            <a:path path="circle">
              <a:fillToRect r="100000" b="100000"/>
            </a:path>
            <a:tileRect l="-100000" t="-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5778B-4B53-A260-F64E-DC9F429F0308}"/>
              </a:ext>
            </a:extLst>
          </p:cNvPr>
          <p:cNvSpPr>
            <a:spLocks noGrp="1"/>
          </p:cNvSpPr>
          <p:nvPr>
            <p:ph type="title"/>
          </p:nvPr>
        </p:nvSpPr>
        <p:spPr>
          <a:xfrm>
            <a:off x="609600" y="1050092"/>
            <a:ext cx="10515600" cy="1325563"/>
          </a:xfrm>
        </p:spPr>
        <p:txBody>
          <a:bodyPr>
            <a:noAutofit/>
          </a:bodyPr>
          <a:lstStyle/>
          <a:p>
            <a:pPr algn="ctr"/>
            <a:r>
              <a:rPr lang="en-US" sz="4000" dirty="0">
                <a:solidFill>
                  <a:schemeClr val="bg1"/>
                </a:solidFill>
                <a:latin typeface="Century Gothic" panose="020B0502020202020204" pitchFamily="34" charset="0"/>
              </a:rPr>
              <a:t>To join us in DOLIR’s</a:t>
            </a:r>
            <a:br>
              <a:rPr lang="en-US" sz="4000" dirty="0">
                <a:solidFill>
                  <a:schemeClr val="bg1"/>
                </a:solidFill>
                <a:latin typeface="Century Gothic" panose="020B0502020202020204" pitchFamily="34" charset="0"/>
              </a:rPr>
            </a:br>
            <a:r>
              <a:rPr lang="en-US" sz="4000" dirty="0">
                <a:solidFill>
                  <a:schemeClr val="bg1"/>
                </a:solidFill>
                <a:latin typeface="Century Gothic" panose="020B0502020202020204" pitchFamily="34" charset="0"/>
              </a:rPr>
              <a:t>Working Better Together efforts,</a:t>
            </a:r>
            <a:br>
              <a:rPr lang="en-US" sz="4000" dirty="0">
                <a:solidFill>
                  <a:schemeClr val="bg1"/>
                </a:solidFill>
                <a:latin typeface="Century Gothic" panose="020B0502020202020204" pitchFamily="34" charset="0"/>
              </a:rPr>
            </a:br>
            <a:r>
              <a:rPr lang="en-US" sz="4000" dirty="0">
                <a:solidFill>
                  <a:schemeClr val="bg1"/>
                </a:solidFill>
                <a:latin typeface="Century Gothic" panose="020B0502020202020204" pitchFamily="34" charset="0"/>
              </a:rPr>
              <a:t>email feedback and suggestions to:</a:t>
            </a:r>
          </a:p>
        </p:txBody>
      </p:sp>
      <p:sp>
        <p:nvSpPr>
          <p:cNvPr id="11" name="Content Placeholder 10">
            <a:extLst>
              <a:ext uri="{FF2B5EF4-FFF2-40B4-BE49-F238E27FC236}">
                <a16:creationId xmlns:a16="http://schemas.microsoft.com/office/drawing/2014/main" id="{F7FB1730-E3CE-15EC-2F92-208754D83D96}"/>
              </a:ext>
            </a:extLst>
          </p:cNvPr>
          <p:cNvSpPr>
            <a:spLocks noGrp="1"/>
          </p:cNvSpPr>
          <p:nvPr>
            <p:ph idx="1"/>
          </p:nvPr>
        </p:nvSpPr>
        <p:spPr>
          <a:xfrm>
            <a:off x="1111250" y="2978879"/>
            <a:ext cx="9969500" cy="911225"/>
          </a:xfrm>
        </p:spPr>
        <p:txBody>
          <a:bodyPr>
            <a:noAutofit/>
          </a:bodyPr>
          <a:lstStyle/>
          <a:p>
            <a:pPr marL="0" indent="0">
              <a:buNone/>
            </a:pPr>
            <a:r>
              <a:rPr lang="en-US" sz="4000" b="1" dirty="0">
                <a:solidFill>
                  <a:schemeClr val="bg1"/>
                </a:solidFill>
                <a:latin typeface="Century Gothic" panose="020B0502020202020204" pitchFamily="34" charset="0"/>
              </a:rPr>
              <a:t>MOLaborDirectorsOffice@labor.mo.gov</a:t>
            </a:r>
          </a:p>
        </p:txBody>
      </p:sp>
      <p:pic>
        <p:nvPicPr>
          <p:cNvPr id="4" name="Picture 3">
            <a:extLst>
              <a:ext uri="{FF2B5EF4-FFF2-40B4-BE49-F238E27FC236}">
                <a16:creationId xmlns:a16="http://schemas.microsoft.com/office/drawing/2014/main" id="{0F5DEBE2-BCCD-5824-B5D4-ACDA2D810088}"/>
              </a:ext>
            </a:extLst>
          </p:cNvPr>
          <p:cNvPicPr>
            <a:picLocks noChangeAspect="1"/>
          </p:cNvPicPr>
          <p:nvPr/>
        </p:nvPicPr>
        <p:blipFill>
          <a:blip r:embed="rId3"/>
          <a:stretch>
            <a:fillRect/>
          </a:stretch>
        </p:blipFill>
        <p:spPr>
          <a:xfrm>
            <a:off x="3472721" y="3502641"/>
            <a:ext cx="4790607" cy="3131813"/>
          </a:xfrm>
          <a:prstGeom prst="rect">
            <a:avLst/>
          </a:prstGeom>
        </p:spPr>
      </p:pic>
      <p:sp>
        <p:nvSpPr>
          <p:cNvPr id="13" name="Slide Number Placeholder 12">
            <a:extLst>
              <a:ext uri="{FF2B5EF4-FFF2-40B4-BE49-F238E27FC236}">
                <a16:creationId xmlns:a16="http://schemas.microsoft.com/office/drawing/2014/main" id="{0B0E11E0-ADDD-6CBF-CA9F-B98E260D6C97}"/>
              </a:ext>
            </a:extLst>
          </p:cNvPr>
          <p:cNvSpPr>
            <a:spLocks noGrp="1"/>
          </p:cNvSpPr>
          <p:nvPr>
            <p:ph type="sldNum" sz="quarter" idx="12"/>
          </p:nvPr>
        </p:nvSpPr>
        <p:spPr/>
        <p:txBody>
          <a:bodyPr/>
          <a:lstStyle/>
          <a:p>
            <a:fld id="{F801F00C-AC1D-4C09-B17F-D6326787C2A0}" type="slidenum">
              <a:rPr lang="en-US" smtClean="0"/>
              <a:t>13</a:t>
            </a:fld>
            <a:endParaRPr lang="en-US"/>
          </a:p>
        </p:txBody>
      </p:sp>
    </p:spTree>
    <p:extLst>
      <p:ext uri="{BB962C8B-B14F-4D97-AF65-F5344CB8AC3E}">
        <p14:creationId xmlns:p14="http://schemas.microsoft.com/office/powerpoint/2010/main" val="2956037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E00062-833B-0DBD-1119-C99DD6CE20DC}"/>
              </a:ext>
            </a:extLst>
          </p:cNvPr>
          <p:cNvSpPr/>
          <p:nvPr/>
        </p:nvSpPr>
        <p:spPr>
          <a:xfrm>
            <a:off x="0" y="0"/>
            <a:ext cx="12192001" cy="6858000"/>
          </a:xfrm>
          <a:prstGeom prst="rect">
            <a:avLst/>
          </a:prstGeom>
          <a:gradFill flip="none" rotWithShape="1">
            <a:gsLst>
              <a:gs pos="0">
                <a:srgbClr val="20385A"/>
              </a:gs>
              <a:gs pos="100000">
                <a:schemeClr val="accent1">
                  <a:shade val="67500"/>
                  <a:satMod val="115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47479AC-B62F-4A90-EB19-1518ED7362BB}"/>
              </a:ext>
            </a:extLst>
          </p:cNvPr>
          <p:cNvSpPr txBox="1"/>
          <p:nvPr/>
        </p:nvSpPr>
        <p:spPr>
          <a:xfrm>
            <a:off x="2" y="124919"/>
            <a:ext cx="12192003" cy="707886"/>
          </a:xfrm>
          <a:prstGeom prst="rect">
            <a:avLst/>
          </a:prstGeom>
          <a:noFill/>
        </p:spPr>
        <p:txBody>
          <a:bodyPr wrap="square" rtlCol="0">
            <a:spAutoFit/>
          </a:bodyPr>
          <a:lstStyle/>
          <a:p>
            <a:pPr algn="ctr"/>
            <a:r>
              <a:rPr lang="en-US" sz="4000" b="1">
                <a:solidFill>
                  <a:schemeClr val="bg1"/>
                </a:solidFill>
                <a:latin typeface="Arial" panose="020B0604020202020204" pitchFamily="34" charset="0"/>
                <a:cs typeface="Arial" panose="020B0604020202020204" pitchFamily="34" charset="0"/>
              </a:rPr>
              <a:t>Team Member Updates</a:t>
            </a:r>
          </a:p>
        </p:txBody>
      </p:sp>
      <p:pic>
        <p:nvPicPr>
          <p:cNvPr id="7" name="Picture 2" descr="Rodney Campbell">
            <a:extLst>
              <a:ext uri="{FF2B5EF4-FFF2-40B4-BE49-F238E27FC236}">
                <a16:creationId xmlns:a16="http://schemas.microsoft.com/office/drawing/2014/main" id="{41A47412-4EC0-2F04-62AF-D29E61FD9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92" y="4007533"/>
            <a:ext cx="2012596" cy="1583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330D4407-299F-5BCF-54E3-BE4F5287A6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021"/>
          <a:stretch/>
        </p:blipFill>
        <p:spPr bwMode="auto">
          <a:xfrm>
            <a:off x="629490" y="1380994"/>
            <a:ext cx="1905000" cy="19996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erson shaking hands with a group of women&#10;&#10;Description automatically generated with medium confidence">
            <a:extLst>
              <a:ext uri="{FF2B5EF4-FFF2-40B4-BE49-F238E27FC236}">
                <a16:creationId xmlns:a16="http://schemas.microsoft.com/office/drawing/2014/main" id="{9A7A24C5-B87A-5976-B5FD-FF42D6442BC2}"/>
              </a:ext>
            </a:extLst>
          </p:cNvPr>
          <p:cNvPicPr>
            <a:picLocks noChangeAspect="1"/>
          </p:cNvPicPr>
          <p:nvPr/>
        </p:nvPicPr>
        <p:blipFill>
          <a:blip r:embed="rId5"/>
          <a:stretch>
            <a:fillRect/>
          </a:stretch>
        </p:blipFill>
        <p:spPr>
          <a:xfrm>
            <a:off x="5665172" y="3795522"/>
            <a:ext cx="3649056" cy="2432110"/>
          </a:xfrm>
          <a:prstGeom prst="rect">
            <a:avLst/>
          </a:prstGeom>
        </p:spPr>
      </p:pic>
      <p:pic>
        <p:nvPicPr>
          <p:cNvPr id="10" name="Picture 9" descr="A picture containing text, person, ceiling, indoor&#10;&#10;Description automatically generated">
            <a:extLst>
              <a:ext uri="{FF2B5EF4-FFF2-40B4-BE49-F238E27FC236}">
                <a16:creationId xmlns:a16="http://schemas.microsoft.com/office/drawing/2014/main" id="{4F06D48E-8C1D-381A-A9D3-26D26CA69630}"/>
              </a:ext>
            </a:extLst>
          </p:cNvPr>
          <p:cNvPicPr>
            <a:picLocks noChangeAspect="1"/>
          </p:cNvPicPr>
          <p:nvPr/>
        </p:nvPicPr>
        <p:blipFill>
          <a:blip r:embed="rId6"/>
          <a:stretch>
            <a:fillRect/>
          </a:stretch>
        </p:blipFill>
        <p:spPr>
          <a:xfrm>
            <a:off x="5646575" y="1077854"/>
            <a:ext cx="3649055" cy="2432109"/>
          </a:xfrm>
          <a:prstGeom prst="rect">
            <a:avLst/>
          </a:prstGeom>
        </p:spPr>
      </p:pic>
      <p:sp>
        <p:nvSpPr>
          <p:cNvPr id="11" name="TextBox 10">
            <a:extLst>
              <a:ext uri="{FF2B5EF4-FFF2-40B4-BE49-F238E27FC236}">
                <a16:creationId xmlns:a16="http://schemas.microsoft.com/office/drawing/2014/main" id="{CDFBA0E8-DA49-00CB-C11B-0B6551CFD35D}"/>
              </a:ext>
            </a:extLst>
          </p:cNvPr>
          <p:cNvSpPr txBox="1"/>
          <p:nvPr/>
        </p:nvSpPr>
        <p:spPr>
          <a:xfrm>
            <a:off x="2530475" y="1381125"/>
            <a:ext cx="2273300" cy="1477328"/>
          </a:xfrm>
          <a:prstGeom prst="rect">
            <a:avLst/>
          </a:prstGeom>
          <a:noFill/>
        </p:spPr>
        <p:txBody>
          <a:bodyPr wrap="square" lIns="91440" tIns="45720" rIns="91440" bIns="45720" rtlCol="0" anchor="t">
            <a:spAutoFit/>
          </a:bodyPr>
          <a:lstStyle/>
          <a:p>
            <a:r>
              <a:rPr lang="en-US">
                <a:solidFill>
                  <a:schemeClr val="bg1"/>
                </a:solidFill>
                <a:latin typeface="Century Gothic"/>
              </a:rPr>
              <a:t>Commissioner</a:t>
            </a:r>
            <a:br>
              <a:rPr lang="en-US">
                <a:latin typeface="Century Gothic"/>
              </a:rPr>
            </a:br>
            <a:r>
              <a:rPr lang="en-US">
                <a:solidFill>
                  <a:schemeClr val="bg1"/>
                </a:solidFill>
                <a:latin typeface="Century Gothic"/>
              </a:rPr>
              <a:t>Lauren Arthur, </a:t>
            </a:r>
            <a:br>
              <a:rPr lang="en-US">
                <a:latin typeface="Century Gothic"/>
              </a:rPr>
            </a:br>
            <a:r>
              <a:rPr lang="en-US">
                <a:solidFill>
                  <a:schemeClr val="bg1"/>
                </a:solidFill>
                <a:latin typeface="Century Gothic"/>
              </a:rPr>
              <a:t>Labor and Industrial Relations Commission</a:t>
            </a:r>
          </a:p>
        </p:txBody>
      </p:sp>
      <p:sp>
        <p:nvSpPr>
          <p:cNvPr id="12" name="TextBox 11">
            <a:extLst>
              <a:ext uri="{FF2B5EF4-FFF2-40B4-BE49-F238E27FC236}">
                <a16:creationId xmlns:a16="http://schemas.microsoft.com/office/drawing/2014/main" id="{FA1C141A-3E51-A024-2225-190872201AE4}"/>
              </a:ext>
            </a:extLst>
          </p:cNvPr>
          <p:cNvSpPr txBox="1"/>
          <p:nvPr/>
        </p:nvSpPr>
        <p:spPr>
          <a:xfrm>
            <a:off x="2537796" y="4006671"/>
            <a:ext cx="2587625" cy="1477328"/>
          </a:xfrm>
          <a:prstGeom prst="rect">
            <a:avLst/>
          </a:prstGeom>
          <a:noFill/>
        </p:spPr>
        <p:txBody>
          <a:bodyPr wrap="square" lIns="91440" tIns="45720" rIns="91440" bIns="45720" rtlCol="0" anchor="t">
            <a:spAutoFit/>
          </a:bodyPr>
          <a:lstStyle/>
          <a:p>
            <a:r>
              <a:rPr lang="en-US">
                <a:solidFill>
                  <a:schemeClr val="bg1"/>
                </a:solidFill>
                <a:latin typeface="Century Gothic"/>
              </a:rPr>
              <a:t>Chairperson and </a:t>
            </a:r>
            <a:br>
              <a:rPr lang="en-US">
                <a:latin typeface="Century Gothic"/>
              </a:rPr>
            </a:br>
            <a:r>
              <a:rPr lang="en-US">
                <a:solidFill>
                  <a:schemeClr val="bg1"/>
                </a:solidFill>
                <a:latin typeface="Century Gothic"/>
              </a:rPr>
              <a:t>Commissioner</a:t>
            </a:r>
            <a:br>
              <a:rPr lang="en-US">
                <a:latin typeface="Century Gothic"/>
              </a:rPr>
            </a:br>
            <a:r>
              <a:rPr lang="en-US">
                <a:solidFill>
                  <a:schemeClr val="bg1"/>
                </a:solidFill>
                <a:latin typeface="Century Gothic"/>
              </a:rPr>
              <a:t>Rodney Campbell, </a:t>
            </a:r>
            <a:br>
              <a:rPr lang="en-US">
                <a:latin typeface="Century Gothic"/>
              </a:rPr>
            </a:br>
            <a:r>
              <a:rPr lang="en-US">
                <a:solidFill>
                  <a:schemeClr val="bg1"/>
                </a:solidFill>
                <a:latin typeface="Century Gothic"/>
              </a:rPr>
              <a:t>Labor and Industrial Relations Commission</a:t>
            </a:r>
          </a:p>
        </p:txBody>
      </p:sp>
      <p:sp>
        <p:nvSpPr>
          <p:cNvPr id="13" name="TextBox 12">
            <a:extLst>
              <a:ext uri="{FF2B5EF4-FFF2-40B4-BE49-F238E27FC236}">
                <a16:creationId xmlns:a16="http://schemas.microsoft.com/office/drawing/2014/main" id="{1591B7BC-47B3-C7F5-5CBD-2DF0FDAD7C94}"/>
              </a:ext>
            </a:extLst>
          </p:cNvPr>
          <p:cNvSpPr txBox="1"/>
          <p:nvPr/>
        </p:nvSpPr>
        <p:spPr>
          <a:xfrm>
            <a:off x="9296016" y="1123950"/>
            <a:ext cx="2444750" cy="1477328"/>
          </a:xfrm>
          <a:prstGeom prst="rect">
            <a:avLst/>
          </a:prstGeom>
          <a:noFill/>
        </p:spPr>
        <p:txBody>
          <a:bodyPr wrap="square" lIns="91440" tIns="45720" rIns="91440" bIns="45720" rtlCol="0" anchor="t">
            <a:spAutoFit/>
          </a:bodyPr>
          <a:lstStyle/>
          <a:p>
            <a:r>
              <a:rPr lang="en-US">
                <a:solidFill>
                  <a:schemeClr val="bg1"/>
                </a:solidFill>
                <a:latin typeface="Century Gothic"/>
              </a:rPr>
              <a:t>Administrative</a:t>
            </a:r>
            <a:br>
              <a:rPr lang="en-US">
                <a:latin typeface="Century Gothic"/>
              </a:rPr>
            </a:br>
            <a:r>
              <a:rPr lang="en-US">
                <a:solidFill>
                  <a:schemeClr val="bg1"/>
                </a:solidFill>
                <a:latin typeface="Century Gothic"/>
              </a:rPr>
              <a:t>Law Judge</a:t>
            </a:r>
            <a:br>
              <a:rPr lang="en-US">
                <a:latin typeface="Century Gothic"/>
              </a:rPr>
            </a:br>
            <a:r>
              <a:rPr lang="en-US">
                <a:solidFill>
                  <a:schemeClr val="bg1"/>
                </a:solidFill>
                <a:latin typeface="Century Gothic"/>
              </a:rPr>
              <a:t>Kevin Fick, </a:t>
            </a:r>
            <a:br>
              <a:rPr lang="en-US">
                <a:latin typeface="Century Gothic"/>
              </a:rPr>
            </a:br>
            <a:r>
              <a:rPr lang="en-US">
                <a:solidFill>
                  <a:schemeClr val="bg1"/>
                </a:solidFill>
                <a:latin typeface="Century Gothic"/>
              </a:rPr>
              <a:t>Division of Workers’ Compensation</a:t>
            </a:r>
          </a:p>
        </p:txBody>
      </p:sp>
      <p:sp>
        <p:nvSpPr>
          <p:cNvPr id="14" name="TextBox 13">
            <a:extLst>
              <a:ext uri="{FF2B5EF4-FFF2-40B4-BE49-F238E27FC236}">
                <a16:creationId xmlns:a16="http://schemas.microsoft.com/office/drawing/2014/main" id="{3DC34899-6F14-47A3-1CB9-6212E995EEE5}"/>
              </a:ext>
            </a:extLst>
          </p:cNvPr>
          <p:cNvSpPr txBox="1"/>
          <p:nvPr/>
        </p:nvSpPr>
        <p:spPr>
          <a:xfrm>
            <a:off x="9315451" y="3795876"/>
            <a:ext cx="2425700" cy="1477328"/>
          </a:xfrm>
          <a:prstGeom prst="rect">
            <a:avLst/>
          </a:prstGeom>
          <a:noFill/>
        </p:spPr>
        <p:txBody>
          <a:bodyPr wrap="square" lIns="91440" tIns="45720" rIns="91440" bIns="45720" rtlCol="0" anchor="t">
            <a:spAutoFit/>
          </a:bodyPr>
          <a:lstStyle/>
          <a:p>
            <a:r>
              <a:rPr lang="en-US">
                <a:solidFill>
                  <a:schemeClr val="bg1"/>
                </a:solidFill>
                <a:latin typeface="Century Gothic"/>
              </a:rPr>
              <a:t>Administrative</a:t>
            </a:r>
            <a:br>
              <a:rPr lang="en-US">
                <a:latin typeface="Century Gothic"/>
              </a:rPr>
            </a:br>
            <a:r>
              <a:rPr lang="en-US">
                <a:solidFill>
                  <a:schemeClr val="bg1"/>
                </a:solidFill>
                <a:latin typeface="Century Gothic"/>
              </a:rPr>
              <a:t>Law Judge</a:t>
            </a:r>
            <a:br>
              <a:rPr lang="en-US">
                <a:latin typeface="Century Gothic"/>
              </a:rPr>
            </a:br>
            <a:r>
              <a:rPr lang="en-US">
                <a:solidFill>
                  <a:schemeClr val="bg1"/>
                </a:solidFill>
                <a:latin typeface="Century Gothic"/>
              </a:rPr>
              <a:t>Skylar Burkes, </a:t>
            </a:r>
            <a:br>
              <a:rPr lang="en-US">
                <a:latin typeface="Century Gothic"/>
              </a:rPr>
            </a:br>
            <a:r>
              <a:rPr lang="en-US">
                <a:solidFill>
                  <a:schemeClr val="bg1"/>
                </a:solidFill>
                <a:latin typeface="Century Gothic"/>
              </a:rPr>
              <a:t>Division of Workers’ Compensation</a:t>
            </a:r>
          </a:p>
        </p:txBody>
      </p:sp>
      <p:sp>
        <p:nvSpPr>
          <p:cNvPr id="16" name="Slide Number Placeholder 15">
            <a:extLst>
              <a:ext uri="{FF2B5EF4-FFF2-40B4-BE49-F238E27FC236}">
                <a16:creationId xmlns:a16="http://schemas.microsoft.com/office/drawing/2014/main" id="{47C315FF-0A0A-00F1-2273-5E5823D66B81}"/>
              </a:ext>
            </a:extLst>
          </p:cNvPr>
          <p:cNvSpPr>
            <a:spLocks noGrp="1"/>
          </p:cNvSpPr>
          <p:nvPr>
            <p:ph type="sldNum" sz="quarter" idx="12"/>
          </p:nvPr>
        </p:nvSpPr>
        <p:spPr/>
        <p:txBody>
          <a:bodyPr/>
          <a:lstStyle/>
          <a:p>
            <a:fld id="{F801F00C-AC1D-4C09-B17F-D6326787C2A0}" type="slidenum">
              <a:rPr lang="en-US" smtClean="0"/>
              <a:t>2</a:t>
            </a:fld>
            <a:endParaRPr lang="en-US"/>
          </a:p>
        </p:txBody>
      </p:sp>
    </p:spTree>
    <p:extLst>
      <p:ext uri="{BB962C8B-B14F-4D97-AF65-F5344CB8AC3E}">
        <p14:creationId xmlns:p14="http://schemas.microsoft.com/office/powerpoint/2010/main" val="204717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471" y="5096816"/>
            <a:ext cx="11161055" cy="850897"/>
          </a:xfrm>
        </p:spPr>
        <p:txBody>
          <a:bodyPr>
            <a:normAutofit/>
          </a:bodyPr>
          <a:lstStyle/>
          <a:p>
            <a:r>
              <a:rPr lang="en-US" sz="4400" b="1" dirty="0">
                <a:solidFill>
                  <a:srgbClr val="384663"/>
                </a:solidFill>
                <a:latin typeface="Century Gothic" panose="020B0502020202020204" pitchFamily="34" charset="0"/>
              </a:rPr>
              <a:t>Safety  ~  Growth  ~  Opportunity</a:t>
            </a:r>
          </a:p>
        </p:txBody>
      </p:sp>
      <p:sp>
        <p:nvSpPr>
          <p:cNvPr id="21" name="Rectangle 20">
            <a:extLst>
              <a:ext uri="{FF2B5EF4-FFF2-40B4-BE49-F238E27FC236}">
                <a16:creationId xmlns:a16="http://schemas.microsoft.com/office/drawing/2014/main" id="{729152D1-F886-B642-8812-FC99C7872535}"/>
              </a:ext>
            </a:extLst>
          </p:cNvPr>
          <p:cNvSpPr/>
          <p:nvPr/>
        </p:nvSpPr>
        <p:spPr>
          <a:xfrm>
            <a:off x="302781" y="-1"/>
            <a:ext cx="1205070" cy="1949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DCEA8FF-51EF-5440-BDD0-C2D1372F7D42}"/>
              </a:ext>
            </a:extLst>
          </p:cNvPr>
          <p:cNvSpPr/>
          <p:nvPr/>
        </p:nvSpPr>
        <p:spPr>
          <a:xfrm>
            <a:off x="173595" y="143822"/>
            <a:ext cx="11844810" cy="6570357"/>
          </a:xfrm>
          <a:prstGeom prst="rect">
            <a:avLst/>
          </a:prstGeom>
          <a:noFill/>
          <a:ln w="57150">
            <a:solidFill>
              <a:srgbClr val="3846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18BB869-BAC7-6A4E-5118-597D17756EA7}"/>
              </a:ext>
            </a:extLst>
          </p:cNvPr>
          <p:cNvSpPr txBox="1"/>
          <p:nvPr/>
        </p:nvSpPr>
        <p:spPr>
          <a:xfrm>
            <a:off x="1507851" y="3530600"/>
            <a:ext cx="9172849" cy="646331"/>
          </a:xfrm>
          <a:prstGeom prst="rect">
            <a:avLst/>
          </a:prstGeom>
          <a:noFill/>
        </p:spPr>
        <p:txBody>
          <a:bodyPr wrap="square" rtlCol="0">
            <a:spAutoFit/>
          </a:bodyPr>
          <a:lstStyle/>
          <a:p>
            <a:br>
              <a:rPr lang="en-US" b="0" i="0" dirty="0">
                <a:solidFill>
                  <a:srgbClr val="000000"/>
                </a:solidFill>
                <a:effectLst/>
                <a:latin typeface="Century Gothic" panose="020B0502020202020204" pitchFamily="34" charset="0"/>
              </a:rPr>
            </a:br>
            <a:endParaRPr lang="en-US" dirty="0">
              <a:latin typeface="Century Gothic" panose="020B0502020202020204" pitchFamily="34" charset="0"/>
            </a:endParaRPr>
          </a:p>
        </p:txBody>
      </p:sp>
      <p:sp>
        <p:nvSpPr>
          <p:cNvPr id="6" name="Title 1">
            <a:extLst>
              <a:ext uri="{FF2B5EF4-FFF2-40B4-BE49-F238E27FC236}">
                <a16:creationId xmlns:a16="http://schemas.microsoft.com/office/drawing/2014/main" id="{70E5B09A-3E8D-CFC4-EF93-B87D27B6E283}"/>
              </a:ext>
            </a:extLst>
          </p:cNvPr>
          <p:cNvSpPr txBox="1">
            <a:spLocks/>
          </p:cNvSpPr>
          <p:nvPr/>
        </p:nvSpPr>
        <p:spPr>
          <a:xfrm>
            <a:off x="515471" y="3500740"/>
            <a:ext cx="11161055" cy="1230189"/>
          </a:xfrm>
          <a:prstGeom prst="rect">
            <a:avLst/>
          </a:prstGeom>
        </p:spPr>
        <p:txBody>
          <a:bodyPr vert="horz" lIns="91440" tIns="45720" rIns="91440" bIns="45720" rtlCol="0" anchor="ctr">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5400" b="1" dirty="0">
                <a:solidFill>
                  <a:srgbClr val="384663"/>
                </a:solidFill>
                <a:latin typeface="Century Gothic" panose="020B0502020202020204" pitchFamily="34" charset="0"/>
              </a:rPr>
              <a:t>Promote economic vitality, safety and fairness for Missouri’s businesses and workers.</a:t>
            </a:r>
          </a:p>
        </p:txBody>
      </p:sp>
      <p:sp>
        <p:nvSpPr>
          <p:cNvPr id="8" name="Slide Number Placeholder 7">
            <a:extLst>
              <a:ext uri="{FF2B5EF4-FFF2-40B4-BE49-F238E27FC236}">
                <a16:creationId xmlns:a16="http://schemas.microsoft.com/office/drawing/2014/main" id="{A072D7DB-FD90-5901-DAFD-23AD98D1D356}"/>
              </a:ext>
            </a:extLst>
          </p:cNvPr>
          <p:cNvSpPr>
            <a:spLocks noGrp="1"/>
          </p:cNvSpPr>
          <p:nvPr>
            <p:ph type="sldNum" sz="quarter" idx="12"/>
          </p:nvPr>
        </p:nvSpPr>
        <p:spPr/>
        <p:txBody>
          <a:bodyPr/>
          <a:lstStyle/>
          <a:p>
            <a:fld id="{F801F00C-AC1D-4C09-B17F-D6326787C2A0}" type="slidenum">
              <a:rPr lang="en-US" smtClean="0"/>
              <a:t>3</a:t>
            </a:fld>
            <a:endParaRPr lang="en-US"/>
          </a:p>
        </p:txBody>
      </p:sp>
      <p:pic>
        <p:nvPicPr>
          <p:cNvPr id="5" name="Picture 4">
            <a:extLst>
              <a:ext uri="{FF2B5EF4-FFF2-40B4-BE49-F238E27FC236}">
                <a16:creationId xmlns:a16="http://schemas.microsoft.com/office/drawing/2014/main" id="{E599CF00-D4A3-497E-627C-D99A8B4F4863}"/>
              </a:ext>
            </a:extLst>
          </p:cNvPr>
          <p:cNvPicPr>
            <a:picLocks noChangeAspect="1"/>
          </p:cNvPicPr>
          <p:nvPr/>
        </p:nvPicPr>
        <p:blipFill>
          <a:blip r:embed="rId3"/>
          <a:stretch>
            <a:fillRect/>
          </a:stretch>
        </p:blipFill>
        <p:spPr>
          <a:xfrm>
            <a:off x="2819400" y="440811"/>
            <a:ext cx="6096000" cy="2985528"/>
          </a:xfrm>
          <a:prstGeom prst="rect">
            <a:avLst/>
          </a:prstGeom>
        </p:spPr>
      </p:pic>
    </p:spTree>
    <p:extLst>
      <p:ext uri="{BB962C8B-B14F-4D97-AF65-F5344CB8AC3E}">
        <p14:creationId xmlns:p14="http://schemas.microsoft.com/office/powerpoint/2010/main" val="2261805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ssouri Safe at Work  - Safer Together">
            <a:extLst>
              <a:ext uri="{FF2B5EF4-FFF2-40B4-BE49-F238E27FC236}">
                <a16:creationId xmlns:a16="http://schemas.microsoft.com/office/drawing/2014/main" id="{C5C6C69A-6DC7-A528-CD26-30548B70CCE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34208" y="492442"/>
            <a:ext cx="3457575"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n-site safety and health consultation">
            <a:extLst>
              <a:ext uri="{FF2B5EF4-FFF2-40B4-BE49-F238E27FC236}">
                <a16:creationId xmlns:a16="http://schemas.microsoft.com/office/drawing/2014/main" id="{F627A151-76A2-47DC-CBDF-C238AD625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996" y="2047558"/>
            <a:ext cx="361950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ssouri Workers' Safety Program logo">
            <a:extLst>
              <a:ext uri="{FF2B5EF4-FFF2-40B4-BE49-F238E27FC236}">
                <a16:creationId xmlns:a16="http://schemas.microsoft.com/office/drawing/2014/main" id="{CB14E4C7-B22B-BFC2-F144-5526E4CFE5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0" y="2072958"/>
            <a:ext cx="2857500" cy="1628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ine and cave safety program">
            <a:extLst>
              <a:ext uri="{FF2B5EF4-FFF2-40B4-BE49-F238E27FC236}">
                <a16:creationId xmlns:a16="http://schemas.microsoft.com/office/drawing/2014/main" id="{130E2CDE-B697-114F-217A-FF7B55D96F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550" y="2047557"/>
            <a:ext cx="3619500" cy="16097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50AD4C0-E037-E6AD-DA39-9D62476B7BBC}"/>
              </a:ext>
            </a:extLst>
          </p:cNvPr>
          <p:cNvSpPr txBox="1"/>
          <p:nvPr/>
        </p:nvSpPr>
        <p:spPr>
          <a:xfrm>
            <a:off x="822902" y="3704908"/>
            <a:ext cx="3175982" cy="280076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a:latin typeface="Century Gothic"/>
              </a:rPr>
              <a:t>Helps identify and correct workplace hazards</a:t>
            </a:r>
          </a:p>
          <a:p>
            <a:pPr marL="285750" indent="-285750">
              <a:buFont typeface="Arial" panose="020B0604020202020204" pitchFamily="34" charset="0"/>
              <a:buChar char="•"/>
            </a:pPr>
            <a:r>
              <a:rPr lang="en-US" sz="1600">
                <a:latin typeface="Century Gothic"/>
              </a:rPr>
              <a:t>Reduces workers' compensation insurance costs</a:t>
            </a:r>
          </a:p>
          <a:p>
            <a:pPr marL="285750" indent="-285750">
              <a:buFont typeface="Arial" panose="020B0604020202020204" pitchFamily="34" charset="0"/>
              <a:buChar char="•"/>
            </a:pPr>
            <a:r>
              <a:rPr lang="en-US" sz="1600">
                <a:latin typeface="Century Gothic"/>
              </a:rPr>
              <a:t>No fines or penalties are assessed</a:t>
            </a:r>
          </a:p>
          <a:p>
            <a:pPr marL="285750" indent="-285750">
              <a:buFont typeface="Arial" panose="020B0604020202020204" pitchFamily="34" charset="0"/>
              <a:buChar char="•"/>
            </a:pPr>
            <a:r>
              <a:rPr lang="en-US" sz="1600">
                <a:latin typeface="Century Gothic"/>
              </a:rPr>
              <a:t>Consultations are confidential and controlled by the employer</a:t>
            </a:r>
          </a:p>
          <a:p>
            <a:pPr marL="285750" indent="-285750">
              <a:buFont typeface="Arial" panose="020B0604020202020204" pitchFamily="34" charset="0"/>
              <a:buChar char="•"/>
            </a:pPr>
            <a:r>
              <a:rPr lang="en-US" sz="1600">
                <a:latin typeface="Century Gothic"/>
              </a:rPr>
              <a:t>No cost</a:t>
            </a:r>
          </a:p>
        </p:txBody>
      </p:sp>
      <p:sp>
        <p:nvSpPr>
          <p:cNvPr id="7" name="TextBox 6">
            <a:extLst>
              <a:ext uri="{FF2B5EF4-FFF2-40B4-BE49-F238E27FC236}">
                <a16:creationId xmlns:a16="http://schemas.microsoft.com/office/drawing/2014/main" id="{FCFED7D7-9092-7767-42D1-E0C706BA22A7}"/>
              </a:ext>
            </a:extLst>
          </p:cNvPr>
          <p:cNvSpPr txBox="1"/>
          <p:nvPr/>
        </p:nvSpPr>
        <p:spPr>
          <a:xfrm>
            <a:off x="4758343" y="3701733"/>
            <a:ext cx="3186027" cy="280076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a:latin typeface="Century Gothic"/>
              </a:rPr>
              <a:t>Ensures insurance carriers provide individualized safety assistance when requested</a:t>
            </a:r>
          </a:p>
          <a:p>
            <a:pPr marL="285750" indent="-285750">
              <a:buFont typeface="Arial" panose="020B0604020202020204" pitchFamily="34" charset="0"/>
              <a:buChar char="•"/>
            </a:pPr>
            <a:r>
              <a:rPr lang="en-US" sz="1600">
                <a:latin typeface="Century Gothic"/>
              </a:rPr>
              <a:t>Maintains a list of certified safety consultants that offer independent services</a:t>
            </a:r>
          </a:p>
          <a:p>
            <a:pPr marL="285750" indent="-285750">
              <a:buFont typeface="Arial" panose="020B0604020202020204" pitchFamily="34" charset="0"/>
              <a:buChar char="•"/>
            </a:pPr>
            <a:r>
              <a:rPr lang="en-US" sz="1600">
                <a:latin typeface="Century Gothic"/>
              </a:rPr>
              <a:t>Helps develop a safety and health management program</a:t>
            </a:r>
          </a:p>
          <a:p>
            <a:pPr marL="285750" indent="-285750">
              <a:buFont typeface="Arial" panose="020B0604020202020204" pitchFamily="34" charset="0"/>
              <a:buChar char="•"/>
            </a:pPr>
            <a:r>
              <a:rPr lang="en-US" sz="1600">
                <a:latin typeface="Century Gothic"/>
              </a:rPr>
              <a:t>No cost</a:t>
            </a:r>
          </a:p>
        </p:txBody>
      </p:sp>
      <p:sp>
        <p:nvSpPr>
          <p:cNvPr id="10" name="TextBox 9">
            <a:extLst>
              <a:ext uri="{FF2B5EF4-FFF2-40B4-BE49-F238E27FC236}">
                <a16:creationId xmlns:a16="http://schemas.microsoft.com/office/drawing/2014/main" id="{4F498275-2259-C2C7-72F5-4081A268F900}"/>
              </a:ext>
            </a:extLst>
          </p:cNvPr>
          <p:cNvSpPr txBox="1"/>
          <p:nvPr/>
        </p:nvSpPr>
        <p:spPr>
          <a:xfrm>
            <a:off x="8189421" y="3701733"/>
            <a:ext cx="3395577" cy="255454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a:latin typeface="Century Gothic"/>
              </a:rPr>
              <a:t>Assists miners in implementing safe and healthy work habits</a:t>
            </a:r>
          </a:p>
          <a:p>
            <a:pPr marL="285750" indent="-285750">
              <a:buFont typeface="Arial" panose="020B0604020202020204" pitchFamily="34" charset="0"/>
              <a:buChar char="•"/>
            </a:pPr>
            <a:r>
              <a:rPr lang="en-US" sz="1600">
                <a:latin typeface="Century Gothic"/>
              </a:rPr>
              <a:t>Offers customized consultation and implementation services</a:t>
            </a:r>
          </a:p>
          <a:p>
            <a:pPr marL="285750" indent="-285750">
              <a:buFont typeface="Arial" panose="020B0604020202020204" pitchFamily="34" charset="0"/>
              <a:buChar char="•"/>
            </a:pPr>
            <a:r>
              <a:rPr lang="en-US" sz="1600">
                <a:latin typeface="Century Gothic"/>
              </a:rPr>
              <a:t>Provides specialized trainings, including safety and health, first aid, substance abuse, mine rescue and more</a:t>
            </a:r>
          </a:p>
          <a:p>
            <a:pPr marL="285750" indent="-285750">
              <a:buFont typeface="Arial" panose="020B0604020202020204" pitchFamily="34" charset="0"/>
              <a:buChar char="•"/>
            </a:pPr>
            <a:r>
              <a:rPr lang="en-US" sz="1600">
                <a:latin typeface="Century Gothic"/>
              </a:rPr>
              <a:t>No cost</a:t>
            </a:r>
          </a:p>
        </p:txBody>
      </p:sp>
      <p:sp>
        <p:nvSpPr>
          <p:cNvPr id="11" name="TextBox 10">
            <a:extLst>
              <a:ext uri="{FF2B5EF4-FFF2-40B4-BE49-F238E27FC236}">
                <a16:creationId xmlns:a16="http://schemas.microsoft.com/office/drawing/2014/main" id="{3623EDEB-114B-EAE3-C542-FD9758ABAA9A}"/>
              </a:ext>
            </a:extLst>
          </p:cNvPr>
          <p:cNvSpPr txBox="1"/>
          <p:nvPr/>
        </p:nvSpPr>
        <p:spPr>
          <a:xfrm>
            <a:off x="7877175" y="265054"/>
            <a:ext cx="4286250" cy="461665"/>
          </a:xfrm>
          <a:prstGeom prst="rect">
            <a:avLst/>
          </a:prstGeom>
          <a:noFill/>
        </p:spPr>
        <p:txBody>
          <a:bodyPr wrap="square" lIns="91440" tIns="45720" rIns="91440" bIns="45720" rtlCol="0" anchor="t">
            <a:spAutoFit/>
          </a:bodyPr>
          <a:lstStyle/>
          <a:p>
            <a:r>
              <a:rPr lang="en-US" sz="2400" b="1">
                <a:solidFill>
                  <a:srgbClr val="384663"/>
                </a:solidFill>
                <a:latin typeface="Century Gothic"/>
              </a:rPr>
              <a:t>labor.mo.gov/safe-at-work</a:t>
            </a:r>
          </a:p>
        </p:txBody>
      </p:sp>
      <p:sp>
        <p:nvSpPr>
          <p:cNvPr id="14" name="Slide Number Placeholder 13">
            <a:extLst>
              <a:ext uri="{FF2B5EF4-FFF2-40B4-BE49-F238E27FC236}">
                <a16:creationId xmlns:a16="http://schemas.microsoft.com/office/drawing/2014/main" id="{D9A0F39B-8937-C084-A64A-A1A6D9D3DF56}"/>
              </a:ext>
            </a:extLst>
          </p:cNvPr>
          <p:cNvSpPr>
            <a:spLocks noGrp="1"/>
          </p:cNvSpPr>
          <p:nvPr>
            <p:ph type="sldNum" sz="quarter" idx="12"/>
          </p:nvPr>
        </p:nvSpPr>
        <p:spPr/>
        <p:txBody>
          <a:bodyPr/>
          <a:lstStyle/>
          <a:p>
            <a:fld id="{F801F00C-AC1D-4C09-B17F-D6326787C2A0}" type="slidenum">
              <a:rPr lang="en-US" smtClean="0"/>
              <a:t>4</a:t>
            </a:fld>
            <a:endParaRPr lang="en-US"/>
          </a:p>
        </p:txBody>
      </p:sp>
    </p:spTree>
    <p:extLst>
      <p:ext uri="{BB962C8B-B14F-4D97-AF65-F5344CB8AC3E}">
        <p14:creationId xmlns:p14="http://schemas.microsoft.com/office/powerpoint/2010/main" val="2113945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F53BB8-18A2-A924-11C3-ADA2EC393833}"/>
              </a:ext>
            </a:extLst>
          </p:cNvPr>
          <p:cNvSpPr/>
          <p:nvPr/>
        </p:nvSpPr>
        <p:spPr>
          <a:xfrm>
            <a:off x="2927" y="0"/>
            <a:ext cx="12192001" cy="6858000"/>
          </a:xfrm>
          <a:prstGeom prst="rect">
            <a:avLst/>
          </a:prstGeom>
          <a:gradFill flip="none" rotWithShape="1">
            <a:gsLst>
              <a:gs pos="0">
                <a:srgbClr val="20385A"/>
              </a:gs>
              <a:gs pos="100000">
                <a:schemeClr val="accent1">
                  <a:shade val="67500"/>
                  <a:satMod val="115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6957BCC-030D-F5BB-E7C6-53889D924F75}"/>
              </a:ext>
            </a:extLst>
          </p:cNvPr>
          <p:cNvPicPr>
            <a:picLocks noChangeAspect="1"/>
          </p:cNvPicPr>
          <p:nvPr/>
        </p:nvPicPr>
        <p:blipFill>
          <a:blip r:embed="rId3"/>
          <a:stretch>
            <a:fillRect/>
          </a:stretch>
        </p:blipFill>
        <p:spPr>
          <a:xfrm rot="20809100">
            <a:off x="406110" y="70960"/>
            <a:ext cx="6459640" cy="6360479"/>
          </a:xfrm>
          <a:prstGeom prst="rect">
            <a:avLst/>
          </a:prstGeom>
        </p:spPr>
      </p:pic>
      <p:pic>
        <p:nvPicPr>
          <p:cNvPr id="6" name="Content Placeholder 4">
            <a:extLst>
              <a:ext uri="{FF2B5EF4-FFF2-40B4-BE49-F238E27FC236}">
                <a16:creationId xmlns:a16="http://schemas.microsoft.com/office/drawing/2014/main" id="{AD95AF65-5326-1DE8-90F6-29C8CF28B543}"/>
              </a:ext>
            </a:extLst>
          </p:cNvPr>
          <p:cNvPicPr>
            <a:picLocks noChangeAspect="1"/>
          </p:cNvPicPr>
          <p:nvPr/>
        </p:nvPicPr>
        <p:blipFill>
          <a:blip r:embed="rId4"/>
          <a:stretch>
            <a:fillRect/>
          </a:stretch>
        </p:blipFill>
        <p:spPr>
          <a:xfrm rot="907043">
            <a:off x="5748580" y="1594028"/>
            <a:ext cx="6459640" cy="4844731"/>
          </a:xfrm>
          <a:prstGeom prst="rect">
            <a:avLst/>
          </a:prstGeom>
        </p:spPr>
      </p:pic>
      <p:sp>
        <p:nvSpPr>
          <p:cNvPr id="8" name="Content Placeholder 2">
            <a:extLst>
              <a:ext uri="{FF2B5EF4-FFF2-40B4-BE49-F238E27FC236}">
                <a16:creationId xmlns:a16="http://schemas.microsoft.com/office/drawing/2014/main" id="{4B24E22A-DEDA-816A-0DA4-7AD11253FD29}"/>
              </a:ext>
            </a:extLst>
          </p:cNvPr>
          <p:cNvSpPr txBox="1">
            <a:spLocks/>
          </p:cNvSpPr>
          <p:nvPr/>
        </p:nvSpPr>
        <p:spPr>
          <a:xfrm>
            <a:off x="7053119" y="391679"/>
            <a:ext cx="4906818" cy="612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0206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00206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labor.mo.gov/safe-at-work</a:t>
            </a:r>
          </a:p>
        </p:txBody>
      </p:sp>
      <p:sp>
        <p:nvSpPr>
          <p:cNvPr id="10" name="Slide Number Placeholder 9">
            <a:extLst>
              <a:ext uri="{FF2B5EF4-FFF2-40B4-BE49-F238E27FC236}">
                <a16:creationId xmlns:a16="http://schemas.microsoft.com/office/drawing/2014/main" id="{35F602A9-68C0-0B38-7933-AEAFF7BEEB7C}"/>
              </a:ext>
            </a:extLst>
          </p:cNvPr>
          <p:cNvSpPr>
            <a:spLocks noGrp="1"/>
          </p:cNvSpPr>
          <p:nvPr>
            <p:ph type="sldNum" sz="quarter" idx="12"/>
          </p:nvPr>
        </p:nvSpPr>
        <p:spPr/>
        <p:txBody>
          <a:bodyPr/>
          <a:lstStyle/>
          <a:p>
            <a:fld id="{F801F00C-AC1D-4C09-B17F-D6326787C2A0}" type="slidenum">
              <a:rPr lang="en-US" smtClean="0"/>
              <a:t>5</a:t>
            </a:fld>
            <a:endParaRPr lang="en-US" dirty="0"/>
          </a:p>
        </p:txBody>
      </p:sp>
    </p:spTree>
    <p:extLst>
      <p:ext uri="{BB962C8B-B14F-4D97-AF65-F5344CB8AC3E}">
        <p14:creationId xmlns:p14="http://schemas.microsoft.com/office/powerpoint/2010/main" val="964662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4D77-49BC-5D15-9B6C-CC6495DAB4BA}"/>
              </a:ext>
            </a:extLst>
          </p:cNvPr>
          <p:cNvSpPr>
            <a:spLocks noGrp="1"/>
          </p:cNvSpPr>
          <p:nvPr>
            <p:ph type="title"/>
          </p:nvPr>
        </p:nvSpPr>
        <p:spPr>
          <a:xfrm>
            <a:off x="728661" y="134859"/>
            <a:ext cx="10515600" cy="1325563"/>
          </a:xfrm>
        </p:spPr>
        <p:txBody>
          <a:bodyPr/>
          <a:lstStyle/>
          <a:p>
            <a:r>
              <a:rPr lang="en-US" b="1">
                <a:solidFill>
                  <a:srgbClr val="384663"/>
                </a:solidFill>
                <a:latin typeface="Century Gothic"/>
              </a:rPr>
              <a:t>Safety Programs/Initiatives</a:t>
            </a:r>
            <a:endParaRPr lang="en-US" dirty="0"/>
          </a:p>
        </p:txBody>
      </p:sp>
      <p:sp>
        <p:nvSpPr>
          <p:cNvPr id="4" name="Rectangle 3">
            <a:extLst>
              <a:ext uri="{FF2B5EF4-FFF2-40B4-BE49-F238E27FC236}">
                <a16:creationId xmlns:a16="http://schemas.microsoft.com/office/drawing/2014/main" id="{47BC6922-3406-CDD0-92BD-29292477C77A}"/>
              </a:ext>
            </a:extLst>
          </p:cNvPr>
          <p:cNvSpPr/>
          <p:nvPr/>
        </p:nvSpPr>
        <p:spPr>
          <a:xfrm>
            <a:off x="261256" y="4375615"/>
            <a:ext cx="11450411" cy="923330"/>
          </a:xfrm>
          <a:prstGeom prst="rect">
            <a:avLst/>
          </a:prstGeom>
        </p:spPr>
        <p:txBody>
          <a:bodyPr wrap="square">
            <a:spAutoFit/>
          </a:bodyPr>
          <a:lstStyle/>
          <a:p>
            <a:r>
              <a:rPr lang="en-US" b="1" dirty="0">
                <a:solidFill>
                  <a:srgbClr val="384663"/>
                </a:solidFill>
                <a:latin typeface="Century Gothic" panose="020B0502020202020204" pitchFamily="34" charset="0"/>
              </a:rPr>
              <a:t>DOLIR Team Safety</a:t>
            </a:r>
            <a:r>
              <a:rPr lang="en-US" dirty="0">
                <a:solidFill>
                  <a:srgbClr val="384663"/>
                </a:solidFill>
                <a:latin typeface="Century Gothic" panose="020B0502020202020204" pitchFamily="34" charset="0"/>
              </a:rPr>
              <a:t> – A DOLIR strategic initiative team, partnered with Missouri Capitol Police and the Lincoln University Police Department, to create training to improve the safety and security of staff and the citizens they serve.</a:t>
            </a:r>
            <a:endParaRPr lang="en-US" dirty="0"/>
          </a:p>
        </p:txBody>
      </p:sp>
      <p:sp>
        <p:nvSpPr>
          <p:cNvPr id="5" name="TextBox 4">
            <a:extLst>
              <a:ext uri="{FF2B5EF4-FFF2-40B4-BE49-F238E27FC236}">
                <a16:creationId xmlns:a16="http://schemas.microsoft.com/office/drawing/2014/main" id="{BCFB57D4-113C-0446-B383-AD357456EA0A}"/>
              </a:ext>
            </a:extLst>
          </p:cNvPr>
          <p:cNvSpPr txBox="1"/>
          <p:nvPr/>
        </p:nvSpPr>
        <p:spPr>
          <a:xfrm>
            <a:off x="757951" y="1281793"/>
            <a:ext cx="3091510" cy="1200329"/>
          </a:xfrm>
          <a:prstGeom prst="rect">
            <a:avLst/>
          </a:prstGeom>
          <a:noFill/>
        </p:spPr>
        <p:txBody>
          <a:bodyPr wrap="square" rtlCol="0">
            <a:spAutoFit/>
          </a:bodyPr>
          <a:lstStyle/>
          <a:p>
            <a:r>
              <a:rPr lang="en-US" b="1" dirty="0">
                <a:solidFill>
                  <a:srgbClr val="384663"/>
                </a:solidFill>
                <a:latin typeface="Century Gothic" panose="020B0502020202020204" pitchFamily="34" charset="0"/>
              </a:rPr>
              <a:t>Division of Labor Standards – </a:t>
            </a:r>
            <a:r>
              <a:rPr lang="en-US" dirty="0">
                <a:solidFill>
                  <a:srgbClr val="384663"/>
                </a:solidFill>
                <a:latin typeface="Century Gothic" panose="020B0502020202020204" pitchFamily="34" charset="0"/>
              </a:rPr>
              <a:t>On-site Health &amp; Safety/ Mine &amp; Cave Safety Programs</a:t>
            </a:r>
            <a:endParaRPr lang="en-US" dirty="0"/>
          </a:p>
        </p:txBody>
      </p:sp>
      <p:sp>
        <p:nvSpPr>
          <p:cNvPr id="6" name="Content Placeholder 2">
            <a:extLst>
              <a:ext uri="{FF2B5EF4-FFF2-40B4-BE49-F238E27FC236}">
                <a16:creationId xmlns:a16="http://schemas.microsoft.com/office/drawing/2014/main" id="{EB5C786E-87A9-A883-DC17-201AFA7FECD3}"/>
              </a:ext>
            </a:extLst>
          </p:cNvPr>
          <p:cNvSpPr txBox="1">
            <a:spLocks/>
          </p:cNvSpPr>
          <p:nvPr/>
        </p:nvSpPr>
        <p:spPr>
          <a:xfrm>
            <a:off x="4887436" y="6381344"/>
            <a:ext cx="2298920" cy="618049"/>
          </a:xfrm>
          <a:prstGeom prst="rect">
            <a:avLst/>
          </a:prstGeom>
        </p:spPr>
        <p:txBody>
          <a:bodyPr/>
          <a:lstStyle>
            <a:lvl1pPr marL="228600" indent="-228600" algn="l" defTabSz="914400" rtl="0" eaLnBrk="1" latinLnBrk="0" hangingPunct="1">
              <a:lnSpc>
                <a:spcPct val="90000"/>
              </a:lnSpc>
              <a:spcBef>
                <a:spcPts val="1000"/>
              </a:spcBef>
              <a:buClr>
                <a:srgbClr val="F25829"/>
              </a:buClr>
              <a:buFont typeface="Wingdings" pitchFamily="2" charset="2"/>
              <a:buChar char="Ø"/>
              <a:defRPr sz="2800" b="1" kern="1200">
                <a:solidFill>
                  <a:srgbClr val="384663"/>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Clr>
                <a:srgbClr val="F25829"/>
              </a:buClr>
              <a:buFont typeface="Wingdings" pitchFamily="2" charset="2"/>
              <a:buChar char="Ø"/>
              <a:defRPr sz="2000" kern="1200">
                <a:solidFill>
                  <a:srgbClr val="384663"/>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Clr>
                <a:srgbClr val="F25829"/>
              </a:buClr>
              <a:buFont typeface="Wingdings" pitchFamily="2" charset="2"/>
              <a:buChar char="Ø"/>
              <a:defRPr sz="2000" kern="1200">
                <a:solidFill>
                  <a:srgbClr val="384663"/>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Clr>
                <a:srgbClr val="F25829"/>
              </a:buClr>
              <a:buFont typeface="Wingdings" pitchFamily="2" charset="2"/>
              <a:buChar char="Ø"/>
              <a:defRPr sz="1800" kern="1200">
                <a:solidFill>
                  <a:srgbClr val="384663"/>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Clr>
                <a:srgbClr val="F25829"/>
              </a:buClr>
              <a:buFont typeface="Wingdings" pitchFamily="2" charset="2"/>
              <a:buChar char="Ø"/>
              <a:defRPr sz="1800" kern="1200">
                <a:solidFill>
                  <a:srgbClr val="384663"/>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Wingdings" pitchFamily="2" charset="2"/>
              <a:buNone/>
            </a:pPr>
            <a:r>
              <a:rPr lang="en-US" sz="1600" dirty="0"/>
              <a:t>Active Threat Training </a:t>
            </a:r>
          </a:p>
        </p:txBody>
      </p:sp>
      <p:sp>
        <p:nvSpPr>
          <p:cNvPr id="7" name="Content Placeholder 2">
            <a:extLst>
              <a:ext uri="{FF2B5EF4-FFF2-40B4-BE49-F238E27FC236}">
                <a16:creationId xmlns:a16="http://schemas.microsoft.com/office/drawing/2014/main" id="{13FA1251-117A-1B96-D070-733DD34CF537}"/>
              </a:ext>
            </a:extLst>
          </p:cNvPr>
          <p:cNvSpPr txBox="1">
            <a:spLocks/>
          </p:cNvSpPr>
          <p:nvPr/>
        </p:nvSpPr>
        <p:spPr>
          <a:xfrm>
            <a:off x="2588516" y="5620270"/>
            <a:ext cx="2298920" cy="649129"/>
          </a:xfrm>
          <a:prstGeom prst="rect">
            <a:avLst/>
          </a:prstGeom>
        </p:spPr>
        <p:txBody>
          <a:bodyPr/>
          <a:lstStyle>
            <a:lvl1pPr marL="228600" indent="-228600" algn="l" defTabSz="914400" rtl="0" eaLnBrk="1" latinLnBrk="0" hangingPunct="1">
              <a:lnSpc>
                <a:spcPct val="90000"/>
              </a:lnSpc>
              <a:spcBef>
                <a:spcPts val="1000"/>
              </a:spcBef>
              <a:buClr>
                <a:srgbClr val="F25829"/>
              </a:buClr>
              <a:buFont typeface="Wingdings" pitchFamily="2" charset="2"/>
              <a:buChar char="Ø"/>
              <a:defRPr sz="2800" b="1" kern="1200">
                <a:solidFill>
                  <a:srgbClr val="384663"/>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Clr>
                <a:srgbClr val="F25829"/>
              </a:buClr>
              <a:buFont typeface="Wingdings" pitchFamily="2" charset="2"/>
              <a:buChar char="Ø"/>
              <a:defRPr sz="2000" kern="1200">
                <a:solidFill>
                  <a:srgbClr val="384663"/>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Clr>
                <a:srgbClr val="F25829"/>
              </a:buClr>
              <a:buFont typeface="Wingdings" pitchFamily="2" charset="2"/>
              <a:buChar char="Ø"/>
              <a:defRPr sz="2000" kern="1200">
                <a:solidFill>
                  <a:srgbClr val="384663"/>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Clr>
                <a:srgbClr val="F25829"/>
              </a:buClr>
              <a:buFont typeface="Wingdings" pitchFamily="2" charset="2"/>
              <a:buChar char="Ø"/>
              <a:defRPr sz="1800" kern="1200">
                <a:solidFill>
                  <a:srgbClr val="384663"/>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Clr>
                <a:srgbClr val="F25829"/>
              </a:buClr>
              <a:buFont typeface="Wingdings" pitchFamily="2" charset="2"/>
              <a:buChar char="Ø"/>
              <a:defRPr sz="1800" kern="1200">
                <a:solidFill>
                  <a:srgbClr val="384663"/>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Wingdings" pitchFamily="2" charset="2"/>
              <a:buNone/>
            </a:pPr>
            <a:r>
              <a:rPr lang="en-US" sz="1600" dirty="0"/>
              <a:t>Threatening Calls Video </a:t>
            </a:r>
          </a:p>
        </p:txBody>
      </p:sp>
      <p:sp>
        <p:nvSpPr>
          <p:cNvPr id="8" name="Content Placeholder 2">
            <a:extLst>
              <a:ext uri="{FF2B5EF4-FFF2-40B4-BE49-F238E27FC236}">
                <a16:creationId xmlns:a16="http://schemas.microsoft.com/office/drawing/2014/main" id="{B1EC0010-E3DC-12D8-025D-C0996D8E1682}"/>
              </a:ext>
            </a:extLst>
          </p:cNvPr>
          <p:cNvSpPr txBox="1">
            <a:spLocks/>
          </p:cNvSpPr>
          <p:nvPr/>
        </p:nvSpPr>
        <p:spPr>
          <a:xfrm>
            <a:off x="7282329" y="5620270"/>
            <a:ext cx="2298920" cy="649129"/>
          </a:xfrm>
          <a:prstGeom prst="rect">
            <a:avLst/>
          </a:prstGeom>
        </p:spPr>
        <p:txBody>
          <a:bodyPr/>
          <a:lstStyle>
            <a:lvl1pPr marL="228600" indent="-228600" algn="l" defTabSz="914400" rtl="0" eaLnBrk="1" latinLnBrk="0" hangingPunct="1">
              <a:lnSpc>
                <a:spcPct val="90000"/>
              </a:lnSpc>
              <a:spcBef>
                <a:spcPts val="1000"/>
              </a:spcBef>
              <a:buClr>
                <a:srgbClr val="F25829"/>
              </a:buClr>
              <a:buFont typeface="Wingdings" pitchFamily="2" charset="2"/>
              <a:buChar char="Ø"/>
              <a:defRPr sz="2800" b="1" kern="1200">
                <a:solidFill>
                  <a:srgbClr val="384663"/>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Clr>
                <a:srgbClr val="F25829"/>
              </a:buClr>
              <a:buFont typeface="Wingdings" pitchFamily="2" charset="2"/>
              <a:buChar char="Ø"/>
              <a:defRPr sz="2000" kern="1200">
                <a:solidFill>
                  <a:srgbClr val="384663"/>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Clr>
                <a:srgbClr val="F25829"/>
              </a:buClr>
              <a:buFont typeface="Wingdings" pitchFamily="2" charset="2"/>
              <a:buChar char="Ø"/>
              <a:defRPr sz="2000" kern="1200">
                <a:solidFill>
                  <a:srgbClr val="384663"/>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Clr>
                <a:srgbClr val="F25829"/>
              </a:buClr>
              <a:buFont typeface="Wingdings" pitchFamily="2" charset="2"/>
              <a:buChar char="Ø"/>
              <a:defRPr sz="1800" kern="1200">
                <a:solidFill>
                  <a:srgbClr val="384663"/>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Clr>
                <a:srgbClr val="F25829"/>
              </a:buClr>
              <a:buFont typeface="Wingdings" pitchFamily="2" charset="2"/>
              <a:buChar char="Ø"/>
              <a:defRPr sz="1800" kern="1200">
                <a:solidFill>
                  <a:srgbClr val="384663"/>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Wingdings" pitchFamily="2" charset="2"/>
              <a:buNone/>
            </a:pPr>
            <a:r>
              <a:rPr lang="en-US" sz="1600" dirty="0"/>
              <a:t>DOLIR Safety Training Video</a:t>
            </a:r>
          </a:p>
        </p:txBody>
      </p:sp>
      <p:pic>
        <p:nvPicPr>
          <p:cNvPr id="9" name="Picture 8">
            <a:extLst>
              <a:ext uri="{FF2B5EF4-FFF2-40B4-BE49-F238E27FC236}">
                <a16:creationId xmlns:a16="http://schemas.microsoft.com/office/drawing/2014/main" id="{7F451808-A651-9378-D3C6-AE304632C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8608" y="1335619"/>
            <a:ext cx="5109154" cy="2657229"/>
          </a:xfrm>
          <a:prstGeom prst="rect">
            <a:avLst/>
          </a:prstGeom>
        </p:spPr>
      </p:pic>
      <p:pic>
        <p:nvPicPr>
          <p:cNvPr id="10" name="Picture 9">
            <a:extLst>
              <a:ext uri="{FF2B5EF4-FFF2-40B4-BE49-F238E27FC236}">
                <a16:creationId xmlns:a16="http://schemas.microsoft.com/office/drawing/2014/main" id="{7CB41815-F93E-E5E4-6B5C-4CE7E9112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615" y="2542821"/>
            <a:ext cx="1536192" cy="1024128"/>
          </a:xfrm>
          <a:prstGeom prst="rect">
            <a:avLst/>
          </a:prstGeom>
        </p:spPr>
      </p:pic>
      <p:pic>
        <p:nvPicPr>
          <p:cNvPr id="11" name="Picture 10">
            <a:extLst>
              <a:ext uri="{FF2B5EF4-FFF2-40B4-BE49-F238E27FC236}">
                <a16:creationId xmlns:a16="http://schemas.microsoft.com/office/drawing/2014/main" id="{A0365E7A-44BD-C780-4B9C-02B44FD526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4400" y="3080856"/>
            <a:ext cx="1664208" cy="1103376"/>
          </a:xfrm>
          <a:prstGeom prst="rect">
            <a:avLst/>
          </a:prstGeom>
        </p:spPr>
      </p:pic>
      <p:pic>
        <p:nvPicPr>
          <p:cNvPr id="12" name="Picture 11">
            <a:extLst>
              <a:ext uri="{FF2B5EF4-FFF2-40B4-BE49-F238E27FC236}">
                <a16:creationId xmlns:a16="http://schemas.microsoft.com/office/drawing/2014/main" id="{53DE7C6D-BEB9-DC08-C38E-B67CE8C9D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9196" y="1281047"/>
            <a:ext cx="1249680" cy="1877568"/>
          </a:xfrm>
          <a:prstGeom prst="rect">
            <a:avLst/>
          </a:prstGeom>
        </p:spPr>
      </p:pic>
      <p:pic>
        <p:nvPicPr>
          <p:cNvPr id="13" name="Picture 12">
            <a:extLst>
              <a:ext uri="{FF2B5EF4-FFF2-40B4-BE49-F238E27FC236}">
                <a16:creationId xmlns:a16="http://schemas.microsoft.com/office/drawing/2014/main" id="{5C177B93-2BEF-C625-0391-A1BFE78969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16664" y="2453013"/>
            <a:ext cx="1249680" cy="1877568"/>
          </a:xfrm>
          <a:prstGeom prst="rect">
            <a:avLst/>
          </a:prstGeom>
        </p:spPr>
      </p:pic>
      <p:pic>
        <p:nvPicPr>
          <p:cNvPr id="14" name="Picture 13">
            <a:extLst>
              <a:ext uri="{FF2B5EF4-FFF2-40B4-BE49-F238E27FC236}">
                <a16:creationId xmlns:a16="http://schemas.microsoft.com/office/drawing/2014/main" id="{0CC64AD0-BDAF-6594-0249-759B4B56CD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978" y="5343979"/>
            <a:ext cx="2212848" cy="1133856"/>
          </a:xfrm>
          <a:prstGeom prst="rect">
            <a:avLst/>
          </a:prstGeom>
        </p:spPr>
      </p:pic>
      <p:pic>
        <p:nvPicPr>
          <p:cNvPr id="15" name="Picture 14">
            <a:extLst>
              <a:ext uri="{FF2B5EF4-FFF2-40B4-BE49-F238E27FC236}">
                <a16:creationId xmlns:a16="http://schemas.microsoft.com/office/drawing/2014/main" id="{E5CE8133-5A73-6DE1-C474-5419EC55BE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15066" y="5135543"/>
            <a:ext cx="2194560" cy="1133856"/>
          </a:xfrm>
          <a:prstGeom prst="rect">
            <a:avLst/>
          </a:prstGeom>
        </p:spPr>
      </p:pic>
      <p:pic>
        <p:nvPicPr>
          <p:cNvPr id="16" name="Picture 15">
            <a:extLst>
              <a:ext uri="{FF2B5EF4-FFF2-40B4-BE49-F238E27FC236}">
                <a16:creationId xmlns:a16="http://schemas.microsoft.com/office/drawing/2014/main" id="{DAC3D257-C192-A9BB-9A83-FB5C236DD0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80599" y="5347799"/>
            <a:ext cx="2200847" cy="1133954"/>
          </a:xfrm>
          <a:prstGeom prst="rect">
            <a:avLst/>
          </a:prstGeom>
        </p:spPr>
      </p:pic>
      <p:sp>
        <p:nvSpPr>
          <p:cNvPr id="18" name="Slide Number Placeholder 17">
            <a:extLst>
              <a:ext uri="{FF2B5EF4-FFF2-40B4-BE49-F238E27FC236}">
                <a16:creationId xmlns:a16="http://schemas.microsoft.com/office/drawing/2014/main" id="{003AB299-9B4B-0CB3-D8AF-0EE0A48FB8D9}"/>
              </a:ext>
            </a:extLst>
          </p:cNvPr>
          <p:cNvSpPr>
            <a:spLocks noGrp="1"/>
          </p:cNvSpPr>
          <p:nvPr>
            <p:ph type="sldNum" sz="quarter" idx="12"/>
          </p:nvPr>
        </p:nvSpPr>
        <p:spPr/>
        <p:txBody>
          <a:bodyPr/>
          <a:lstStyle/>
          <a:p>
            <a:fld id="{F801F00C-AC1D-4C09-B17F-D6326787C2A0}" type="slidenum">
              <a:rPr lang="en-US" smtClean="0"/>
              <a:t>6</a:t>
            </a:fld>
            <a:endParaRPr lang="en-US"/>
          </a:p>
        </p:txBody>
      </p:sp>
    </p:spTree>
    <p:extLst>
      <p:ext uri="{BB962C8B-B14F-4D97-AF65-F5344CB8AC3E}">
        <p14:creationId xmlns:p14="http://schemas.microsoft.com/office/powerpoint/2010/main" val="556195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2F2849-DF51-C36B-1A2E-02AED5B040B4}"/>
              </a:ext>
            </a:extLst>
          </p:cNvPr>
          <p:cNvSpPr/>
          <p:nvPr/>
        </p:nvSpPr>
        <p:spPr>
          <a:xfrm>
            <a:off x="2927" y="0"/>
            <a:ext cx="12192001" cy="6858000"/>
          </a:xfrm>
          <a:prstGeom prst="rect">
            <a:avLst/>
          </a:prstGeom>
          <a:gradFill flip="none" rotWithShape="1">
            <a:gsLst>
              <a:gs pos="0">
                <a:srgbClr val="20385A"/>
              </a:gs>
              <a:gs pos="100000">
                <a:schemeClr val="accent1">
                  <a:shade val="67500"/>
                  <a:satMod val="115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arm Safety Home">
            <a:extLst>
              <a:ext uri="{FF2B5EF4-FFF2-40B4-BE49-F238E27FC236}">
                <a16:creationId xmlns:a16="http://schemas.microsoft.com/office/drawing/2014/main" id="{3C6FFFAE-1FD5-82FA-ECB5-2982C6BBBF6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73180" y="469899"/>
            <a:ext cx="5098319" cy="13255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4DA53D9-E1C6-D982-97C8-348355375F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128" y="2412999"/>
            <a:ext cx="2959101" cy="29591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BD853B2-0490-C1FF-BDF2-AD8F0E04DABD}"/>
              </a:ext>
            </a:extLst>
          </p:cNvPr>
          <p:cNvSpPr txBox="1"/>
          <p:nvPr/>
        </p:nvSpPr>
        <p:spPr>
          <a:xfrm>
            <a:off x="3641725" y="2054226"/>
            <a:ext cx="8105775" cy="4524315"/>
          </a:xfrm>
          <a:prstGeom prst="rect">
            <a:avLst/>
          </a:prstGeom>
          <a:noFill/>
        </p:spPr>
        <p:txBody>
          <a:bodyPr wrap="square" lIns="91440" tIns="45720" rIns="91440" bIns="45720" rtlCol="0" anchor="t">
            <a:spAutoFit/>
          </a:bodyPr>
          <a:lstStyle/>
          <a:p>
            <a:r>
              <a:rPr lang="en-US" dirty="0">
                <a:solidFill>
                  <a:schemeClr val="bg1"/>
                </a:solidFill>
                <a:latin typeface="Century Gothic"/>
              </a:rPr>
              <a:t>Farming in Missouri is a family affair, where generations work alongside one another and pass on valuable lessons about being good stewards of the land. Living on a farm provides youth an opportunity to learn about responsibilities, the value of hard work and many other life skills.</a:t>
            </a:r>
          </a:p>
          <a:p>
            <a:endParaRPr lang="en-US" dirty="0">
              <a:solidFill>
                <a:schemeClr val="bg1"/>
              </a:solidFill>
              <a:latin typeface="Century Gothic"/>
            </a:endParaRPr>
          </a:p>
          <a:p>
            <a:r>
              <a:rPr lang="en-US" dirty="0">
                <a:solidFill>
                  <a:schemeClr val="bg1"/>
                </a:solidFill>
                <a:latin typeface="Century Gothic"/>
              </a:rPr>
              <a:t>Through a partnership with University of Missouri Extension program and DOLIR, “Gearing Up for Safety” is curriculum produced by Purdue University to assist agricultural educators in educating youth on how to work safely on the farm. Upon completion of all lessons, students will meet the HOOA certification for youth ages 14-15 to perform certain hazardous agriculture tasks for hire. </a:t>
            </a:r>
          </a:p>
          <a:p>
            <a:endParaRPr lang="en-US" dirty="0">
              <a:solidFill>
                <a:schemeClr val="bg1"/>
              </a:solidFill>
              <a:latin typeface="Century Gothic"/>
            </a:endParaRPr>
          </a:p>
          <a:p>
            <a:r>
              <a:rPr lang="en-US" dirty="0">
                <a:solidFill>
                  <a:schemeClr val="bg1"/>
                </a:solidFill>
                <a:latin typeface="Century Gothic"/>
              </a:rPr>
              <a:t>The curriculum covers 16 different topics on farm safety. Each topic contains a lesson overview, PowerPoint slides and slide notes, videos, activity sheets, teaching aids, quizzes, and case studies. A final written exam is also provided.</a:t>
            </a:r>
          </a:p>
        </p:txBody>
      </p:sp>
      <p:sp>
        <p:nvSpPr>
          <p:cNvPr id="2" name="TextBox 1">
            <a:extLst>
              <a:ext uri="{FF2B5EF4-FFF2-40B4-BE49-F238E27FC236}">
                <a16:creationId xmlns:a16="http://schemas.microsoft.com/office/drawing/2014/main" id="{E89A0AF1-0CD1-7EB8-13D9-917928835D1F}"/>
              </a:ext>
            </a:extLst>
          </p:cNvPr>
          <p:cNvSpPr txBox="1"/>
          <p:nvPr/>
        </p:nvSpPr>
        <p:spPr>
          <a:xfrm>
            <a:off x="8667749" y="466725"/>
            <a:ext cx="30765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bg1"/>
                </a:solidFill>
                <a:latin typeface="Century Gothic"/>
              </a:rPr>
              <a:t>farmsafety.mo.gov</a:t>
            </a:r>
            <a:endParaRPr lang="en-US" sz="2400" b="1">
              <a:solidFill>
                <a:schemeClr val="bg1"/>
              </a:solidFill>
              <a:cs typeface="Calibri"/>
            </a:endParaRPr>
          </a:p>
        </p:txBody>
      </p:sp>
      <p:sp>
        <p:nvSpPr>
          <p:cNvPr id="7" name="Slide Number Placeholder 6">
            <a:extLst>
              <a:ext uri="{FF2B5EF4-FFF2-40B4-BE49-F238E27FC236}">
                <a16:creationId xmlns:a16="http://schemas.microsoft.com/office/drawing/2014/main" id="{AB948AC7-42EC-93EF-754D-6DA47CF3D2FD}"/>
              </a:ext>
            </a:extLst>
          </p:cNvPr>
          <p:cNvSpPr>
            <a:spLocks noGrp="1"/>
          </p:cNvSpPr>
          <p:nvPr>
            <p:ph type="sldNum" sz="quarter" idx="12"/>
          </p:nvPr>
        </p:nvSpPr>
        <p:spPr/>
        <p:txBody>
          <a:bodyPr/>
          <a:lstStyle/>
          <a:p>
            <a:fld id="{F801F00C-AC1D-4C09-B17F-D6326787C2A0}" type="slidenum">
              <a:rPr lang="en-US" smtClean="0">
                <a:solidFill>
                  <a:schemeClr val="bg1"/>
                </a:solidFill>
              </a:rPr>
              <a:t>7</a:t>
            </a:fld>
            <a:endParaRPr lang="en-US" dirty="0">
              <a:solidFill>
                <a:schemeClr val="bg1"/>
              </a:solidFill>
            </a:endParaRPr>
          </a:p>
        </p:txBody>
      </p:sp>
    </p:spTree>
    <p:extLst>
      <p:ext uri="{BB962C8B-B14F-4D97-AF65-F5344CB8AC3E}">
        <p14:creationId xmlns:p14="http://schemas.microsoft.com/office/powerpoint/2010/main" val="804042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528A36-0AAD-207E-C968-54E832DEB9A4}"/>
              </a:ext>
            </a:extLst>
          </p:cNvPr>
          <p:cNvSpPr/>
          <p:nvPr/>
        </p:nvSpPr>
        <p:spPr>
          <a:xfrm>
            <a:off x="2927" y="0"/>
            <a:ext cx="12192001" cy="6858000"/>
          </a:xfrm>
          <a:prstGeom prst="rect">
            <a:avLst/>
          </a:prstGeom>
          <a:gradFill flip="none" rotWithShape="1">
            <a:gsLst>
              <a:gs pos="0">
                <a:srgbClr val="20385A"/>
              </a:gs>
              <a:gs pos="100000">
                <a:schemeClr val="accent1">
                  <a:shade val="67500"/>
                  <a:satMod val="115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44203F11-6093-03B8-1F81-1DAF49958050}"/>
              </a:ext>
            </a:extLst>
          </p:cNvPr>
          <p:cNvSpPr txBox="1">
            <a:spLocks/>
          </p:cNvSpPr>
          <p:nvPr/>
        </p:nvSpPr>
        <p:spPr>
          <a:xfrm>
            <a:off x="316663" y="1506310"/>
            <a:ext cx="7785937" cy="2363561"/>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000" b="1">
                <a:solidFill>
                  <a:schemeClr val="bg1"/>
                </a:solidFill>
                <a:latin typeface="Century Gothic"/>
              </a:rPr>
              <a:t>Division of Workers Compensation – Work Comp Connect </a:t>
            </a:r>
          </a:p>
          <a:p>
            <a:pPr marL="342900" indent="-342900" algn="l">
              <a:lnSpc>
                <a:spcPct val="100000"/>
              </a:lnSpc>
              <a:buFont typeface="Wingdings" panose="05000000000000000000" pitchFamily="2" charset="2"/>
              <a:buChar char="Ø"/>
            </a:pPr>
            <a:r>
              <a:rPr lang="en-US" sz="2000">
                <a:solidFill>
                  <a:schemeClr val="bg1"/>
                </a:solidFill>
                <a:latin typeface="Century Gothic"/>
              </a:rPr>
              <a:t>Enhancing the stakeholder experience </a:t>
            </a:r>
          </a:p>
          <a:p>
            <a:pPr marL="342900" indent="-342900" algn="l">
              <a:lnSpc>
                <a:spcPct val="100000"/>
              </a:lnSpc>
              <a:buFont typeface="Wingdings" panose="05000000000000000000" pitchFamily="2" charset="2"/>
              <a:buChar char="Ø"/>
            </a:pPr>
            <a:r>
              <a:rPr lang="en-US" sz="2000">
                <a:solidFill>
                  <a:schemeClr val="bg1"/>
                </a:solidFill>
                <a:latin typeface="Century Gothic"/>
              </a:rPr>
              <a:t>Increasing the efficiency of DWC operations</a:t>
            </a:r>
          </a:p>
          <a:p>
            <a:pPr marL="342900" indent="-342900" algn="l">
              <a:lnSpc>
                <a:spcPct val="100000"/>
              </a:lnSpc>
              <a:buFont typeface="Wingdings" panose="05000000000000000000" pitchFamily="2" charset="2"/>
              <a:buChar char="Ø"/>
            </a:pPr>
            <a:r>
              <a:rPr lang="en-US" sz="2000">
                <a:solidFill>
                  <a:schemeClr val="bg1"/>
                </a:solidFill>
                <a:latin typeface="Century Gothic"/>
              </a:rPr>
              <a:t>Ensuring consistency of process within DWC</a:t>
            </a:r>
          </a:p>
          <a:p>
            <a:pPr marL="342900" indent="-342900" algn="l">
              <a:lnSpc>
                <a:spcPct val="100000"/>
              </a:lnSpc>
              <a:buFont typeface="Wingdings" panose="05000000000000000000" pitchFamily="2" charset="2"/>
              <a:buChar char="Ø"/>
            </a:pPr>
            <a:r>
              <a:rPr lang="en-US" sz="2000">
                <a:solidFill>
                  <a:schemeClr val="bg1"/>
                </a:solidFill>
                <a:latin typeface="Century Gothic"/>
              </a:rPr>
              <a:t>Allowing DWC to leverage data to provide operational and customer insights to promote worker safety.</a:t>
            </a:r>
          </a:p>
        </p:txBody>
      </p:sp>
      <p:sp>
        <p:nvSpPr>
          <p:cNvPr id="5" name="Content Placeholder 2">
            <a:extLst>
              <a:ext uri="{FF2B5EF4-FFF2-40B4-BE49-F238E27FC236}">
                <a16:creationId xmlns:a16="http://schemas.microsoft.com/office/drawing/2014/main" id="{8FCF05BE-1CA9-19FB-5C1C-2A6EDCD4B120}"/>
              </a:ext>
            </a:extLst>
          </p:cNvPr>
          <p:cNvSpPr txBox="1">
            <a:spLocks/>
          </p:cNvSpPr>
          <p:nvPr/>
        </p:nvSpPr>
        <p:spPr>
          <a:xfrm>
            <a:off x="4640466" y="4584469"/>
            <a:ext cx="7479490" cy="2036618"/>
          </a:xfrm>
          <a:prstGeom prst="rect">
            <a:avLst/>
          </a:prstGeom>
        </p:spPr>
        <p:txBody>
          <a:bodyPr/>
          <a:lstStyle>
            <a:lvl1pPr marL="228600" indent="-228600" algn="l" defTabSz="914400" rtl="0" eaLnBrk="1" latinLnBrk="0" hangingPunct="1">
              <a:lnSpc>
                <a:spcPct val="90000"/>
              </a:lnSpc>
              <a:spcBef>
                <a:spcPts val="1000"/>
              </a:spcBef>
              <a:buClr>
                <a:srgbClr val="F25829"/>
              </a:buClr>
              <a:buFont typeface="Wingdings" pitchFamily="2" charset="2"/>
              <a:buChar char="Ø"/>
              <a:defRPr sz="2800" b="1" kern="1200">
                <a:solidFill>
                  <a:srgbClr val="384663"/>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Clr>
                <a:srgbClr val="F25829"/>
              </a:buClr>
              <a:buFont typeface="Wingdings" pitchFamily="2" charset="2"/>
              <a:buChar char="Ø"/>
              <a:defRPr sz="2000" kern="1200">
                <a:solidFill>
                  <a:srgbClr val="384663"/>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Clr>
                <a:srgbClr val="F25829"/>
              </a:buClr>
              <a:buFont typeface="Wingdings" pitchFamily="2" charset="2"/>
              <a:buChar char="Ø"/>
              <a:defRPr sz="2000" kern="1200">
                <a:solidFill>
                  <a:srgbClr val="384663"/>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Clr>
                <a:srgbClr val="F25829"/>
              </a:buClr>
              <a:buFont typeface="Wingdings" pitchFamily="2" charset="2"/>
              <a:buChar char="Ø"/>
              <a:defRPr sz="1800" kern="1200">
                <a:solidFill>
                  <a:srgbClr val="384663"/>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Clr>
                <a:srgbClr val="F25829"/>
              </a:buClr>
              <a:buFont typeface="Wingdings" pitchFamily="2" charset="2"/>
              <a:buChar char="Ø"/>
              <a:defRPr sz="1800" kern="1200">
                <a:solidFill>
                  <a:srgbClr val="384663"/>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US" sz="2000" dirty="0">
                <a:solidFill>
                  <a:schemeClr val="bg1"/>
                </a:solidFill>
              </a:rPr>
              <a:t>Division of Employment Security – Automation Adjustment</a:t>
            </a:r>
          </a:p>
          <a:p>
            <a:pPr>
              <a:lnSpc>
                <a:spcPct val="100000"/>
              </a:lnSpc>
              <a:spcBef>
                <a:spcPts val="1200"/>
              </a:spcBef>
            </a:pPr>
            <a:r>
              <a:rPr lang="en-US" sz="2000" b="0" dirty="0">
                <a:solidFill>
                  <a:schemeClr val="bg1"/>
                </a:solidFill>
              </a:rPr>
              <a:t>Effective January 1, 2023, state law (House Bill 2168) established the </a:t>
            </a:r>
            <a:r>
              <a:rPr lang="en-US" sz="2000" dirty="0">
                <a:solidFill>
                  <a:schemeClr val="bg1"/>
                </a:solidFill>
              </a:rPr>
              <a:t>Unemployment Automation Fund </a:t>
            </a:r>
            <a:r>
              <a:rPr lang="en-US" sz="2000" b="0" dirty="0">
                <a:solidFill>
                  <a:schemeClr val="bg1"/>
                </a:solidFill>
              </a:rPr>
              <a:t>to provide consistent funding for automated systems, and associated costs, to improve the administration of the state's UI program.</a:t>
            </a:r>
          </a:p>
        </p:txBody>
      </p:sp>
      <p:pic>
        <p:nvPicPr>
          <p:cNvPr id="6" name="Picture 5">
            <a:extLst>
              <a:ext uri="{FF2B5EF4-FFF2-40B4-BE49-F238E27FC236}">
                <a16:creationId xmlns:a16="http://schemas.microsoft.com/office/drawing/2014/main" id="{431C2E12-C108-08EE-843B-D5C9DD991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0200" y="1410996"/>
            <a:ext cx="3808876" cy="2816174"/>
          </a:xfrm>
          <a:prstGeom prst="rect">
            <a:avLst/>
          </a:prstGeom>
        </p:spPr>
      </p:pic>
      <p:pic>
        <p:nvPicPr>
          <p:cNvPr id="7" name="Picture 6">
            <a:extLst>
              <a:ext uri="{FF2B5EF4-FFF2-40B4-BE49-F238E27FC236}">
                <a16:creationId xmlns:a16="http://schemas.microsoft.com/office/drawing/2014/main" id="{3D8A8F1F-0973-9A3C-C45D-E596B5462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097" y="3981175"/>
            <a:ext cx="3169920" cy="2694432"/>
          </a:xfrm>
          <a:prstGeom prst="rect">
            <a:avLst/>
          </a:prstGeom>
        </p:spPr>
      </p:pic>
      <p:sp>
        <p:nvSpPr>
          <p:cNvPr id="9" name="TextBox 8">
            <a:extLst>
              <a:ext uri="{FF2B5EF4-FFF2-40B4-BE49-F238E27FC236}">
                <a16:creationId xmlns:a16="http://schemas.microsoft.com/office/drawing/2014/main" id="{2E62CE2C-16FD-F322-8D7B-9E23038B4D92}"/>
              </a:ext>
            </a:extLst>
          </p:cNvPr>
          <p:cNvSpPr txBox="1"/>
          <p:nvPr/>
        </p:nvSpPr>
        <p:spPr>
          <a:xfrm>
            <a:off x="508000" y="457200"/>
            <a:ext cx="10248900" cy="830997"/>
          </a:xfrm>
          <a:prstGeom prst="rect">
            <a:avLst/>
          </a:prstGeom>
          <a:noFill/>
        </p:spPr>
        <p:txBody>
          <a:bodyPr wrap="square" lIns="91440" tIns="45720" rIns="91440" bIns="45720" rtlCol="0" anchor="t">
            <a:spAutoFit/>
          </a:bodyPr>
          <a:lstStyle/>
          <a:p>
            <a:r>
              <a:rPr lang="en-US" sz="4800" b="1">
                <a:solidFill>
                  <a:schemeClr val="bg1"/>
                </a:solidFill>
                <a:latin typeface="Century Gothic"/>
              </a:rPr>
              <a:t>Modernization Efforts</a:t>
            </a:r>
            <a:endParaRPr lang="en-US" sz="4800" b="1" dirty="0">
              <a:solidFill>
                <a:schemeClr val="bg1"/>
              </a:solidFill>
              <a:latin typeface="Century Gothic" panose="020B0502020202020204" pitchFamily="34" charset="0"/>
            </a:endParaRPr>
          </a:p>
        </p:txBody>
      </p:sp>
      <p:sp>
        <p:nvSpPr>
          <p:cNvPr id="11" name="Slide Number Placeholder 10">
            <a:extLst>
              <a:ext uri="{FF2B5EF4-FFF2-40B4-BE49-F238E27FC236}">
                <a16:creationId xmlns:a16="http://schemas.microsoft.com/office/drawing/2014/main" id="{E2F63395-CAF2-64F2-184A-EEBB77ACA819}"/>
              </a:ext>
            </a:extLst>
          </p:cNvPr>
          <p:cNvSpPr>
            <a:spLocks noGrp="1"/>
          </p:cNvSpPr>
          <p:nvPr>
            <p:ph type="sldNum" sz="quarter" idx="12"/>
          </p:nvPr>
        </p:nvSpPr>
        <p:spPr/>
        <p:txBody>
          <a:bodyPr/>
          <a:lstStyle/>
          <a:p>
            <a:fld id="{F801F00C-AC1D-4C09-B17F-D6326787C2A0}" type="slidenum">
              <a:rPr lang="en-US"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718500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436339-644D-2F44-88F3-2D6C315B5B55}"/>
              </a:ext>
            </a:extLst>
          </p:cNvPr>
          <p:cNvPicPr>
            <a:picLocks noChangeAspect="1"/>
          </p:cNvPicPr>
          <p:nvPr/>
        </p:nvPicPr>
        <p:blipFill>
          <a:blip r:embed="rId2">
            <a:alphaModFix amt="8000"/>
          </a:blip>
          <a:stretch>
            <a:fillRect/>
          </a:stretch>
        </p:blipFill>
        <p:spPr>
          <a:xfrm>
            <a:off x="2807428" y="47530"/>
            <a:ext cx="6577145" cy="6762940"/>
          </a:xfrm>
          <a:prstGeom prst="rect">
            <a:avLst/>
          </a:prstGeom>
        </p:spPr>
      </p:pic>
      <p:sp>
        <p:nvSpPr>
          <p:cNvPr id="2" name="Title 1"/>
          <p:cNvSpPr>
            <a:spLocks noGrp="1"/>
          </p:cNvSpPr>
          <p:nvPr>
            <p:ph type="ctrTitle"/>
          </p:nvPr>
        </p:nvSpPr>
        <p:spPr>
          <a:xfrm>
            <a:off x="515472" y="3181351"/>
            <a:ext cx="11161055" cy="850897"/>
          </a:xfrm>
        </p:spPr>
        <p:txBody>
          <a:bodyPr>
            <a:normAutofit fontScale="90000"/>
          </a:bodyPr>
          <a:lstStyle/>
          <a:p>
            <a:r>
              <a:rPr lang="en-US" sz="5400" b="1">
                <a:solidFill>
                  <a:srgbClr val="384663"/>
                </a:solidFill>
                <a:latin typeface="Century Gothic"/>
              </a:rPr>
              <a:t>Investing in </a:t>
            </a:r>
            <a:br>
              <a:rPr lang="en-US" sz="5400" b="1">
                <a:solidFill>
                  <a:srgbClr val="384663"/>
                </a:solidFill>
                <a:latin typeface="Century Gothic"/>
              </a:rPr>
            </a:br>
            <a:r>
              <a:rPr lang="en-US" sz="5400" b="1">
                <a:solidFill>
                  <a:srgbClr val="384663"/>
                </a:solidFill>
                <a:latin typeface="Century Gothic"/>
              </a:rPr>
              <a:t>Our State Team Members</a:t>
            </a:r>
            <a:endParaRPr lang="en-US"/>
          </a:p>
        </p:txBody>
      </p:sp>
      <p:sp>
        <p:nvSpPr>
          <p:cNvPr id="21" name="Rectangle 20">
            <a:extLst>
              <a:ext uri="{FF2B5EF4-FFF2-40B4-BE49-F238E27FC236}">
                <a16:creationId xmlns:a16="http://schemas.microsoft.com/office/drawing/2014/main" id="{729152D1-F886-B642-8812-FC99C7872535}"/>
              </a:ext>
            </a:extLst>
          </p:cNvPr>
          <p:cNvSpPr/>
          <p:nvPr/>
        </p:nvSpPr>
        <p:spPr>
          <a:xfrm>
            <a:off x="302781" y="-1"/>
            <a:ext cx="1205070" cy="1949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DCEA8FF-51EF-5440-BDD0-C2D1372F7D42}"/>
              </a:ext>
            </a:extLst>
          </p:cNvPr>
          <p:cNvSpPr/>
          <p:nvPr/>
        </p:nvSpPr>
        <p:spPr>
          <a:xfrm>
            <a:off x="173595" y="143822"/>
            <a:ext cx="11844810" cy="6570357"/>
          </a:xfrm>
          <a:prstGeom prst="rect">
            <a:avLst/>
          </a:prstGeom>
          <a:noFill/>
          <a:ln w="57150">
            <a:solidFill>
              <a:srgbClr val="3846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8E589607-9AB8-B6B9-B6AC-38DA7FE7D6FD}"/>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0E2D3F5-225C-3FE8-860F-79EE6ABD25B3}"/>
              </a:ext>
            </a:extLst>
          </p:cNvPr>
          <p:cNvSpPr>
            <a:spLocks noGrp="1"/>
          </p:cNvSpPr>
          <p:nvPr>
            <p:ph type="sldNum" sz="quarter" idx="12"/>
          </p:nvPr>
        </p:nvSpPr>
        <p:spPr/>
        <p:txBody>
          <a:bodyPr/>
          <a:lstStyle/>
          <a:p>
            <a:fld id="{F801F00C-AC1D-4C09-B17F-D6326787C2A0}" type="slidenum">
              <a:rPr lang="en-US" smtClean="0"/>
              <a:t>9</a:t>
            </a:fld>
            <a:endParaRPr lang="en-US"/>
          </a:p>
        </p:txBody>
      </p:sp>
    </p:spTree>
    <p:extLst>
      <p:ext uri="{BB962C8B-B14F-4D97-AF65-F5344CB8AC3E}">
        <p14:creationId xmlns:p14="http://schemas.microsoft.com/office/powerpoint/2010/main" val="994701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478de5c-a3f8-442e-bedb-8dd987f3c41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58728F8373D7408289EFC8B8950123" ma:contentTypeVersion="13" ma:contentTypeDescription="Create a new document." ma:contentTypeScope="" ma:versionID="69f6f95ad08db4409ef34b3edbcfd448">
  <xsd:schema xmlns:xsd="http://www.w3.org/2001/XMLSchema" xmlns:xs="http://www.w3.org/2001/XMLSchema" xmlns:p="http://schemas.microsoft.com/office/2006/metadata/properties" xmlns:ns3="c478de5c-a3f8-442e-bedb-8dd987f3c41e" xmlns:ns4="df617a33-5097-4f24-8f63-3690a6996c2d" targetNamespace="http://schemas.microsoft.com/office/2006/metadata/properties" ma:root="true" ma:fieldsID="f728626cc7be4f515953d1b6d26b3896" ns3:_="" ns4:_="">
    <xsd:import namespace="c478de5c-a3f8-442e-bedb-8dd987f3c41e"/>
    <xsd:import namespace="df617a33-5097-4f24-8f63-3690a6996c2d"/>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8de5c-a3f8-442e-bedb-8dd987f3c4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617a33-5097-4f24-8f63-3690a6996c2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8D7369-E3DF-4DDE-B887-C907E582211B}">
  <ds:schemaRefs>
    <ds:schemaRef ds:uri="df617a33-5097-4f24-8f63-3690a6996c2d"/>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c478de5c-a3f8-442e-bedb-8dd987f3c41e"/>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96C8400D-B488-49AD-A190-F8BA4724FF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78de5c-a3f8-442e-bedb-8dd987f3c41e"/>
    <ds:schemaRef ds:uri="df617a33-5097-4f24-8f63-3690a6996c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35267C-7805-451E-BB78-DB108A6B0B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281</TotalTime>
  <Words>913</Words>
  <Application>Microsoft Office PowerPoint</Application>
  <PresentationFormat>Widescreen</PresentationFormat>
  <Paragraphs>85</Paragraphs>
  <Slides>13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-apple-system</vt:lpstr>
      <vt:lpstr>Arial</vt:lpstr>
      <vt:lpstr>Calibri</vt:lpstr>
      <vt:lpstr>Calibri Light</vt:lpstr>
      <vt:lpstr>Century Gothic</vt:lpstr>
      <vt:lpstr>Impact</vt:lpstr>
      <vt:lpstr>Wingdings</vt:lpstr>
      <vt:lpstr>Office Theme</vt:lpstr>
      <vt:lpstr>Updates &amp; Accomplishments</vt:lpstr>
      <vt:lpstr>PowerPoint Presentation</vt:lpstr>
      <vt:lpstr>Safety  ~  Growth  ~  Opportunity</vt:lpstr>
      <vt:lpstr>PowerPoint Presentation</vt:lpstr>
      <vt:lpstr>PowerPoint Presentation</vt:lpstr>
      <vt:lpstr>Safety Programs/Initiatives</vt:lpstr>
      <vt:lpstr>PowerPoint Presentation</vt:lpstr>
      <vt:lpstr>PowerPoint Presentation</vt:lpstr>
      <vt:lpstr>Investing in  Our State Team Members</vt:lpstr>
      <vt:lpstr>PowerPoint Presentation</vt:lpstr>
      <vt:lpstr>PowerPoint Presentation</vt:lpstr>
      <vt:lpstr>PowerPoint Presentation</vt:lpstr>
      <vt:lpstr>To join us in DOLIR’s Working Better Together efforts, email feedback and suggestions to:</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&amp; Accomplishments</dc:title>
  <dc:creator>es5149@ads.state.mo.us</dc:creator>
  <cp:lastModifiedBy>Lange, Katherine</cp:lastModifiedBy>
  <cp:revision>9</cp:revision>
  <cp:lastPrinted>2024-08-19T23:06:56Z</cp:lastPrinted>
  <dcterms:created xsi:type="dcterms:W3CDTF">2024-08-19T18:26:14Z</dcterms:created>
  <dcterms:modified xsi:type="dcterms:W3CDTF">2024-08-20T02:02:41Z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0x010100BE58728F8373D7408289EFC8B8950123</vt:lpwstr>
  </property>
</Properties>
</file>