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72" r:id="rId12"/>
    <p:sldId id="273" r:id="rId13"/>
    <p:sldId id="279" r:id="rId14"/>
  </p:sldIdLst>
  <p:sldSz cx="18288000" cy="10287000"/>
  <p:notesSz cx="6858000" cy="9144000"/>
  <p:embeddedFontLst>
    <p:embeddedFont>
      <p:font typeface="Poppins" panose="00000500000000000000" pitchFamily="2" charset="0"/>
      <p:regular r:id="rId15"/>
      <p:bold r:id="rId16"/>
      <p:italic r:id="rId17"/>
      <p:boldItalic r:id="rId18"/>
    </p:embeddedFont>
    <p:embeddedFont>
      <p:font typeface="Poppins Bold" panose="00000800000000000000"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hyperlink" Target="https://www.mckinsey.com/~/media/McKinsey/Industries/Public%20and%20Social%20Sector/Our%20Insights/The%20global%20case%20for%20customer%20experience%20in%20government/The-global-case-for-customer-experience-in-government-vF.pdf" TargetMode="Externa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626014">
            <a:off x="16070585" y="-2485090"/>
            <a:ext cx="249236" cy="12365414"/>
            <a:chOff x="0" y="0"/>
            <a:chExt cx="65642" cy="3256735"/>
          </a:xfrm>
        </p:grpSpPr>
        <p:sp>
          <p:nvSpPr>
            <p:cNvPr id="3" name="Freeform 3"/>
            <p:cNvSpPr/>
            <p:nvPr/>
          </p:nvSpPr>
          <p:spPr>
            <a:xfrm>
              <a:off x="0" y="0"/>
              <a:ext cx="65642" cy="3256735"/>
            </a:xfrm>
            <a:custGeom>
              <a:avLst/>
              <a:gdLst/>
              <a:ahLst/>
              <a:cxnLst/>
              <a:rect l="l" t="t" r="r" b="b"/>
              <a:pathLst>
                <a:path w="65642" h="3256735">
                  <a:moveTo>
                    <a:pt x="0" y="0"/>
                  </a:moveTo>
                  <a:lnTo>
                    <a:pt x="65642" y="0"/>
                  </a:lnTo>
                  <a:lnTo>
                    <a:pt x="65642" y="3256735"/>
                  </a:lnTo>
                  <a:lnTo>
                    <a:pt x="0" y="3256735"/>
                  </a:lnTo>
                  <a:close/>
                </a:path>
              </a:pathLst>
            </a:custGeom>
            <a:solidFill>
              <a:srgbClr val="4A4A4A"/>
            </a:solidFill>
          </p:spPr>
          <p:txBody>
            <a:bodyPr/>
            <a:lstStyle/>
            <a:p>
              <a:endParaRPr lang="en-US"/>
            </a:p>
          </p:txBody>
        </p:sp>
        <p:sp>
          <p:nvSpPr>
            <p:cNvPr id="4" name="TextBox 4"/>
            <p:cNvSpPr txBox="1"/>
            <p:nvPr/>
          </p:nvSpPr>
          <p:spPr>
            <a:xfrm>
              <a:off x="0" y="-57150"/>
              <a:ext cx="65642" cy="331388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626014">
            <a:off x="16274394" y="-3651395"/>
            <a:ext cx="2643731" cy="12365414"/>
            <a:chOff x="0" y="0"/>
            <a:chExt cx="696291" cy="3256735"/>
          </a:xfrm>
        </p:grpSpPr>
        <p:sp>
          <p:nvSpPr>
            <p:cNvPr id="6" name="Freeform 6"/>
            <p:cNvSpPr/>
            <p:nvPr/>
          </p:nvSpPr>
          <p:spPr>
            <a:xfrm>
              <a:off x="0" y="0"/>
              <a:ext cx="696291" cy="3256735"/>
            </a:xfrm>
            <a:custGeom>
              <a:avLst/>
              <a:gdLst/>
              <a:ahLst/>
              <a:cxnLst/>
              <a:rect l="l" t="t" r="r" b="b"/>
              <a:pathLst>
                <a:path w="696291" h="3256735">
                  <a:moveTo>
                    <a:pt x="0" y="0"/>
                  </a:moveTo>
                  <a:lnTo>
                    <a:pt x="696291" y="0"/>
                  </a:lnTo>
                  <a:lnTo>
                    <a:pt x="696291" y="3256735"/>
                  </a:lnTo>
                  <a:lnTo>
                    <a:pt x="0" y="3256735"/>
                  </a:lnTo>
                  <a:close/>
                </a:path>
              </a:pathLst>
            </a:custGeom>
            <a:solidFill>
              <a:srgbClr val="3EC5E8"/>
            </a:solidFill>
          </p:spPr>
          <p:txBody>
            <a:bodyPr/>
            <a:lstStyle/>
            <a:p>
              <a:endParaRPr lang="en-US"/>
            </a:p>
          </p:txBody>
        </p:sp>
        <p:sp>
          <p:nvSpPr>
            <p:cNvPr id="7" name="TextBox 7"/>
            <p:cNvSpPr txBox="1"/>
            <p:nvPr/>
          </p:nvSpPr>
          <p:spPr>
            <a:xfrm>
              <a:off x="0" y="-57150"/>
              <a:ext cx="696291" cy="331388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78323" y="7282049"/>
            <a:ext cx="3154271" cy="2710701"/>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EC5E8"/>
            </a:solidFill>
            <a:ln w="114300" cap="sq">
              <a:solidFill>
                <a:srgbClr val="4A4A4A"/>
              </a:solidFill>
              <a:prstDash val="solid"/>
              <a:miter/>
            </a:ln>
          </p:spPr>
          <p:txBody>
            <a:bodyPr/>
            <a:lstStyle/>
            <a:p>
              <a:endParaRPr lang="en-US"/>
            </a:p>
          </p:txBody>
        </p:sp>
        <p:sp>
          <p:nvSpPr>
            <p:cNvPr id="11" name="TextBox 11"/>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684812" y="7533964"/>
            <a:ext cx="2541292" cy="2200644"/>
            <a:chOff x="0" y="0"/>
            <a:chExt cx="4282440" cy="3708400"/>
          </a:xfrm>
        </p:grpSpPr>
        <p:sp>
          <p:nvSpPr>
            <p:cNvPr id="13" name="Freeform 1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t="-22339" b="-22339"/>
              </a:stretch>
            </a:blipFill>
          </p:spPr>
          <p:txBody>
            <a:bodyPr/>
            <a:lstStyle/>
            <a:p>
              <a:endParaRPr lang="en-US"/>
            </a:p>
          </p:txBody>
        </p:sp>
      </p:grpSp>
      <p:sp>
        <p:nvSpPr>
          <p:cNvPr id="14" name="TextBox 14"/>
          <p:cNvSpPr txBox="1"/>
          <p:nvPr/>
        </p:nvSpPr>
        <p:spPr>
          <a:xfrm>
            <a:off x="1028700" y="1226096"/>
            <a:ext cx="5802613" cy="3605435"/>
          </a:xfrm>
          <a:prstGeom prst="rect">
            <a:avLst/>
          </a:prstGeom>
        </p:spPr>
        <p:txBody>
          <a:bodyPr lIns="0" tIns="0" rIns="0" bIns="0" rtlCol="0" anchor="t">
            <a:spAutoFit/>
          </a:bodyPr>
          <a:lstStyle/>
          <a:p>
            <a:pPr algn="l">
              <a:lnSpc>
                <a:spcPts val="9295"/>
              </a:lnSpc>
            </a:pPr>
            <a:r>
              <a:rPr lang="en-US" sz="8154" spc="-244">
                <a:solidFill>
                  <a:srgbClr val="000000"/>
                </a:solidFill>
                <a:latin typeface="Poppins Bold"/>
                <a:ea typeface="Poppins Bold"/>
                <a:cs typeface="Poppins Bold"/>
                <a:sym typeface="Poppins Bold"/>
              </a:rPr>
              <a:t>Customer Experience 101</a:t>
            </a:r>
          </a:p>
        </p:txBody>
      </p:sp>
      <p:sp>
        <p:nvSpPr>
          <p:cNvPr id="15" name="TextBox 15"/>
          <p:cNvSpPr txBox="1"/>
          <p:nvPr/>
        </p:nvSpPr>
        <p:spPr>
          <a:xfrm>
            <a:off x="3733809" y="7572064"/>
            <a:ext cx="5007787" cy="707000"/>
          </a:xfrm>
          <a:prstGeom prst="rect">
            <a:avLst/>
          </a:prstGeom>
        </p:spPr>
        <p:txBody>
          <a:bodyPr lIns="0" tIns="0" rIns="0" bIns="0" rtlCol="0" anchor="t">
            <a:spAutoFit/>
          </a:bodyPr>
          <a:lstStyle/>
          <a:p>
            <a:pPr marL="0" lvl="0" indent="0" algn="l">
              <a:lnSpc>
                <a:spcPts val="5116"/>
              </a:lnSpc>
              <a:spcBef>
                <a:spcPct val="0"/>
              </a:spcBef>
            </a:pPr>
            <a:r>
              <a:rPr lang="en-US" sz="4527" u="none" strike="noStrike" spc="-135">
                <a:solidFill>
                  <a:srgbClr val="000000"/>
                </a:solidFill>
                <a:latin typeface="Poppins Bold"/>
                <a:ea typeface="Poppins Bold"/>
                <a:cs typeface="Poppins Bold"/>
                <a:sym typeface="Poppins Bold"/>
              </a:rPr>
              <a:t>Bobby McKee </a:t>
            </a:r>
          </a:p>
        </p:txBody>
      </p:sp>
      <p:sp>
        <p:nvSpPr>
          <p:cNvPr id="16" name="TextBox 16"/>
          <p:cNvSpPr txBox="1"/>
          <p:nvPr/>
        </p:nvSpPr>
        <p:spPr>
          <a:xfrm>
            <a:off x="3733809" y="8637399"/>
            <a:ext cx="7772391" cy="1051570"/>
          </a:xfrm>
          <a:prstGeom prst="rect">
            <a:avLst/>
          </a:prstGeom>
        </p:spPr>
        <p:txBody>
          <a:bodyPr wrap="square" lIns="0" tIns="0" rIns="0" bIns="0" rtlCol="0" anchor="t">
            <a:spAutoFit/>
          </a:bodyPr>
          <a:lstStyle/>
          <a:p>
            <a:pPr algn="l">
              <a:lnSpc>
                <a:spcPts val="4099"/>
              </a:lnSpc>
            </a:pPr>
            <a:r>
              <a:rPr lang="en-US" sz="3627" spc="-108" dirty="0">
                <a:solidFill>
                  <a:srgbClr val="000000"/>
                </a:solidFill>
                <a:latin typeface="Poppins Bold"/>
                <a:ea typeface="Poppins Bold"/>
                <a:cs typeface="Poppins Bold"/>
                <a:sym typeface="Poppins Bold"/>
              </a:rPr>
              <a:t>Director of Citizen Engagement, Office of Administration</a:t>
            </a:r>
          </a:p>
        </p:txBody>
      </p:sp>
      <p:pic>
        <p:nvPicPr>
          <p:cNvPr id="18" name="Picture 17" descr="Logo&#10;&#10;Description automatically generated">
            <a:extLst>
              <a:ext uri="{FF2B5EF4-FFF2-40B4-BE49-F238E27FC236}">
                <a16:creationId xmlns:a16="http://schemas.microsoft.com/office/drawing/2014/main" id="{16232FA9-1015-640D-993B-431F99ACC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856" y="1028699"/>
            <a:ext cx="5419725" cy="6638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25635" y="1028700"/>
            <a:ext cx="9709632" cy="8313872"/>
          </a:xfrm>
          <a:custGeom>
            <a:avLst/>
            <a:gdLst/>
            <a:ahLst/>
            <a:cxnLst/>
            <a:rect l="l" t="t" r="r" b="b"/>
            <a:pathLst>
              <a:path w="9709632" h="8313872">
                <a:moveTo>
                  <a:pt x="0" y="0"/>
                </a:moveTo>
                <a:lnTo>
                  <a:pt x="9709632" y="0"/>
                </a:lnTo>
                <a:lnTo>
                  <a:pt x="9709632" y="8313872"/>
                </a:lnTo>
                <a:lnTo>
                  <a:pt x="0" y="83138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501753" y="4235462"/>
            <a:ext cx="1657169" cy="1816076"/>
          </a:xfrm>
          <a:custGeom>
            <a:avLst/>
            <a:gdLst/>
            <a:ahLst/>
            <a:cxnLst/>
            <a:rect l="l" t="t" r="r" b="b"/>
            <a:pathLst>
              <a:path w="1657169" h="1816076">
                <a:moveTo>
                  <a:pt x="0" y="0"/>
                </a:moveTo>
                <a:lnTo>
                  <a:pt x="1657170" y="0"/>
                </a:lnTo>
                <a:lnTo>
                  <a:pt x="1657170" y="1816076"/>
                </a:lnTo>
                <a:lnTo>
                  <a:pt x="0" y="18160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rot="-3041647">
            <a:off x="-4877091" y="8656874"/>
            <a:ext cx="7685996" cy="7285347"/>
            <a:chOff x="0" y="0"/>
            <a:chExt cx="3235694" cy="3067027"/>
          </a:xfrm>
        </p:grpSpPr>
        <p:sp>
          <p:nvSpPr>
            <p:cNvPr id="5" name="Freeform 5"/>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6" name="TextBox 6"/>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3041647">
            <a:off x="15843819" y="-5330863"/>
            <a:ext cx="7685996" cy="7285347"/>
            <a:chOff x="0" y="0"/>
            <a:chExt cx="3235694" cy="3067027"/>
          </a:xfrm>
        </p:grpSpPr>
        <p:sp>
          <p:nvSpPr>
            <p:cNvPr id="8" name="Freeform 8"/>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9" name="TextBox 9"/>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1191337" y="1329696"/>
            <a:ext cx="3103482" cy="434467"/>
          </a:xfrm>
          <a:prstGeom prst="rect">
            <a:avLst/>
          </a:prstGeom>
        </p:spPr>
        <p:txBody>
          <a:bodyPr lIns="0" tIns="0" rIns="0" bIns="0" rtlCol="0" anchor="t">
            <a:spAutoFit/>
          </a:bodyPr>
          <a:lstStyle/>
          <a:p>
            <a:pPr algn="l">
              <a:lnSpc>
                <a:spcPts val="3163"/>
              </a:lnSpc>
            </a:pPr>
            <a:r>
              <a:rPr lang="en-US" sz="2799" spc="-83">
                <a:solidFill>
                  <a:srgbClr val="000000"/>
                </a:solidFill>
                <a:latin typeface="Poppins Bold"/>
                <a:ea typeface="Poppins Bold"/>
                <a:cs typeface="Poppins Bold"/>
                <a:sym typeface="Poppins Bold"/>
              </a:rPr>
              <a:t>State of Missouri</a:t>
            </a:r>
          </a:p>
        </p:txBody>
      </p:sp>
      <p:sp>
        <p:nvSpPr>
          <p:cNvPr id="12" name="TextBox 12"/>
          <p:cNvSpPr txBox="1"/>
          <p:nvPr/>
        </p:nvSpPr>
        <p:spPr>
          <a:xfrm>
            <a:off x="14892203" y="5068506"/>
            <a:ext cx="2650232" cy="495173"/>
          </a:xfrm>
          <a:prstGeom prst="rect">
            <a:avLst/>
          </a:prstGeom>
        </p:spPr>
        <p:txBody>
          <a:bodyPr lIns="0" tIns="0" rIns="0" bIns="0" rtlCol="0" anchor="t">
            <a:spAutoFit/>
          </a:bodyPr>
          <a:lstStyle/>
          <a:p>
            <a:pPr algn="l">
              <a:lnSpc>
                <a:spcPts val="3615"/>
              </a:lnSpc>
            </a:pPr>
            <a:r>
              <a:rPr lang="en-US" sz="3199" spc="-95">
                <a:solidFill>
                  <a:srgbClr val="000000"/>
                </a:solidFill>
                <a:latin typeface="Poppins Bold"/>
                <a:ea typeface="Poppins Bold"/>
                <a:cs typeface="Poppins Bold"/>
                <a:sym typeface="Poppins Bold"/>
              </a:rPr>
              <a:t>UNDERSTAND</a:t>
            </a:r>
          </a:p>
        </p:txBody>
      </p:sp>
      <p:sp>
        <p:nvSpPr>
          <p:cNvPr id="13" name="TextBox 13"/>
          <p:cNvSpPr txBox="1"/>
          <p:nvPr/>
        </p:nvSpPr>
        <p:spPr>
          <a:xfrm>
            <a:off x="11435380" y="8521834"/>
            <a:ext cx="2998439" cy="820738"/>
          </a:xfrm>
          <a:prstGeom prst="rect">
            <a:avLst/>
          </a:prstGeom>
        </p:spPr>
        <p:txBody>
          <a:bodyPr wrap="square" lIns="0" tIns="0" rIns="0" bIns="0" rtlCol="0" anchor="t">
            <a:spAutoFit/>
          </a:bodyPr>
          <a:lstStyle/>
          <a:p>
            <a:pPr algn="l">
              <a:lnSpc>
                <a:spcPts val="3163"/>
              </a:lnSpc>
            </a:pPr>
            <a:r>
              <a:rPr lang="en-US" sz="2799" spc="-83" dirty="0">
                <a:solidFill>
                  <a:srgbClr val="000000"/>
                </a:solidFill>
                <a:latin typeface="Poppins Bold"/>
                <a:ea typeface="Poppins Bold"/>
                <a:cs typeface="Poppins Bold"/>
                <a:sym typeface="Poppins Bold"/>
              </a:rPr>
              <a:t>Powered by Qualtrics</a:t>
            </a:r>
          </a:p>
        </p:txBody>
      </p:sp>
      <p:sp>
        <p:nvSpPr>
          <p:cNvPr id="14" name="TextBox 14"/>
          <p:cNvSpPr txBox="1"/>
          <p:nvPr/>
        </p:nvSpPr>
        <p:spPr>
          <a:xfrm>
            <a:off x="14716955" y="2813771"/>
            <a:ext cx="2825480" cy="495173"/>
          </a:xfrm>
          <a:prstGeom prst="rect">
            <a:avLst/>
          </a:prstGeom>
        </p:spPr>
        <p:txBody>
          <a:bodyPr lIns="0" tIns="0" rIns="0" bIns="0" rtlCol="0" anchor="t">
            <a:spAutoFit/>
          </a:bodyPr>
          <a:lstStyle/>
          <a:p>
            <a:pPr algn="l">
              <a:lnSpc>
                <a:spcPts val="3615"/>
              </a:lnSpc>
            </a:pPr>
            <a:r>
              <a:rPr lang="en-US" sz="3199" spc="-95">
                <a:solidFill>
                  <a:srgbClr val="FFFFFF"/>
                </a:solidFill>
                <a:latin typeface="Poppins Bold"/>
                <a:ea typeface="Poppins Bold"/>
                <a:cs typeface="Poppins Bold"/>
                <a:sym typeface="Poppins Bold"/>
              </a:rPr>
              <a:t>LISTEN</a:t>
            </a:r>
          </a:p>
        </p:txBody>
      </p:sp>
      <p:sp>
        <p:nvSpPr>
          <p:cNvPr id="15" name="TextBox 15"/>
          <p:cNvSpPr txBox="1"/>
          <p:nvPr/>
        </p:nvSpPr>
        <p:spPr>
          <a:xfrm>
            <a:off x="14433820" y="7009701"/>
            <a:ext cx="2825480" cy="495173"/>
          </a:xfrm>
          <a:prstGeom prst="rect">
            <a:avLst/>
          </a:prstGeom>
        </p:spPr>
        <p:txBody>
          <a:bodyPr lIns="0" tIns="0" rIns="0" bIns="0" rtlCol="0" anchor="t">
            <a:spAutoFit/>
          </a:bodyPr>
          <a:lstStyle/>
          <a:p>
            <a:pPr algn="l">
              <a:lnSpc>
                <a:spcPts val="3615"/>
              </a:lnSpc>
            </a:pPr>
            <a:r>
              <a:rPr lang="en-US" sz="3199" spc="-95">
                <a:solidFill>
                  <a:srgbClr val="FFFFFF"/>
                </a:solidFill>
                <a:latin typeface="Poppins Bold"/>
                <a:ea typeface="Poppins Bold"/>
                <a:cs typeface="Poppins Bold"/>
                <a:sym typeface="Poppins Bold"/>
              </a:rPr>
              <a:t>ACT</a:t>
            </a:r>
          </a:p>
        </p:txBody>
      </p:sp>
      <p:pic>
        <p:nvPicPr>
          <p:cNvPr id="17" name="Picture 16" descr="Logo&#10;&#10;Description automatically generated">
            <a:extLst>
              <a:ext uri="{FF2B5EF4-FFF2-40B4-BE49-F238E27FC236}">
                <a16:creationId xmlns:a16="http://schemas.microsoft.com/office/drawing/2014/main" id="{8D491A39-9001-52E3-1CF3-CEFF07DCD2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5459" y="1824037"/>
            <a:ext cx="5419725" cy="66389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1827559" y="3244079"/>
            <a:ext cx="5029200" cy="4587410"/>
          </a:xfrm>
          <a:prstGeom prst="rect">
            <a:avLst/>
          </a:prstGeom>
        </p:spPr>
        <p:txBody>
          <a:bodyPr wrap="square" lIns="0" tIns="0" rIns="0" bIns="0" rtlCol="0" anchor="t">
            <a:spAutoFit/>
          </a:bodyPr>
          <a:lstStyle/>
          <a:p>
            <a:pPr algn="ctr">
              <a:lnSpc>
                <a:spcPts val="3569"/>
              </a:lnSpc>
            </a:pPr>
            <a:r>
              <a:rPr lang="en-US" sz="2400" dirty="0">
                <a:solidFill>
                  <a:srgbClr val="000000"/>
                </a:solidFill>
                <a:latin typeface="Poppins"/>
                <a:ea typeface="Poppins"/>
                <a:cs typeface="Poppins"/>
                <a:sym typeface="Poppins"/>
              </a:rPr>
              <a:t>Using a federated structure, the Office of Administration sets a common vision for the program and enables partner agencies to grow and tailor to meet agency needs. OA provides advisory and technical support and meets with agency representatives monthly to share learnings, track progress, and provide training. </a:t>
            </a:r>
          </a:p>
        </p:txBody>
      </p:sp>
      <p:sp>
        <p:nvSpPr>
          <p:cNvPr id="4" name="TextBox 4"/>
          <p:cNvSpPr txBox="1"/>
          <p:nvPr/>
        </p:nvSpPr>
        <p:spPr>
          <a:xfrm>
            <a:off x="5181600" y="1554468"/>
            <a:ext cx="7426182" cy="1328569"/>
          </a:xfrm>
          <a:prstGeom prst="rect">
            <a:avLst/>
          </a:prstGeom>
        </p:spPr>
        <p:txBody>
          <a:bodyPr lIns="0" tIns="0" rIns="0" bIns="0" rtlCol="0" anchor="t">
            <a:spAutoFit/>
          </a:bodyPr>
          <a:lstStyle/>
          <a:p>
            <a:pPr algn="r">
              <a:lnSpc>
                <a:spcPts val="5649"/>
              </a:lnSpc>
            </a:pPr>
            <a:r>
              <a:rPr lang="en-US" sz="4999" spc="-149" dirty="0">
                <a:solidFill>
                  <a:srgbClr val="000000"/>
                </a:solidFill>
                <a:latin typeface="Poppins Bold"/>
                <a:ea typeface="Poppins Bold"/>
                <a:cs typeface="Poppins Bold"/>
                <a:sym typeface="Poppins Bold"/>
              </a:rPr>
              <a:t>Federated Structure</a:t>
            </a:r>
          </a:p>
          <a:p>
            <a:pPr algn="ctr">
              <a:lnSpc>
                <a:spcPts val="5649"/>
              </a:lnSpc>
            </a:pPr>
            <a:endParaRPr lang="en-US" sz="2000" spc="-149" dirty="0">
              <a:solidFill>
                <a:srgbClr val="000000"/>
              </a:solidFill>
              <a:latin typeface="Poppins Bold"/>
              <a:ea typeface="Poppins Bold"/>
              <a:cs typeface="Poppins Bold"/>
              <a:sym typeface="Poppins Bold"/>
            </a:endParaRPr>
          </a:p>
        </p:txBody>
      </p:sp>
      <p:grpSp>
        <p:nvGrpSpPr>
          <p:cNvPr id="9" name="Group 9"/>
          <p:cNvGrpSpPr/>
          <p:nvPr/>
        </p:nvGrpSpPr>
        <p:grpSpPr>
          <a:xfrm rot="-2346149">
            <a:off x="14992444" y="8822782"/>
            <a:ext cx="7685996" cy="7285347"/>
            <a:chOff x="0" y="0"/>
            <a:chExt cx="3235694" cy="3067027"/>
          </a:xfrm>
        </p:grpSpPr>
        <p:sp>
          <p:nvSpPr>
            <p:cNvPr id="10" name="Freeform 10"/>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11" name="TextBox 11"/>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2346149">
            <a:off x="-5638660" y="-4881247"/>
            <a:ext cx="7685996" cy="7285347"/>
            <a:chOff x="0" y="0"/>
            <a:chExt cx="3235694" cy="3067027"/>
          </a:xfrm>
        </p:grpSpPr>
        <p:sp>
          <p:nvSpPr>
            <p:cNvPr id="13" name="Freeform 13"/>
            <p:cNvSpPr/>
            <p:nvPr/>
          </p:nvSpPr>
          <p:spPr>
            <a:xfrm>
              <a:off x="0" y="0"/>
              <a:ext cx="3235694" cy="3067027"/>
            </a:xfrm>
            <a:custGeom>
              <a:avLst/>
              <a:gdLst/>
              <a:ahLst/>
              <a:cxnLst/>
              <a:rect l="l" t="t" r="r" b="b"/>
              <a:pathLst>
                <a:path w="3235694" h="3067027">
                  <a:moveTo>
                    <a:pt x="0" y="0"/>
                  </a:moveTo>
                  <a:lnTo>
                    <a:pt x="3235694" y="0"/>
                  </a:lnTo>
                  <a:lnTo>
                    <a:pt x="3235694" y="3067027"/>
                  </a:lnTo>
                  <a:lnTo>
                    <a:pt x="0" y="3067027"/>
                  </a:lnTo>
                  <a:close/>
                </a:path>
              </a:pathLst>
            </a:custGeom>
            <a:solidFill>
              <a:srgbClr val="4A4A4A"/>
            </a:solidFill>
            <a:ln w="295275" cap="sq">
              <a:solidFill>
                <a:srgbClr val="3EC5E8"/>
              </a:solidFill>
              <a:prstDash val="solid"/>
              <a:miter/>
            </a:ln>
          </p:spPr>
          <p:txBody>
            <a:bodyPr/>
            <a:lstStyle/>
            <a:p>
              <a:endParaRPr lang="en-US"/>
            </a:p>
          </p:txBody>
        </p:sp>
        <p:sp>
          <p:nvSpPr>
            <p:cNvPr id="14" name="TextBox 14"/>
            <p:cNvSpPr txBox="1"/>
            <p:nvPr/>
          </p:nvSpPr>
          <p:spPr>
            <a:xfrm>
              <a:off x="0" y="-57150"/>
              <a:ext cx="3235694" cy="3124177"/>
            </a:xfrm>
            <a:prstGeom prst="rect">
              <a:avLst/>
            </a:prstGeom>
          </p:spPr>
          <p:txBody>
            <a:bodyPr lIns="50800" tIns="50800" rIns="50800" bIns="50800" rtlCol="0" anchor="ctr"/>
            <a:lstStyle/>
            <a:p>
              <a:pPr algn="ctr">
                <a:lnSpc>
                  <a:spcPts val="2659"/>
                </a:lnSpc>
              </a:pPr>
              <a:endParaRPr/>
            </a:p>
          </p:txBody>
        </p:sp>
      </p:grpSp>
      <p:pic>
        <p:nvPicPr>
          <p:cNvPr id="16" name="Picture 15">
            <a:extLst>
              <a:ext uri="{FF2B5EF4-FFF2-40B4-BE49-F238E27FC236}">
                <a16:creationId xmlns:a16="http://schemas.microsoft.com/office/drawing/2014/main" id="{54E3E3AA-B8F3-5503-53A6-C162CE913C0D}"/>
              </a:ext>
            </a:extLst>
          </p:cNvPr>
          <p:cNvPicPr>
            <a:picLocks noChangeAspect="1"/>
          </p:cNvPicPr>
          <p:nvPr/>
        </p:nvPicPr>
        <p:blipFill>
          <a:blip r:embed="rId2"/>
          <a:stretch>
            <a:fillRect/>
          </a:stretch>
        </p:blipFill>
        <p:spPr>
          <a:xfrm>
            <a:off x="304800" y="3244079"/>
            <a:ext cx="11042959" cy="48241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472240">
            <a:off x="12346385" y="-6053824"/>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971061" y="662244"/>
            <a:ext cx="6944244" cy="9262414"/>
            <a:chOff x="0" y="0"/>
            <a:chExt cx="21447582" cy="28607347"/>
          </a:xfrm>
        </p:grpSpPr>
        <p:sp>
          <p:nvSpPr>
            <p:cNvPr id="6" name="Freeform 6"/>
            <p:cNvSpPr/>
            <p:nvPr/>
          </p:nvSpPr>
          <p:spPr>
            <a:xfrm>
              <a:off x="0" y="0"/>
              <a:ext cx="21447633" cy="28607386"/>
            </a:xfrm>
            <a:custGeom>
              <a:avLst/>
              <a:gdLst/>
              <a:ahLst/>
              <a:cxnLst/>
              <a:rect l="l" t="t" r="r" b="b"/>
              <a:pathLst>
                <a:path w="21447633" h="28607386">
                  <a:moveTo>
                    <a:pt x="0" y="0"/>
                  </a:moveTo>
                  <a:lnTo>
                    <a:pt x="11573002" y="28607386"/>
                  </a:lnTo>
                  <a:lnTo>
                    <a:pt x="21447633" y="28607386"/>
                  </a:lnTo>
                  <a:lnTo>
                    <a:pt x="21447633" y="0"/>
                  </a:lnTo>
                  <a:close/>
                </a:path>
              </a:pathLst>
            </a:custGeom>
            <a:blipFill>
              <a:blip r:embed="rId2"/>
              <a:stretch>
                <a:fillRect l="-90437" r="-9636"/>
              </a:stretch>
            </a:blipFill>
          </p:spPr>
          <p:txBody>
            <a:bodyPr/>
            <a:lstStyle/>
            <a:p>
              <a:endParaRPr lang="en-US"/>
            </a:p>
          </p:txBody>
        </p:sp>
      </p:grpSp>
      <p:sp>
        <p:nvSpPr>
          <p:cNvPr id="7" name="Freeform 7"/>
          <p:cNvSpPr/>
          <p:nvPr/>
        </p:nvSpPr>
        <p:spPr>
          <a:xfrm rot="-5135520" flipV="1">
            <a:off x="6808591" y="7849922"/>
            <a:ext cx="17057187" cy="10660742"/>
          </a:xfrm>
          <a:custGeom>
            <a:avLst/>
            <a:gdLst/>
            <a:ahLst/>
            <a:cxnLst/>
            <a:rect l="l" t="t" r="r" b="b"/>
            <a:pathLst>
              <a:path w="17057187" h="10660742">
                <a:moveTo>
                  <a:pt x="0" y="10660742"/>
                </a:moveTo>
                <a:lnTo>
                  <a:pt x="17057187" y="10660742"/>
                </a:lnTo>
                <a:lnTo>
                  <a:pt x="17057187" y="0"/>
                </a:lnTo>
                <a:lnTo>
                  <a:pt x="0" y="0"/>
                </a:lnTo>
                <a:lnTo>
                  <a:pt x="0" y="1066074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893375" y="444208"/>
            <a:ext cx="9114275" cy="577081"/>
          </a:xfrm>
          <a:prstGeom prst="rect">
            <a:avLst/>
          </a:prstGeom>
        </p:spPr>
        <p:txBody>
          <a:bodyPr lIns="0" tIns="0" rIns="0" bIns="0" rtlCol="0" anchor="t">
            <a:spAutoFit/>
          </a:bodyPr>
          <a:lstStyle/>
          <a:p>
            <a:pPr algn="l">
              <a:lnSpc>
                <a:spcPts val="4519"/>
              </a:lnSpc>
            </a:pPr>
            <a:r>
              <a:rPr lang="en-US" sz="3999" spc="-119" dirty="0">
                <a:solidFill>
                  <a:srgbClr val="000000"/>
                </a:solidFill>
                <a:latin typeface="Poppins Bold"/>
                <a:ea typeface="Poppins Bold"/>
                <a:cs typeface="Poppins Bold"/>
                <a:sym typeface="Poppins Bold"/>
              </a:rPr>
              <a:t>How can SHARE MO help?</a:t>
            </a:r>
          </a:p>
        </p:txBody>
      </p:sp>
      <p:grpSp>
        <p:nvGrpSpPr>
          <p:cNvPr id="9" name="Group 9"/>
          <p:cNvGrpSpPr/>
          <p:nvPr/>
        </p:nvGrpSpPr>
        <p:grpSpPr>
          <a:xfrm>
            <a:off x="893375" y="3392160"/>
            <a:ext cx="8575390" cy="1400429"/>
            <a:chOff x="0" y="0"/>
            <a:chExt cx="11433854" cy="1867238"/>
          </a:xfrm>
        </p:grpSpPr>
        <p:grpSp>
          <p:nvGrpSpPr>
            <p:cNvPr id="10" name="Group 10"/>
            <p:cNvGrpSpPr/>
            <p:nvPr/>
          </p:nvGrpSpPr>
          <p:grpSpPr>
            <a:xfrm>
              <a:off x="178347" y="370531"/>
              <a:ext cx="11255507" cy="1126176"/>
              <a:chOff x="0" y="0"/>
              <a:chExt cx="4061744" cy="406400"/>
            </a:xfrm>
          </p:grpSpPr>
          <p:sp>
            <p:nvSpPr>
              <p:cNvPr id="11" name="Freeform 11"/>
              <p:cNvSpPr/>
              <p:nvPr/>
            </p:nvSpPr>
            <p:spPr>
              <a:xfrm>
                <a:off x="0" y="0"/>
                <a:ext cx="4061744" cy="406400"/>
              </a:xfrm>
              <a:custGeom>
                <a:avLst/>
                <a:gdLst/>
                <a:ahLst/>
                <a:cxnLst/>
                <a:rect l="l" t="t" r="r" b="b"/>
                <a:pathLst>
                  <a:path w="4061744" h="406400">
                    <a:moveTo>
                      <a:pt x="0" y="0"/>
                    </a:moveTo>
                    <a:lnTo>
                      <a:pt x="3858544" y="0"/>
                    </a:lnTo>
                    <a:lnTo>
                      <a:pt x="4061744" y="203200"/>
                    </a:lnTo>
                    <a:lnTo>
                      <a:pt x="3858544" y="406400"/>
                    </a:lnTo>
                    <a:lnTo>
                      <a:pt x="0" y="406400"/>
                    </a:lnTo>
                    <a:lnTo>
                      <a:pt x="203200" y="203200"/>
                    </a:lnTo>
                    <a:lnTo>
                      <a:pt x="0" y="0"/>
                    </a:lnTo>
                    <a:close/>
                  </a:path>
                </a:pathLst>
              </a:custGeom>
              <a:solidFill>
                <a:srgbClr val="4A4A4A"/>
              </a:solidFill>
            </p:spPr>
            <p:txBody>
              <a:bodyPr/>
              <a:lstStyle/>
              <a:p>
                <a:endParaRPr lang="en-US"/>
              </a:p>
            </p:txBody>
          </p:sp>
          <p:sp>
            <p:nvSpPr>
              <p:cNvPr id="12" name="TextBox 12"/>
              <p:cNvSpPr txBox="1"/>
              <p:nvPr/>
            </p:nvSpPr>
            <p:spPr>
              <a:xfrm>
                <a:off x="177800" y="-57150"/>
                <a:ext cx="3807744" cy="463550"/>
              </a:xfrm>
              <a:prstGeom prst="rect">
                <a:avLst/>
              </a:prstGeom>
            </p:spPr>
            <p:txBody>
              <a:bodyPr lIns="50800" tIns="50800" rIns="50800" bIns="50800" rtlCol="0" anchor="ctr"/>
              <a:lstStyle/>
              <a:p>
                <a:pPr algn="ctr">
                  <a:lnSpc>
                    <a:spcPts val="2660"/>
                  </a:lnSpc>
                </a:pPr>
                <a:endParaRPr/>
              </a:p>
            </p:txBody>
          </p:sp>
        </p:grpSp>
        <p:grpSp>
          <p:nvGrpSpPr>
            <p:cNvPr id="13" name="Group 13"/>
            <p:cNvGrpSpPr/>
            <p:nvPr/>
          </p:nvGrpSpPr>
          <p:grpSpPr>
            <a:xfrm rot="-5400000">
              <a:off x="-181361" y="181361"/>
              <a:ext cx="1867238" cy="1504517"/>
              <a:chOff x="0" y="0"/>
              <a:chExt cx="882662" cy="711200"/>
            </a:xfrm>
          </p:grpSpPr>
          <p:sp>
            <p:nvSpPr>
              <p:cNvPr id="14" name="Freeform 14"/>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15" name="TextBox 15"/>
              <p:cNvSpPr txBox="1"/>
              <p:nvPr/>
            </p:nvSpPr>
            <p:spPr>
              <a:xfrm>
                <a:off x="137916" y="-6350"/>
                <a:ext cx="606830" cy="387350"/>
              </a:xfrm>
              <a:prstGeom prst="rect">
                <a:avLst/>
              </a:prstGeom>
            </p:spPr>
            <p:txBody>
              <a:bodyPr lIns="50800" tIns="50800" rIns="50800" bIns="50800" rtlCol="0" anchor="ctr"/>
              <a:lstStyle/>
              <a:p>
                <a:pPr algn="ctr">
                  <a:lnSpc>
                    <a:spcPts val="2660"/>
                  </a:lnSpc>
                </a:pPr>
                <a:endParaRPr/>
              </a:p>
            </p:txBody>
          </p:sp>
        </p:grpSp>
        <p:sp>
          <p:nvSpPr>
            <p:cNvPr id="16" name="TextBox 16"/>
            <p:cNvSpPr txBox="1"/>
            <p:nvPr/>
          </p:nvSpPr>
          <p:spPr>
            <a:xfrm>
              <a:off x="67314" y="563694"/>
              <a:ext cx="830090" cy="730325"/>
            </a:xfrm>
            <a:prstGeom prst="rect">
              <a:avLst/>
            </a:prstGeom>
          </p:spPr>
          <p:txBody>
            <a:bodyPr lIns="0" tIns="0" rIns="0" bIns="0" rtlCol="0" anchor="t">
              <a:spAutoFit/>
            </a:bodyPr>
            <a:lstStyle/>
            <a:p>
              <a:pPr algn="ctr">
                <a:lnSpc>
                  <a:spcPts val="4086"/>
                </a:lnSpc>
              </a:pPr>
              <a:r>
                <a:rPr lang="en-US" sz="3616" spc="-108">
                  <a:solidFill>
                    <a:srgbClr val="2E323B"/>
                  </a:solidFill>
                  <a:latin typeface="Poppins Bold"/>
                  <a:ea typeface="Poppins Bold"/>
                  <a:cs typeface="Poppins Bold"/>
                  <a:sym typeface="Poppins Bold"/>
                </a:rPr>
                <a:t>02</a:t>
              </a:r>
            </a:p>
          </p:txBody>
        </p:sp>
        <p:sp>
          <p:nvSpPr>
            <p:cNvPr id="17" name="TextBox 17"/>
            <p:cNvSpPr txBox="1"/>
            <p:nvPr/>
          </p:nvSpPr>
          <p:spPr>
            <a:xfrm>
              <a:off x="1947661" y="630776"/>
              <a:ext cx="9486193" cy="596161"/>
            </a:xfrm>
            <a:prstGeom prst="rect">
              <a:avLst/>
            </a:prstGeom>
          </p:spPr>
          <p:txBody>
            <a:bodyPr lIns="0" tIns="0" rIns="0" bIns="0" rtlCol="0" anchor="t">
              <a:spAutoFit/>
            </a:bodyPr>
            <a:lstStyle/>
            <a:p>
              <a:pPr algn="l">
                <a:lnSpc>
                  <a:spcPts val="3325"/>
                </a:lnSpc>
              </a:pPr>
              <a:r>
                <a:rPr lang="en-US" sz="2943" spc="-88">
                  <a:solidFill>
                    <a:srgbClr val="FFFFFF"/>
                  </a:solidFill>
                  <a:latin typeface="Poppins Bold"/>
                  <a:ea typeface="Poppins Bold"/>
                  <a:cs typeface="Poppins Bold"/>
                  <a:sym typeface="Poppins Bold"/>
                </a:rPr>
                <a:t>Empower stakeholders </a:t>
              </a:r>
            </a:p>
          </p:txBody>
        </p:sp>
      </p:grpSp>
      <p:grpSp>
        <p:nvGrpSpPr>
          <p:cNvPr id="18" name="Group 18"/>
          <p:cNvGrpSpPr/>
          <p:nvPr/>
        </p:nvGrpSpPr>
        <p:grpSpPr>
          <a:xfrm>
            <a:off x="893375" y="5039047"/>
            <a:ext cx="8575390" cy="1400429"/>
            <a:chOff x="0" y="0"/>
            <a:chExt cx="11433854" cy="1867238"/>
          </a:xfrm>
        </p:grpSpPr>
        <p:grpSp>
          <p:nvGrpSpPr>
            <p:cNvPr id="19" name="Group 19"/>
            <p:cNvGrpSpPr/>
            <p:nvPr/>
          </p:nvGrpSpPr>
          <p:grpSpPr>
            <a:xfrm>
              <a:off x="178347" y="370531"/>
              <a:ext cx="11255507" cy="1126176"/>
              <a:chOff x="0" y="0"/>
              <a:chExt cx="4061744" cy="406400"/>
            </a:xfrm>
          </p:grpSpPr>
          <p:sp>
            <p:nvSpPr>
              <p:cNvPr id="20" name="Freeform 20"/>
              <p:cNvSpPr/>
              <p:nvPr/>
            </p:nvSpPr>
            <p:spPr>
              <a:xfrm>
                <a:off x="0" y="0"/>
                <a:ext cx="4061744" cy="406400"/>
              </a:xfrm>
              <a:custGeom>
                <a:avLst/>
                <a:gdLst/>
                <a:ahLst/>
                <a:cxnLst/>
                <a:rect l="l" t="t" r="r" b="b"/>
                <a:pathLst>
                  <a:path w="4061744" h="406400">
                    <a:moveTo>
                      <a:pt x="0" y="0"/>
                    </a:moveTo>
                    <a:lnTo>
                      <a:pt x="3858544" y="0"/>
                    </a:lnTo>
                    <a:lnTo>
                      <a:pt x="4061744" y="203200"/>
                    </a:lnTo>
                    <a:lnTo>
                      <a:pt x="3858544" y="406400"/>
                    </a:lnTo>
                    <a:lnTo>
                      <a:pt x="0" y="406400"/>
                    </a:lnTo>
                    <a:lnTo>
                      <a:pt x="203200" y="203200"/>
                    </a:lnTo>
                    <a:lnTo>
                      <a:pt x="0" y="0"/>
                    </a:lnTo>
                    <a:close/>
                  </a:path>
                </a:pathLst>
              </a:custGeom>
              <a:solidFill>
                <a:srgbClr val="4A4A4A"/>
              </a:solidFill>
            </p:spPr>
            <p:txBody>
              <a:bodyPr/>
              <a:lstStyle/>
              <a:p>
                <a:endParaRPr lang="en-US"/>
              </a:p>
            </p:txBody>
          </p:sp>
          <p:sp>
            <p:nvSpPr>
              <p:cNvPr id="21" name="TextBox 21"/>
              <p:cNvSpPr txBox="1"/>
              <p:nvPr/>
            </p:nvSpPr>
            <p:spPr>
              <a:xfrm>
                <a:off x="177800" y="-57150"/>
                <a:ext cx="3807744" cy="463550"/>
              </a:xfrm>
              <a:prstGeom prst="rect">
                <a:avLst/>
              </a:prstGeom>
            </p:spPr>
            <p:txBody>
              <a:bodyPr lIns="50800" tIns="50800" rIns="50800" bIns="50800" rtlCol="0" anchor="ctr"/>
              <a:lstStyle/>
              <a:p>
                <a:pPr algn="ctr">
                  <a:lnSpc>
                    <a:spcPts val="2660"/>
                  </a:lnSpc>
                </a:pPr>
                <a:endParaRPr/>
              </a:p>
            </p:txBody>
          </p:sp>
        </p:grpSp>
        <p:grpSp>
          <p:nvGrpSpPr>
            <p:cNvPr id="22" name="Group 22"/>
            <p:cNvGrpSpPr/>
            <p:nvPr/>
          </p:nvGrpSpPr>
          <p:grpSpPr>
            <a:xfrm rot="-5400000">
              <a:off x="-181361" y="181361"/>
              <a:ext cx="1867238" cy="1504517"/>
              <a:chOff x="0" y="0"/>
              <a:chExt cx="882662" cy="711200"/>
            </a:xfrm>
          </p:grpSpPr>
          <p:sp>
            <p:nvSpPr>
              <p:cNvPr id="23" name="Freeform 23"/>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24" name="TextBox 24"/>
              <p:cNvSpPr txBox="1"/>
              <p:nvPr/>
            </p:nvSpPr>
            <p:spPr>
              <a:xfrm>
                <a:off x="137916" y="-6350"/>
                <a:ext cx="606830" cy="387350"/>
              </a:xfrm>
              <a:prstGeom prst="rect">
                <a:avLst/>
              </a:prstGeom>
            </p:spPr>
            <p:txBody>
              <a:bodyPr lIns="50800" tIns="50800" rIns="50800" bIns="50800" rtlCol="0" anchor="ctr"/>
              <a:lstStyle/>
              <a:p>
                <a:pPr algn="ctr">
                  <a:lnSpc>
                    <a:spcPts val="2660"/>
                  </a:lnSpc>
                </a:pPr>
                <a:endParaRPr/>
              </a:p>
            </p:txBody>
          </p:sp>
        </p:grpSp>
        <p:sp>
          <p:nvSpPr>
            <p:cNvPr id="25" name="TextBox 25"/>
            <p:cNvSpPr txBox="1"/>
            <p:nvPr/>
          </p:nvSpPr>
          <p:spPr>
            <a:xfrm>
              <a:off x="67314" y="563694"/>
              <a:ext cx="830090" cy="730325"/>
            </a:xfrm>
            <a:prstGeom prst="rect">
              <a:avLst/>
            </a:prstGeom>
          </p:spPr>
          <p:txBody>
            <a:bodyPr lIns="0" tIns="0" rIns="0" bIns="0" rtlCol="0" anchor="t">
              <a:spAutoFit/>
            </a:bodyPr>
            <a:lstStyle/>
            <a:p>
              <a:pPr algn="ctr">
                <a:lnSpc>
                  <a:spcPts val="4086"/>
                </a:lnSpc>
              </a:pPr>
              <a:r>
                <a:rPr lang="en-US" sz="3616" spc="-108">
                  <a:solidFill>
                    <a:srgbClr val="2E323B"/>
                  </a:solidFill>
                  <a:latin typeface="Poppins Bold"/>
                  <a:ea typeface="Poppins Bold"/>
                  <a:cs typeface="Poppins Bold"/>
                  <a:sym typeface="Poppins Bold"/>
                </a:rPr>
                <a:t>03</a:t>
              </a:r>
            </a:p>
          </p:txBody>
        </p:sp>
        <p:sp>
          <p:nvSpPr>
            <p:cNvPr id="26" name="TextBox 26"/>
            <p:cNvSpPr txBox="1"/>
            <p:nvPr/>
          </p:nvSpPr>
          <p:spPr>
            <a:xfrm>
              <a:off x="1947661" y="630776"/>
              <a:ext cx="8421925" cy="596161"/>
            </a:xfrm>
            <a:prstGeom prst="rect">
              <a:avLst/>
            </a:prstGeom>
          </p:spPr>
          <p:txBody>
            <a:bodyPr lIns="0" tIns="0" rIns="0" bIns="0" rtlCol="0" anchor="t">
              <a:spAutoFit/>
            </a:bodyPr>
            <a:lstStyle/>
            <a:p>
              <a:pPr algn="l">
                <a:lnSpc>
                  <a:spcPts val="3325"/>
                </a:lnSpc>
              </a:pPr>
              <a:r>
                <a:rPr lang="en-US" sz="2943" spc="-88">
                  <a:solidFill>
                    <a:srgbClr val="FFFFFF"/>
                  </a:solidFill>
                  <a:latin typeface="Poppins Bold"/>
                  <a:ea typeface="Poppins Bold"/>
                  <a:cs typeface="Poppins Bold"/>
                  <a:sym typeface="Poppins Bold"/>
                </a:rPr>
                <a:t>Provide training and enablement</a:t>
              </a:r>
            </a:p>
          </p:txBody>
        </p:sp>
      </p:grpSp>
      <p:sp>
        <p:nvSpPr>
          <p:cNvPr id="27" name="TextBox 27"/>
          <p:cNvSpPr txBox="1"/>
          <p:nvPr/>
        </p:nvSpPr>
        <p:spPr>
          <a:xfrm>
            <a:off x="2071010" y="7457094"/>
            <a:ext cx="3514827" cy="313944"/>
          </a:xfrm>
          <a:prstGeom prst="rect">
            <a:avLst/>
          </a:prstGeom>
        </p:spPr>
        <p:txBody>
          <a:bodyPr lIns="0" tIns="0" rIns="0" bIns="0" rtlCol="0" anchor="t">
            <a:spAutoFit/>
          </a:bodyPr>
          <a:lstStyle/>
          <a:p>
            <a:pPr algn="l">
              <a:lnSpc>
                <a:spcPts val="2372"/>
              </a:lnSpc>
            </a:pPr>
            <a:r>
              <a:rPr lang="en-US" sz="2100" spc="-63">
                <a:solidFill>
                  <a:srgbClr val="FFFFFF"/>
                </a:solidFill>
                <a:latin typeface="Poppins Bold"/>
                <a:ea typeface="Poppins Bold"/>
                <a:cs typeface="Poppins Bold"/>
                <a:sym typeface="Poppins Bold"/>
              </a:rPr>
              <a:t>Work smarter, not harder</a:t>
            </a:r>
          </a:p>
        </p:txBody>
      </p:sp>
      <p:sp>
        <p:nvSpPr>
          <p:cNvPr id="28" name="TextBox 28"/>
          <p:cNvSpPr txBox="1"/>
          <p:nvPr/>
        </p:nvSpPr>
        <p:spPr>
          <a:xfrm>
            <a:off x="2071010" y="8601692"/>
            <a:ext cx="2079905" cy="313944"/>
          </a:xfrm>
          <a:prstGeom prst="rect">
            <a:avLst/>
          </a:prstGeom>
        </p:spPr>
        <p:txBody>
          <a:bodyPr lIns="0" tIns="0" rIns="0" bIns="0" rtlCol="0" anchor="t">
            <a:spAutoFit/>
          </a:bodyPr>
          <a:lstStyle/>
          <a:p>
            <a:pPr algn="l">
              <a:lnSpc>
                <a:spcPts val="2372"/>
              </a:lnSpc>
            </a:pPr>
            <a:r>
              <a:rPr lang="en-US" sz="2100" spc="-63">
                <a:solidFill>
                  <a:srgbClr val="FFFFFF"/>
                </a:solidFill>
                <a:latin typeface="Poppins Bold"/>
                <a:ea typeface="Poppins Bold"/>
                <a:cs typeface="Poppins Bold"/>
                <a:sym typeface="Poppins Bold"/>
              </a:rPr>
              <a:t>Try new tools</a:t>
            </a:r>
          </a:p>
        </p:txBody>
      </p:sp>
      <p:grpSp>
        <p:nvGrpSpPr>
          <p:cNvPr id="29" name="Group 29"/>
          <p:cNvGrpSpPr/>
          <p:nvPr/>
        </p:nvGrpSpPr>
        <p:grpSpPr>
          <a:xfrm>
            <a:off x="893375" y="1744081"/>
            <a:ext cx="8575390" cy="1400429"/>
            <a:chOff x="0" y="0"/>
            <a:chExt cx="11433854" cy="1867238"/>
          </a:xfrm>
        </p:grpSpPr>
        <p:grpSp>
          <p:nvGrpSpPr>
            <p:cNvPr id="30" name="Group 30"/>
            <p:cNvGrpSpPr/>
            <p:nvPr/>
          </p:nvGrpSpPr>
          <p:grpSpPr>
            <a:xfrm>
              <a:off x="178347" y="370531"/>
              <a:ext cx="11255507" cy="1126176"/>
              <a:chOff x="0" y="0"/>
              <a:chExt cx="4061744" cy="406400"/>
            </a:xfrm>
          </p:grpSpPr>
          <p:sp>
            <p:nvSpPr>
              <p:cNvPr id="31" name="Freeform 31"/>
              <p:cNvSpPr/>
              <p:nvPr/>
            </p:nvSpPr>
            <p:spPr>
              <a:xfrm>
                <a:off x="0" y="0"/>
                <a:ext cx="4061744" cy="406400"/>
              </a:xfrm>
              <a:custGeom>
                <a:avLst/>
                <a:gdLst/>
                <a:ahLst/>
                <a:cxnLst/>
                <a:rect l="l" t="t" r="r" b="b"/>
                <a:pathLst>
                  <a:path w="4061744" h="406400">
                    <a:moveTo>
                      <a:pt x="0" y="0"/>
                    </a:moveTo>
                    <a:lnTo>
                      <a:pt x="3858544" y="0"/>
                    </a:lnTo>
                    <a:lnTo>
                      <a:pt x="4061744" y="203200"/>
                    </a:lnTo>
                    <a:lnTo>
                      <a:pt x="3858544" y="406400"/>
                    </a:lnTo>
                    <a:lnTo>
                      <a:pt x="0" y="406400"/>
                    </a:lnTo>
                    <a:lnTo>
                      <a:pt x="203200" y="203200"/>
                    </a:lnTo>
                    <a:lnTo>
                      <a:pt x="0" y="0"/>
                    </a:lnTo>
                    <a:close/>
                  </a:path>
                </a:pathLst>
              </a:custGeom>
              <a:solidFill>
                <a:srgbClr val="4A4A4A"/>
              </a:solidFill>
            </p:spPr>
            <p:txBody>
              <a:bodyPr/>
              <a:lstStyle/>
              <a:p>
                <a:endParaRPr lang="en-US"/>
              </a:p>
            </p:txBody>
          </p:sp>
          <p:sp>
            <p:nvSpPr>
              <p:cNvPr id="32" name="TextBox 32"/>
              <p:cNvSpPr txBox="1"/>
              <p:nvPr/>
            </p:nvSpPr>
            <p:spPr>
              <a:xfrm>
                <a:off x="177800" y="-57150"/>
                <a:ext cx="3807744" cy="463550"/>
              </a:xfrm>
              <a:prstGeom prst="rect">
                <a:avLst/>
              </a:prstGeom>
            </p:spPr>
            <p:txBody>
              <a:bodyPr lIns="50800" tIns="50800" rIns="50800" bIns="50800" rtlCol="0" anchor="ctr"/>
              <a:lstStyle/>
              <a:p>
                <a:pPr algn="ctr">
                  <a:lnSpc>
                    <a:spcPts val="2660"/>
                  </a:lnSpc>
                </a:pPr>
                <a:endParaRPr/>
              </a:p>
            </p:txBody>
          </p:sp>
        </p:grpSp>
        <p:grpSp>
          <p:nvGrpSpPr>
            <p:cNvPr id="33" name="Group 33"/>
            <p:cNvGrpSpPr/>
            <p:nvPr/>
          </p:nvGrpSpPr>
          <p:grpSpPr>
            <a:xfrm rot="-5400000">
              <a:off x="-181361" y="181361"/>
              <a:ext cx="1867238" cy="1504517"/>
              <a:chOff x="0" y="0"/>
              <a:chExt cx="882662" cy="711200"/>
            </a:xfrm>
          </p:grpSpPr>
          <p:sp>
            <p:nvSpPr>
              <p:cNvPr id="34" name="Freeform 34"/>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35" name="TextBox 35"/>
              <p:cNvSpPr txBox="1"/>
              <p:nvPr/>
            </p:nvSpPr>
            <p:spPr>
              <a:xfrm>
                <a:off x="137916" y="-6350"/>
                <a:ext cx="606830" cy="387350"/>
              </a:xfrm>
              <a:prstGeom prst="rect">
                <a:avLst/>
              </a:prstGeom>
            </p:spPr>
            <p:txBody>
              <a:bodyPr lIns="50800" tIns="50800" rIns="50800" bIns="50800" rtlCol="0" anchor="ctr"/>
              <a:lstStyle/>
              <a:p>
                <a:pPr algn="ctr">
                  <a:lnSpc>
                    <a:spcPts val="2660"/>
                  </a:lnSpc>
                </a:pPr>
                <a:endParaRPr/>
              </a:p>
            </p:txBody>
          </p:sp>
        </p:grpSp>
        <p:sp>
          <p:nvSpPr>
            <p:cNvPr id="36" name="TextBox 36"/>
            <p:cNvSpPr txBox="1"/>
            <p:nvPr/>
          </p:nvSpPr>
          <p:spPr>
            <a:xfrm>
              <a:off x="67314" y="563694"/>
              <a:ext cx="830090" cy="730325"/>
            </a:xfrm>
            <a:prstGeom prst="rect">
              <a:avLst/>
            </a:prstGeom>
          </p:spPr>
          <p:txBody>
            <a:bodyPr lIns="0" tIns="0" rIns="0" bIns="0" rtlCol="0" anchor="t">
              <a:spAutoFit/>
            </a:bodyPr>
            <a:lstStyle/>
            <a:p>
              <a:pPr algn="ctr">
                <a:lnSpc>
                  <a:spcPts val="4086"/>
                </a:lnSpc>
              </a:pPr>
              <a:r>
                <a:rPr lang="en-US" sz="3616" spc="-108">
                  <a:solidFill>
                    <a:srgbClr val="2E323B"/>
                  </a:solidFill>
                  <a:latin typeface="Poppins Bold"/>
                  <a:ea typeface="Poppins Bold"/>
                  <a:cs typeface="Poppins Bold"/>
                  <a:sym typeface="Poppins Bold"/>
                </a:rPr>
                <a:t>01</a:t>
              </a:r>
            </a:p>
          </p:txBody>
        </p:sp>
        <p:sp>
          <p:nvSpPr>
            <p:cNvPr id="37" name="TextBox 37"/>
            <p:cNvSpPr txBox="1"/>
            <p:nvPr/>
          </p:nvSpPr>
          <p:spPr>
            <a:xfrm>
              <a:off x="1947661" y="630776"/>
              <a:ext cx="9486193" cy="596161"/>
            </a:xfrm>
            <a:prstGeom prst="rect">
              <a:avLst/>
            </a:prstGeom>
          </p:spPr>
          <p:txBody>
            <a:bodyPr lIns="0" tIns="0" rIns="0" bIns="0" rtlCol="0" anchor="t">
              <a:spAutoFit/>
            </a:bodyPr>
            <a:lstStyle/>
            <a:p>
              <a:pPr algn="l">
                <a:lnSpc>
                  <a:spcPts val="3325"/>
                </a:lnSpc>
              </a:pPr>
              <a:r>
                <a:rPr lang="en-US" sz="2943" spc="-88">
                  <a:solidFill>
                    <a:srgbClr val="FFFFFF"/>
                  </a:solidFill>
                  <a:latin typeface="Poppins Bold"/>
                  <a:ea typeface="Poppins Bold"/>
                  <a:cs typeface="Poppins Bold"/>
                  <a:sym typeface="Poppins Bold"/>
                </a:rPr>
                <a:t>Provide CX Best Practices</a:t>
              </a:r>
            </a:p>
          </p:txBody>
        </p:sp>
      </p:grpSp>
      <p:grpSp>
        <p:nvGrpSpPr>
          <p:cNvPr id="38" name="Group 38"/>
          <p:cNvGrpSpPr/>
          <p:nvPr/>
        </p:nvGrpSpPr>
        <p:grpSpPr>
          <a:xfrm>
            <a:off x="893375" y="6687126"/>
            <a:ext cx="8575390" cy="1400429"/>
            <a:chOff x="0" y="0"/>
            <a:chExt cx="11433854" cy="1867238"/>
          </a:xfrm>
        </p:grpSpPr>
        <p:grpSp>
          <p:nvGrpSpPr>
            <p:cNvPr id="39" name="Group 39"/>
            <p:cNvGrpSpPr/>
            <p:nvPr/>
          </p:nvGrpSpPr>
          <p:grpSpPr>
            <a:xfrm>
              <a:off x="178347" y="370531"/>
              <a:ext cx="11255507" cy="1126176"/>
              <a:chOff x="0" y="0"/>
              <a:chExt cx="4061744" cy="406400"/>
            </a:xfrm>
          </p:grpSpPr>
          <p:sp>
            <p:nvSpPr>
              <p:cNvPr id="40" name="Freeform 40"/>
              <p:cNvSpPr/>
              <p:nvPr/>
            </p:nvSpPr>
            <p:spPr>
              <a:xfrm>
                <a:off x="0" y="0"/>
                <a:ext cx="4061744" cy="406400"/>
              </a:xfrm>
              <a:custGeom>
                <a:avLst/>
                <a:gdLst/>
                <a:ahLst/>
                <a:cxnLst/>
                <a:rect l="l" t="t" r="r" b="b"/>
                <a:pathLst>
                  <a:path w="4061744" h="406400">
                    <a:moveTo>
                      <a:pt x="0" y="0"/>
                    </a:moveTo>
                    <a:lnTo>
                      <a:pt x="3858544" y="0"/>
                    </a:lnTo>
                    <a:lnTo>
                      <a:pt x="4061744" y="203200"/>
                    </a:lnTo>
                    <a:lnTo>
                      <a:pt x="3858544" y="406400"/>
                    </a:lnTo>
                    <a:lnTo>
                      <a:pt x="0" y="406400"/>
                    </a:lnTo>
                    <a:lnTo>
                      <a:pt x="203200" y="203200"/>
                    </a:lnTo>
                    <a:lnTo>
                      <a:pt x="0" y="0"/>
                    </a:lnTo>
                    <a:close/>
                  </a:path>
                </a:pathLst>
              </a:custGeom>
              <a:solidFill>
                <a:srgbClr val="4A4A4A"/>
              </a:solidFill>
            </p:spPr>
            <p:txBody>
              <a:bodyPr/>
              <a:lstStyle/>
              <a:p>
                <a:endParaRPr lang="en-US"/>
              </a:p>
            </p:txBody>
          </p:sp>
          <p:sp>
            <p:nvSpPr>
              <p:cNvPr id="41" name="TextBox 41"/>
              <p:cNvSpPr txBox="1"/>
              <p:nvPr/>
            </p:nvSpPr>
            <p:spPr>
              <a:xfrm>
                <a:off x="177800" y="-57150"/>
                <a:ext cx="3807744" cy="463550"/>
              </a:xfrm>
              <a:prstGeom prst="rect">
                <a:avLst/>
              </a:prstGeom>
            </p:spPr>
            <p:txBody>
              <a:bodyPr lIns="50800" tIns="50800" rIns="50800" bIns="50800" rtlCol="0" anchor="ctr"/>
              <a:lstStyle/>
              <a:p>
                <a:pPr algn="ctr">
                  <a:lnSpc>
                    <a:spcPts val="2660"/>
                  </a:lnSpc>
                </a:pPr>
                <a:endParaRPr/>
              </a:p>
            </p:txBody>
          </p:sp>
        </p:grpSp>
        <p:grpSp>
          <p:nvGrpSpPr>
            <p:cNvPr id="42" name="Group 42"/>
            <p:cNvGrpSpPr/>
            <p:nvPr/>
          </p:nvGrpSpPr>
          <p:grpSpPr>
            <a:xfrm rot="-5400000">
              <a:off x="-181361" y="181361"/>
              <a:ext cx="1867238" cy="1504517"/>
              <a:chOff x="0" y="0"/>
              <a:chExt cx="882662" cy="711200"/>
            </a:xfrm>
          </p:grpSpPr>
          <p:sp>
            <p:nvSpPr>
              <p:cNvPr id="43" name="Freeform 43"/>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44" name="TextBox 44"/>
              <p:cNvSpPr txBox="1"/>
              <p:nvPr/>
            </p:nvSpPr>
            <p:spPr>
              <a:xfrm>
                <a:off x="137916" y="-6350"/>
                <a:ext cx="606830" cy="387350"/>
              </a:xfrm>
              <a:prstGeom prst="rect">
                <a:avLst/>
              </a:prstGeom>
            </p:spPr>
            <p:txBody>
              <a:bodyPr lIns="50800" tIns="50800" rIns="50800" bIns="50800" rtlCol="0" anchor="ctr"/>
              <a:lstStyle/>
              <a:p>
                <a:pPr algn="ctr">
                  <a:lnSpc>
                    <a:spcPts val="2660"/>
                  </a:lnSpc>
                </a:pPr>
                <a:endParaRPr/>
              </a:p>
            </p:txBody>
          </p:sp>
        </p:grpSp>
        <p:sp>
          <p:nvSpPr>
            <p:cNvPr id="45" name="TextBox 45"/>
            <p:cNvSpPr txBox="1"/>
            <p:nvPr/>
          </p:nvSpPr>
          <p:spPr>
            <a:xfrm>
              <a:off x="67314" y="563694"/>
              <a:ext cx="830090" cy="730325"/>
            </a:xfrm>
            <a:prstGeom prst="rect">
              <a:avLst/>
            </a:prstGeom>
          </p:spPr>
          <p:txBody>
            <a:bodyPr lIns="0" tIns="0" rIns="0" bIns="0" rtlCol="0" anchor="t">
              <a:spAutoFit/>
            </a:bodyPr>
            <a:lstStyle/>
            <a:p>
              <a:pPr algn="ctr">
                <a:lnSpc>
                  <a:spcPts val="4086"/>
                </a:lnSpc>
              </a:pPr>
              <a:r>
                <a:rPr lang="en-US" sz="3616" spc="-108">
                  <a:solidFill>
                    <a:srgbClr val="2E323B"/>
                  </a:solidFill>
                  <a:latin typeface="Poppins Bold"/>
                  <a:ea typeface="Poppins Bold"/>
                  <a:cs typeface="Poppins Bold"/>
                  <a:sym typeface="Poppins Bold"/>
                </a:rPr>
                <a:t>04</a:t>
              </a:r>
            </a:p>
          </p:txBody>
        </p:sp>
        <p:sp>
          <p:nvSpPr>
            <p:cNvPr id="46" name="TextBox 46"/>
            <p:cNvSpPr txBox="1"/>
            <p:nvPr/>
          </p:nvSpPr>
          <p:spPr>
            <a:xfrm>
              <a:off x="1947661" y="630776"/>
              <a:ext cx="8421925" cy="596161"/>
            </a:xfrm>
            <a:prstGeom prst="rect">
              <a:avLst/>
            </a:prstGeom>
          </p:spPr>
          <p:txBody>
            <a:bodyPr lIns="0" tIns="0" rIns="0" bIns="0" rtlCol="0" anchor="t">
              <a:spAutoFit/>
            </a:bodyPr>
            <a:lstStyle/>
            <a:p>
              <a:pPr algn="l">
                <a:lnSpc>
                  <a:spcPts val="3325"/>
                </a:lnSpc>
              </a:pPr>
              <a:r>
                <a:rPr lang="en-US" sz="2943" spc="-88">
                  <a:solidFill>
                    <a:srgbClr val="FFFFFF"/>
                  </a:solidFill>
                  <a:latin typeface="Poppins Bold"/>
                  <a:ea typeface="Poppins Bold"/>
                  <a:cs typeface="Poppins Bold"/>
                  <a:sym typeface="Poppins Bold"/>
                </a:rPr>
                <a:t>Customer-centric Dashboards</a:t>
              </a:r>
            </a:p>
          </p:txBody>
        </p:sp>
      </p:grpSp>
      <p:grpSp>
        <p:nvGrpSpPr>
          <p:cNvPr id="47" name="Group 47"/>
          <p:cNvGrpSpPr/>
          <p:nvPr/>
        </p:nvGrpSpPr>
        <p:grpSpPr>
          <a:xfrm>
            <a:off x="893375" y="8335205"/>
            <a:ext cx="8575390" cy="1400429"/>
            <a:chOff x="0" y="0"/>
            <a:chExt cx="11433854" cy="1867238"/>
          </a:xfrm>
        </p:grpSpPr>
        <p:grpSp>
          <p:nvGrpSpPr>
            <p:cNvPr id="48" name="Group 48"/>
            <p:cNvGrpSpPr/>
            <p:nvPr/>
          </p:nvGrpSpPr>
          <p:grpSpPr>
            <a:xfrm>
              <a:off x="178347" y="370531"/>
              <a:ext cx="11255507" cy="1126176"/>
              <a:chOff x="0" y="0"/>
              <a:chExt cx="4061744" cy="406400"/>
            </a:xfrm>
          </p:grpSpPr>
          <p:sp>
            <p:nvSpPr>
              <p:cNvPr id="49" name="Freeform 49"/>
              <p:cNvSpPr/>
              <p:nvPr/>
            </p:nvSpPr>
            <p:spPr>
              <a:xfrm>
                <a:off x="0" y="0"/>
                <a:ext cx="4061744" cy="406400"/>
              </a:xfrm>
              <a:custGeom>
                <a:avLst/>
                <a:gdLst/>
                <a:ahLst/>
                <a:cxnLst/>
                <a:rect l="l" t="t" r="r" b="b"/>
                <a:pathLst>
                  <a:path w="4061744" h="406400">
                    <a:moveTo>
                      <a:pt x="0" y="0"/>
                    </a:moveTo>
                    <a:lnTo>
                      <a:pt x="3858544" y="0"/>
                    </a:lnTo>
                    <a:lnTo>
                      <a:pt x="4061744" y="203200"/>
                    </a:lnTo>
                    <a:lnTo>
                      <a:pt x="3858544" y="406400"/>
                    </a:lnTo>
                    <a:lnTo>
                      <a:pt x="0" y="406400"/>
                    </a:lnTo>
                    <a:lnTo>
                      <a:pt x="203200" y="203200"/>
                    </a:lnTo>
                    <a:lnTo>
                      <a:pt x="0" y="0"/>
                    </a:lnTo>
                    <a:close/>
                  </a:path>
                </a:pathLst>
              </a:custGeom>
              <a:solidFill>
                <a:srgbClr val="4A4A4A"/>
              </a:solidFill>
            </p:spPr>
            <p:txBody>
              <a:bodyPr/>
              <a:lstStyle/>
              <a:p>
                <a:endParaRPr lang="en-US"/>
              </a:p>
            </p:txBody>
          </p:sp>
          <p:sp>
            <p:nvSpPr>
              <p:cNvPr id="50" name="TextBox 50"/>
              <p:cNvSpPr txBox="1"/>
              <p:nvPr/>
            </p:nvSpPr>
            <p:spPr>
              <a:xfrm>
                <a:off x="177800" y="-57150"/>
                <a:ext cx="3807744" cy="463550"/>
              </a:xfrm>
              <a:prstGeom prst="rect">
                <a:avLst/>
              </a:prstGeom>
            </p:spPr>
            <p:txBody>
              <a:bodyPr lIns="50800" tIns="50800" rIns="50800" bIns="50800" rtlCol="0" anchor="ctr"/>
              <a:lstStyle/>
              <a:p>
                <a:pPr algn="ctr">
                  <a:lnSpc>
                    <a:spcPts val="2660"/>
                  </a:lnSpc>
                </a:pPr>
                <a:endParaRPr/>
              </a:p>
            </p:txBody>
          </p:sp>
        </p:grpSp>
        <p:grpSp>
          <p:nvGrpSpPr>
            <p:cNvPr id="51" name="Group 51"/>
            <p:cNvGrpSpPr/>
            <p:nvPr/>
          </p:nvGrpSpPr>
          <p:grpSpPr>
            <a:xfrm rot="-5400000">
              <a:off x="-181361" y="181361"/>
              <a:ext cx="1867238" cy="1504517"/>
              <a:chOff x="0" y="0"/>
              <a:chExt cx="882662" cy="711200"/>
            </a:xfrm>
          </p:grpSpPr>
          <p:sp>
            <p:nvSpPr>
              <p:cNvPr id="52" name="Freeform 52"/>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53" name="TextBox 53"/>
              <p:cNvSpPr txBox="1"/>
              <p:nvPr/>
            </p:nvSpPr>
            <p:spPr>
              <a:xfrm>
                <a:off x="137916" y="-6350"/>
                <a:ext cx="606830" cy="387350"/>
              </a:xfrm>
              <a:prstGeom prst="rect">
                <a:avLst/>
              </a:prstGeom>
            </p:spPr>
            <p:txBody>
              <a:bodyPr lIns="50800" tIns="50800" rIns="50800" bIns="50800" rtlCol="0" anchor="ctr"/>
              <a:lstStyle/>
              <a:p>
                <a:pPr algn="ctr">
                  <a:lnSpc>
                    <a:spcPts val="2660"/>
                  </a:lnSpc>
                </a:pPr>
                <a:endParaRPr/>
              </a:p>
            </p:txBody>
          </p:sp>
        </p:grpSp>
        <p:sp>
          <p:nvSpPr>
            <p:cNvPr id="54" name="TextBox 54"/>
            <p:cNvSpPr txBox="1"/>
            <p:nvPr/>
          </p:nvSpPr>
          <p:spPr>
            <a:xfrm>
              <a:off x="67314" y="563694"/>
              <a:ext cx="830090" cy="730325"/>
            </a:xfrm>
            <a:prstGeom prst="rect">
              <a:avLst/>
            </a:prstGeom>
          </p:spPr>
          <p:txBody>
            <a:bodyPr lIns="0" tIns="0" rIns="0" bIns="0" rtlCol="0" anchor="t">
              <a:spAutoFit/>
            </a:bodyPr>
            <a:lstStyle/>
            <a:p>
              <a:pPr algn="ctr">
                <a:lnSpc>
                  <a:spcPts val="4086"/>
                </a:lnSpc>
              </a:pPr>
              <a:r>
                <a:rPr lang="en-US" sz="3616" spc="-108">
                  <a:solidFill>
                    <a:srgbClr val="2E323B"/>
                  </a:solidFill>
                  <a:latin typeface="Poppins Bold"/>
                  <a:ea typeface="Poppins Bold"/>
                  <a:cs typeface="Poppins Bold"/>
                  <a:sym typeface="Poppins Bold"/>
                </a:rPr>
                <a:t>05</a:t>
              </a:r>
            </a:p>
          </p:txBody>
        </p:sp>
        <p:sp>
          <p:nvSpPr>
            <p:cNvPr id="55" name="TextBox 55"/>
            <p:cNvSpPr txBox="1"/>
            <p:nvPr/>
          </p:nvSpPr>
          <p:spPr>
            <a:xfrm>
              <a:off x="1947661" y="630776"/>
              <a:ext cx="8421925" cy="596161"/>
            </a:xfrm>
            <a:prstGeom prst="rect">
              <a:avLst/>
            </a:prstGeom>
          </p:spPr>
          <p:txBody>
            <a:bodyPr lIns="0" tIns="0" rIns="0" bIns="0" rtlCol="0" anchor="t">
              <a:spAutoFit/>
            </a:bodyPr>
            <a:lstStyle/>
            <a:p>
              <a:pPr algn="l">
                <a:lnSpc>
                  <a:spcPts val="3325"/>
                </a:lnSpc>
              </a:pPr>
              <a:r>
                <a:rPr lang="en-US" sz="2943" spc="-88">
                  <a:solidFill>
                    <a:srgbClr val="FFFFFF"/>
                  </a:solidFill>
                  <a:latin typeface="Poppins Bold"/>
                  <a:ea typeface="Poppins Bold"/>
                  <a:cs typeface="Poppins Bold"/>
                  <a:sym typeface="Poppins Bold"/>
                </a:rPr>
                <a:t>Enable Shared Learnings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337226">
            <a:off x="-4894988" y="-8909947"/>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07059" y="662244"/>
            <a:ext cx="6944248" cy="9262414"/>
            <a:chOff x="0" y="0"/>
            <a:chExt cx="21447595" cy="28607347"/>
          </a:xfrm>
        </p:grpSpPr>
        <p:sp>
          <p:nvSpPr>
            <p:cNvPr id="6" name="Freeform 6"/>
            <p:cNvSpPr/>
            <p:nvPr/>
          </p:nvSpPr>
          <p:spPr>
            <a:xfrm>
              <a:off x="0" y="0"/>
              <a:ext cx="21447633" cy="28607386"/>
            </a:xfrm>
            <a:custGeom>
              <a:avLst/>
              <a:gdLst/>
              <a:ahLst/>
              <a:cxnLst/>
              <a:rect l="l" t="t" r="r" b="b"/>
              <a:pathLst>
                <a:path w="21447633" h="28607386">
                  <a:moveTo>
                    <a:pt x="0" y="0"/>
                  </a:moveTo>
                  <a:lnTo>
                    <a:pt x="0" y="28607386"/>
                  </a:lnTo>
                  <a:lnTo>
                    <a:pt x="9874631" y="28607386"/>
                  </a:lnTo>
                  <a:lnTo>
                    <a:pt x="21447633" y="127"/>
                  </a:lnTo>
                  <a:lnTo>
                    <a:pt x="21447633" y="0"/>
                  </a:lnTo>
                  <a:close/>
                </a:path>
              </a:pathLst>
            </a:custGeom>
            <a:blipFill>
              <a:blip r:embed="rId2"/>
              <a:stretch>
                <a:fillRect l="-15721" r="-15721"/>
              </a:stretch>
            </a:blipFill>
          </p:spPr>
          <p:txBody>
            <a:bodyPr/>
            <a:lstStyle/>
            <a:p>
              <a:endParaRPr lang="en-US"/>
            </a:p>
          </p:txBody>
        </p:sp>
      </p:grpSp>
      <p:sp>
        <p:nvSpPr>
          <p:cNvPr id="7" name="Freeform 7"/>
          <p:cNvSpPr/>
          <p:nvPr/>
        </p:nvSpPr>
        <p:spPr>
          <a:xfrm rot="5129462" flipH="1" flipV="1">
            <a:off x="-5316112" y="7905744"/>
            <a:ext cx="17057187" cy="10660742"/>
          </a:xfrm>
          <a:custGeom>
            <a:avLst/>
            <a:gdLst/>
            <a:ahLst/>
            <a:cxnLst/>
            <a:rect l="l" t="t" r="r" b="b"/>
            <a:pathLst>
              <a:path w="17057187" h="10660742">
                <a:moveTo>
                  <a:pt x="17057187" y="10660742"/>
                </a:moveTo>
                <a:lnTo>
                  <a:pt x="0" y="10660742"/>
                </a:lnTo>
                <a:lnTo>
                  <a:pt x="0" y="0"/>
                </a:lnTo>
                <a:lnTo>
                  <a:pt x="17057187" y="0"/>
                </a:lnTo>
                <a:lnTo>
                  <a:pt x="17057187" y="1066074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0316805" y="3006967"/>
            <a:ext cx="5245361" cy="5245361"/>
          </a:xfrm>
          <a:custGeom>
            <a:avLst/>
            <a:gdLst/>
            <a:ahLst/>
            <a:cxnLst/>
            <a:rect l="l" t="t" r="r" b="b"/>
            <a:pathLst>
              <a:path w="5245361" h="5245361">
                <a:moveTo>
                  <a:pt x="0" y="0"/>
                </a:moveTo>
                <a:lnTo>
                  <a:pt x="5245361" y="0"/>
                </a:lnTo>
                <a:lnTo>
                  <a:pt x="5245361" y="5245361"/>
                </a:lnTo>
                <a:lnTo>
                  <a:pt x="0" y="5245361"/>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144000" y="1019175"/>
            <a:ext cx="8115300" cy="1482725"/>
          </a:xfrm>
          <a:prstGeom prst="rect">
            <a:avLst/>
          </a:prstGeom>
        </p:spPr>
        <p:txBody>
          <a:bodyPr lIns="0" tIns="0" rIns="0" bIns="0" rtlCol="0" anchor="t">
            <a:spAutoFit/>
          </a:bodyPr>
          <a:lstStyle/>
          <a:p>
            <a:pPr algn="ctr">
              <a:lnSpc>
                <a:spcPts val="5649"/>
              </a:lnSpc>
            </a:pPr>
            <a:r>
              <a:rPr lang="en-US" sz="4999" spc="-149">
                <a:solidFill>
                  <a:srgbClr val="000000"/>
                </a:solidFill>
                <a:latin typeface="Poppins Bold"/>
                <a:ea typeface="Poppins Bold"/>
                <a:cs typeface="Poppins Bold"/>
                <a:sym typeface="Poppins Bold"/>
              </a:rPr>
              <a:t>We are all the State of Missouri!</a:t>
            </a:r>
          </a:p>
        </p:txBody>
      </p:sp>
    </p:spTree>
    <p:extLst>
      <p:ext uri="{BB962C8B-B14F-4D97-AF65-F5344CB8AC3E}">
        <p14:creationId xmlns:p14="http://schemas.microsoft.com/office/powerpoint/2010/main" val="38202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337226">
            <a:off x="-4894988" y="-8909947"/>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07059" y="662244"/>
            <a:ext cx="6944248" cy="9262414"/>
            <a:chOff x="0" y="0"/>
            <a:chExt cx="21447595" cy="28607347"/>
          </a:xfrm>
        </p:grpSpPr>
        <p:sp>
          <p:nvSpPr>
            <p:cNvPr id="6" name="Freeform 6"/>
            <p:cNvSpPr/>
            <p:nvPr/>
          </p:nvSpPr>
          <p:spPr>
            <a:xfrm>
              <a:off x="0" y="0"/>
              <a:ext cx="21447633" cy="28607386"/>
            </a:xfrm>
            <a:custGeom>
              <a:avLst/>
              <a:gdLst/>
              <a:ahLst/>
              <a:cxnLst/>
              <a:rect l="l" t="t" r="r" b="b"/>
              <a:pathLst>
                <a:path w="21447633" h="28607386">
                  <a:moveTo>
                    <a:pt x="0" y="0"/>
                  </a:moveTo>
                  <a:lnTo>
                    <a:pt x="0" y="28607386"/>
                  </a:lnTo>
                  <a:lnTo>
                    <a:pt x="9874631" y="28607386"/>
                  </a:lnTo>
                  <a:lnTo>
                    <a:pt x="21447633" y="127"/>
                  </a:lnTo>
                  <a:lnTo>
                    <a:pt x="21447633" y="0"/>
                  </a:lnTo>
                  <a:close/>
                </a:path>
              </a:pathLst>
            </a:custGeom>
            <a:blipFill>
              <a:blip r:embed="rId2"/>
              <a:stretch>
                <a:fillRect l="-15721" r="-15721"/>
              </a:stretch>
            </a:blipFill>
          </p:spPr>
          <p:txBody>
            <a:bodyPr/>
            <a:lstStyle/>
            <a:p>
              <a:endParaRPr lang="en-US"/>
            </a:p>
          </p:txBody>
        </p:sp>
      </p:grpSp>
      <p:sp>
        <p:nvSpPr>
          <p:cNvPr id="7" name="Freeform 7"/>
          <p:cNvSpPr/>
          <p:nvPr/>
        </p:nvSpPr>
        <p:spPr>
          <a:xfrm rot="5129462" flipH="1" flipV="1">
            <a:off x="-5316112" y="7905744"/>
            <a:ext cx="17057187" cy="10660742"/>
          </a:xfrm>
          <a:custGeom>
            <a:avLst/>
            <a:gdLst/>
            <a:ahLst/>
            <a:cxnLst/>
            <a:rect l="l" t="t" r="r" b="b"/>
            <a:pathLst>
              <a:path w="17057187" h="10660742">
                <a:moveTo>
                  <a:pt x="17057187" y="10660742"/>
                </a:moveTo>
                <a:lnTo>
                  <a:pt x="0" y="10660742"/>
                </a:lnTo>
                <a:lnTo>
                  <a:pt x="0" y="0"/>
                </a:lnTo>
                <a:lnTo>
                  <a:pt x="17057187" y="0"/>
                </a:lnTo>
                <a:lnTo>
                  <a:pt x="17057187" y="1066074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0316805" y="3006967"/>
            <a:ext cx="5245361" cy="5245361"/>
          </a:xfrm>
          <a:custGeom>
            <a:avLst/>
            <a:gdLst/>
            <a:ahLst/>
            <a:cxnLst/>
            <a:rect l="l" t="t" r="r" b="b"/>
            <a:pathLst>
              <a:path w="5245361" h="5245361">
                <a:moveTo>
                  <a:pt x="0" y="0"/>
                </a:moveTo>
                <a:lnTo>
                  <a:pt x="5245361" y="0"/>
                </a:lnTo>
                <a:lnTo>
                  <a:pt x="5245361" y="5245361"/>
                </a:lnTo>
                <a:lnTo>
                  <a:pt x="0" y="5245361"/>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144000" y="1019175"/>
            <a:ext cx="8115300" cy="1482725"/>
          </a:xfrm>
          <a:prstGeom prst="rect">
            <a:avLst/>
          </a:prstGeom>
        </p:spPr>
        <p:txBody>
          <a:bodyPr lIns="0" tIns="0" rIns="0" bIns="0" rtlCol="0" anchor="t">
            <a:spAutoFit/>
          </a:bodyPr>
          <a:lstStyle/>
          <a:p>
            <a:pPr algn="ctr">
              <a:lnSpc>
                <a:spcPts val="5649"/>
              </a:lnSpc>
            </a:pPr>
            <a:r>
              <a:rPr lang="en-US" sz="4999" spc="-149">
                <a:solidFill>
                  <a:srgbClr val="000000"/>
                </a:solidFill>
                <a:latin typeface="Poppins Bold"/>
                <a:ea typeface="Poppins Bold"/>
                <a:cs typeface="Poppins Bold"/>
                <a:sym typeface="Poppins Bold"/>
              </a:rPr>
              <a:t>We are all the State of Missouri!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472240">
            <a:off x="12346385" y="-6053824"/>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804005" y="439420"/>
            <a:ext cx="7111300" cy="9485239"/>
            <a:chOff x="0" y="0"/>
            <a:chExt cx="21447582" cy="28607347"/>
          </a:xfrm>
        </p:grpSpPr>
        <p:sp>
          <p:nvSpPr>
            <p:cNvPr id="6" name="Freeform 6"/>
            <p:cNvSpPr/>
            <p:nvPr/>
          </p:nvSpPr>
          <p:spPr>
            <a:xfrm>
              <a:off x="0" y="0"/>
              <a:ext cx="21447633" cy="28607386"/>
            </a:xfrm>
            <a:custGeom>
              <a:avLst/>
              <a:gdLst/>
              <a:ahLst/>
              <a:cxnLst/>
              <a:rect l="l" t="t" r="r" b="b"/>
              <a:pathLst>
                <a:path w="21447633" h="28607386">
                  <a:moveTo>
                    <a:pt x="0" y="0"/>
                  </a:moveTo>
                  <a:lnTo>
                    <a:pt x="11573002" y="28607386"/>
                  </a:lnTo>
                  <a:lnTo>
                    <a:pt x="21447633" y="28607386"/>
                  </a:lnTo>
                  <a:lnTo>
                    <a:pt x="21447633" y="0"/>
                  </a:lnTo>
                  <a:close/>
                </a:path>
              </a:pathLst>
            </a:custGeom>
            <a:blipFill>
              <a:blip r:embed="rId2"/>
              <a:stretch>
                <a:fillRect l="-27498" t="-978" r="-74596" b="31"/>
              </a:stretch>
            </a:blipFill>
          </p:spPr>
          <p:txBody>
            <a:bodyPr/>
            <a:lstStyle/>
            <a:p>
              <a:endParaRPr lang="en-US"/>
            </a:p>
          </p:txBody>
        </p:sp>
      </p:grpSp>
      <p:sp>
        <p:nvSpPr>
          <p:cNvPr id="7" name="Freeform 7"/>
          <p:cNvSpPr/>
          <p:nvPr/>
        </p:nvSpPr>
        <p:spPr>
          <a:xfrm rot="-5135520" flipV="1">
            <a:off x="6808591" y="7849922"/>
            <a:ext cx="17057187" cy="10660742"/>
          </a:xfrm>
          <a:custGeom>
            <a:avLst/>
            <a:gdLst/>
            <a:ahLst/>
            <a:cxnLst/>
            <a:rect l="l" t="t" r="r" b="b"/>
            <a:pathLst>
              <a:path w="17057187" h="10660742">
                <a:moveTo>
                  <a:pt x="0" y="10660742"/>
                </a:moveTo>
                <a:lnTo>
                  <a:pt x="17057187" y="10660742"/>
                </a:lnTo>
                <a:lnTo>
                  <a:pt x="17057187" y="0"/>
                </a:lnTo>
                <a:lnTo>
                  <a:pt x="0" y="0"/>
                </a:lnTo>
                <a:lnTo>
                  <a:pt x="0" y="1066074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852636" y="3198851"/>
            <a:ext cx="9606513" cy="2422651"/>
          </a:xfrm>
          <a:prstGeom prst="rect">
            <a:avLst/>
          </a:prstGeom>
        </p:spPr>
        <p:txBody>
          <a:bodyPr lIns="0" tIns="0" rIns="0" bIns="0" rtlCol="0" anchor="t">
            <a:spAutoFit/>
          </a:bodyPr>
          <a:lstStyle/>
          <a:p>
            <a:pPr algn="just">
              <a:lnSpc>
                <a:spcPts val="4776"/>
              </a:lnSpc>
            </a:pPr>
            <a:r>
              <a:rPr lang="en-US" sz="3184" dirty="0">
                <a:solidFill>
                  <a:srgbClr val="000000"/>
                </a:solidFill>
                <a:latin typeface="Poppins"/>
                <a:ea typeface="Poppins"/>
                <a:cs typeface="Poppins"/>
                <a:sym typeface="Poppins"/>
              </a:rPr>
              <a:t>Customer </a:t>
            </a:r>
            <a:r>
              <a:rPr lang="en-US" sz="3200" dirty="0">
                <a:solidFill>
                  <a:srgbClr val="000000"/>
                </a:solidFill>
                <a:latin typeface="Poppins"/>
                <a:ea typeface="Poppins"/>
                <a:cs typeface="Poppins"/>
                <a:sym typeface="Poppins"/>
              </a:rPr>
              <a:t>Experience</a:t>
            </a:r>
            <a:r>
              <a:rPr lang="en-US" sz="3184" dirty="0">
                <a:solidFill>
                  <a:srgbClr val="000000"/>
                </a:solidFill>
                <a:latin typeface="Poppins"/>
                <a:ea typeface="Poppins"/>
                <a:cs typeface="Poppins"/>
                <a:sym typeface="Poppins"/>
              </a:rPr>
              <a:t> (CX) is the set of emotions, behaviors, and attitudes of people based off of a series of interactions as part of a transaction.</a:t>
            </a:r>
          </a:p>
        </p:txBody>
      </p:sp>
      <p:sp>
        <p:nvSpPr>
          <p:cNvPr id="9" name="TextBox 9"/>
          <p:cNvSpPr txBox="1"/>
          <p:nvPr/>
        </p:nvSpPr>
        <p:spPr>
          <a:xfrm>
            <a:off x="1424967" y="1449141"/>
            <a:ext cx="9029700" cy="602794"/>
          </a:xfrm>
          <a:prstGeom prst="rect">
            <a:avLst/>
          </a:prstGeom>
        </p:spPr>
        <p:txBody>
          <a:bodyPr wrap="square" lIns="0" tIns="0" rIns="0" bIns="0" rtlCol="0" anchor="t">
            <a:spAutoFit/>
          </a:bodyPr>
          <a:lstStyle/>
          <a:p>
            <a:pPr algn="l">
              <a:lnSpc>
                <a:spcPts val="4745"/>
              </a:lnSpc>
            </a:pPr>
            <a:r>
              <a:rPr lang="en-US" sz="4199" spc="-125" dirty="0">
                <a:solidFill>
                  <a:srgbClr val="000000"/>
                </a:solidFill>
                <a:latin typeface="Poppins Bold"/>
                <a:ea typeface="Poppins Bold"/>
                <a:cs typeface="Poppins Bold"/>
                <a:sym typeface="Poppins Bold"/>
              </a:rPr>
              <a:t>What is Customer Experience?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7195172">
            <a:off x="16154178" y="-7477428"/>
            <a:ext cx="6963350" cy="11943394"/>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7209643">
            <a:off x="-6743734" y="-6381610"/>
            <a:ext cx="6963350" cy="11943394"/>
            <a:chOff x="0" y="0"/>
            <a:chExt cx="3235694" cy="5549795"/>
          </a:xfrm>
        </p:grpSpPr>
        <p:sp>
          <p:nvSpPr>
            <p:cNvPr id="6" name="Freeform 6"/>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7" name="TextBox 7"/>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7385021" flipV="1">
            <a:off x="15796903" y="144872"/>
            <a:ext cx="9667894" cy="6042434"/>
          </a:xfrm>
          <a:custGeom>
            <a:avLst/>
            <a:gdLst/>
            <a:ahLst/>
            <a:cxnLst/>
            <a:rect l="l" t="t" r="r" b="b"/>
            <a:pathLst>
              <a:path w="9667894" h="6042434">
                <a:moveTo>
                  <a:pt x="0" y="6042434"/>
                </a:moveTo>
                <a:lnTo>
                  <a:pt x="9667894" y="6042434"/>
                </a:lnTo>
                <a:lnTo>
                  <a:pt x="9667894" y="0"/>
                </a:lnTo>
                <a:lnTo>
                  <a:pt x="0" y="0"/>
                </a:lnTo>
                <a:lnTo>
                  <a:pt x="0" y="604243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382789" flipH="1" flipV="1">
            <a:off x="-7117831" y="99046"/>
            <a:ext cx="9667894" cy="6042434"/>
          </a:xfrm>
          <a:custGeom>
            <a:avLst/>
            <a:gdLst/>
            <a:ahLst/>
            <a:cxnLst/>
            <a:rect l="l" t="t" r="r" b="b"/>
            <a:pathLst>
              <a:path w="9667894" h="6042434">
                <a:moveTo>
                  <a:pt x="9667894" y="6042434"/>
                </a:moveTo>
                <a:lnTo>
                  <a:pt x="0" y="6042434"/>
                </a:lnTo>
                <a:lnTo>
                  <a:pt x="0" y="0"/>
                </a:lnTo>
                <a:lnTo>
                  <a:pt x="9667894" y="0"/>
                </a:lnTo>
                <a:lnTo>
                  <a:pt x="9667894" y="604243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rot="-5400000">
            <a:off x="-830879" y="4237323"/>
            <a:ext cx="11624909" cy="8115300"/>
            <a:chOff x="0" y="0"/>
            <a:chExt cx="965089" cy="673724"/>
          </a:xfrm>
        </p:grpSpPr>
        <p:sp>
          <p:nvSpPr>
            <p:cNvPr id="11" name="Freeform 11"/>
            <p:cNvSpPr/>
            <p:nvPr/>
          </p:nvSpPr>
          <p:spPr>
            <a:xfrm>
              <a:off x="0" y="0"/>
              <a:ext cx="965089" cy="673724"/>
            </a:xfrm>
            <a:custGeom>
              <a:avLst/>
              <a:gdLst/>
              <a:ahLst/>
              <a:cxnLst/>
              <a:rect l="l" t="t" r="r" b="b"/>
              <a:pathLst>
                <a:path w="965089" h="673724">
                  <a:moveTo>
                    <a:pt x="0" y="0"/>
                  </a:moveTo>
                  <a:lnTo>
                    <a:pt x="761889" y="0"/>
                  </a:lnTo>
                  <a:lnTo>
                    <a:pt x="965089" y="336862"/>
                  </a:lnTo>
                  <a:lnTo>
                    <a:pt x="761889" y="673724"/>
                  </a:lnTo>
                  <a:lnTo>
                    <a:pt x="0" y="673724"/>
                  </a:lnTo>
                  <a:lnTo>
                    <a:pt x="203200" y="336862"/>
                  </a:lnTo>
                  <a:lnTo>
                    <a:pt x="0" y="0"/>
                  </a:lnTo>
                  <a:close/>
                </a:path>
              </a:pathLst>
            </a:custGeom>
            <a:solidFill>
              <a:srgbClr val="4A4A4A"/>
            </a:solidFill>
          </p:spPr>
          <p:txBody>
            <a:bodyPr/>
            <a:lstStyle/>
            <a:p>
              <a:endParaRPr lang="en-US"/>
            </a:p>
          </p:txBody>
        </p:sp>
        <p:sp>
          <p:nvSpPr>
            <p:cNvPr id="12" name="TextBox 12"/>
            <p:cNvSpPr txBox="1"/>
            <p:nvPr/>
          </p:nvSpPr>
          <p:spPr>
            <a:xfrm>
              <a:off x="177800" y="-57150"/>
              <a:ext cx="711089" cy="730874"/>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5400000">
            <a:off x="7503496" y="4237323"/>
            <a:ext cx="11624909" cy="8115300"/>
            <a:chOff x="0" y="0"/>
            <a:chExt cx="965089" cy="673724"/>
          </a:xfrm>
        </p:grpSpPr>
        <p:sp>
          <p:nvSpPr>
            <p:cNvPr id="14" name="Freeform 14"/>
            <p:cNvSpPr/>
            <p:nvPr/>
          </p:nvSpPr>
          <p:spPr>
            <a:xfrm>
              <a:off x="0" y="0"/>
              <a:ext cx="965089" cy="673724"/>
            </a:xfrm>
            <a:custGeom>
              <a:avLst/>
              <a:gdLst/>
              <a:ahLst/>
              <a:cxnLst/>
              <a:rect l="l" t="t" r="r" b="b"/>
              <a:pathLst>
                <a:path w="965089" h="673724">
                  <a:moveTo>
                    <a:pt x="0" y="0"/>
                  </a:moveTo>
                  <a:lnTo>
                    <a:pt x="761889" y="0"/>
                  </a:lnTo>
                  <a:lnTo>
                    <a:pt x="965089" y="336862"/>
                  </a:lnTo>
                  <a:lnTo>
                    <a:pt x="761889" y="673724"/>
                  </a:lnTo>
                  <a:lnTo>
                    <a:pt x="0" y="673724"/>
                  </a:lnTo>
                  <a:lnTo>
                    <a:pt x="203200" y="336862"/>
                  </a:lnTo>
                  <a:lnTo>
                    <a:pt x="0" y="0"/>
                  </a:lnTo>
                  <a:close/>
                </a:path>
              </a:pathLst>
            </a:custGeom>
            <a:solidFill>
              <a:srgbClr val="4A4A4A"/>
            </a:solidFill>
          </p:spPr>
          <p:txBody>
            <a:bodyPr/>
            <a:lstStyle/>
            <a:p>
              <a:endParaRPr lang="en-US"/>
            </a:p>
          </p:txBody>
        </p:sp>
        <p:sp>
          <p:nvSpPr>
            <p:cNvPr id="15" name="TextBox 15"/>
            <p:cNvSpPr txBox="1"/>
            <p:nvPr/>
          </p:nvSpPr>
          <p:spPr>
            <a:xfrm>
              <a:off x="177800" y="-57150"/>
              <a:ext cx="711089" cy="730874"/>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3438525" y="2091614"/>
            <a:ext cx="3086100" cy="2652117"/>
            <a:chOff x="0" y="0"/>
            <a:chExt cx="812800" cy="698500"/>
          </a:xfrm>
        </p:grpSpPr>
        <p:sp>
          <p:nvSpPr>
            <p:cNvPr id="17" name="Freeform 1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EC5E8"/>
            </a:solidFill>
          </p:spPr>
          <p:txBody>
            <a:bodyPr/>
            <a:lstStyle/>
            <a:p>
              <a:endParaRPr lang="en-US"/>
            </a:p>
          </p:txBody>
        </p:sp>
        <p:sp>
          <p:nvSpPr>
            <p:cNvPr id="18" name="TextBox 18"/>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1772900" y="2091614"/>
            <a:ext cx="3086100" cy="2652117"/>
            <a:chOff x="0" y="0"/>
            <a:chExt cx="812800" cy="698500"/>
          </a:xfrm>
        </p:grpSpPr>
        <p:sp>
          <p:nvSpPr>
            <p:cNvPr id="20" name="Freeform 2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EC5E8"/>
            </a:solidFill>
          </p:spPr>
          <p:txBody>
            <a:bodyPr/>
            <a:lstStyle/>
            <a:p>
              <a:endParaRPr lang="en-US"/>
            </a:p>
          </p:txBody>
        </p:sp>
        <p:sp>
          <p:nvSpPr>
            <p:cNvPr id="21" name="TextBox 21"/>
            <p:cNvSpPr txBox="1"/>
            <p:nvPr/>
          </p:nvSpPr>
          <p:spPr>
            <a:xfrm>
              <a:off x="114300" y="-57150"/>
              <a:ext cx="584200" cy="75565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2328409" y="2430131"/>
            <a:ext cx="1975083" cy="1975083"/>
          </a:xfrm>
          <a:custGeom>
            <a:avLst/>
            <a:gdLst/>
            <a:ahLst/>
            <a:cxnLst/>
            <a:rect l="l" t="t" r="r" b="b"/>
            <a:pathLst>
              <a:path w="1975083" h="1975083">
                <a:moveTo>
                  <a:pt x="0" y="0"/>
                </a:moveTo>
                <a:lnTo>
                  <a:pt x="1975082" y="0"/>
                </a:lnTo>
                <a:lnTo>
                  <a:pt x="1975082" y="1975083"/>
                </a:lnTo>
                <a:lnTo>
                  <a:pt x="0" y="19750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a:off x="3994034" y="2430131"/>
            <a:ext cx="1975083" cy="1975083"/>
          </a:xfrm>
          <a:custGeom>
            <a:avLst/>
            <a:gdLst/>
            <a:ahLst/>
            <a:cxnLst/>
            <a:rect l="l" t="t" r="r" b="b"/>
            <a:pathLst>
              <a:path w="1975083" h="1975083">
                <a:moveTo>
                  <a:pt x="0" y="0"/>
                </a:moveTo>
                <a:lnTo>
                  <a:pt x="1975082" y="0"/>
                </a:lnTo>
                <a:lnTo>
                  <a:pt x="1975082" y="1975083"/>
                </a:lnTo>
                <a:lnTo>
                  <a:pt x="0" y="19750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TextBox 24"/>
          <p:cNvSpPr txBox="1"/>
          <p:nvPr/>
        </p:nvSpPr>
        <p:spPr>
          <a:xfrm>
            <a:off x="2584005" y="4734207"/>
            <a:ext cx="4795140" cy="1482725"/>
          </a:xfrm>
          <a:prstGeom prst="rect">
            <a:avLst/>
          </a:prstGeom>
        </p:spPr>
        <p:txBody>
          <a:bodyPr lIns="0" tIns="0" rIns="0" bIns="0" rtlCol="0" anchor="t">
            <a:spAutoFit/>
          </a:bodyPr>
          <a:lstStyle/>
          <a:p>
            <a:pPr algn="ctr">
              <a:lnSpc>
                <a:spcPts val="5650"/>
              </a:lnSpc>
            </a:pPr>
            <a:r>
              <a:rPr lang="en-US" sz="5000" spc="-150">
                <a:solidFill>
                  <a:srgbClr val="FFFFFF"/>
                </a:solidFill>
                <a:latin typeface="Poppins Bold"/>
                <a:ea typeface="Poppins Bold"/>
                <a:cs typeface="Poppins Bold"/>
                <a:sym typeface="Poppins Bold"/>
              </a:rPr>
              <a:t>Customer Experience</a:t>
            </a:r>
          </a:p>
        </p:txBody>
      </p:sp>
      <p:sp>
        <p:nvSpPr>
          <p:cNvPr id="25" name="TextBox 25"/>
          <p:cNvSpPr txBox="1"/>
          <p:nvPr/>
        </p:nvSpPr>
        <p:spPr>
          <a:xfrm>
            <a:off x="10918380" y="4877082"/>
            <a:ext cx="4795140" cy="1482725"/>
          </a:xfrm>
          <a:prstGeom prst="rect">
            <a:avLst/>
          </a:prstGeom>
        </p:spPr>
        <p:txBody>
          <a:bodyPr lIns="0" tIns="0" rIns="0" bIns="0" rtlCol="0" anchor="t">
            <a:spAutoFit/>
          </a:bodyPr>
          <a:lstStyle/>
          <a:p>
            <a:pPr algn="ctr">
              <a:lnSpc>
                <a:spcPts val="5650"/>
              </a:lnSpc>
            </a:pPr>
            <a:r>
              <a:rPr lang="en-US" sz="5000" spc="-150">
                <a:solidFill>
                  <a:srgbClr val="FFFFFF"/>
                </a:solidFill>
                <a:latin typeface="Poppins Bold"/>
                <a:ea typeface="Poppins Bold"/>
                <a:cs typeface="Poppins Bold"/>
                <a:sym typeface="Poppins Bold"/>
              </a:rPr>
              <a:t>Customer</a:t>
            </a:r>
          </a:p>
          <a:p>
            <a:pPr algn="ctr">
              <a:lnSpc>
                <a:spcPts val="5650"/>
              </a:lnSpc>
            </a:pPr>
            <a:r>
              <a:rPr lang="en-US" sz="5000" spc="-150">
                <a:solidFill>
                  <a:srgbClr val="FFFFFF"/>
                </a:solidFill>
                <a:latin typeface="Poppins Bold"/>
                <a:ea typeface="Poppins Bold"/>
                <a:cs typeface="Poppins Bold"/>
                <a:sym typeface="Poppins Bold"/>
              </a:rPr>
              <a:t> Service</a:t>
            </a:r>
          </a:p>
        </p:txBody>
      </p:sp>
      <p:sp>
        <p:nvSpPr>
          <p:cNvPr id="26" name="TextBox 26"/>
          <p:cNvSpPr txBox="1"/>
          <p:nvPr/>
        </p:nvSpPr>
        <p:spPr>
          <a:xfrm>
            <a:off x="1398797" y="6731282"/>
            <a:ext cx="7165555" cy="1365885"/>
          </a:xfrm>
          <a:prstGeom prst="rect">
            <a:avLst/>
          </a:prstGeom>
        </p:spPr>
        <p:txBody>
          <a:bodyPr lIns="0" tIns="0" rIns="0" bIns="0" rtlCol="0" anchor="t">
            <a:spAutoFit/>
          </a:bodyPr>
          <a:lstStyle/>
          <a:p>
            <a:pPr algn="ctr">
              <a:lnSpc>
                <a:spcPts val="3569"/>
              </a:lnSpc>
            </a:pPr>
            <a:r>
              <a:rPr lang="en-US" sz="2999">
                <a:solidFill>
                  <a:srgbClr val="FFFFFF"/>
                </a:solidFill>
                <a:latin typeface="Poppins"/>
                <a:ea typeface="Poppins"/>
                <a:cs typeface="Poppins"/>
                <a:sym typeface="Poppins"/>
              </a:rPr>
              <a:t>Encompasses the entirety of interactions between a citizen and the State of Missouri</a:t>
            </a:r>
          </a:p>
        </p:txBody>
      </p:sp>
      <p:sp>
        <p:nvSpPr>
          <p:cNvPr id="27" name="TextBox 27"/>
          <p:cNvSpPr txBox="1"/>
          <p:nvPr/>
        </p:nvSpPr>
        <p:spPr>
          <a:xfrm>
            <a:off x="9927150" y="6740807"/>
            <a:ext cx="7165555" cy="918210"/>
          </a:xfrm>
          <a:prstGeom prst="rect">
            <a:avLst/>
          </a:prstGeom>
        </p:spPr>
        <p:txBody>
          <a:bodyPr lIns="0" tIns="0" rIns="0" bIns="0" rtlCol="0" anchor="t">
            <a:spAutoFit/>
          </a:bodyPr>
          <a:lstStyle/>
          <a:p>
            <a:pPr algn="ctr">
              <a:lnSpc>
                <a:spcPts val="3569"/>
              </a:lnSpc>
            </a:pPr>
            <a:r>
              <a:rPr lang="en-US" sz="2999">
                <a:solidFill>
                  <a:srgbClr val="FFFFFF"/>
                </a:solidFill>
                <a:latin typeface="Poppins"/>
                <a:ea typeface="Poppins"/>
                <a:cs typeface="Poppins"/>
                <a:sym typeface="Poppins"/>
              </a:rPr>
              <a:t>Is one part of the entire journey a citizen would take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472240">
            <a:off x="12346385" y="-6053824"/>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971061" y="662244"/>
            <a:ext cx="6944244" cy="9262414"/>
            <a:chOff x="0" y="0"/>
            <a:chExt cx="21447582" cy="28607347"/>
          </a:xfrm>
        </p:grpSpPr>
        <p:sp>
          <p:nvSpPr>
            <p:cNvPr id="6" name="Freeform 6"/>
            <p:cNvSpPr/>
            <p:nvPr/>
          </p:nvSpPr>
          <p:spPr>
            <a:xfrm>
              <a:off x="0" y="0"/>
              <a:ext cx="21447633" cy="28607386"/>
            </a:xfrm>
            <a:custGeom>
              <a:avLst/>
              <a:gdLst/>
              <a:ahLst/>
              <a:cxnLst/>
              <a:rect l="l" t="t" r="r" b="b"/>
              <a:pathLst>
                <a:path w="21447633" h="28607386">
                  <a:moveTo>
                    <a:pt x="0" y="0"/>
                  </a:moveTo>
                  <a:lnTo>
                    <a:pt x="11573002" y="28607386"/>
                  </a:lnTo>
                  <a:lnTo>
                    <a:pt x="21447633" y="28607386"/>
                  </a:lnTo>
                  <a:lnTo>
                    <a:pt x="21447633" y="0"/>
                  </a:lnTo>
                  <a:close/>
                </a:path>
              </a:pathLst>
            </a:custGeom>
            <a:blipFill>
              <a:blip r:embed="rId2"/>
              <a:stretch>
                <a:fillRect l="-16357" r="-16357"/>
              </a:stretch>
            </a:blipFill>
          </p:spPr>
          <p:txBody>
            <a:bodyPr/>
            <a:lstStyle/>
            <a:p>
              <a:endParaRPr lang="en-US"/>
            </a:p>
          </p:txBody>
        </p:sp>
      </p:grpSp>
      <p:sp>
        <p:nvSpPr>
          <p:cNvPr id="7" name="Freeform 7"/>
          <p:cNvSpPr/>
          <p:nvPr/>
        </p:nvSpPr>
        <p:spPr>
          <a:xfrm rot="-5135520" flipV="1">
            <a:off x="6808591" y="7849922"/>
            <a:ext cx="17057187" cy="10660742"/>
          </a:xfrm>
          <a:custGeom>
            <a:avLst/>
            <a:gdLst/>
            <a:ahLst/>
            <a:cxnLst/>
            <a:rect l="l" t="t" r="r" b="b"/>
            <a:pathLst>
              <a:path w="17057187" h="10660742">
                <a:moveTo>
                  <a:pt x="0" y="10660742"/>
                </a:moveTo>
                <a:lnTo>
                  <a:pt x="17057187" y="10660742"/>
                </a:lnTo>
                <a:lnTo>
                  <a:pt x="17057187" y="0"/>
                </a:lnTo>
                <a:lnTo>
                  <a:pt x="0" y="0"/>
                </a:lnTo>
                <a:lnTo>
                  <a:pt x="0" y="1066074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1124144" y="3881264"/>
            <a:ext cx="7864457" cy="602684"/>
            <a:chOff x="0" y="0"/>
            <a:chExt cx="5303133" cy="406400"/>
          </a:xfrm>
        </p:grpSpPr>
        <p:sp>
          <p:nvSpPr>
            <p:cNvPr id="9" name="Freeform 9"/>
            <p:cNvSpPr/>
            <p:nvPr/>
          </p:nvSpPr>
          <p:spPr>
            <a:xfrm>
              <a:off x="0" y="0"/>
              <a:ext cx="5303133" cy="406400"/>
            </a:xfrm>
            <a:custGeom>
              <a:avLst/>
              <a:gdLst/>
              <a:ahLst/>
              <a:cxnLst/>
              <a:rect l="l" t="t" r="r" b="b"/>
              <a:pathLst>
                <a:path w="5303133" h="406400">
                  <a:moveTo>
                    <a:pt x="0" y="0"/>
                  </a:moveTo>
                  <a:lnTo>
                    <a:pt x="5099933" y="0"/>
                  </a:lnTo>
                  <a:lnTo>
                    <a:pt x="5303133" y="203200"/>
                  </a:lnTo>
                  <a:lnTo>
                    <a:pt x="5099933" y="406400"/>
                  </a:lnTo>
                  <a:lnTo>
                    <a:pt x="0" y="406400"/>
                  </a:lnTo>
                  <a:lnTo>
                    <a:pt x="203200" y="203200"/>
                  </a:lnTo>
                  <a:lnTo>
                    <a:pt x="0" y="0"/>
                  </a:lnTo>
                  <a:close/>
                </a:path>
              </a:pathLst>
            </a:custGeom>
            <a:solidFill>
              <a:srgbClr val="4A4A4A"/>
            </a:solidFill>
          </p:spPr>
          <p:txBody>
            <a:bodyPr/>
            <a:lstStyle/>
            <a:p>
              <a:endParaRPr lang="en-US"/>
            </a:p>
          </p:txBody>
        </p:sp>
        <p:sp>
          <p:nvSpPr>
            <p:cNvPr id="10" name="TextBox 10"/>
            <p:cNvSpPr txBox="1"/>
            <p:nvPr/>
          </p:nvSpPr>
          <p:spPr>
            <a:xfrm>
              <a:off x="177800" y="-57150"/>
              <a:ext cx="5049133" cy="463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24144" y="4992109"/>
            <a:ext cx="6865541" cy="602684"/>
            <a:chOff x="0" y="0"/>
            <a:chExt cx="4629548" cy="406400"/>
          </a:xfrm>
        </p:grpSpPr>
        <p:sp>
          <p:nvSpPr>
            <p:cNvPr id="12" name="Freeform 12"/>
            <p:cNvSpPr/>
            <p:nvPr/>
          </p:nvSpPr>
          <p:spPr>
            <a:xfrm>
              <a:off x="0" y="0"/>
              <a:ext cx="4629548" cy="406400"/>
            </a:xfrm>
            <a:custGeom>
              <a:avLst/>
              <a:gdLst/>
              <a:ahLst/>
              <a:cxnLst/>
              <a:rect l="l" t="t" r="r" b="b"/>
              <a:pathLst>
                <a:path w="4629548" h="406400">
                  <a:moveTo>
                    <a:pt x="0" y="0"/>
                  </a:moveTo>
                  <a:lnTo>
                    <a:pt x="4426348" y="0"/>
                  </a:lnTo>
                  <a:lnTo>
                    <a:pt x="4629548" y="203200"/>
                  </a:lnTo>
                  <a:lnTo>
                    <a:pt x="4426348" y="406400"/>
                  </a:lnTo>
                  <a:lnTo>
                    <a:pt x="0" y="406400"/>
                  </a:lnTo>
                  <a:lnTo>
                    <a:pt x="203200" y="203200"/>
                  </a:lnTo>
                  <a:lnTo>
                    <a:pt x="0" y="0"/>
                  </a:lnTo>
                  <a:close/>
                </a:path>
              </a:pathLst>
            </a:custGeom>
            <a:solidFill>
              <a:srgbClr val="4A4A4A"/>
            </a:solidFill>
          </p:spPr>
          <p:txBody>
            <a:bodyPr/>
            <a:lstStyle/>
            <a:p>
              <a:endParaRPr lang="en-US"/>
            </a:p>
          </p:txBody>
        </p:sp>
        <p:sp>
          <p:nvSpPr>
            <p:cNvPr id="13" name="TextBox 13"/>
            <p:cNvSpPr txBox="1"/>
            <p:nvPr/>
          </p:nvSpPr>
          <p:spPr>
            <a:xfrm>
              <a:off x="177800" y="-57150"/>
              <a:ext cx="4375548" cy="463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139166" y="6138831"/>
            <a:ext cx="6023497" cy="602684"/>
            <a:chOff x="0" y="0"/>
            <a:chExt cx="4061744" cy="406400"/>
          </a:xfrm>
        </p:grpSpPr>
        <p:sp>
          <p:nvSpPr>
            <p:cNvPr id="15" name="Freeform 15"/>
            <p:cNvSpPr/>
            <p:nvPr/>
          </p:nvSpPr>
          <p:spPr>
            <a:xfrm>
              <a:off x="0" y="0"/>
              <a:ext cx="4061744" cy="406400"/>
            </a:xfrm>
            <a:custGeom>
              <a:avLst/>
              <a:gdLst/>
              <a:ahLst/>
              <a:cxnLst/>
              <a:rect l="l" t="t" r="r" b="b"/>
              <a:pathLst>
                <a:path w="4061744" h="406400">
                  <a:moveTo>
                    <a:pt x="0" y="0"/>
                  </a:moveTo>
                  <a:lnTo>
                    <a:pt x="3858544" y="0"/>
                  </a:lnTo>
                  <a:lnTo>
                    <a:pt x="4061744" y="203200"/>
                  </a:lnTo>
                  <a:lnTo>
                    <a:pt x="3858544" y="406400"/>
                  </a:lnTo>
                  <a:lnTo>
                    <a:pt x="0" y="406400"/>
                  </a:lnTo>
                  <a:lnTo>
                    <a:pt x="203200" y="203200"/>
                  </a:lnTo>
                  <a:lnTo>
                    <a:pt x="0" y="0"/>
                  </a:lnTo>
                  <a:close/>
                </a:path>
              </a:pathLst>
            </a:custGeom>
            <a:solidFill>
              <a:srgbClr val="4A4A4A"/>
            </a:solidFill>
          </p:spPr>
          <p:txBody>
            <a:bodyPr/>
            <a:lstStyle/>
            <a:p>
              <a:endParaRPr lang="en-US"/>
            </a:p>
          </p:txBody>
        </p:sp>
        <p:sp>
          <p:nvSpPr>
            <p:cNvPr id="16" name="TextBox 16"/>
            <p:cNvSpPr txBox="1"/>
            <p:nvPr/>
          </p:nvSpPr>
          <p:spPr>
            <a:xfrm>
              <a:off x="177800" y="-57150"/>
              <a:ext cx="3807744" cy="463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931643" y="3780028"/>
            <a:ext cx="999271" cy="805157"/>
            <a:chOff x="0" y="0"/>
            <a:chExt cx="882662" cy="711200"/>
          </a:xfrm>
        </p:grpSpPr>
        <p:sp>
          <p:nvSpPr>
            <p:cNvPr id="18" name="Freeform 18"/>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19" name="TextBox 19"/>
            <p:cNvSpPr txBox="1"/>
            <p:nvPr/>
          </p:nvSpPr>
          <p:spPr>
            <a:xfrm>
              <a:off x="137916" y="-6350"/>
              <a:ext cx="606830" cy="3873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5400000">
            <a:off x="931643" y="4922291"/>
            <a:ext cx="999271" cy="805157"/>
            <a:chOff x="0" y="0"/>
            <a:chExt cx="882662" cy="711200"/>
          </a:xfrm>
        </p:grpSpPr>
        <p:sp>
          <p:nvSpPr>
            <p:cNvPr id="21" name="Freeform 21"/>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22" name="TextBox 22"/>
            <p:cNvSpPr txBox="1"/>
            <p:nvPr/>
          </p:nvSpPr>
          <p:spPr>
            <a:xfrm>
              <a:off x="137916" y="-6350"/>
              <a:ext cx="606830" cy="3873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5400000">
            <a:off x="931643" y="6037594"/>
            <a:ext cx="999271" cy="805157"/>
            <a:chOff x="0" y="0"/>
            <a:chExt cx="882662" cy="711200"/>
          </a:xfrm>
        </p:grpSpPr>
        <p:sp>
          <p:nvSpPr>
            <p:cNvPr id="24" name="Freeform 24"/>
            <p:cNvSpPr/>
            <p:nvPr/>
          </p:nvSpPr>
          <p:spPr>
            <a:xfrm>
              <a:off x="0" y="0"/>
              <a:ext cx="882662" cy="711200"/>
            </a:xfrm>
            <a:custGeom>
              <a:avLst/>
              <a:gdLst/>
              <a:ahLst/>
              <a:cxnLst/>
              <a:rect l="l" t="t" r="r" b="b"/>
              <a:pathLst>
                <a:path w="882662" h="711200">
                  <a:moveTo>
                    <a:pt x="441331" y="711200"/>
                  </a:moveTo>
                  <a:lnTo>
                    <a:pt x="882662" y="0"/>
                  </a:lnTo>
                  <a:lnTo>
                    <a:pt x="0" y="0"/>
                  </a:lnTo>
                  <a:lnTo>
                    <a:pt x="441331" y="711200"/>
                  </a:lnTo>
                  <a:close/>
                </a:path>
              </a:pathLst>
            </a:custGeom>
            <a:solidFill>
              <a:srgbClr val="3EC5E8"/>
            </a:solidFill>
          </p:spPr>
          <p:txBody>
            <a:bodyPr/>
            <a:lstStyle/>
            <a:p>
              <a:endParaRPr lang="en-US"/>
            </a:p>
          </p:txBody>
        </p:sp>
        <p:sp>
          <p:nvSpPr>
            <p:cNvPr id="25" name="TextBox 25"/>
            <p:cNvSpPr txBox="1"/>
            <p:nvPr/>
          </p:nvSpPr>
          <p:spPr>
            <a:xfrm>
              <a:off x="137916" y="-6350"/>
              <a:ext cx="606830" cy="38735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028700" y="1756118"/>
            <a:ext cx="9358544" cy="1232154"/>
          </a:xfrm>
          <a:prstGeom prst="rect">
            <a:avLst/>
          </a:prstGeom>
        </p:spPr>
        <p:txBody>
          <a:bodyPr lIns="0" tIns="0" rIns="0" bIns="0" rtlCol="0" anchor="t">
            <a:spAutoFit/>
          </a:bodyPr>
          <a:lstStyle/>
          <a:p>
            <a:pPr algn="just">
              <a:lnSpc>
                <a:spcPts val="3212"/>
              </a:lnSpc>
            </a:pPr>
            <a:r>
              <a:rPr lang="en-US" sz="2699" dirty="0">
                <a:solidFill>
                  <a:srgbClr val="000000"/>
                </a:solidFill>
                <a:latin typeface="Poppins"/>
                <a:ea typeface="Poppins"/>
                <a:cs typeface="Poppins"/>
                <a:sym typeface="Poppins"/>
              </a:rPr>
              <a:t>Industry </a:t>
            </a:r>
            <a:r>
              <a:rPr lang="en-US" sz="2699" dirty="0">
                <a:solidFill>
                  <a:srgbClr val="000000"/>
                </a:solidFill>
                <a:latin typeface="Poppins"/>
                <a:ea typeface="Poppins"/>
                <a:cs typeface="Poppins"/>
                <a:sym typeface="Poppins"/>
                <a:hlinkClick r:id="rId5"/>
              </a:rPr>
              <a:t>research</a:t>
            </a:r>
            <a:r>
              <a:rPr lang="en-US" sz="2699" dirty="0">
                <a:solidFill>
                  <a:srgbClr val="000000"/>
                </a:solidFill>
                <a:latin typeface="Poppins"/>
                <a:ea typeface="Poppins"/>
                <a:cs typeface="Poppins"/>
                <a:sym typeface="Poppins"/>
              </a:rPr>
              <a:t> from The McKinsey Institute found that improving customer experience drives better critical outcomes for government agencies, including:</a:t>
            </a:r>
          </a:p>
        </p:txBody>
      </p:sp>
      <p:sp>
        <p:nvSpPr>
          <p:cNvPr id="27" name="TextBox 27"/>
          <p:cNvSpPr txBox="1"/>
          <p:nvPr/>
        </p:nvSpPr>
        <p:spPr>
          <a:xfrm>
            <a:off x="893375" y="444208"/>
            <a:ext cx="9114275" cy="1197610"/>
          </a:xfrm>
          <a:prstGeom prst="rect">
            <a:avLst/>
          </a:prstGeom>
        </p:spPr>
        <p:txBody>
          <a:bodyPr lIns="0" tIns="0" rIns="0" bIns="0" rtlCol="0" anchor="t">
            <a:spAutoFit/>
          </a:bodyPr>
          <a:lstStyle/>
          <a:p>
            <a:pPr algn="l">
              <a:lnSpc>
                <a:spcPts val="4519"/>
              </a:lnSpc>
            </a:pPr>
            <a:r>
              <a:rPr lang="en-US" sz="3999" spc="-119" dirty="0">
                <a:solidFill>
                  <a:srgbClr val="000000"/>
                </a:solidFill>
                <a:latin typeface="Poppins Bold"/>
                <a:ea typeface="Poppins Bold"/>
                <a:cs typeface="Poppins Bold"/>
                <a:sym typeface="Poppins Bold"/>
              </a:rPr>
              <a:t>Why is Customer Experience important?</a:t>
            </a:r>
          </a:p>
        </p:txBody>
      </p:sp>
      <p:sp>
        <p:nvSpPr>
          <p:cNvPr id="28" name="TextBox 28"/>
          <p:cNvSpPr txBox="1"/>
          <p:nvPr/>
        </p:nvSpPr>
        <p:spPr>
          <a:xfrm>
            <a:off x="2071010" y="4016110"/>
            <a:ext cx="6759004" cy="384175"/>
          </a:xfrm>
          <a:prstGeom prst="rect">
            <a:avLst/>
          </a:prstGeom>
        </p:spPr>
        <p:txBody>
          <a:bodyPr lIns="0" tIns="0" rIns="0" bIns="0" rtlCol="0" anchor="t">
            <a:spAutoFit/>
          </a:bodyPr>
          <a:lstStyle/>
          <a:p>
            <a:pPr algn="l">
              <a:lnSpc>
                <a:spcPts val="2824"/>
              </a:lnSpc>
            </a:pPr>
            <a:r>
              <a:rPr lang="en-US" sz="2499" spc="-74">
                <a:solidFill>
                  <a:srgbClr val="FFFFFF"/>
                </a:solidFill>
                <a:latin typeface="Poppins Bold"/>
                <a:ea typeface="Poppins Bold"/>
                <a:cs typeface="Poppins Bold"/>
                <a:sym typeface="Poppins Bold"/>
              </a:rPr>
              <a:t>Continuous Improvement</a:t>
            </a:r>
          </a:p>
        </p:txBody>
      </p:sp>
      <p:sp>
        <p:nvSpPr>
          <p:cNvPr id="29" name="TextBox 29"/>
          <p:cNvSpPr txBox="1"/>
          <p:nvPr/>
        </p:nvSpPr>
        <p:spPr>
          <a:xfrm>
            <a:off x="1064724" y="3989735"/>
            <a:ext cx="444231" cy="385743"/>
          </a:xfrm>
          <a:prstGeom prst="rect">
            <a:avLst/>
          </a:prstGeom>
        </p:spPr>
        <p:txBody>
          <a:bodyPr lIns="0" tIns="0" rIns="0" bIns="0" rtlCol="0" anchor="t">
            <a:spAutoFit/>
          </a:bodyPr>
          <a:lstStyle/>
          <a:p>
            <a:pPr algn="ctr">
              <a:lnSpc>
                <a:spcPts val="2915"/>
              </a:lnSpc>
            </a:pPr>
            <a:r>
              <a:rPr lang="en-US" sz="2580" spc="-77">
                <a:solidFill>
                  <a:srgbClr val="2E323B"/>
                </a:solidFill>
                <a:latin typeface="Poppins Bold"/>
                <a:ea typeface="Poppins Bold"/>
                <a:cs typeface="Poppins Bold"/>
                <a:sym typeface="Poppins Bold"/>
              </a:rPr>
              <a:t>01</a:t>
            </a:r>
          </a:p>
        </p:txBody>
      </p:sp>
      <p:sp>
        <p:nvSpPr>
          <p:cNvPr id="30" name="TextBox 30"/>
          <p:cNvSpPr txBox="1"/>
          <p:nvPr/>
        </p:nvSpPr>
        <p:spPr>
          <a:xfrm>
            <a:off x="1064724" y="5131998"/>
            <a:ext cx="444231" cy="385743"/>
          </a:xfrm>
          <a:prstGeom prst="rect">
            <a:avLst/>
          </a:prstGeom>
        </p:spPr>
        <p:txBody>
          <a:bodyPr lIns="0" tIns="0" rIns="0" bIns="0" rtlCol="0" anchor="t">
            <a:spAutoFit/>
          </a:bodyPr>
          <a:lstStyle/>
          <a:p>
            <a:pPr algn="ctr">
              <a:lnSpc>
                <a:spcPts val="2915"/>
              </a:lnSpc>
            </a:pPr>
            <a:r>
              <a:rPr lang="en-US" sz="2580" spc="-77">
                <a:solidFill>
                  <a:srgbClr val="2E323B"/>
                </a:solidFill>
                <a:latin typeface="Poppins Bold"/>
                <a:ea typeface="Poppins Bold"/>
                <a:cs typeface="Poppins Bold"/>
                <a:sym typeface="Poppins Bold"/>
              </a:rPr>
              <a:t>02</a:t>
            </a:r>
          </a:p>
        </p:txBody>
      </p:sp>
      <p:sp>
        <p:nvSpPr>
          <p:cNvPr id="31" name="TextBox 31"/>
          <p:cNvSpPr txBox="1"/>
          <p:nvPr/>
        </p:nvSpPr>
        <p:spPr>
          <a:xfrm>
            <a:off x="1064724" y="6276596"/>
            <a:ext cx="444231" cy="385743"/>
          </a:xfrm>
          <a:prstGeom prst="rect">
            <a:avLst/>
          </a:prstGeom>
        </p:spPr>
        <p:txBody>
          <a:bodyPr lIns="0" tIns="0" rIns="0" bIns="0" rtlCol="0" anchor="t">
            <a:spAutoFit/>
          </a:bodyPr>
          <a:lstStyle/>
          <a:p>
            <a:pPr algn="ctr">
              <a:lnSpc>
                <a:spcPts val="2915"/>
              </a:lnSpc>
            </a:pPr>
            <a:r>
              <a:rPr lang="en-US" sz="2580" spc="-77">
                <a:solidFill>
                  <a:srgbClr val="2E323B"/>
                </a:solidFill>
                <a:latin typeface="Poppins Bold"/>
                <a:ea typeface="Poppins Bold"/>
                <a:cs typeface="Poppins Bold"/>
                <a:sym typeface="Poppins Bold"/>
              </a:rPr>
              <a:t>03</a:t>
            </a:r>
          </a:p>
        </p:txBody>
      </p:sp>
      <p:sp>
        <p:nvSpPr>
          <p:cNvPr id="32" name="TextBox 32"/>
          <p:cNvSpPr txBox="1"/>
          <p:nvPr/>
        </p:nvSpPr>
        <p:spPr>
          <a:xfrm>
            <a:off x="2018599" y="5096601"/>
            <a:ext cx="5076631" cy="384175"/>
          </a:xfrm>
          <a:prstGeom prst="rect">
            <a:avLst/>
          </a:prstGeom>
        </p:spPr>
        <p:txBody>
          <a:bodyPr lIns="0" tIns="0" rIns="0" bIns="0" rtlCol="0" anchor="t">
            <a:spAutoFit/>
          </a:bodyPr>
          <a:lstStyle/>
          <a:p>
            <a:pPr algn="l">
              <a:lnSpc>
                <a:spcPts val="2824"/>
              </a:lnSpc>
            </a:pPr>
            <a:r>
              <a:rPr lang="en-US" sz="2499" spc="-74">
                <a:solidFill>
                  <a:srgbClr val="FFFFFF"/>
                </a:solidFill>
                <a:latin typeface="Poppins Bold"/>
                <a:ea typeface="Poppins Bold"/>
                <a:cs typeface="Poppins Bold"/>
                <a:sym typeface="Poppins Bold"/>
              </a:rPr>
              <a:t>Decreased Cost to Serve</a:t>
            </a:r>
          </a:p>
        </p:txBody>
      </p:sp>
      <p:sp>
        <p:nvSpPr>
          <p:cNvPr id="33" name="TextBox 33"/>
          <p:cNvSpPr txBox="1"/>
          <p:nvPr/>
        </p:nvSpPr>
        <p:spPr>
          <a:xfrm>
            <a:off x="2071010" y="6243323"/>
            <a:ext cx="4507078" cy="384175"/>
          </a:xfrm>
          <a:prstGeom prst="rect">
            <a:avLst/>
          </a:prstGeom>
        </p:spPr>
        <p:txBody>
          <a:bodyPr lIns="0" tIns="0" rIns="0" bIns="0" rtlCol="0" anchor="t">
            <a:spAutoFit/>
          </a:bodyPr>
          <a:lstStyle/>
          <a:p>
            <a:pPr algn="l">
              <a:lnSpc>
                <a:spcPts val="2824"/>
              </a:lnSpc>
            </a:pPr>
            <a:r>
              <a:rPr lang="en-US" sz="2499" spc="-74">
                <a:solidFill>
                  <a:srgbClr val="FFFFFF"/>
                </a:solidFill>
                <a:latin typeface="Poppins Bold"/>
                <a:ea typeface="Poppins Bold"/>
                <a:cs typeface="Poppins Bold"/>
                <a:sym typeface="Poppins Bold"/>
              </a:rPr>
              <a:t>Improved Employee Morale</a:t>
            </a:r>
          </a:p>
        </p:txBody>
      </p:sp>
      <p:sp>
        <p:nvSpPr>
          <p:cNvPr id="34" name="TextBox 34"/>
          <p:cNvSpPr txBox="1"/>
          <p:nvPr/>
        </p:nvSpPr>
        <p:spPr>
          <a:xfrm>
            <a:off x="2071010" y="7457094"/>
            <a:ext cx="3514827" cy="313944"/>
          </a:xfrm>
          <a:prstGeom prst="rect">
            <a:avLst/>
          </a:prstGeom>
        </p:spPr>
        <p:txBody>
          <a:bodyPr lIns="0" tIns="0" rIns="0" bIns="0" rtlCol="0" anchor="t">
            <a:spAutoFit/>
          </a:bodyPr>
          <a:lstStyle/>
          <a:p>
            <a:pPr algn="l">
              <a:lnSpc>
                <a:spcPts val="2372"/>
              </a:lnSpc>
            </a:pPr>
            <a:r>
              <a:rPr lang="en-US" sz="2100" spc="-63">
                <a:solidFill>
                  <a:srgbClr val="FFFFFF"/>
                </a:solidFill>
                <a:latin typeface="Poppins Bold"/>
                <a:ea typeface="Poppins Bold"/>
                <a:cs typeface="Poppins Bold"/>
                <a:sym typeface="Poppins Bold"/>
              </a:rPr>
              <a:t>Work smarter, not harder</a:t>
            </a:r>
          </a:p>
        </p:txBody>
      </p:sp>
      <p:sp>
        <p:nvSpPr>
          <p:cNvPr id="35" name="TextBox 35"/>
          <p:cNvSpPr txBox="1"/>
          <p:nvPr/>
        </p:nvSpPr>
        <p:spPr>
          <a:xfrm>
            <a:off x="2071010" y="8601692"/>
            <a:ext cx="2079905" cy="313944"/>
          </a:xfrm>
          <a:prstGeom prst="rect">
            <a:avLst/>
          </a:prstGeom>
        </p:spPr>
        <p:txBody>
          <a:bodyPr lIns="0" tIns="0" rIns="0" bIns="0" rtlCol="0" anchor="t">
            <a:spAutoFit/>
          </a:bodyPr>
          <a:lstStyle/>
          <a:p>
            <a:pPr algn="l">
              <a:lnSpc>
                <a:spcPts val="2372"/>
              </a:lnSpc>
            </a:pPr>
            <a:r>
              <a:rPr lang="en-US" sz="2100" spc="-63">
                <a:solidFill>
                  <a:srgbClr val="FFFFFF"/>
                </a:solidFill>
                <a:latin typeface="Poppins Bold"/>
                <a:ea typeface="Poppins Bold"/>
                <a:cs typeface="Poppins Bold"/>
                <a:sym typeface="Poppins Bold"/>
              </a:rPr>
              <a:t>Try new tools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43883" y="2993886"/>
            <a:ext cx="12587883" cy="6264414"/>
            <a:chOff x="0" y="0"/>
            <a:chExt cx="1236361" cy="615281"/>
          </a:xfrm>
        </p:grpSpPr>
        <p:sp>
          <p:nvSpPr>
            <p:cNvPr id="3" name="Freeform 3"/>
            <p:cNvSpPr/>
            <p:nvPr/>
          </p:nvSpPr>
          <p:spPr>
            <a:xfrm>
              <a:off x="0" y="0"/>
              <a:ext cx="1236361" cy="615281"/>
            </a:xfrm>
            <a:custGeom>
              <a:avLst/>
              <a:gdLst/>
              <a:ahLst/>
              <a:cxnLst/>
              <a:rect l="l" t="t" r="r" b="b"/>
              <a:pathLst>
                <a:path w="1236361" h="615281">
                  <a:moveTo>
                    <a:pt x="0" y="0"/>
                  </a:moveTo>
                  <a:lnTo>
                    <a:pt x="1033161" y="0"/>
                  </a:lnTo>
                  <a:lnTo>
                    <a:pt x="1236361" y="307640"/>
                  </a:lnTo>
                  <a:lnTo>
                    <a:pt x="1033161" y="615281"/>
                  </a:lnTo>
                  <a:lnTo>
                    <a:pt x="0" y="615281"/>
                  </a:lnTo>
                  <a:lnTo>
                    <a:pt x="203200" y="307640"/>
                  </a:lnTo>
                  <a:lnTo>
                    <a:pt x="0" y="0"/>
                  </a:lnTo>
                  <a:close/>
                </a:path>
              </a:pathLst>
            </a:custGeom>
            <a:solidFill>
              <a:srgbClr val="4A4A4A"/>
            </a:solidFill>
          </p:spPr>
          <p:txBody>
            <a:bodyPr/>
            <a:lstStyle/>
            <a:p>
              <a:endParaRPr lang="en-US"/>
            </a:p>
          </p:txBody>
        </p:sp>
        <p:sp>
          <p:nvSpPr>
            <p:cNvPr id="4" name="TextBox 4"/>
            <p:cNvSpPr txBox="1"/>
            <p:nvPr/>
          </p:nvSpPr>
          <p:spPr>
            <a:xfrm>
              <a:off x="177800" y="-57150"/>
              <a:ext cx="982361" cy="67243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9144000" y="2993886"/>
            <a:ext cx="12587883" cy="6264414"/>
            <a:chOff x="0" y="0"/>
            <a:chExt cx="1236361" cy="615281"/>
          </a:xfrm>
        </p:grpSpPr>
        <p:sp>
          <p:nvSpPr>
            <p:cNvPr id="6" name="Freeform 6"/>
            <p:cNvSpPr/>
            <p:nvPr/>
          </p:nvSpPr>
          <p:spPr>
            <a:xfrm>
              <a:off x="0" y="0"/>
              <a:ext cx="1236361" cy="615281"/>
            </a:xfrm>
            <a:custGeom>
              <a:avLst/>
              <a:gdLst/>
              <a:ahLst/>
              <a:cxnLst/>
              <a:rect l="l" t="t" r="r" b="b"/>
              <a:pathLst>
                <a:path w="1236361" h="615281">
                  <a:moveTo>
                    <a:pt x="0" y="0"/>
                  </a:moveTo>
                  <a:lnTo>
                    <a:pt x="1033161" y="0"/>
                  </a:lnTo>
                  <a:lnTo>
                    <a:pt x="1236361" y="307640"/>
                  </a:lnTo>
                  <a:lnTo>
                    <a:pt x="1033161" y="615281"/>
                  </a:lnTo>
                  <a:lnTo>
                    <a:pt x="0" y="615281"/>
                  </a:lnTo>
                  <a:lnTo>
                    <a:pt x="203200" y="307640"/>
                  </a:lnTo>
                  <a:lnTo>
                    <a:pt x="0" y="0"/>
                  </a:lnTo>
                  <a:close/>
                </a:path>
              </a:pathLst>
            </a:custGeom>
            <a:solidFill>
              <a:srgbClr val="3EC5E8"/>
            </a:solidFill>
          </p:spPr>
          <p:txBody>
            <a:bodyPr/>
            <a:lstStyle/>
            <a:p>
              <a:endParaRPr lang="en-US"/>
            </a:p>
          </p:txBody>
        </p:sp>
        <p:sp>
          <p:nvSpPr>
            <p:cNvPr id="7" name="TextBox 7"/>
            <p:cNvSpPr txBox="1"/>
            <p:nvPr/>
          </p:nvSpPr>
          <p:spPr>
            <a:xfrm>
              <a:off x="177800" y="-57150"/>
              <a:ext cx="982361" cy="67243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752028" y="5844273"/>
            <a:ext cx="6901787" cy="1041003"/>
          </a:xfrm>
          <a:prstGeom prst="rect">
            <a:avLst/>
          </a:prstGeom>
        </p:spPr>
        <p:txBody>
          <a:bodyPr lIns="0" tIns="0" rIns="0" bIns="0" rtlCol="0" anchor="t">
            <a:spAutoFit/>
          </a:bodyPr>
          <a:lstStyle/>
          <a:p>
            <a:pPr algn="ctr">
              <a:lnSpc>
                <a:spcPts val="3985"/>
              </a:lnSpc>
            </a:pPr>
            <a:r>
              <a:rPr lang="en-US" sz="3526" spc="-105">
                <a:solidFill>
                  <a:srgbClr val="FFFFFF"/>
                </a:solidFill>
                <a:latin typeface="Poppins Bold"/>
                <a:ea typeface="Poppins Bold"/>
                <a:cs typeface="Poppins Bold"/>
                <a:sym typeface="Poppins Bold"/>
              </a:rPr>
              <a:t>More likely to trust the agency providing services</a:t>
            </a:r>
          </a:p>
        </p:txBody>
      </p:sp>
      <p:sp>
        <p:nvSpPr>
          <p:cNvPr id="9" name="TextBox 9"/>
          <p:cNvSpPr txBox="1"/>
          <p:nvPr/>
        </p:nvSpPr>
        <p:spPr>
          <a:xfrm>
            <a:off x="11595379" y="5858004"/>
            <a:ext cx="5663921" cy="1545828"/>
          </a:xfrm>
          <a:prstGeom prst="rect">
            <a:avLst/>
          </a:prstGeom>
        </p:spPr>
        <p:txBody>
          <a:bodyPr lIns="0" tIns="0" rIns="0" bIns="0" rtlCol="0" anchor="t">
            <a:spAutoFit/>
          </a:bodyPr>
          <a:lstStyle/>
          <a:p>
            <a:pPr algn="ctr">
              <a:lnSpc>
                <a:spcPts val="3985"/>
              </a:lnSpc>
            </a:pPr>
            <a:r>
              <a:rPr lang="en-US" sz="3526" spc="-105">
                <a:solidFill>
                  <a:srgbClr val="2E323B"/>
                </a:solidFill>
                <a:latin typeface="Poppins Bold"/>
                <a:ea typeface="Poppins Bold"/>
                <a:cs typeface="Poppins Bold"/>
                <a:sym typeface="Poppins Bold"/>
              </a:rPr>
              <a:t>More likely to agree that the agency is delivering on its mission</a:t>
            </a:r>
          </a:p>
        </p:txBody>
      </p:sp>
      <p:grpSp>
        <p:nvGrpSpPr>
          <p:cNvPr id="10" name="Group 10"/>
          <p:cNvGrpSpPr/>
          <p:nvPr/>
        </p:nvGrpSpPr>
        <p:grpSpPr>
          <a:xfrm rot="7195172">
            <a:off x="16805764" y="-8374682"/>
            <a:ext cx="7685996" cy="13182860"/>
            <a:chOff x="0" y="0"/>
            <a:chExt cx="3235694" cy="5549795"/>
          </a:xfrm>
        </p:grpSpPr>
        <p:sp>
          <p:nvSpPr>
            <p:cNvPr id="11" name="Freeform 11"/>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12" name="TextBox 12"/>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7209643">
            <a:off x="-8293207" y="-7114636"/>
            <a:ext cx="7685996" cy="13182860"/>
            <a:chOff x="0" y="0"/>
            <a:chExt cx="3235694" cy="5549795"/>
          </a:xfrm>
        </p:grpSpPr>
        <p:sp>
          <p:nvSpPr>
            <p:cNvPr id="14" name="Freeform 14"/>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15" name="TextBox 15"/>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rot="-7385021" flipV="1">
            <a:off x="16411412" y="38648"/>
            <a:ext cx="10671213" cy="6669508"/>
          </a:xfrm>
          <a:custGeom>
            <a:avLst/>
            <a:gdLst/>
            <a:ahLst/>
            <a:cxnLst/>
            <a:rect l="l" t="t" r="r" b="b"/>
            <a:pathLst>
              <a:path w="10671213" h="6669508">
                <a:moveTo>
                  <a:pt x="0" y="6669508"/>
                </a:moveTo>
                <a:lnTo>
                  <a:pt x="10671213" y="6669508"/>
                </a:lnTo>
                <a:lnTo>
                  <a:pt x="10671213" y="0"/>
                </a:lnTo>
                <a:lnTo>
                  <a:pt x="0" y="0"/>
                </a:lnTo>
                <a:lnTo>
                  <a:pt x="0" y="666950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7382789" flipH="1" flipV="1">
            <a:off x="-8706126" y="38573"/>
            <a:ext cx="10671213" cy="6669508"/>
          </a:xfrm>
          <a:custGeom>
            <a:avLst/>
            <a:gdLst/>
            <a:ahLst/>
            <a:cxnLst/>
            <a:rect l="l" t="t" r="r" b="b"/>
            <a:pathLst>
              <a:path w="10671213" h="6669508">
                <a:moveTo>
                  <a:pt x="10671213" y="6669508"/>
                </a:moveTo>
                <a:lnTo>
                  <a:pt x="0" y="6669508"/>
                </a:lnTo>
                <a:lnTo>
                  <a:pt x="0" y="0"/>
                </a:lnTo>
                <a:lnTo>
                  <a:pt x="10671213" y="0"/>
                </a:lnTo>
                <a:lnTo>
                  <a:pt x="10671213" y="666950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TextBox 18"/>
          <p:cNvSpPr txBox="1"/>
          <p:nvPr/>
        </p:nvSpPr>
        <p:spPr>
          <a:xfrm>
            <a:off x="3959346" y="1475035"/>
            <a:ext cx="10959124" cy="13176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When processes are improved and customers are satisfied, customers are more likely to trust the agency and to agree that the agency is delivering on its mission.</a:t>
            </a:r>
          </a:p>
        </p:txBody>
      </p:sp>
      <p:sp>
        <p:nvSpPr>
          <p:cNvPr id="19" name="TextBox 19"/>
          <p:cNvSpPr txBox="1"/>
          <p:nvPr/>
        </p:nvSpPr>
        <p:spPr>
          <a:xfrm>
            <a:off x="5344596" y="301625"/>
            <a:ext cx="7598807" cy="800100"/>
          </a:xfrm>
          <a:prstGeom prst="rect">
            <a:avLst/>
          </a:prstGeom>
        </p:spPr>
        <p:txBody>
          <a:bodyPr lIns="0" tIns="0" rIns="0" bIns="0" rtlCol="0" anchor="t">
            <a:spAutoFit/>
          </a:bodyPr>
          <a:lstStyle/>
          <a:p>
            <a:pPr algn="ctr">
              <a:lnSpc>
                <a:spcPts val="6299"/>
              </a:lnSpc>
            </a:pPr>
            <a:r>
              <a:rPr lang="en-US" sz="4499">
                <a:solidFill>
                  <a:srgbClr val="000000"/>
                </a:solidFill>
                <a:latin typeface="Poppins Bold"/>
                <a:ea typeface="Poppins Bold"/>
                <a:cs typeface="Poppins Bold"/>
                <a:sym typeface="Poppins Bold"/>
              </a:rPr>
              <a:t>Continuous Improvement</a:t>
            </a:r>
          </a:p>
        </p:txBody>
      </p:sp>
      <p:sp>
        <p:nvSpPr>
          <p:cNvPr id="20" name="TextBox 20"/>
          <p:cNvSpPr txBox="1"/>
          <p:nvPr/>
        </p:nvSpPr>
        <p:spPr>
          <a:xfrm>
            <a:off x="208028" y="3582720"/>
            <a:ext cx="6754773" cy="2162205"/>
          </a:xfrm>
          <a:prstGeom prst="rect">
            <a:avLst/>
          </a:prstGeom>
        </p:spPr>
        <p:txBody>
          <a:bodyPr lIns="0" tIns="0" rIns="0" bIns="0" rtlCol="0" anchor="t">
            <a:spAutoFit/>
          </a:bodyPr>
          <a:lstStyle/>
          <a:p>
            <a:pPr algn="ctr">
              <a:lnSpc>
                <a:spcPts val="16798"/>
              </a:lnSpc>
            </a:pPr>
            <a:r>
              <a:rPr lang="en-US" sz="11998">
                <a:solidFill>
                  <a:srgbClr val="FFFFFF"/>
                </a:solidFill>
                <a:latin typeface="Poppins Bold"/>
                <a:ea typeface="Poppins Bold"/>
                <a:cs typeface="Poppins Bold"/>
                <a:sym typeface="Poppins Bold"/>
              </a:rPr>
              <a:t>9x</a:t>
            </a:r>
          </a:p>
        </p:txBody>
      </p:sp>
      <p:sp>
        <p:nvSpPr>
          <p:cNvPr id="21" name="TextBox 21"/>
          <p:cNvSpPr txBox="1"/>
          <p:nvPr/>
        </p:nvSpPr>
        <p:spPr>
          <a:xfrm>
            <a:off x="11049953" y="3582720"/>
            <a:ext cx="6754773" cy="2162205"/>
          </a:xfrm>
          <a:prstGeom prst="rect">
            <a:avLst/>
          </a:prstGeom>
        </p:spPr>
        <p:txBody>
          <a:bodyPr lIns="0" tIns="0" rIns="0" bIns="0" rtlCol="0" anchor="t">
            <a:spAutoFit/>
          </a:bodyPr>
          <a:lstStyle/>
          <a:p>
            <a:pPr algn="ctr">
              <a:lnSpc>
                <a:spcPts val="16798"/>
              </a:lnSpc>
            </a:pPr>
            <a:r>
              <a:rPr lang="en-US" sz="11998">
                <a:solidFill>
                  <a:srgbClr val="2E323B"/>
                </a:solidFill>
                <a:latin typeface="Poppins Bold"/>
                <a:ea typeface="Poppins Bold"/>
                <a:cs typeface="Poppins Bold"/>
                <a:sym typeface="Poppins Bold"/>
              </a:rPr>
              <a:t>9x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337226">
            <a:off x="-4894988" y="-8909947"/>
            <a:ext cx="12285526" cy="21071879"/>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07059" y="662244"/>
            <a:ext cx="6944248" cy="9262414"/>
            <a:chOff x="0" y="0"/>
            <a:chExt cx="21447595" cy="28607347"/>
          </a:xfrm>
        </p:grpSpPr>
        <p:sp>
          <p:nvSpPr>
            <p:cNvPr id="6" name="Freeform 6"/>
            <p:cNvSpPr/>
            <p:nvPr/>
          </p:nvSpPr>
          <p:spPr>
            <a:xfrm>
              <a:off x="0" y="0"/>
              <a:ext cx="21447633" cy="28607386"/>
            </a:xfrm>
            <a:custGeom>
              <a:avLst/>
              <a:gdLst/>
              <a:ahLst/>
              <a:cxnLst/>
              <a:rect l="l" t="t" r="r" b="b"/>
              <a:pathLst>
                <a:path w="21447633" h="28607386">
                  <a:moveTo>
                    <a:pt x="0" y="0"/>
                  </a:moveTo>
                  <a:lnTo>
                    <a:pt x="0" y="28607386"/>
                  </a:lnTo>
                  <a:lnTo>
                    <a:pt x="9874631" y="28607386"/>
                  </a:lnTo>
                  <a:lnTo>
                    <a:pt x="21447633" y="127"/>
                  </a:lnTo>
                  <a:lnTo>
                    <a:pt x="21447633" y="0"/>
                  </a:lnTo>
                  <a:close/>
                </a:path>
              </a:pathLst>
            </a:custGeom>
            <a:blipFill>
              <a:blip r:embed="rId2"/>
              <a:stretch>
                <a:fillRect l="-71094" r="-72878" b="-21941"/>
              </a:stretch>
            </a:blipFill>
          </p:spPr>
          <p:txBody>
            <a:bodyPr/>
            <a:lstStyle/>
            <a:p>
              <a:endParaRPr lang="en-US"/>
            </a:p>
          </p:txBody>
        </p:sp>
      </p:grpSp>
      <p:sp>
        <p:nvSpPr>
          <p:cNvPr id="7" name="Freeform 7"/>
          <p:cNvSpPr/>
          <p:nvPr/>
        </p:nvSpPr>
        <p:spPr>
          <a:xfrm rot="5129462" flipH="1" flipV="1">
            <a:off x="-5316112" y="7905744"/>
            <a:ext cx="17057187" cy="10660742"/>
          </a:xfrm>
          <a:custGeom>
            <a:avLst/>
            <a:gdLst/>
            <a:ahLst/>
            <a:cxnLst/>
            <a:rect l="l" t="t" r="r" b="b"/>
            <a:pathLst>
              <a:path w="17057187" h="10660742">
                <a:moveTo>
                  <a:pt x="17057187" y="10660742"/>
                </a:moveTo>
                <a:lnTo>
                  <a:pt x="0" y="10660742"/>
                </a:lnTo>
                <a:lnTo>
                  <a:pt x="0" y="0"/>
                </a:lnTo>
                <a:lnTo>
                  <a:pt x="17057187" y="0"/>
                </a:lnTo>
                <a:lnTo>
                  <a:pt x="17057187" y="1066074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10510746" y="5400286"/>
            <a:ext cx="1505082" cy="1690581"/>
            <a:chOff x="0" y="0"/>
            <a:chExt cx="812800" cy="912976"/>
          </a:xfrm>
        </p:grpSpPr>
        <p:sp>
          <p:nvSpPr>
            <p:cNvPr id="9" name="Freeform 9"/>
            <p:cNvSpPr/>
            <p:nvPr/>
          </p:nvSpPr>
          <p:spPr>
            <a:xfrm>
              <a:off x="0" y="0"/>
              <a:ext cx="812800" cy="912976"/>
            </a:xfrm>
            <a:custGeom>
              <a:avLst/>
              <a:gdLst/>
              <a:ahLst/>
              <a:cxnLst/>
              <a:rect l="l" t="t" r="r" b="b"/>
              <a:pathLst>
                <a:path w="812800" h="912976">
                  <a:moveTo>
                    <a:pt x="406400" y="0"/>
                  </a:moveTo>
                  <a:lnTo>
                    <a:pt x="812800" y="456488"/>
                  </a:lnTo>
                  <a:lnTo>
                    <a:pt x="406400" y="912976"/>
                  </a:lnTo>
                  <a:lnTo>
                    <a:pt x="0" y="456488"/>
                  </a:lnTo>
                  <a:lnTo>
                    <a:pt x="406400" y="0"/>
                  </a:lnTo>
                  <a:close/>
                </a:path>
              </a:pathLst>
            </a:custGeom>
            <a:solidFill>
              <a:srgbClr val="3EC5E8"/>
            </a:solidFill>
            <a:ln w="95250" cap="sq">
              <a:solidFill>
                <a:srgbClr val="4A4A4A"/>
              </a:solidFill>
              <a:prstDash val="solid"/>
              <a:miter/>
            </a:ln>
          </p:spPr>
          <p:txBody>
            <a:bodyPr/>
            <a:lstStyle/>
            <a:p>
              <a:endParaRPr lang="en-US"/>
            </a:p>
          </p:txBody>
        </p:sp>
        <p:sp>
          <p:nvSpPr>
            <p:cNvPr id="10" name="TextBox 10"/>
            <p:cNvSpPr txBox="1"/>
            <p:nvPr/>
          </p:nvSpPr>
          <p:spPr>
            <a:xfrm>
              <a:off x="139700" y="52143"/>
              <a:ext cx="533400" cy="703916"/>
            </a:xfrm>
            <a:prstGeom prst="rect">
              <a:avLst/>
            </a:prstGeom>
          </p:spPr>
          <p:txBody>
            <a:bodyPr lIns="50800" tIns="50800" rIns="50800" bIns="50800" rtlCol="0" anchor="ctr"/>
            <a:lstStyle/>
            <a:p>
              <a:pPr algn="ctr">
                <a:lnSpc>
                  <a:spcPts val="4759"/>
                </a:lnSpc>
              </a:pPr>
              <a:r>
                <a:rPr lang="en-US" sz="3399">
                  <a:solidFill>
                    <a:srgbClr val="000000"/>
                  </a:solidFill>
                  <a:latin typeface="Poppins Bold"/>
                  <a:ea typeface="Poppins Bold"/>
                  <a:cs typeface="Poppins Bold"/>
                  <a:sym typeface="Poppins Bold"/>
                </a:rPr>
                <a:t>2x</a:t>
              </a:r>
            </a:p>
          </p:txBody>
        </p:sp>
      </p:grpSp>
      <p:sp>
        <p:nvSpPr>
          <p:cNvPr id="11" name="TextBox 11"/>
          <p:cNvSpPr txBox="1"/>
          <p:nvPr/>
        </p:nvSpPr>
        <p:spPr>
          <a:xfrm>
            <a:off x="8222950" y="1988820"/>
            <a:ext cx="9036350" cy="3156585"/>
          </a:xfrm>
          <a:prstGeom prst="rect">
            <a:avLst/>
          </a:prstGeom>
        </p:spPr>
        <p:txBody>
          <a:bodyPr lIns="0" tIns="0" rIns="0" bIns="0" rtlCol="0" anchor="t">
            <a:spAutoFit/>
          </a:bodyPr>
          <a:lstStyle/>
          <a:p>
            <a:pPr algn="just">
              <a:lnSpc>
                <a:spcPts val="3569"/>
              </a:lnSpc>
            </a:pPr>
            <a:r>
              <a:rPr lang="en-US" sz="2999">
                <a:solidFill>
                  <a:srgbClr val="000000"/>
                </a:solidFill>
                <a:latin typeface="Poppins"/>
                <a:ea typeface="Poppins"/>
                <a:cs typeface="Poppins"/>
                <a:sym typeface="Poppins"/>
              </a:rPr>
              <a:t>Dissatisfied customers are twice as likely to reach out to an agency three or more times and to publicly express dissatisfaction. By having satisfied customers, who can self-serve, we are able to gain efficiencies and drive our costs down. </a:t>
            </a:r>
          </a:p>
          <a:p>
            <a:pPr algn="just">
              <a:lnSpc>
                <a:spcPts val="3569"/>
              </a:lnSpc>
            </a:pPr>
            <a:endParaRPr lang="en-US" sz="2999">
              <a:solidFill>
                <a:srgbClr val="000000"/>
              </a:solidFill>
              <a:latin typeface="Poppins"/>
              <a:ea typeface="Poppins"/>
              <a:cs typeface="Poppins"/>
              <a:sym typeface="Poppins"/>
            </a:endParaRPr>
          </a:p>
        </p:txBody>
      </p:sp>
      <p:sp>
        <p:nvSpPr>
          <p:cNvPr id="12" name="TextBox 12"/>
          <p:cNvSpPr txBox="1"/>
          <p:nvPr/>
        </p:nvSpPr>
        <p:spPr>
          <a:xfrm>
            <a:off x="10316805" y="1019175"/>
            <a:ext cx="6942495" cy="687705"/>
          </a:xfrm>
          <a:prstGeom prst="rect">
            <a:avLst/>
          </a:prstGeom>
        </p:spPr>
        <p:txBody>
          <a:bodyPr lIns="0" tIns="0" rIns="0" bIns="0" rtlCol="0" anchor="t">
            <a:spAutoFit/>
          </a:bodyPr>
          <a:lstStyle/>
          <a:p>
            <a:pPr algn="r">
              <a:lnSpc>
                <a:spcPts val="5084"/>
              </a:lnSpc>
            </a:pPr>
            <a:r>
              <a:rPr lang="en-US" sz="4499" spc="-134">
                <a:solidFill>
                  <a:srgbClr val="000000"/>
                </a:solidFill>
                <a:latin typeface="Poppins Bold"/>
                <a:ea typeface="Poppins Bold"/>
                <a:cs typeface="Poppins Bold"/>
                <a:sym typeface="Poppins Bold"/>
              </a:rPr>
              <a:t>Decreased Cost to Serve</a:t>
            </a:r>
          </a:p>
        </p:txBody>
      </p:sp>
      <p:sp>
        <p:nvSpPr>
          <p:cNvPr id="13" name="TextBox 13"/>
          <p:cNvSpPr txBox="1"/>
          <p:nvPr/>
        </p:nvSpPr>
        <p:spPr>
          <a:xfrm>
            <a:off x="12231817" y="5622832"/>
            <a:ext cx="4705559" cy="1050464"/>
          </a:xfrm>
          <a:prstGeom prst="rect">
            <a:avLst/>
          </a:prstGeom>
        </p:spPr>
        <p:txBody>
          <a:bodyPr lIns="0" tIns="0" rIns="0" bIns="0" rtlCol="0" anchor="t">
            <a:spAutoFit/>
          </a:bodyPr>
          <a:lstStyle/>
          <a:p>
            <a:pPr algn="ctr">
              <a:lnSpc>
                <a:spcPts val="3977"/>
              </a:lnSpc>
            </a:pPr>
            <a:r>
              <a:rPr lang="en-US" sz="3519" spc="-105">
                <a:solidFill>
                  <a:srgbClr val="000000"/>
                </a:solidFill>
                <a:latin typeface="Poppins Bold"/>
                <a:ea typeface="Poppins Bold"/>
                <a:cs typeface="Poppins Bold"/>
                <a:sym typeface="Poppins Bold"/>
              </a:rPr>
              <a:t>More likely to contact the agency 3+ times</a:t>
            </a:r>
          </a:p>
        </p:txBody>
      </p:sp>
      <p:sp>
        <p:nvSpPr>
          <p:cNvPr id="14" name="TextBox 14"/>
          <p:cNvSpPr txBox="1"/>
          <p:nvPr/>
        </p:nvSpPr>
        <p:spPr>
          <a:xfrm>
            <a:off x="12231817" y="7703011"/>
            <a:ext cx="4705559" cy="1555289"/>
          </a:xfrm>
          <a:prstGeom prst="rect">
            <a:avLst/>
          </a:prstGeom>
        </p:spPr>
        <p:txBody>
          <a:bodyPr lIns="0" tIns="0" rIns="0" bIns="0" rtlCol="0" anchor="t">
            <a:spAutoFit/>
          </a:bodyPr>
          <a:lstStyle/>
          <a:p>
            <a:pPr marL="0" lvl="0" indent="0" algn="ctr">
              <a:lnSpc>
                <a:spcPts val="3977"/>
              </a:lnSpc>
              <a:spcBef>
                <a:spcPct val="0"/>
              </a:spcBef>
            </a:pPr>
            <a:r>
              <a:rPr lang="en-US" sz="3519" u="none" strike="noStrike" spc="-105">
                <a:solidFill>
                  <a:srgbClr val="000000"/>
                </a:solidFill>
                <a:latin typeface="Poppins Bold"/>
                <a:ea typeface="Poppins Bold"/>
                <a:cs typeface="Poppins Bold"/>
                <a:sym typeface="Poppins Bold"/>
              </a:rPr>
              <a:t>More likely to publicly express dissatisfaction</a:t>
            </a:r>
          </a:p>
        </p:txBody>
      </p:sp>
      <p:grpSp>
        <p:nvGrpSpPr>
          <p:cNvPr id="15" name="Group 15"/>
          <p:cNvGrpSpPr/>
          <p:nvPr/>
        </p:nvGrpSpPr>
        <p:grpSpPr>
          <a:xfrm>
            <a:off x="10510746" y="7640128"/>
            <a:ext cx="1505082" cy="1690581"/>
            <a:chOff x="0" y="0"/>
            <a:chExt cx="812800" cy="912976"/>
          </a:xfrm>
        </p:grpSpPr>
        <p:sp>
          <p:nvSpPr>
            <p:cNvPr id="16" name="Freeform 16"/>
            <p:cNvSpPr/>
            <p:nvPr/>
          </p:nvSpPr>
          <p:spPr>
            <a:xfrm>
              <a:off x="0" y="0"/>
              <a:ext cx="812800" cy="912976"/>
            </a:xfrm>
            <a:custGeom>
              <a:avLst/>
              <a:gdLst/>
              <a:ahLst/>
              <a:cxnLst/>
              <a:rect l="l" t="t" r="r" b="b"/>
              <a:pathLst>
                <a:path w="812800" h="912976">
                  <a:moveTo>
                    <a:pt x="406400" y="0"/>
                  </a:moveTo>
                  <a:lnTo>
                    <a:pt x="812800" y="456488"/>
                  </a:lnTo>
                  <a:lnTo>
                    <a:pt x="406400" y="912976"/>
                  </a:lnTo>
                  <a:lnTo>
                    <a:pt x="0" y="456488"/>
                  </a:lnTo>
                  <a:lnTo>
                    <a:pt x="406400" y="0"/>
                  </a:lnTo>
                  <a:close/>
                </a:path>
              </a:pathLst>
            </a:custGeom>
            <a:solidFill>
              <a:srgbClr val="3EC5E8"/>
            </a:solidFill>
            <a:ln w="95250" cap="sq">
              <a:solidFill>
                <a:srgbClr val="4A4A4A"/>
              </a:solidFill>
              <a:prstDash val="solid"/>
              <a:miter/>
            </a:ln>
          </p:spPr>
          <p:txBody>
            <a:bodyPr/>
            <a:lstStyle/>
            <a:p>
              <a:endParaRPr lang="en-US"/>
            </a:p>
          </p:txBody>
        </p:sp>
        <p:sp>
          <p:nvSpPr>
            <p:cNvPr id="17" name="TextBox 17"/>
            <p:cNvSpPr txBox="1"/>
            <p:nvPr/>
          </p:nvSpPr>
          <p:spPr>
            <a:xfrm>
              <a:off x="139700" y="52143"/>
              <a:ext cx="533400" cy="703916"/>
            </a:xfrm>
            <a:prstGeom prst="rect">
              <a:avLst/>
            </a:prstGeom>
          </p:spPr>
          <p:txBody>
            <a:bodyPr lIns="50800" tIns="50800" rIns="50800" bIns="50800" rtlCol="0" anchor="ctr"/>
            <a:lstStyle/>
            <a:p>
              <a:pPr algn="ctr">
                <a:lnSpc>
                  <a:spcPts val="4759"/>
                </a:lnSpc>
              </a:pPr>
              <a:r>
                <a:rPr lang="en-US" sz="3399">
                  <a:solidFill>
                    <a:srgbClr val="000000"/>
                  </a:solidFill>
                  <a:latin typeface="Poppins Bold"/>
                  <a:ea typeface="Poppins Bold"/>
                  <a:cs typeface="Poppins Bold"/>
                  <a:sym typeface="Poppins Bold"/>
                </a:rPr>
                <a:t>2x</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7195172">
            <a:off x="16805764" y="-8374682"/>
            <a:ext cx="7685996" cy="13182860"/>
            <a:chOff x="0" y="0"/>
            <a:chExt cx="3235694" cy="5549795"/>
          </a:xfrm>
        </p:grpSpPr>
        <p:sp>
          <p:nvSpPr>
            <p:cNvPr id="3" name="Freeform 3"/>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 name="TextBox 4"/>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7209643">
            <a:off x="-8293207" y="-7114636"/>
            <a:ext cx="7685996" cy="13182860"/>
            <a:chOff x="0" y="0"/>
            <a:chExt cx="3235694" cy="5549795"/>
          </a:xfrm>
        </p:grpSpPr>
        <p:sp>
          <p:nvSpPr>
            <p:cNvPr id="6" name="Freeform 6"/>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7" name="TextBox 7"/>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7385021" flipV="1">
            <a:off x="16411412" y="38648"/>
            <a:ext cx="10671213" cy="6669508"/>
          </a:xfrm>
          <a:custGeom>
            <a:avLst/>
            <a:gdLst/>
            <a:ahLst/>
            <a:cxnLst/>
            <a:rect l="l" t="t" r="r" b="b"/>
            <a:pathLst>
              <a:path w="10671213" h="6669508">
                <a:moveTo>
                  <a:pt x="0" y="6669508"/>
                </a:moveTo>
                <a:lnTo>
                  <a:pt x="10671213" y="6669508"/>
                </a:lnTo>
                <a:lnTo>
                  <a:pt x="10671213" y="0"/>
                </a:lnTo>
                <a:lnTo>
                  <a:pt x="0" y="0"/>
                </a:lnTo>
                <a:lnTo>
                  <a:pt x="0" y="666950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7382789" flipH="1" flipV="1">
            <a:off x="-8706126" y="38573"/>
            <a:ext cx="10671213" cy="6669508"/>
          </a:xfrm>
          <a:custGeom>
            <a:avLst/>
            <a:gdLst/>
            <a:ahLst/>
            <a:cxnLst/>
            <a:rect l="l" t="t" r="r" b="b"/>
            <a:pathLst>
              <a:path w="10671213" h="6669508">
                <a:moveTo>
                  <a:pt x="10671213" y="6669508"/>
                </a:moveTo>
                <a:lnTo>
                  <a:pt x="0" y="6669508"/>
                </a:lnTo>
                <a:lnTo>
                  <a:pt x="0" y="0"/>
                </a:lnTo>
                <a:lnTo>
                  <a:pt x="10671213" y="0"/>
                </a:lnTo>
                <a:lnTo>
                  <a:pt x="10671213" y="666950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0093029" y="3877776"/>
            <a:ext cx="4275117" cy="411480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5328004" y="387777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4218658" y="324488"/>
            <a:ext cx="10448292" cy="809625"/>
          </a:xfrm>
          <a:prstGeom prst="rect">
            <a:avLst/>
          </a:prstGeom>
        </p:spPr>
        <p:txBody>
          <a:bodyPr lIns="0" tIns="0" rIns="0" bIns="0" rtlCol="0" anchor="t">
            <a:spAutoFit/>
          </a:bodyPr>
          <a:lstStyle/>
          <a:p>
            <a:pPr algn="ctr">
              <a:lnSpc>
                <a:spcPts val="6299"/>
              </a:lnSpc>
              <a:spcBef>
                <a:spcPct val="0"/>
              </a:spcBef>
            </a:pPr>
            <a:r>
              <a:rPr lang="en-US" sz="4500">
                <a:solidFill>
                  <a:srgbClr val="000000"/>
                </a:solidFill>
                <a:latin typeface="Poppins Bold"/>
                <a:ea typeface="Poppins Bold"/>
                <a:cs typeface="Poppins Bold"/>
                <a:sym typeface="Poppins Bold"/>
              </a:rPr>
              <a:t>Improved Employee Morale</a:t>
            </a:r>
          </a:p>
        </p:txBody>
      </p:sp>
      <p:sp>
        <p:nvSpPr>
          <p:cNvPr id="13" name="TextBox 13"/>
          <p:cNvSpPr txBox="1"/>
          <p:nvPr/>
        </p:nvSpPr>
        <p:spPr>
          <a:xfrm>
            <a:off x="3919854" y="1389205"/>
            <a:ext cx="10448292" cy="1755775"/>
          </a:xfrm>
          <a:prstGeom prst="rect">
            <a:avLst/>
          </a:prstGeom>
        </p:spPr>
        <p:txBody>
          <a:bodyPr lIns="0" tIns="0" rIns="0" bIns="0" rtlCol="0" anchor="t">
            <a:spAutoFit/>
          </a:bodyPr>
          <a:lstStyle/>
          <a:p>
            <a:pPr algn="ctr">
              <a:lnSpc>
                <a:spcPts val="3499"/>
              </a:lnSpc>
            </a:pPr>
            <a:r>
              <a:rPr lang="en-US" sz="2499" dirty="0">
                <a:solidFill>
                  <a:srgbClr val="000000"/>
                </a:solidFill>
                <a:latin typeface="Poppins"/>
                <a:ea typeface="Poppins"/>
                <a:cs typeface="Poppins"/>
                <a:sym typeface="Poppins"/>
              </a:rPr>
              <a:t>Long term organizational success is fifty percent driven by organizational health and is mutually reinforced by CX. </a:t>
            </a:r>
          </a:p>
          <a:p>
            <a:pPr algn="ctr">
              <a:lnSpc>
                <a:spcPts val="3499"/>
              </a:lnSpc>
              <a:spcBef>
                <a:spcPct val="0"/>
              </a:spcBef>
            </a:pPr>
            <a:r>
              <a:rPr lang="en-US" sz="2499" dirty="0">
                <a:solidFill>
                  <a:srgbClr val="000000"/>
                </a:solidFill>
                <a:latin typeface="Poppins"/>
                <a:ea typeface="Poppins"/>
                <a:cs typeface="Poppins"/>
                <a:sym typeface="Poppins"/>
              </a:rPr>
              <a:t>By having satisfied customers, we can have a more engaged and happier workforce. This can be tracked easily by QPS.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028700" y="4510797"/>
            <a:ext cx="7112514" cy="2576746"/>
            <a:chOff x="0" y="0"/>
            <a:chExt cx="1121773" cy="406400"/>
          </a:xfrm>
        </p:grpSpPr>
        <p:sp>
          <p:nvSpPr>
            <p:cNvPr id="3" name="Freeform 3"/>
            <p:cNvSpPr/>
            <p:nvPr/>
          </p:nvSpPr>
          <p:spPr>
            <a:xfrm>
              <a:off x="0" y="0"/>
              <a:ext cx="1121773" cy="406400"/>
            </a:xfrm>
            <a:custGeom>
              <a:avLst/>
              <a:gdLst/>
              <a:ahLst/>
              <a:cxnLst/>
              <a:rect l="l" t="t" r="r" b="b"/>
              <a:pathLst>
                <a:path w="1121773" h="406400">
                  <a:moveTo>
                    <a:pt x="0" y="0"/>
                  </a:moveTo>
                  <a:lnTo>
                    <a:pt x="918573" y="0"/>
                  </a:lnTo>
                  <a:lnTo>
                    <a:pt x="1121773" y="203200"/>
                  </a:lnTo>
                  <a:lnTo>
                    <a:pt x="918573" y="406400"/>
                  </a:lnTo>
                  <a:lnTo>
                    <a:pt x="0" y="406400"/>
                  </a:lnTo>
                  <a:lnTo>
                    <a:pt x="203200" y="203200"/>
                  </a:lnTo>
                  <a:lnTo>
                    <a:pt x="0" y="0"/>
                  </a:lnTo>
                  <a:close/>
                </a:path>
              </a:pathLst>
            </a:custGeom>
            <a:solidFill>
              <a:srgbClr val="4A4A4A"/>
            </a:solidFill>
          </p:spPr>
          <p:txBody>
            <a:bodyPr/>
            <a:lstStyle/>
            <a:p>
              <a:endParaRPr lang="en-US"/>
            </a:p>
          </p:txBody>
        </p:sp>
        <p:sp>
          <p:nvSpPr>
            <p:cNvPr id="4" name="TextBox 4"/>
            <p:cNvSpPr txBox="1"/>
            <p:nvPr/>
          </p:nvSpPr>
          <p:spPr>
            <a:xfrm>
              <a:off x="177800" y="-57150"/>
              <a:ext cx="867773" cy="4635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537725" y="4510797"/>
            <a:ext cx="3606275" cy="2576746"/>
            <a:chOff x="0" y="0"/>
            <a:chExt cx="949801" cy="678649"/>
          </a:xfrm>
        </p:grpSpPr>
        <p:sp>
          <p:nvSpPr>
            <p:cNvPr id="6" name="Freeform 6"/>
            <p:cNvSpPr/>
            <p:nvPr/>
          </p:nvSpPr>
          <p:spPr>
            <a:xfrm>
              <a:off x="0" y="0"/>
              <a:ext cx="949801" cy="678649"/>
            </a:xfrm>
            <a:custGeom>
              <a:avLst/>
              <a:gdLst/>
              <a:ahLst/>
              <a:cxnLst/>
              <a:rect l="l" t="t" r="r" b="b"/>
              <a:pathLst>
                <a:path w="949801" h="678649">
                  <a:moveTo>
                    <a:pt x="0" y="0"/>
                  </a:moveTo>
                  <a:lnTo>
                    <a:pt x="949801" y="0"/>
                  </a:lnTo>
                  <a:lnTo>
                    <a:pt x="949801" y="678649"/>
                  </a:lnTo>
                  <a:lnTo>
                    <a:pt x="0" y="678649"/>
                  </a:lnTo>
                  <a:close/>
                </a:path>
              </a:pathLst>
            </a:custGeom>
            <a:solidFill>
              <a:srgbClr val="4A4A4A"/>
            </a:solidFill>
          </p:spPr>
          <p:txBody>
            <a:bodyPr/>
            <a:lstStyle/>
            <a:p>
              <a:endParaRPr lang="en-US"/>
            </a:p>
          </p:txBody>
        </p:sp>
        <p:sp>
          <p:nvSpPr>
            <p:cNvPr id="7" name="TextBox 7"/>
            <p:cNvSpPr txBox="1"/>
            <p:nvPr/>
          </p:nvSpPr>
          <p:spPr>
            <a:xfrm>
              <a:off x="0" y="-57150"/>
              <a:ext cx="949801" cy="735799"/>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468396" y="5031137"/>
            <a:ext cx="4138659" cy="1526540"/>
          </a:xfrm>
          <a:prstGeom prst="rect">
            <a:avLst/>
          </a:prstGeom>
        </p:spPr>
        <p:txBody>
          <a:bodyPr lIns="0" tIns="0" rIns="0" bIns="0" rtlCol="0" anchor="t">
            <a:spAutoFit/>
          </a:bodyPr>
          <a:lstStyle/>
          <a:p>
            <a:pPr algn="ctr">
              <a:lnSpc>
                <a:spcPts val="3954"/>
              </a:lnSpc>
            </a:pPr>
            <a:r>
              <a:rPr lang="en-US" sz="3499" spc="-104">
                <a:solidFill>
                  <a:srgbClr val="FFFFFF"/>
                </a:solidFill>
                <a:latin typeface="Poppins Bold"/>
                <a:ea typeface="Poppins Bold"/>
                <a:cs typeface="Poppins Bold"/>
                <a:sym typeface="Poppins Bold"/>
              </a:rPr>
              <a:t>Reliable and Responsive Services</a:t>
            </a:r>
          </a:p>
        </p:txBody>
      </p:sp>
      <p:sp>
        <p:nvSpPr>
          <p:cNvPr id="9" name="TextBox 9"/>
          <p:cNvSpPr txBox="1"/>
          <p:nvPr/>
        </p:nvSpPr>
        <p:spPr>
          <a:xfrm>
            <a:off x="10802865" y="8103184"/>
            <a:ext cx="4432210" cy="535940"/>
          </a:xfrm>
          <a:prstGeom prst="rect">
            <a:avLst/>
          </a:prstGeom>
        </p:spPr>
        <p:txBody>
          <a:bodyPr lIns="0" tIns="0" rIns="0" bIns="0" rtlCol="0" anchor="t">
            <a:spAutoFit/>
          </a:bodyPr>
          <a:lstStyle/>
          <a:p>
            <a:pPr algn="l">
              <a:lnSpc>
                <a:spcPts val="3954"/>
              </a:lnSpc>
            </a:pPr>
            <a:r>
              <a:rPr lang="en-US" sz="3499" spc="-104">
                <a:solidFill>
                  <a:srgbClr val="FFFFFF"/>
                </a:solidFill>
                <a:latin typeface="Poppins Bold"/>
                <a:ea typeface="Poppins Bold"/>
                <a:cs typeface="Poppins Bold"/>
                <a:sym typeface="Poppins Bold"/>
              </a:rPr>
              <a:t>Satisfied Customers</a:t>
            </a:r>
          </a:p>
        </p:txBody>
      </p:sp>
      <p:grpSp>
        <p:nvGrpSpPr>
          <p:cNvPr id="10" name="Group 10"/>
          <p:cNvGrpSpPr/>
          <p:nvPr/>
        </p:nvGrpSpPr>
        <p:grpSpPr>
          <a:xfrm>
            <a:off x="10146786" y="4510797"/>
            <a:ext cx="7112514" cy="2576746"/>
            <a:chOff x="0" y="0"/>
            <a:chExt cx="1121773" cy="406400"/>
          </a:xfrm>
        </p:grpSpPr>
        <p:sp>
          <p:nvSpPr>
            <p:cNvPr id="11" name="Freeform 11"/>
            <p:cNvSpPr/>
            <p:nvPr/>
          </p:nvSpPr>
          <p:spPr>
            <a:xfrm>
              <a:off x="0" y="0"/>
              <a:ext cx="1121773" cy="406400"/>
            </a:xfrm>
            <a:custGeom>
              <a:avLst/>
              <a:gdLst/>
              <a:ahLst/>
              <a:cxnLst/>
              <a:rect l="l" t="t" r="r" b="b"/>
              <a:pathLst>
                <a:path w="1121773" h="406400">
                  <a:moveTo>
                    <a:pt x="0" y="0"/>
                  </a:moveTo>
                  <a:lnTo>
                    <a:pt x="918573" y="0"/>
                  </a:lnTo>
                  <a:lnTo>
                    <a:pt x="1121773" y="203200"/>
                  </a:lnTo>
                  <a:lnTo>
                    <a:pt x="918573" y="406400"/>
                  </a:lnTo>
                  <a:lnTo>
                    <a:pt x="0" y="406400"/>
                  </a:lnTo>
                  <a:lnTo>
                    <a:pt x="203200" y="203200"/>
                  </a:lnTo>
                  <a:lnTo>
                    <a:pt x="0" y="0"/>
                  </a:lnTo>
                  <a:close/>
                </a:path>
              </a:pathLst>
            </a:custGeom>
            <a:solidFill>
              <a:srgbClr val="3EC5E8"/>
            </a:solidFill>
          </p:spPr>
          <p:txBody>
            <a:bodyPr/>
            <a:lstStyle/>
            <a:p>
              <a:endParaRPr lang="en-US"/>
            </a:p>
          </p:txBody>
        </p:sp>
        <p:sp>
          <p:nvSpPr>
            <p:cNvPr id="12" name="TextBox 12"/>
            <p:cNvSpPr txBox="1"/>
            <p:nvPr/>
          </p:nvSpPr>
          <p:spPr>
            <a:xfrm>
              <a:off x="177800" y="-57150"/>
              <a:ext cx="867773" cy="463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10800000">
            <a:off x="1028700" y="7087543"/>
            <a:ext cx="7112514" cy="2576746"/>
            <a:chOff x="0" y="0"/>
            <a:chExt cx="1121773" cy="406400"/>
          </a:xfrm>
        </p:grpSpPr>
        <p:sp>
          <p:nvSpPr>
            <p:cNvPr id="14" name="Freeform 14"/>
            <p:cNvSpPr/>
            <p:nvPr/>
          </p:nvSpPr>
          <p:spPr>
            <a:xfrm>
              <a:off x="0" y="0"/>
              <a:ext cx="1121773" cy="406400"/>
            </a:xfrm>
            <a:custGeom>
              <a:avLst/>
              <a:gdLst/>
              <a:ahLst/>
              <a:cxnLst/>
              <a:rect l="l" t="t" r="r" b="b"/>
              <a:pathLst>
                <a:path w="1121773" h="406400">
                  <a:moveTo>
                    <a:pt x="0" y="0"/>
                  </a:moveTo>
                  <a:lnTo>
                    <a:pt x="918573" y="0"/>
                  </a:lnTo>
                  <a:lnTo>
                    <a:pt x="1121773" y="203200"/>
                  </a:lnTo>
                  <a:lnTo>
                    <a:pt x="918573" y="406400"/>
                  </a:lnTo>
                  <a:lnTo>
                    <a:pt x="0" y="406400"/>
                  </a:lnTo>
                  <a:lnTo>
                    <a:pt x="203200" y="203200"/>
                  </a:lnTo>
                  <a:lnTo>
                    <a:pt x="0" y="0"/>
                  </a:lnTo>
                  <a:close/>
                </a:path>
              </a:pathLst>
            </a:custGeom>
            <a:solidFill>
              <a:srgbClr val="3EC5E8"/>
            </a:solidFill>
          </p:spPr>
          <p:txBody>
            <a:bodyPr/>
            <a:lstStyle/>
            <a:p>
              <a:endParaRPr lang="en-US"/>
            </a:p>
          </p:txBody>
        </p:sp>
        <p:sp>
          <p:nvSpPr>
            <p:cNvPr id="15" name="TextBox 15"/>
            <p:cNvSpPr txBox="1"/>
            <p:nvPr/>
          </p:nvSpPr>
          <p:spPr>
            <a:xfrm>
              <a:off x="177800" y="-57150"/>
              <a:ext cx="867773" cy="46355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9144000" y="4510797"/>
            <a:ext cx="3606275" cy="2576746"/>
            <a:chOff x="0" y="0"/>
            <a:chExt cx="949801" cy="678649"/>
          </a:xfrm>
        </p:grpSpPr>
        <p:sp>
          <p:nvSpPr>
            <p:cNvPr id="17" name="Freeform 17"/>
            <p:cNvSpPr/>
            <p:nvPr/>
          </p:nvSpPr>
          <p:spPr>
            <a:xfrm>
              <a:off x="0" y="0"/>
              <a:ext cx="949801" cy="678649"/>
            </a:xfrm>
            <a:custGeom>
              <a:avLst/>
              <a:gdLst/>
              <a:ahLst/>
              <a:cxnLst/>
              <a:rect l="l" t="t" r="r" b="b"/>
              <a:pathLst>
                <a:path w="949801" h="678649">
                  <a:moveTo>
                    <a:pt x="0" y="0"/>
                  </a:moveTo>
                  <a:lnTo>
                    <a:pt x="949801" y="0"/>
                  </a:lnTo>
                  <a:lnTo>
                    <a:pt x="949801" y="678649"/>
                  </a:lnTo>
                  <a:lnTo>
                    <a:pt x="0" y="678649"/>
                  </a:lnTo>
                  <a:close/>
                </a:path>
              </a:pathLst>
            </a:custGeom>
            <a:solidFill>
              <a:srgbClr val="3EC5E8"/>
            </a:solidFill>
          </p:spPr>
          <p:txBody>
            <a:bodyPr/>
            <a:lstStyle/>
            <a:p>
              <a:endParaRPr lang="en-US"/>
            </a:p>
          </p:txBody>
        </p:sp>
        <p:sp>
          <p:nvSpPr>
            <p:cNvPr id="18" name="TextBox 18"/>
            <p:cNvSpPr txBox="1"/>
            <p:nvPr/>
          </p:nvSpPr>
          <p:spPr>
            <a:xfrm>
              <a:off x="0" y="-57150"/>
              <a:ext cx="949801" cy="735799"/>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5537725" y="7087543"/>
            <a:ext cx="3606275" cy="2576746"/>
            <a:chOff x="0" y="0"/>
            <a:chExt cx="949801" cy="678649"/>
          </a:xfrm>
        </p:grpSpPr>
        <p:sp>
          <p:nvSpPr>
            <p:cNvPr id="20" name="Freeform 20"/>
            <p:cNvSpPr/>
            <p:nvPr/>
          </p:nvSpPr>
          <p:spPr>
            <a:xfrm>
              <a:off x="0" y="0"/>
              <a:ext cx="949801" cy="678649"/>
            </a:xfrm>
            <a:custGeom>
              <a:avLst/>
              <a:gdLst/>
              <a:ahLst/>
              <a:cxnLst/>
              <a:rect l="l" t="t" r="r" b="b"/>
              <a:pathLst>
                <a:path w="949801" h="678649">
                  <a:moveTo>
                    <a:pt x="0" y="0"/>
                  </a:moveTo>
                  <a:lnTo>
                    <a:pt x="949801" y="0"/>
                  </a:lnTo>
                  <a:lnTo>
                    <a:pt x="949801" y="678649"/>
                  </a:lnTo>
                  <a:lnTo>
                    <a:pt x="0" y="678649"/>
                  </a:lnTo>
                  <a:close/>
                </a:path>
              </a:pathLst>
            </a:custGeom>
            <a:solidFill>
              <a:srgbClr val="3EC5E8"/>
            </a:solidFill>
          </p:spPr>
          <p:txBody>
            <a:bodyPr/>
            <a:lstStyle/>
            <a:p>
              <a:endParaRPr lang="en-US"/>
            </a:p>
          </p:txBody>
        </p:sp>
        <p:sp>
          <p:nvSpPr>
            <p:cNvPr id="21" name="TextBox 21"/>
            <p:cNvSpPr txBox="1"/>
            <p:nvPr/>
          </p:nvSpPr>
          <p:spPr>
            <a:xfrm>
              <a:off x="0" y="-57150"/>
              <a:ext cx="949801" cy="735799"/>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rot="-10800000">
            <a:off x="1028700" y="1934050"/>
            <a:ext cx="7112514" cy="2576746"/>
            <a:chOff x="0" y="0"/>
            <a:chExt cx="1121773" cy="406400"/>
          </a:xfrm>
        </p:grpSpPr>
        <p:sp>
          <p:nvSpPr>
            <p:cNvPr id="23" name="Freeform 23"/>
            <p:cNvSpPr/>
            <p:nvPr/>
          </p:nvSpPr>
          <p:spPr>
            <a:xfrm>
              <a:off x="0" y="0"/>
              <a:ext cx="1121773" cy="406400"/>
            </a:xfrm>
            <a:custGeom>
              <a:avLst/>
              <a:gdLst/>
              <a:ahLst/>
              <a:cxnLst/>
              <a:rect l="l" t="t" r="r" b="b"/>
              <a:pathLst>
                <a:path w="1121773" h="406400">
                  <a:moveTo>
                    <a:pt x="0" y="0"/>
                  </a:moveTo>
                  <a:lnTo>
                    <a:pt x="918573" y="0"/>
                  </a:lnTo>
                  <a:lnTo>
                    <a:pt x="1121773" y="203200"/>
                  </a:lnTo>
                  <a:lnTo>
                    <a:pt x="918573" y="406400"/>
                  </a:lnTo>
                  <a:lnTo>
                    <a:pt x="0" y="406400"/>
                  </a:lnTo>
                  <a:lnTo>
                    <a:pt x="203200" y="203200"/>
                  </a:lnTo>
                  <a:lnTo>
                    <a:pt x="0" y="0"/>
                  </a:lnTo>
                  <a:close/>
                </a:path>
              </a:pathLst>
            </a:custGeom>
            <a:solidFill>
              <a:srgbClr val="3EC5E8"/>
            </a:solidFill>
          </p:spPr>
          <p:txBody>
            <a:bodyPr/>
            <a:lstStyle/>
            <a:p>
              <a:endParaRPr lang="en-US"/>
            </a:p>
          </p:txBody>
        </p:sp>
        <p:sp>
          <p:nvSpPr>
            <p:cNvPr id="24" name="TextBox 24"/>
            <p:cNvSpPr txBox="1"/>
            <p:nvPr/>
          </p:nvSpPr>
          <p:spPr>
            <a:xfrm>
              <a:off x="177800" y="-57150"/>
              <a:ext cx="867773" cy="46355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5537725" y="1934050"/>
            <a:ext cx="3606275" cy="2576746"/>
            <a:chOff x="0" y="0"/>
            <a:chExt cx="949801" cy="678649"/>
          </a:xfrm>
        </p:grpSpPr>
        <p:sp>
          <p:nvSpPr>
            <p:cNvPr id="26" name="Freeform 26"/>
            <p:cNvSpPr/>
            <p:nvPr/>
          </p:nvSpPr>
          <p:spPr>
            <a:xfrm>
              <a:off x="0" y="0"/>
              <a:ext cx="949801" cy="678649"/>
            </a:xfrm>
            <a:custGeom>
              <a:avLst/>
              <a:gdLst/>
              <a:ahLst/>
              <a:cxnLst/>
              <a:rect l="l" t="t" r="r" b="b"/>
              <a:pathLst>
                <a:path w="949801" h="678649">
                  <a:moveTo>
                    <a:pt x="0" y="0"/>
                  </a:moveTo>
                  <a:lnTo>
                    <a:pt x="949801" y="0"/>
                  </a:lnTo>
                  <a:lnTo>
                    <a:pt x="949801" y="678649"/>
                  </a:lnTo>
                  <a:lnTo>
                    <a:pt x="0" y="678649"/>
                  </a:lnTo>
                  <a:close/>
                </a:path>
              </a:pathLst>
            </a:custGeom>
            <a:solidFill>
              <a:srgbClr val="3EC5E8"/>
            </a:solidFill>
          </p:spPr>
          <p:txBody>
            <a:bodyPr/>
            <a:lstStyle/>
            <a:p>
              <a:endParaRPr lang="en-US"/>
            </a:p>
          </p:txBody>
        </p:sp>
        <p:sp>
          <p:nvSpPr>
            <p:cNvPr id="27" name="TextBox 27"/>
            <p:cNvSpPr txBox="1"/>
            <p:nvPr/>
          </p:nvSpPr>
          <p:spPr>
            <a:xfrm>
              <a:off x="0" y="-57150"/>
              <a:ext cx="949801" cy="735799"/>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10086975" y="1934050"/>
            <a:ext cx="7112514" cy="2576746"/>
            <a:chOff x="0" y="0"/>
            <a:chExt cx="1121773" cy="406400"/>
          </a:xfrm>
        </p:grpSpPr>
        <p:sp>
          <p:nvSpPr>
            <p:cNvPr id="29" name="Freeform 29"/>
            <p:cNvSpPr/>
            <p:nvPr/>
          </p:nvSpPr>
          <p:spPr>
            <a:xfrm>
              <a:off x="0" y="0"/>
              <a:ext cx="1121773" cy="406400"/>
            </a:xfrm>
            <a:custGeom>
              <a:avLst/>
              <a:gdLst/>
              <a:ahLst/>
              <a:cxnLst/>
              <a:rect l="l" t="t" r="r" b="b"/>
              <a:pathLst>
                <a:path w="1121773" h="406400">
                  <a:moveTo>
                    <a:pt x="0" y="0"/>
                  </a:moveTo>
                  <a:lnTo>
                    <a:pt x="918573" y="0"/>
                  </a:lnTo>
                  <a:lnTo>
                    <a:pt x="1121773" y="203200"/>
                  </a:lnTo>
                  <a:lnTo>
                    <a:pt x="918573" y="406400"/>
                  </a:lnTo>
                  <a:lnTo>
                    <a:pt x="0" y="406400"/>
                  </a:lnTo>
                  <a:lnTo>
                    <a:pt x="203200" y="203200"/>
                  </a:lnTo>
                  <a:lnTo>
                    <a:pt x="0" y="0"/>
                  </a:lnTo>
                  <a:close/>
                </a:path>
              </a:pathLst>
            </a:custGeom>
            <a:solidFill>
              <a:srgbClr val="4A4A4A"/>
            </a:solidFill>
          </p:spPr>
          <p:txBody>
            <a:bodyPr/>
            <a:lstStyle/>
            <a:p>
              <a:endParaRPr lang="en-US"/>
            </a:p>
          </p:txBody>
        </p:sp>
        <p:sp>
          <p:nvSpPr>
            <p:cNvPr id="30" name="TextBox 30"/>
            <p:cNvSpPr txBox="1"/>
            <p:nvPr/>
          </p:nvSpPr>
          <p:spPr>
            <a:xfrm>
              <a:off x="177800" y="-57150"/>
              <a:ext cx="867773" cy="463550"/>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9144000" y="1934050"/>
            <a:ext cx="3606275" cy="2576746"/>
            <a:chOff x="0" y="0"/>
            <a:chExt cx="949801" cy="678649"/>
          </a:xfrm>
        </p:grpSpPr>
        <p:sp>
          <p:nvSpPr>
            <p:cNvPr id="32" name="Freeform 32"/>
            <p:cNvSpPr/>
            <p:nvPr/>
          </p:nvSpPr>
          <p:spPr>
            <a:xfrm>
              <a:off x="0" y="0"/>
              <a:ext cx="949801" cy="678649"/>
            </a:xfrm>
            <a:custGeom>
              <a:avLst/>
              <a:gdLst/>
              <a:ahLst/>
              <a:cxnLst/>
              <a:rect l="l" t="t" r="r" b="b"/>
              <a:pathLst>
                <a:path w="949801" h="678649">
                  <a:moveTo>
                    <a:pt x="0" y="0"/>
                  </a:moveTo>
                  <a:lnTo>
                    <a:pt x="949801" y="0"/>
                  </a:lnTo>
                  <a:lnTo>
                    <a:pt x="949801" y="678649"/>
                  </a:lnTo>
                  <a:lnTo>
                    <a:pt x="0" y="678649"/>
                  </a:lnTo>
                  <a:close/>
                </a:path>
              </a:pathLst>
            </a:custGeom>
            <a:solidFill>
              <a:srgbClr val="4A4A4A"/>
            </a:solidFill>
          </p:spPr>
          <p:txBody>
            <a:bodyPr/>
            <a:lstStyle/>
            <a:p>
              <a:endParaRPr lang="en-US"/>
            </a:p>
          </p:txBody>
        </p:sp>
        <p:sp>
          <p:nvSpPr>
            <p:cNvPr id="33" name="TextBox 33"/>
            <p:cNvSpPr txBox="1"/>
            <p:nvPr/>
          </p:nvSpPr>
          <p:spPr>
            <a:xfrm>
              <a:off x="0" y="-57150"/>
              <a:ext cx="949801" cy="735799"/>
            </a:xfrm>
            <a:prstGeom prst="rect">
              <a:avLst/>
            </a:prstGeom>
          </p:spPr>
          <p:txBody>
            <a:bodyPr lIns="50800" tIns="50800" rIns="50800" bIns="50800" rtlCol="0" anchor="ctr"/>
            <a:lstStyle/>
            <a:p>
              <a:pPr algn="ctr">
                <a:lnSpc>
                  <a:spcPts val="2659"/>
                </a:lnSpc>
              </a:pPr>
              <a:endParaRPr/>
            </a:p>
          </p:txBody>
        </p:sp>
      </p:grpSp>
      <p:grpSp>
        <p:nvGrpSpPr>
          <p:cNvPr id="34" name="Group 34"/>
          <p:cNvGrpSpPr/>
          <p:nvPr/>
        </p:nvGrpSpPr>
        <p:grpSpPr>
          <a:xfrm>
            <a:off x="10146786" y="7087543"/>
            <a:ext cx="7112514" cy="2576746"/>
            <a:chOff x="0" y="0"/>
            <a:chExt cx="1121773" cy="406400"/>
          </a:xfrm>
        </p:grpSpPr>
        <p:sp>
          <p:nvSpPr>
            <p:cNvPr id="35" name="Freeform 35"/>
            <p:cNvSpPr/>
            <p:nvPr/>
          </p:nvSpPr>
          <p:spPr>
            <a:xfrm>
              <a:off x="0" y="0"/>
              <a:ext cx="1121773" cy="406400"/>
            </a:xfrm>
            <a:custGeom>
              <a:avLst/>
              <a:gdLst/>
              <a:ahLst/>
              <a:cxnLst/>
              <a:rect l="l" t="t" r="r" b="b"/>
              <a:pathLst>
                <a:path w="1121773" h="406400">
                  <a:moveTo>
                    <a:pt x="0" y="0"/>
                  </a:moveTo>
                  <a:lnTo>
                    <a:pt x="918573" y="0"/>
                  </a:lnTo>
                  <a:lnTo>
                    <a:pt x="1121773" y="203200"/>
                  </a:lnTo>
                  <a:lnTo>
                    <a:pt x="918573" y="406400"/>
                  </a:lnTo>
                  <a:lnTo>
                    <a:pt x="0" y="406400"/>
                  </a:lnTo>
                  <a:lnTo>
                    <a:pt x="203200" y="203200"/>
                  </a:lnTo>
                  <a:lnTo>
                    <a:pt x="0" y="0"/>
                  </a:lnTo>
                  <a:close/>
                </a:path>
              </a:pathLst>
            </a:custGeom>
            <a:solidFill>
              <a:srgbClr val="4A4A4A"/>
            </a:solidFill>
          </p:spPr>
          <p:txBody>
            <a:bodyPr/>
            <a:lstStyle/>
            <a:p>
              <a:endParaRPr lang="en-US"/>
            </a:p>
          </p:txBody>
        </p:sp>
        <p:sp>
          <p:nvSpPr>
            <p:cNvPr id="36" name="TextBox 36"/>
            <p:cNvSpPr txBox="1"/>
            <p:nvPr/>
          </p:nvSpPr>
          <p:spPr>
            <a:xfrm>
              <a:off x="177800" y="-57150"/>
              <a:ext cx="867773" cy="463550"/>
            </a:xfrm>
            <a:prstGeom prst="rect">
              <a:avLst/>
            </a:prstGeom>
          </p:spPr>
          <p:txBody>
            <a:bodyPr lIns="50800" tIns="50800" rIns="50800" bIns="50800" rtlCol="0" anchor="ctr"/>
            <a:lstStyle/>
            <a:p>
              <a:pPr algn="ctr">
                <a:lnSpc>
                  <a:spcPts val="2659"/>
                </a:lnSpc>
              </a:pPr>
              <a:endParaRPr/>
            </a:p>
          </p:txBody>
        </p:sp>
      </p:grpSp>
      <p:grpSp>
        <p:nvGrpSpPr>
          <p:cNvPr id="37" name="Group 37"/>
          <p:cNvGrpSpPr/>
          <p:nvPr/>
        </p:nvGrpSpPr>
        <p:grpSpPr>
          <a:xfrm>
            <a:off x="9144000" y="7087543"/>
            <a:ext cx="3606275" cy="2576746"/>
            <a:chOff x="0" y="0"/>
            <a:chExt cx="949801" cy="678649"/>
          </a:xfrm>
        </p:grpSpPr>
        <p:sp>
          <p:nvSpPr>
            <p:cNvPr id="38" name="Freeform 38"/>
            <p:cNvSpPr/>
            <p:nvPr/>
          </p:nvSpPr>
          <p:spPr>
            <a:xfrm>
              <a:off x="0" y="0"/>
              <a:ext cx="949801" cy="678649"/>
            </a:xfrm>
            <a:custGeom>
              <a:avLst/>
              <a:gdLst/>
              <a:ahLst/>
              <a:cxnLst/>
              <a:rect l="l" t="t" r="r" b="b"/>
              <a:pathLst>
                <a:path w="949801" h="678649">
                  <a:moveTo>
                    <a:pt x="0" y="0"/>
                  </a:moveTo>
                  <a:lnTo>
                    <a:pt x="949801" y="0"/>
                  </a:lnTo>
                  <a:lnTo>
                    <a:pt x="949801" y="678649"/>
                  </a:lnTo>
                  <a:lnTo>
                    <a:pt x="0" y="678649"/>
                  </a:lnTo>
                  <a:close/>
                </a:path>
              </a:pathLst>
            </a:custGeom>
            <a:solidFill>
              <a:srgbClr val="4A4A4A"/>
            </a:solidFill>
          </p:spPr>
          <p:txBody>
            <a:bodyPr/>
            <a:lstStyle/>
            <a:p>
              <a:endParaRPr lang="en-US"/>
            </a:p>
          </p:txBody>
        </p:sp>
        <p:sp>
          <p:nvSpPr>
            <p:cNvPr id="39" name="TextBox 39"/>
            <p:cNvSpPr txBox="1"/>
            <p:nvPr/>
          </p:nvSpPr>
          <p:spPr>
            <a:xfrm>
              <a:off x="0" y="-57150"/>
              <a:ext cx="949801" cy="735799"/>
            </a:xfrm>
            <a:prstGeom prst="rect">
              <a:avLst/>
            </a:prstGeom>
          </p:spPr>
          <p:txBody>
            <a:bodyPr lIns="50800" tIns="50800" rIns="50800" bIns="50800" rtlCol="0" anchor="ctr"/>
            <a:lstStyle/>
            <a:p>
              <a:pPr algn="ctr">
                <a:lnSpc>
                  <a:spcPts val="2659"/>
                </a:lnSpc>
              </a:pPr>
              <a:endParaRPr/>
            </a:p>
          </p:txBody>
        </p:sp>
      </p:grpSp>
      <p:grpSp>
        <p:nvGrpSpPr>
          <p:cNvPr id="40" name="Group 40"/>
          <p:cNvGrpSpPr/>
          <p:nvPr/>
        </p:nvGrpSpPr>
        <p:grpSpPr>
          <a:xfrm rot="7195172">
            <a:off x="16805764" y="-8374682"/>
            <a:ext cx="7685996" cy="13182860"/>
            <a:chOff x="0" y="0"/>
            <a:chExt cx="3235694" cy="5549795"/>
          </a:xfrm>
        </p:grpSpPr>
        <p:sp>
          <p:nvSpPr>
            <p:cNvPr id="41" name="Freeform 41"/>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2" name="TextBox 42"/>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grpSp>
        <p:nvGrpSpPr>
          <p:cNvPr id="43" name="Group 43"/>
          <p:cNvGrpSpPr/>
          <p:nvPr/>
        </p:nvGrpSpPr>
        <p:grpSpPr>
          <a:xfrm rot="-7209643">
            <a:off x="-8293207" y="-7114636"/>
            <a:ext cx="7685996" cy="13182860"/>
            <a:chOff x="0" y="0"/>
            <a:chExt cx="3235694" cy="5549795"/>
          </a:xfrm>
        </p:grpSpPr>
        <p:sp>
          <p:nvSpPr>
            <p:cNvPr id="44" name="Freeform 44"/>
            <p:cNvSpPr/>
            <p:nvPr/>
          </p:nvSpPr>
          <p:spPr>
            <a:xfrm>
              <a:off x="0" y="0"/>
              <a:ext cx="3235694" cy="5549795"/>
            </a:xfrm>
            <a:custGeom>
              <a:avLst/>
              <a:gdLst/>
              <a:ahLst/>
              <a:cxnLst/>
              <a:rect l="l" t="t" r="r" b="b"/>
              <a:pathLst>
                <a:path w="3235694" h="5549795">
                  <a:moveTo>
                    <a:pt x="0" y="0"/>
                  </a:moveTo>
                  <a:lnTo>
                    <a:pt x="3235694" y="0"/>
                  </a:lnTo>
                  <a:lnTo>
                    <a:pt x="3235694" y="5549795"/>
                  </a:lnTo>
                  <a:lnTo>
                    <a:pt x="0" y="5549795"/>
                  </a:lnTo>
                  <a:close/>
                </a:path>
              </a:pathLst>
            </a:custGeom>
            <a:solidFill>
              <a:srgbClr val="4A4A4A"/>
            </a:solidFill>
          </p:spPr>
          <p:txBody>
            <a:bodyPr/>
            <a:lstStyle/>
            <a:p>
              <a:endParaRPr lang="en-US"/>
            </a:p>
          </p:txBody>
        </p:sp>
        <p:sp>
          <p:nvSpPr>
            <p:cNvPr id="45" name="TextBox 45"/>
            <p:cNvSpPr txBox="1"/>
            <p:nvPr/>
          </p:nvSpPr>
          <p:spPr>
            <a:xfrm>
              <a:off x="0" y="-57150"/>
              <a:ext cx="3235694" cy="5606945"/>
            </a:xfrm>
            <a:prstGeom prst="rect">
              <a:avLst/>
            </a:prstGeom>
          </p:spPr>
          <p:txBody>
            <a:bodyPr lIns="50800" tIns="50800" rIns="50800" bIns="50800" rtlCol="0" anchor="ctr"/>
            <a:lstStyle/>
            <a:p>
              <a:pPr algn="ctr">
                <a:lnSpc>
                  <a:spcPts val="2659"/>
                </a:lnSpc>
              </a:pPr>
              <a:endParaRPr/>
            </a:p>
          </p:txBody>
        </p:sp>
      </p:grpSp>
      <p:sp>
        <p:nvSpPr>
          <p:cNvPr id="46" name="Freeform 46"/>
          <p:cNvSpPr/>
          <p:nvPr/>
        </p:nvSpPr>
        <p:spPr>
          <a:xfrm rot="-7385021" flipV="1">
            <a:off x="16411412" y="38648"/>
            <a:ext cx="10671213" cy="6669508"/>
          </a:xfrm>
          <a:custGeom>
            <a:avLst/>
            <a:gdLst/>
            <a:ahLst/>
            <a:cxnLst/>
            <a:rect l="l" t="t" r="r" b="b"/>
            <a:pathLst>
              <a:path w="10671213" h="6669508">
                <a:moveTo>
                  <a:pt x="0" y="6669508"/>
                </a:moveTo>
                <a:lnTo>
                  <a:pt x="10671213" y="6669508"/>
                </a:lnTo>
                <a:lnTo>
                  <a:pt x="10671213" y="0"/>
                </a:lnTo>
                <a:lnTo>
                  <a:pt x="0" y="0"/>
                </a:lnTo>
                <a:lnTo>
                  <a:pt x="0" y="666950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7" name="Freeform 47"/>
          <p:cNvSpPr/>
          <p:nvPr/>
        </p:nvSpPr>
        <p:spPr>
          <a:xfrm rot="7382789" flipH="1" flipV="1">
            <a:off x="-8706126" y="38573"/>
            <a:ext cx="10671213" cy="6669508"/>
          </a:xfrm>
          <a:custGeom>
            <a:avLst/>
            <a:gdLst/>
            <a:ahLst/>
            <a:cxnLst/>
            <a:rect l="l" t="t" r="r" b="b"/>
            <a:pathLst>
              <a:path w="10671213" h="6669508">
                <a:moveTo>
                  <a:pt x="10671213" y="6669508"/>
                </a:moveTo>
                <a:lnTo>
                  <a:pt x="0" y="6669508"/>
                </a:lnTo>
                <a:lnTo>
                  <a:pt x="0" y="0"/>
                </a:lnTo>
                <a:lnTo>
                  <a:pt x="10671213" y="0"/>
                </a:lnTo>
                <a:lnTo>
                  <a:pt x="10671213" y="666950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8" name="TextBox 48"/>
          <p:cNvSpPr txBox="1"/>
          <p:nvPr/>
        </p:nvSpPr>
        <p:spPr>
          <a:xfrm>
            <a:off x="3275620" y="2949691"/>
            <a:ext cx="4524211" cy="535940"/>
          </a:xfrm>
          <a:prstGeom prst="rect">
            <a:avLst/>
          </a:prstGeom>
        </p:spPr>
        <p:txBody>
          <a:bodyPr lIns="0" tIns="0" rIns="0" bIns="0" rtlCol="0" anchor="t">
            <a:spAutoFit/>
          </a:bodyPr>
          <a:lstStyle/>
          <a:p>
            <a:pPr algn="l">
              <a:lnSpc>
                <a:spcPts val="3954"/>
              </a:lnSpc>
            </a:pPr>
            <a:r>
              <a:rPr lang="en-US" sz="3499" spc="-104">
                <a:solidFill>
                  <a:srgbClr val="2E323B"/>
                </a:solidFill>
                <a:latin typeface="Poppins Bold"/>
                <a:ea typeface="Poppins Bold"/>
                <a:cs typeface="Poppins Bold"/>
                <a:sym typeface="Poppins Bold"/>
              </a:rPr>
              <a:t>Easy To Use Services</a:t>
            </a:r>
          </a:p>
        </p:txBody>
      </p:sp>
      <p:sp>
        <p:nvSpPr>
          <p:cNvPr id="49" name="TextBox 49"/>
          <p:cNvSpPr txBox="1"/>
          <p:nvPr/>
        </p:nvSpPr>
        <p:spPr>
          <a:xfrm>
            <a:off x="3945487" y="685165"/>
            <a:ext cx="10397026" cy="626110"/>
          </a:xfrm>
          <a:prstGeom prst="rect">
            <a:avLst/>
          </a:prstGeom>
        </p:spPr>
        <p:txBody>
          <a:bodyPr lIns="0" tIns="0" rIns="0" bIns="0" rtlCol="0" anchor="t">
            <a:spAutoFit/>
          </a:bodyPr>
          <a:lstStyle/>
          <a:p>
            <a:pPr algn="l">
              <a:lnSpc>
                <a:spcPts val="4519"/>
              </a:lnSpc>
            </a:pPr>
            <a:r>
              <a:rPr lang="en-US" sz="3999" spc="-119">
                <a:solidFill>
                  <a:srgbClr val="000000"/>
                </a:solidFill>
                <a:latin typeface="Poppins Bold"/>
                <a:ea typeface="Poppins Bold"/>
                <a:cs typeface="Poppins Bold"/>
                <a:sym typeface="Poppins Bold"/>
              </a:rPr>
              <a:t>Why is Customer Experience important?</a:t>
            </a:r>
          </a:p>
        </p:txBody>
      </p:sp>
      <p:sp>
        <p:nvSpPr>
          <p:cNvPr id="50" name="TextBox 50"/>
          <p:cNvSpPr txBox="1"/>
          <p:nvPr/>
        </p:nvSpPr>
        <p:spPr>
          <a:xfrm>
            <a:off x="3275620" y="8103184"/>
            <a:ext cx="4524211" cy="535940"/>
          </a:xfrm>
          <a:prstGeom prst="rect">
            <a:avLst/>
          </a:prstGeom>
        </p:spPr>
        <p:txBody>
          <a:bodyPr lIns="0" tIns="0" rIns="0" bIns="0" rtlCol="0" anchor="t">
            <a:spAutoFit/>
          </a:bodyPr>
          <a:lstStyle/>
          <a:p>
            <a:pPr algn="l">
              <a:lnSpc>
                <a:spcPts val="3954"/>
              </a:lnSpc>
            </a:pPr>
            <a:r>
              <a:rPr lang="en-US" sz="3499" spc="-104">
                <a:solidFill>
                  <a:srgbClr val="2E323B"/>
                </a:solidFill>
                <a:latin typeface="Poppins Bold"/>
                <a:ea typeface="Poppins Bold"/>
                <a:cs typeface="Poppins Bold"/>
                <a:sym typeface="Poppins Bold"/>
              </a:rPr>
              <a:t>Satisfied Customers</a:t>
            </a:r>
          </a:p>
        </p:txBody>
      </p:sp>
      <p:sp>
        <p:nvSpPr>
          <p:cNvPr id="51" name="TextBox 51"/>
          <p:cNvSpPr txBox="1"/>
          <p:nvPr/>
        </p:nvSpPr>
        <p:spPr>
          <a:xfrm>
            <a:off x="10947137" y="2702041"/>
            <a:ext cx="4138659" cy="1031240"/>
          </a:xfrm>
          <a:prstGeom prst="rect">
            <a:avLst/>
          </a:prstGeom>
        </p:spPr>
        <p:txBody>
          <a:bodyPr lIns="0" tIns="0" rIns="0" bIns="0" rtlCol="0" anchor="t">
            <a:spAutoFit/>
          </a:bodyPr>
          <a:lstStyle/>
          <a:p>
            <a:pPr algn="ctr">
              <a:lnSpc>
                <a:spcPts val="3954"/>
              </a:lnSpc>
            </a:pPr>
            <a:r>
              <a:rPr lang="en-US" sz="3499" spc="-104">
                <a:solidFill>
                  <a:srgbClr val="FFFFFF"/>
                </a:solidFill>
                <a:latin typeface="Poppins Bold"/>
                <a:ea typeface="Poppins Bold"/>
                <a:cs typeface="Poppins Bold"/>
                <a:sym typeface="Poppins Bold"/>
              </a:rPr>
              <a:t>Decreased Cost to Serve</a:t>
            </a:r>
          </a:p>
        </p:txBody>
      </p:sp>
      <p:sp>
        <p:nvSpPr>
          <p:cNvPr id="52" name="TextBox 52"/>
          <p:cNvSpPr txBox="1"/>
          <p:nvPr/>
        </p:nvSpPr>
        <p:spPr>
          <a:xfrm>
            <a:off x="10710864" y="5278787"/>
            <a:ext cx="4524211" cy="1031240"/>
          </a:xfrm>
          <a:prstGeom prst="rect">
            <a:avLst/>
          </a:prstGeom>
        </p:spPr>
        <p:txBody>
          <a:bodyPr lIns="0" tIns="0" rIns="0" bIns="0" rtlCol="0" anchor="t">
            <a:spAutoFit/>
          </a:bodyPr>
          <a:lstStyle/>
          <a:p>
            <a:pPr algn="ctr">
              <a:lnSpc>
                <a:spcPts val="3954"/>
              </a:lnSpc>
            </a:pPr>
            <a:r>
              <a:rPr lang="en-US" sz="3499" spc="-104">
                <a:solidFill>
                  <a:srgbClr val="2E323B"/>
                </a:solidFill>
                <a:latin typeface="Poppins Bold"/>
                <a:ea typeface="Poppins Bold"/>
                <a:cs typeface="Poppins Bold"/>
                <a:sym typeface="Poppins Bold"/>
              </a:rPr>
              <a:t>Improve Trust and Perception </a:t>
            </a:r>
          </a:p>
        </p:txBody>
      </p:sp>
      <p:sp>
        <p:nvSpPr>
          <p:cNvPr id="53" name="TextBox 53"/>
          <p:cNvSpPr txBox="1"/>
          <p:nvPr/>
        </p:nvSpPr>
        <p:spPr>
          <a:xfrm>
            <a:off x="10903640" y="7855534"/>
            <a:ext cx="4138659" cy="1031240"/>
          </a:xfrm>
          <a:prstGeom prst="rect">
            <a:avLst/>
          </a:prstGeom>
        </p:spPr>
        <p:txBody>
          <a:bodyPr lIns="0" tIns="0" rIns="0" bIns="0" rtlCol="0" anchor="t">
            <a:spAutoFit/>
          </a:bodyPr>
          <a:lstStyle/>
          <a:p>
            <a:pPr algn="ctr">
              <a:lnSpc>
                <a:spcPts val="3954"/>
              </a:lnSpc>
            </a:pPr>
            <a:r>
              <a:rPr lang="en-US" sz="3499" spc="-104">
                <a:solidFill>
                  <a:srgbClr val="FFFFFF"/>
                </a:solidFill>
                <a:latin typeface="Poppins Bold"/>
                <a:ea typeface="Poppins Bold"/>
                <a:cs typeface="Poppins Bold"/>
                <a:sym typeface="Poppins Bold"/>
              </a:rPr>
              <a:t>Boost Employee Morale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4510</TotalTime>
  <Words>427</Words>
  <Application>Microsoft Office PowerPoint</Application>
  <PresentationFormat>Custom</PresentationFormat>
  <Paragraphs>65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Arial</vt:lpstr>
      <vt:lpstr>Poppins 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Experience 101</dc:title>
  <dc:creator>McKee, Bobby</dc:creator>
  <cp:lastModifiedBy>Lange, Katherine</cp:lastModifiedBy>
  <cp:revision>19</cp:revision>
  <dcterms:created xsi:type="dcterms:W3CDTF">2006-08-16T00:00:00Z</dcterms:created>
  <dcterms:modified xsi:type="dcterms:W3CDTF">2024-08-20T11:39:57Z</dcterms:modified>
  <dc:identifier>DAGK8-C5tYY</dc:identifier>
</cp:coreProperties>
</file>