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7"/>
  </p:notesMasterIdLst>
  <p:sldIdLst>
    <p:sldId id="554" r:id="rId2"/>
    <p:sldId id="555" r:id="rId3"/>
    <p:sldId id="274" r:id="rId4"/>
    <p:sldId id="257" r:id="rId5"/>
    <p:sldId id="678" r:id="rId6"/>
    <p:sldId id="352" r:id="rId7"/>
    <p:sldId id="382" r:id="rId8"/>
    <p:sldId id="481" r:id="rId9"/>
    <p:sldId id="482" r:id="rId10"/>
    <p:sldId id="676" r:id="rId11"/>
    <p:sldId id="677" r:id="rId12"/>
    <p:sldId id="682" r:id="rId13"/>
    <p:sldId id="683" r:id="rId14"/>
    <p:sldId id="679" r:id="rId15"/>
    <p:sldId id="485" r:id="rId16"/>
    <p:sldId id="684" r:id="rId17"/>
    <p:sldId id="583" r:id="rId18"/>
    <p:sldId id="644" r:id="rId19"/>
    <p:sldId id="560" r:id="rId20"/>
    <p:sldId id="499" r:id="rId21"/>
    <p:sldId id="561" r:id="rId22"/>
    <p:sldId id="639" r:id="rId23"/>
    <p:sldId id="566" r:id="rId24"/>
    <p:sldId id="685" r:id="rId25"/>
    <p:sldId id="584" r:id="rId26"/>
    <p:sldId id="486" r:id="rId27"/>
    <p:sldId id="493" r:id="rId28"/>
    <p:sldId id="494" r:id="rId29"/>
    <p:sldId id="565" r:id="rId30"/>
    <p:sldId id="594" r:id="rId31"/>
    <p:sldId id="593" r:id="rId32"/>
    <p:sldId id="681" r:id="rId33"/>
    <p:sldId id="261" r:id="rId34"/>
    <p:sldId id="544" r:id="rId35"/>
    <p:sldId id="545" r:id="rId36"/>
    <p:sldId id="688" r:id="rId37"/>
    <p:sldId id="640" r:id="rId38"/>
    <p:sldId id="641" r:id="rId39"/>
    <p:sldId id="266" r:id="rId40"/>
    <p:sldId id="267" r:id="rId41"/>
    <p:sldId id="530" r:id="rId42"/>
    <p:sldId id="531" r:id="rId43"/>
    <p:sldId id="549" r:id="rId44"/>
    <p:sldId id="532" r:id="rId45"/>
    <p:sldId id="550" r:id="rId46"/>
    <p:sldId id="551" r:id="rId47"/>
    <p:sldId id="534" r:id="rId48"/>
    <p:sldId id="538" r:id="rId49"/>
    <p:sldId id="539" r:id="rId50"/>
    <p:sldId id="535" r:id="rId51"/>
    <p:sldId id="548" r:id="rId52"/>
    <p:sldId id="546" r:id="rId53"/>
    <p:sldId id="537" r:id="rId54"/>
    <p:sldId id="540" r:id="rId55"/>
    <p:sldId id="552" r:id="rId56"/>
    <p:sldId id="265" r:id="rId57"/>
    <p:sldId id="528" r:id="rId58"/>
    <p:sldId id="529" r:id="rId59"/>
    <p:sldId id="533" r:id="rId60"/>
    <p:sldId id="536" r:id="rId61"/>
    <p:sldId id="542" r:id="rId62"/>
    <p:sldId id="543" r:id="rId63"/>
    <p:sldId id="541" r:id="rId64"/>
    <p:sldId id="483" r:id="rId65"/>
    <p:sldId id="686" r:id="rId66"/>
    <p:sldId id="652" r:id="rId67"/>
    <p:sldId id="653" r:id="rId68"/>
    <p:sldId id="655" r:id="rId69"/>
    <p:sldId id="658" r:id="rId70"/>
    <p:sldId id="659" r:id="rId71"/>
    <p:sldId id="672" r:id="rId72"/>
    <p:sldId id="673" r:id="rId73"/>
    <p:sldId id="613" r:id="rId74"/>
    <p:sldId id="647" r:id="rId75"/>
    <p:sldId id="440" r:id="rId7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athan Mall" initials="NM" lastIdx="1" clrIdx="0">
    <p:extLst>
      <p:ext uri="{19B8F6BF-5375-455C-9EA6-DF929625EA0E}">
        <p15:presenceInfo xmlns:p15="http://schemas.microsoft.com/office/powerpoint/2012/main" userId="5b46f70c7b958ec7"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990" autoAdjust="0"/>
    <p:restoredTop sz="94660"/>
  </p:normalViewPr>
  <p:slideViewPr>
    <p:cSldViewPr snapToGrid="0">
      <p:cViewPr varScale="1">
        <p:scale>
          <a:sx n="76" d="100"/>
          <a:sy n="76" d="100"/>
        </p:scale>
        <p:origin x="120"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commentAuthors" Target="commentAuthors.xml"/><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87EC46-00CD-40A0-BF8F-56F897AAD1CF}" type="datetimeFigureOut">
              <a:rPr lang="en-US" smtClean="0"/>
              <a:t>8/20/2024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1972619-93F9-4AD5-BC30-ED75CA6292B4}" type="slidenum">
              <a:rPr lang="en-US" smtClean="0"/>
              <a:t>‹#›</a:t>
            </a:fld>
            <a:endParaRPr lang="en-US"/>
          </a:p>
        </p:txBody>
      </p:sp>
    </p:spTree>
    <p:extLst>
      <p:ext uri="{BB962C8B-B14F-4D97-AF65-F5344CB8AC3E}">
        <p14:creationId xmlns:p14="http://schemas.microsoft.com/office/powerpoint/2010/main" val="1728193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91BA11-3546-4B8A-B0B8-3950904B7763}" type="slidenum">
              <a:rPr lang="en-US" smtClean="0"/>
              <a:t>31</a:t>
            </a:fld>
            <a:endParaRPr lang="en-US"/>
          </a:p>
        </p:txBody>
      </p:sp>
    </p:spTree>
    <p:extLst>
      <p:ext uri="{BB962C8B-B14F-4D97-AF65-F5344CB8AC3E}">
        <p14:creationId xmlns:p14="http://schemas.microsoft.com/office/powerpoint/2010/main" val="4559040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DA478A-978F-4542-A4DA-EF0225524128}" type="slidenum">
              <a:rPr lang="en-US" smtClean="0"/>
              <a:t>66</a:t>
            </a:fld>
            <a:endParaRPr lang="en-US"/>
          </a:p>
        </p:txBody>
      </p:sp>
    </p:spTree>
    <p:extLst>
      <p:ext uri="{BB962C8B-B14F-4D97-AF65-F5344CB8AC3E}">
        <p14:creationId xmlns:p14="http://schemas.microsoft.com/office/powerpoint/2010/main" val="27840075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10B4C0-7212-F915-F1C7-DCE544322A1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151C748-DBF9-77F6-899D-FFB9E7D15EB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FE3C881-F99E-1CA1-8E2D-760866440967}"/>
              </a:ext>
            </a:extLst>
          </p:cNvPr>
          <p:cNvSpPr>
            <a:spLocks noGrp="1"/>
          </p:cNvSpPr>
          <p:nvPr>
            <p:ph type="dt" sz="half" idx="10"/>
          </p:nvPr>
        </p:nvSpPr>
        <p:spPr/>
        <p:txBody>
          <a:bodyPr/>
          <a:lstStyle/>
          <a:p>
            <a:fld id="{A7E6676E-39B2-48D6-B910-6A05B5089213}" type="datetimeFigureOut">
              <a:rPr lang="en-US" smtClean="0"/>
              <a:t>8/20/2024</a:t>
            </a:fld>
            <a:endParaRPr lang="en-US"/>
          </a:p>
        </p:txBody>
      </p:sp>
      <p:sp>
        <p:nvSpPr>
          <p:cNvPr id="5" name="Footer Placeholder 4">
            <a:extLst>
              <a:ext uri="{FF2B5EF4-FFF2-40B4-BE49-F238E27FC236}">
                <a16:creationId xmlns:a16="http://schemas.microsoft.com/office/drawing/2014/main" id="{A2C3157C-A73D-6FAB-4425-8D39542F58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0E83D1-8044-963F-2300-5164E57BE177}"/>
              </a:ext>
            </a:extLst>
          </p:cNvPr>
          <p:cNvSpPr>
            <a:spLocks noGrp="1"/>
          </p:cNvSpPr>
          <p:nvPr>
            <p:ph type="sldNum" sz="quarter" idx="12"/>
          </p:nvPr>
        </p:nvSpPr>
        <p:spPr/>
        <p:txBody>
          <a:bodyPr/>
          <a:lstStyle/>
          <a:p>
            <a:fld id="{7D3B770C-B978-4A69-911D-B70EB3D63323}" type="slidenum">
              <a:rPr lang="en-US" smtClean="0"/>
              <a:t>‹#›</a:t>
            </a:fld>
            <a:endParaRPr lang="en-US"/>
          </a:p>
        </p:txBody>
      </p:sp>
    </p:spTree>
    <p:extLst>
      <p:ext uri="{BB962C8B-B14F-4D97-AF65-F5344CB8AC3E}">
        <p14:creationId xmlns:p14="http://schemas.microsoft.com/office/powerpoint/2010/main" val="31538877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B4793-1132-978B-F9B6-0C3CF772171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05A61EF-82D2-C266-9847-E9E17D4B2DD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D1F0C2-DF05-1AD6-2B65-72D4CDA6D4EE}"/>
              </a:ext>
            </a:extLst>
          </p:cNvPr>
          <p:cNvSpPr>
            <a:spLocks noGrp="1"/>
          </p:cNvSpPr>
          <p:nvPr>
            <p:ph type="dt" sz="half" idx="10"/>
          </p:nvPr>
        </p:nvSpPr>
        <p:spPr/>
        <p:txBody>
          <a:bodyPr/>
          <a:lstStyle/>
          <a:p>
            <a:fld id="{A7E6676E-39B2-48D6-B910-6A05B5089213}" type="datetimeFigureOut">
              <a:rPr lang="en-US" smtClean="0"/>
              <a:t>8/20/2024</a:t>
            </a:fld>
            <a:endParaRPr lang="en-US"/>
          </a:p>
        </p:txBody>
      </p:sp>
      <p:sp>
        <p:nvSpPr>
          <p:cNvPr id="5" name="Footer Placeholder 4">
            <a:extLst>
              <a:ext uri="{FF2B5EF4-FFF2-40B4-BE49-F238E27FC236}">
                <a16:creationId xmlns:a16="http://schemas.microsoft.com/office/drawing/2014/main" id="{ECF4343F-1286-381D-800B-E2405CE7F4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A6C305-F66B-039E-0807-82EE3EFE7983}"/>
              </a:ext>
            </a:extLst>
          </p:cNvPr>
          <p:cNvSpPr>
            <a:spLocks noGrp="1"/>
          </p:cNvSpPr>
          <p:nvPr>
            <p:ph type="sldNum" sz="quarter" idx="12"/>
          </p:nvPr>
        </p:nvSpPr>
        <p:spPr/>
        <p:txBody>
          <a:bodyPr/>
          <a:lstStyle/>
          <a:p>
            <a:fld id="{7D3B770C-B978-4A69-911D-B70EB3D63323}" type="slidenum">
              <a:rPr lang="en-US" smtClean="0"/>
              <a:t>‹#›</a:t>
            </a:fld>
            <a:endParaRPr lang="en-US"/>
          </a:p>
        </p:txBody>
      </p:sp>
    </p:spTree>
    <p:extLst>
      <p:ext uri="{BB962C8B-B14F-4D97-AF65-F5344CB8AC3E}">
        <p14:creationId xmlns:p14="http://schemas.microsoft.com/office/powerpoint/2010/main" val="20318125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95A9DC0-BB80-8605-6532-C1A4F1FB304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DF5358A-2BD4-BF4A-8BBD-18F96E759EC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A6811C-7FAC-C49C-A524-A6C9A879AD31}"/>
              </a:ext>
            </a:extLst>
          </p:cNvPr>
          <p:cNvSpPr>
            <a:spLocks noGrp="1"/>
          </p:cNvSpPr>
          <p:nvPr>
            <p:ph type="dt" sz="half" idx="10"/>
          </p:nvPr>
        </p:nvSpPr>
        <p:spPr/>
        <p:txBody>
          <a:bodyPr/>
          <a:lstStyle/>
          <a:p>
            <a:fld id="{A7E6676E-39B2-48D6-B910-6A05B5089213}" type="datetimeFigureOut">
              <a:rPr lang="en-US" smtClean="0"/>
              <a:t>8/20/2024</a:t>
            </a:fld>
            <a:endParaRPr lang="en-US"/>
          </a:p>
        </p:txBody>
      </p:sp>
      <p:sp>
        <p:nvSpPr>
          <p:cNvPr id="5" name="Footer Placeholder 4">
            <a:extLst>
              <a:ext uri="{FF2B5EF4-FFF2-40B4-BE49-F238E27FC236}">
                <a16:creationId xmlns:a16="http://schemas.microsoft.com/office/drawing/2014/main" id="{4790FC0D-5F12-650B-DF73-8DBB17310B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0F78F3-10DB-1F0B-B6E1-25BFC089B147}"/>
              </a:ext>
            </a:extLst>
          </p:cNvPr>
          <p:cNvSpPr>
            <a:spLocks noGrp="1"/>
          </p:cNvSpPr>
          <p:nvPr>
            <p:ph type="sldNum" sz="quarter" idx="12"/>
          </p:nvPr>
        </p:nvSpPr>
        <p:spPr/>
        <p:txBody>
          <a:bodyPr/>
          <a:lstStyle/>
          <a:p>
            <a:fld id="{7D3B770C-B978-4A69-911D-B70EB3D63323}" type="slidenum">
              <a:rPr lang="en-US" smtClean="0"/>
              <a:t>‹#›</a:t>
            </a:fld>
            <a:endParaRPr lang="en-US"/>
          </a:p>
        </p:txBody>
      </p:sp>
    </p:spTree>
    <p:extLst>
      <p:ext uri="{BB962C8B-B14F-4D97-AF65-F5344CB8AC3E}">
        <p14:creationId xmlns:p14="http://schemas.microsoft.com/office/powerpoint/2010/main" val="12662465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6F6E1-FDA4-C1FE-6127-5E4DF4C55C6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3B27C2E-FCCF-4661-DE40-A57BEAAC5B4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2AF1F9-3D0C-E882-9FA2-6F7AA0D8CDCB}"/>
              </a:ext>
            </a:extLst>
          </p:cNvPr>
          <p:cNvSpPr>
            <a:spLocks noGrp="1"/>
          </p:cNvSpPr>
          <p:nvPr>
            <p:ph type="dt" sz="half" idx="10"/>
          </p:nvPr>
        </p:nvSpPr>
        <p:spPr/>
        <p:txBody>
          <a:bodyPr/>
          <a:lstStyle/>
          <a:p>
            <a:fld id="{A7E6676E-39B2-48D6-B910-6A05B5089213}" type="datetimeFigureOut">
              <a:rPr lang="en-US" smtClean="0"/>
              <a:t>8/20/2024</a:t>
            </a:fld>
            <a:endParaRPr lang="en-US"/>
          </a:p>
        </p:txBody>
      </p:sp>
      <p:sp>
        <p:nvSpPr>
          <p:cNvPr id="5" name="Footer Placeholder 4">
            <a:extLst>
              <a:ext uri="{FF2B5EF4-FFF2-40B4-BE49-F238E27FC236}">
                <a16:creationId xmlns:a16="http://schemas.microsoft.com/office/drawing/2014/main" id="{6DCFC91D-E3DB-6DFB-07EB-0373E994F8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93B6F5-9150-388D-B98F-895FEE3E5071}"/>
              </a:ext>
            </a:extLst>
          </p:cNvPr>
          <p:cNvSpPr>
            <a:spLocks noGrp="1"/>
          </p:cNvSpPr>
          <p:nvPr>
            <p:ph type="sldNum" sz="quarter" idx="12"/>
          </p:nvPr>
        </p:nvSpPr>
        <p:spPr/>
        <p:txBody>
          <a:bodyPr/>
          <a:lstStyle/>
          <a:p>
            <a:fld id="{7D3B770C-B978-4A69-911D-B70EB3D63323}" type="slidenum">
              <a:rPr lang="en-US" smtClean="0"/>
              <a:t>‹#›</a:t>
            </a:fld>
            <a:endParaRPr lang="en-US"/>
          </a:p>
        </p:txBody>
      </p:sp>
    </p:spTree>
    <p:extLst>
      <p:ext uri="{BB962C8B-B14F-4D97-AF65-F5344CB8AC3E}">
        <p14:creationId xmlns:p14="http://schemas.microsoft.com/office/powerpoint/2010/main" val="32539201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C80530-E422-2E48-B132-1DE78CAE0D6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5D55FD5-6410-4EC6-4B39-960293B913F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318D631-98B9-DE35-A5F2-9CA091FB5287}"/>
              </a:ext>
            </a:extLst>
          </p:cNvPr>
          <p:cNvSpPr>
            <a:spLocks noGrp="1"/>
          </p:cNvSpPr>
          <p:nvPr>
            <p:ph type="dt" sz="half" idx="10"/>
          </p:nvPr>
        </p:nvSpPr>
        <p:spPr/>
        <p:txBody>
          <a:bodyPr/>
          <a:lstStyle/>
          <a:p>
            <a:fld id="{A7E6676E-39B2-48D6-B910-6A05B5089213}" type="datetimeFigureOut">
              <a:rPr lang="en-US" smtClean="0"/>
              <a:t>8/20/2024</a:t>
            </a:fld>
            <a:endParaRPr lang="en-US"/>
          </a:p>
        </p:txBody>
      </p:sp>
      <p:sp>
        <p:nvSpPr>
          <p:cNvPr id="5" name="Footer Placeholder 4">
            <a:extLst>
              <a:ext uri="{FF2B5EF4-FFF2-40B4-BE49-F238E27FC236}">
                <a16:creationId xmlns:a16="http://schemas.microsoft.com/office/drawing/2014/main" id="{EEB11BF4-A033-5625-47B3-3659B6CE23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37ED2E-63D0-7A4B-F9AA-4D54AACAF7DE}"/>
              </a:ext>
            </a:extLst>
          </p:cNvPr>
          <p:cNvSpPr>
            <a:spLocks noGrp="1"/>
          </p:cNvSpPr>
          <p:nvPr>
            <p:ph type="sldNum" sz="quarter" idx="12"/>
          </p:nvPr>
        </p:nvSpPr>
        <p:spPr/>
        <p:txBody>
          <a:bodyPr/>
          <a:lstStyle/>
          <a:p>
            <a:fld id="{7D3B770C-B978-4A69-911D-B70EB3D63323}" type="slidenum">
              <a:rPr lang="en-US" smtClean="0"/>
              <a:t>‹#›</a:t>
            </a:fld>
            <a:endParaRPr lang="en-US"/>
          </a:p>
        </p:txBody>
      </p:sp>
    </p:spTree>
    <p:extLst>
      <p:ext uri="{BB962C8B-B14F-4D97-AF65-F5344CB8AC3E}">
        <p14:creationId xmlns:p14="http://schemas.microsoft.com/office/powerpoint/2010/main" val="11228471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5060E-0DA4-1173-B45C-0B6D8E7612C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B34A86F-5DD9-5F7E-0818-B3A0A6DF5AC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6625D35-C27C-255D-1E36-454C31E99B4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441885B-31F8-1F1D-806A-E3DBCA1929C2}"/>
              </a:ext>
            </a:extLst>
          </p:cNvPr>
          <p:cNvSpPr>
            <a:spLocks noGrp="1"/>
          </p:cNvSpPr>
          <p:nvPr>
            <p:ph type="dt" sz="half" idx="10"/>
          </p:nvPr>
        </p:nvSpPr>
        <p:spPr/>
        <p:txBody>
          <a:bodyPr/>
          <a:lstStyle/>
          <a:p>
            <a:fld id="{A7E6676E-39B2-48D6-B910-6A05B5089213}" type="datetimeFigureOut">
              <a:rPr lang="en-US" smtClean="0"/>
              <a:t>8/20/2024</a:t>
            </a:fld>
            <a:endParaRPr lang="en-US"/>
          </a:p>
        </p:txBody>
      </p:sp>
      <p:sp>
        <p:nvSpPr>
          <p:cNvPr id="6" name="Footer Placeholder 5">
            <a:extLst>
              <a:ext uri="{FF2B5EF4-FFF2-40B4-BE49-F238E27FC236}">
                <a16:creationId xmlns:a16="http://schemas.microsoft.com/office/drawing/2014/main" id="{511DC649-1291-0701-5C8B-9C212CBBA5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BF74B34-DB2A-F049-7308-7BFFF122255C}"/>
              </a:ext>
            </a:extLst>
          </p:cNvPr>
          <p:cNvSpPr>
            <a:spLocks noGrp="1"/>
          </p:cNvSpPr>
          <p:nvPr>
            <p:ph type="sldNum" sz="quarter" idx="12"/>
          </p:nvPr>
        </p:nvSpPr>
        <p:spPr/>
        <p:txBody>
          <a:bodyPr/>
          <a:lstStyle/>
          <a:p>
            <a:fld id="{7D3B770C-B978-4A69-911D-B70EB3D63323}" type="slidenum">
              <a:rPr lang="en-US" smtClean="0"/>
              <a:t>‹#›</a:t>
            </a:fld>
            <a:endParaRPr lang="en-US"/>
          </a:p>
        </p:txBody>
      </p:sp>
    </p:spTree>
    <p:extLst>
      <p:ext uri="{BB962C8B-B14F-4D97-AF65-F5344CB8AC3E}">
        <p14:creationId xmlns:p14="http://schemas.microsoft.com/office/powerpoint/2010/main" val="20344832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D9830-1C8F-92AB-D8EB-D77842007EB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0E5D5A8-E104-0788-7A15-80BC63D8D21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3B54A1C-E0D7-43E4-AB47-B34E485EA50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2C586BA-EADE-9DBF-69E8-8A3FEB13D1C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C381509-8061-4A8C-1755-D2E8063244A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CA42FD3-8D01-219E-C165-736FD11D7BB5}"/>
              </a:ext>
            </a:extLst>
          </p:cNvPr>
          <p:cNvSpPr>
            <a:spLocks noGrp="1"/>
          </p:cNvSpPr>
          <p:nvPr>
            <p:ph type="dt" sz="half" idx="10"/>
          </p:nvPr>
        </p:nvSpPr>
        <p:spPr/>
        <p:txBody>
          <a:bodyPr/>
          <a:lstStyle/>
          <a:p>
            <a:fld id="{A7E6676E-39B2-48D6-B910-6A05B5089213}" type="datetimeFigureOut">
              <a:rPr lang="en-US" smtClean="0"/>
              <a:t>8/20/2024</a:t>
            </a:fld>
            <a:endParaRPr lang="en-US"/>
          </a:p>
        </p:txBody>
      </p:sp>
      <p:sp>
        <p:nvSpPr>
          <p:cNvPr id="8" name="Footer Placeholder 7">
            <a:extLst>
              <a:ext uri="{FF2B5EF4-FFF2-40B4-BE49-F238E27FC236}">
                <a16:creationId xmlns:a16="http://schemas.microsoft.com/office/drawing/2014/main" id="{C122F990-CD65-95F5-B614-28015318A95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F08DE6D-DEF9-B78C-043C-280DD920CEDE}"/>
              </a:ext>
            </a:extLst>
          </p:cNvPr>
          <p:cNvSpPr>
            <a:spLocks noGrp="1"/>
          </p:cNvSpPr>
          <p:nvPr>
            <p:ph type="sldNum" sz="quarter" idx="12"/>
          </p:nvPr>
        </p:nvSpPr>
        <p:spPr/>
        <p:txBody>
          <a:bodyPr/>
          <a:lstStyle/>
          <a:p>
            <a:fld id="{7D3B770C-B978-4A69-911D-B70EB3D63323}" type="slidenum">
              <a:rPr lang="en-US" smtClean="0"/>
              <a:t>‹#›</a:t>
            </a:fld>
            <a:endParaRPr lang="en-US"/>
          </a:p>
        </p:txBody>
      </p:sp>
    </p:spTree>
    <p:extLst>
      <p:ext uri="{BB962C8B-B14F-4D97-AF65-F5344CB8AC3E}">
        <p14:creationId xmlns:p14="http://schemas.microsoft.com/office/powerpoint/2010/main" val="32915928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C91FF-672F-DFD4-B133-3671C8C8F39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7060470-F97B-EC97-502B-074B1BEF610F}"/>
              </a:ext>
            </a:extLst>
          </p:cNvPr>
          <p:cNvSpPr>
            <a:spLocks noGrp="1"/>
          </p:cNvSpPr>
          <p:nvPr>
            <p:ph type="dt" sz="half" idx="10"/>
          </p:nvPr>
        </p:nvSpPr>
        <p:spPr/>
        <p:txBody>
          <a:bodyPr/>
          <a:lstStyle/>
          <a:p>
            <a:fld id="{A7E6676E-39B2-48D6-B910-6A05B5089213}" type="datetimeFigureOut">
              <a:rPr lang="en-US" smtClean="0"/>
              <a:t>8/20/2024</a:t>
            </a:fld>
            <a:endParaRPr lang="en-US"/>
          </a:p>
        </p:txBody>
      </p:sp>
      <p:sp>
        <p:nvSpPr>
          <p:cNvPr id="4" name="Footer Placeholder 3">
            <a:extLst>
              <a:ext uri="{FF2B5EF4-FFF2-40B4-BE49-F238E27FC236}">
                <a16:creationId xmlns:a16="http://schemas.microsoft.com/office/drawing/2014/main" id="{7AAA8229-DE70-DE0A-A5C7-D0448F3095A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1AC9A8A-B3D0-7D04-E774-7988D32FBEB1}"/>
              </a:ext>
            </a:extLst>
          </p:cNvPr>
          <p:cNvSpPr>
            <a:spLocks noGrp="1"/>
          </p:cNvSpPr>
          <p:nvPr>
            <p:ph type="sldNum" sz="quarter" idx="12"/>
          </p:nvPr>
        </p:nvSpPr>
        <p:spPr/>
        <p:txBody>
          <a:bodyPr/>
          <a:lstStyle/>
          <a:p>
            <a:fld id="{7D3B770C-B978-4A69-911D-B70EB3D63323}" type="slidenum">
              <a:rPr lang="en-US" smtClean="0"/>
              <a:t>‹#›</a:t>
            </a:fld>
            <a:endParaRPr lang="en-US"/>
          </a:p>
        </p:txBody>
      </p:sp>
    </p:spTree>
    <p:extLst>
      <p:ext uri="{BB962C8B-B14F-4D97-AF65-F5344CB8AC3E}">
        <p14:creationId xmlns:p14="http://schemas.microsoft.com/office/powerpoint/2010/main" val="24970978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3E2A44D-E07F-07F6-86D8-BF6090B181F3}"/>
              </a:ext>
            </a:extLst>
          </p:cNvPr>
          <p:cNvSpPr>
            <a:spLocks noGrp="1"/>
          </p:cNvSpPr>
          <p:nvPr>
            <p:ph type="dt" sz="half" idx="10"/>
          </p:nvPr>
        </p:nvSpPr>
        <p:spPr/>
        <p:txBody>
          <a:bodyPr/>
          <a:lstStyle/>
          <a:p>
            <a:fld id="{A7E6676E-39B2-48D6-B910-6A05B5089213}" type="datetimeFigureOut">
              <a:rPr lang="en-US" smtClean="0"/>
              <a:t>8/20/2024</a:t>
            </a:fld>
            <a:endParaRPr lang="en-US"/>
          </a:p>
        </p:txBody>
      </p:sp>
      <p:sp>
        <p:nvSpPr>
          <p:cNvPr id="3" name="Footer Placeholder 2">
            <a:extLst>
              <a:ext uri="{FF2B5EF4-FFF2-40B4-BE49-F238E27FC236}">
                <a16:creationId xmlns:a16="http://schemas.microsoft.com/office/drawing/2014/main" id="{59B98144-84B6-00CA-F972-8FFC9EE4BC0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295AAC5-60F7-4080-3E2A-46CBDCFB629E}"/>
              </a:ext>
            </a:extLst>
          </p:cNvPr>
          <p:cNvSpPr>
            <a:spLocks noGrp="1"/>
          </p:cNvSpPr>
          <p:nvPr>
            <p:ph type="sldNum" sz="quarter" idx="12"/>
          </p:nvPr>
        </p:nvSpPr>
        <p:spPr/>
        <p:txBody>
          <a:bodyPr/>
          <a:lstStyle/>
          <a:p>
            <a:fld id="{7D3B770C-B978-4A69-911D-B70EB3D63323}" type="slidenum">
              <a:rPr lang="en-US" smtClean="0"/>
              <a:t>‹#›</a:t>
            </a:fld>
            <a:endParaRPr lang="en-US"/>
          </a:p>
        </p:txBody>
      </p:sp>
    </p:spTree>
    <p:extLst>
      <p:ext uri="{BB962C8B-B14F-4D97-AF65-F5344CB8AC3E}">
        <p14:creationId xmlns:p14="http://schemas.microsoft.com/office/powerpoint/2010/main" val="26514234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E4989-54FC-1F89-9D14-BEACBB2CCBE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7968926-D511-B7CC-7A75-AFC42E8EE5B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1119CF0-FA6B-7B69-FEA5-0E12AA3D16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F16F894-F868-021C-49D9-5B149057A2A3}"/>
              </a:ext>
            </a:extLst>
          </p:cNvPr>
          <p:cNvSpPr>
            <a:spLocks noGrp="1"/>
          </p:cNvSpPr>
          <p:nvPr>
            <p:ph type="dt" sz="half" idx="10"/>
          </p:nvPr>
        </p:nvSpPr>
        <p:spPr/>
        <p:txBody>
          <a:bodyPr/>
          <a:lstStyle/>
          <a:p>
            <a:fld id="{A7E6676E-39B2-48D6-B910-6A05B5089213}" type="datetimeFigureOut">
              <a:rPr lang="en-US" smtClean="0"/>
              <a:t>8/20/2024</a:t>
            </a:fld>
            <a:endParaRPr lang="en-US"/>
          </a:p>
        </p:txBody>
      </p:sp>
      <p:sp>
        <p:nvSpPr>
          <p:cNvPr id="6" name="Footer Placeholder 5">
            <a:extLst>
              <a:ext uri="{FF2B5EF4-FFF2-40B4-BE49-F238E27FC236}">
                <a16:creationId xmlns:a16="http://schemas.microsoft.com/office/drawing/2014/main" id="{58B6FB7F-32BB-81D0-4045-86B8BB2218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8A1608A-AEFB-5374-FB47-F6BCF6768406}"/>
              </a:ext>
            </a:extLst>
          </p:cNvPr>
          <p:cNvSpPr>
            <a:spLocks noGrp="1"/>
          </p:cNvSpPr>
          <p:nvPr>
            <p:ph type="sldNum" sz="quarter" idx="12"/>
          </p:nvPr>
        </p:nvSpPr>
        <p:spPr/>
        <p:txBody>
          <a:bodyPr/>
          <a:lstStyle/>
          <a:p>
            <a:fld id="{7D3B770C-B978-4A69-911D-B70EB3D63323}" type="slidenum">
              <a:rPr lang="en-US" smtClean="0"/>
              <a:t>‹#›</a:t>
            </a:fld>
            <a:endParaRPr lang="en-US"/>
          </a:p>
        </p:txBody>
      </p:sp>
    </p:spTree>
    <p:extLst>
      <p:ext uri="{BB962C8B-B14F-4D97-AF65-F5344CB8AC3E}">
        <p14:creationId xmlns:p14="http://schemas.microsoft.com/office/powerpoint/2010/main" val="21482373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9D3C8-681C-630A-C9F9-48A84EF0929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F85E47C-F80C-FE1F-C06A-16C147D75E4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C79AA82-D38B-CE43-D1F2-A627E0BC3B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27A8A79-65D1-3FF1-2A0C-F03C4B705F64}"/>
              </a:ext>
            </a:extLst>
          </p:cNvPr>
          <p:cNvSpPr>
            <a:spLocks noGrp="1"/>
          </p:cNvSpPr>
          <p:nvPr>
            <p:ph type="dt" sz="half" idx="10"/>
          </p:nvPr>
        </p:nvSpPr>
        <p:spPr/>
        <p:txBody>
          <a:bodyPr/>
          <a:lstStyle/>
          <a:p>
            <a:fld id="{A7E6676E-39B2-48D6-B910-6A05B5089213}" type="datetimeFigureOut">
              <a:rPr lang="en-US" smtClean="0"/>
              <a:t>8/20/2024</a:t>
            </a:fld>
            <a:endParaRPr lang="en-US"/>
          </a:p>
        </p:txBody>
      </p:sp>
      <p:sp>
        <p:nvSpPr>
          <p:cNvPr id="6" name="Footer Placeholder 5">
            <a:extLst>
              <a:ext uri="{FF2B5EF4-FFF2-40B4-BE49-F238E27FC236}">
                <a16:creationId xmlns:a16="http://schemas.microsoft.com/office/drawing/2014/main" id="{CFDEB7AA-6854-8664-3999-D326B3C6BD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3B19920-19D7-892F-695E-6F7B51DFC582}"/>
              </a:ext>
            </a:extLst>
          </p:cNvPr>
          <p:cNvSpPr>
            <a:spLocks noGrp="1"/>
          </p:cNvSpPr>
          <p:nvPr>
            <p:ph type="sldNum" sz="quarter" idx="12"/>
          </p:nvPr>
        </p:nvSpPr>
        <p:spPr/>
        <p:txBody>
          <a:bodyPr/>
          <a:lstStyle/>
          <a:p>
            <a:fld id="{7D3B770C-B978-4A69-911D-B70EB3D63323}" type="slidenum">
              <a:rPr lang="en-US" smtClean="0"/>
              <a:t>‹#›</a:t>
            </a:fld>
            <a:endParaRPr lang="en-US"/>
          </a:p>
        </p:txBody>
      </p:sp>
    </p:spTree>
    <p:extLst>
      <p:ext uri="{BB962C8B-B14F-4D97-AF65-F5344CB8AC3E}">
        <p14:creationId xmlns:p14="http://schemas.microsoft.com/office/powerpoint/2010/main" val="26496609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50024">
              <a:schemeClr val="accent6">
                <a:lumMod val="40000"/>
                <a:lumOff val="60000"/>
              </a:schemeClr>
            </a:gs>
            <a:gs pos="0">
              <a:schemeClr val="accent6">
                <a:lumMod val="20000"/>
                <a:lumOff val="80000"/>
              </a:schemeClr>
            </a:gs>
            <a:gs pos="74000">
              <a:schemeClr val="accent6">
                <a:lumMod val="60000"/>
                <a:lumOff val="40000"/>
              </a:schemeClr>
            </a:gs>
            <a:gs pos="83000">
              <a:schemeClr val="accent6">
                <a:lumMod val="40000"/>
                <a:lumOff val="60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6EB7373-5F9F-FDFC-7A66-39DA3F56C9F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EE40E9B-FB76-4F0D-D2B7-B97B6B9F1A9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B1FD60-B3BB-4A29-D92A-0F28192E8EC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E6676E-39B2-48D6-B910-6A05B5089213}" type="datetimeFigureOut">
              <a:rPr lang="en-US" smtClean="0"/>
              <a:t>8/20/2024</a:t>
            </a:fld>
            <a:endParaRPr lang="en-US"/>
          </a:p>
        </p:txBody>
      </p:sp>
      <p:sp>
        <p:nvSpPr>
          <p:cNvPr id="5" name="Footer Placeholder 4">
            <a:extLst>
              <a:ext uri="{FF2B5EF4-FFF2-40B4-BE49-F238E27FC236}">
                <a16:creationId xmlns:a16="http://schemas.microsoft.com/office/drawing/2014/main" id="{9473A765-C049-444C-4E5B-D031C366951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0420DBA-68B9-CCD3-E76B-8F9DDFAF8B2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3B770C-B978-4A69-911D-B70EB3D63323}" type="slidenum">
              <a:rPr lang="en-US" smtClean="0"/>
              <a:t>‹#›</a:t>
            </a:fld>
            <a:endParaRPr lang="en-US"/>
          </a:p>
        </p:txBody>
      </p:sp>
    </p:spTree>
    <p:extLst>
      <p:ext uri="{BB962C8B-B14F-4D97-AF65-F5344CB8AC3E}">
        <p14:creationId xmlns:p14="http://schemas.microsoft.com/office/powerpoint/2010/main" val="16005787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2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3.png"/><Relationship Id="rId4" Type="http://schemas.openxmlformats.org/officeDocument/2006/relationships/notesSlide" Target="../notesSlides/notesSlide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www.ncbi.nlm.nih.gov/pmc/articles/PMC3766936/" TargetMode="External"/><Relationship Id="rId2" Type="http://schemas.openxmlformats.org/officeDocument/2006/relationships/hyperlink" Target="https://archive.nytimes.com/www.nytimes.com/2013/12/26/health/common-knee-surgery-does-very-little-for-some-study-suggests.html" TargetMode="Externa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3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 Id="rId5" Type="http://schemas.openxmlformats.org/officeDocument/2006/relationships/image" Target="../media/image66.png"/><Relationship Id="rId4" Type="http://schemas.openxmlformats.org/officeDocument/2006/relationships/image" Target="../media/image65.png"/></Relationships>
</file>

<file path=ppt/slides/_rels/slide6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703005"/>
            <a:ext cx="8898849" cy="1470025"/>
          </a:xfrm>
        </p:spPr>
        <p:txBody>
          <a:bodyPr>
            <a:normAutofit fontScale="90000"/>
          </a:bodyPr>
          <a:lstStyle/>
          <a:p>
            <a:r>
              <a:rPr lang="en-US" dirty="0">
                <a:latin typeface="Calibri" panose="020F0502020204030204" pitchFamily="34" charset="0"/>
              </a:rPr>
              <a:t>Evidence Based Medical Reports</a:t>
            </a:r>
            <a:endParaRPr lang="en-US" i="1" dirty="0">
              <a:latin typeface="Calibri" panose="020F0502020204030204" pitchFamily="34" charset="0"/>
            </a:endParaRPr>
          </a:p>
        </p:txBody>
      </p:sp>
      <p:sp>
        <p:nvSpPr>
          <p:cNvPr id="3" name="Subtitle 2"/>
          <p:cNvSpPr>
            <a:spLocks noGrp="1"/>
          </p:cNvSpPr>
          <p:nvPr>
            <p:ph type="subTitle" idx="1"/>
          </p:nvPr>
        </p:nvSpPr>
        <p:spPr>
          <a:xfrm>
            <a:off x="1748632" y="3965760"/>
            <a:ext cx="8544623" cy="1673040"/>
          </a:xfrm>
        </p:spPr>
        <p:txBody>
          <a:bodyPr>
            <a:normAutofit/>
          </a:bodyPr>
          <a:lstStyle/>
          <a:p>
            <a:r>
              <a:rPr lang="en-US" sz="2800" dirty="0"/>
              <a:t>Nathan A. Mall, MD, CIME</a:t>
            </a:r>
          </a:p>
          <a:p>
            <a:r>
              <a:rPr lang="en-US" dirty="0"/>
              <a:t>Board Certified Orthopedic Surgeon</a:t>
            </a:r>
          </a:p>
          <a:p>
            <a:r>
              <a:rPr lang="en-US" dirty="0"/>
              <a:t>Board Certified Independent Medical Examiner</a:t>
            </a:r>
          </a:p>
        </p:txBody>
      </p:sp>
    </p:spTree>
    <p:extLst>
      <p:ext uri="{BB962C8B-B14F-4D97-AF65-F5344CB8AC3E}">
        <p14:creationId xmlns:p14="http://schemas.microsoft.com/office/powerpoint/2010/main" val="9171441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CC90E5-C3BA-3CF9-166A-B8285A1AF664}"/>
              </a:ext>
            </a:extLst>
          </p:cNvPr>
          <p:cNvSpPr>
            <a:spLocks noGrp="1"/>
          </p:cNvSpPr>
          <p:nvPr>
            <p:ph type="title"/>
          </p:nvPr>
        </p:nvSpPr>
        <p:spPr/>
        <p:txBody>
          <a:bodyPr/>
          <a:lstStyle/>
          <a:p>
            <a:r>
              <a:rPr lang="en-US" dirty="0"/>
              <a:t>Medical Reports</a:t>
            </a:r>
          </a:p>
        </p:txBody>
      </p:sp>
      <p:sp>
        <p:nvSpPr>
          <p:cNvPr id="3" name="Content Placeholder 2">
            <a:extLst>
              <a:ext uri="{FF2B5EF4-FFF2-40B4-BE49-F238E27FC236}">
                <a16:creationId xmlns:a16="http://schemas.microsoft.com/office/drawing/2014/main" id="{90042058-FC83-5589-C326-BFBE59E59275}"/>
              </a:ext>
            </a:extLst>
          </p:cNvPr>
          <p:cNvSpPr>
            <a:spLocks noGrp="1"/>
          </p:cNvSpPr>
          <p:nvPr>
            <p:ph idx="1"/>
          </p:nvPr>
        </p:nvSpPr>
        <p:spPr/>
        <p:txBody>
          <a:bodyPr>
            <a:normAutofit fontScale="92500" lnSpcReduction="20000"/>
          </a:bodyPr>
          <a:lstStyle/>
          <a:p>
            <a:r>
              <a:rPr lang="en-US" dirty="0"/>
              <a:t>My role:</a:t>
            </a:r>
          </a:p>
          <a:p>
            <a:pPr lvl="1"/>
            <a:r>
              <a:rPr lang="en-US" dirty="0"/>
              <a:t>Provide an accurate diagnosis or plan to achieve diagnosis</a:t>
            </a:r>
          </a:p>
          <a:p>
            <a:pPr lvl="2"/>
            <a:r>
              <a:rPr lang="en-US" dirty="0"/>
              <a:t>Based on current symptoms and examination</a:t>
            </a:r>
          </a:p>
          <a:p>
            <a:pPr lvl="1"/>
            <a:r>
              <a:rPr lang="en-US" dirty="0"/>
              <a:t>Provide an evidence based approach to treatment</a:t>
            </a:r>
          </a:p>
          <a:p>
            <a:pPr lvl="2"/>
            <a:r>
              <a:rPr lang="en-US" dirty="0"/>
              <a:t>Based on diagnosis and medical literature regarding treatment options</a:t>
            </a:r>
          </a:p>
          <a:p>
            <a:pPr lvl="1"/>
            <a:r>
              <a:rPr lang="en-US" dirty="0"/>
              <a:t>Provide an evidence based discussion regarding causation</a:t>
            </a:r>
          </a:p>
          <a:p>
            <a:pPr lvl="2"/>
            <a:r>
              <a:rPr lang="en-US" dirty="0"/>
              <a:t>Interplay between symptoms, injury mechanism, imaging findings and diagnosis</a:t>
            </a:r>
          </a:p>
          <a:p>
            <a:pPr lvl="3"/>
            <a:r>
              <a:rPr lang="en-US" dirty="0"/>
              <a:t>Could injury mechanism cause current diagnosis</a:t>
            </a:r>
          </a:p>
          <a:p>
            <a:pPr lvl="2"/>
            <a:r>
              <a:rPr lang="en-US" dirty="0"/>
              <a:t>Uses medical literature for an independent evaluation of the connection between these</a:t>
            </a:r>
          </a:p>
          <a:p>
            <a:r>
              <a:rPr lang="en-US" dirty="0"/>
              <a:t>Not my role:</a:t>
            </a:r>
          </a:p>
          <a:p>
            <a:pPr lvl="1"/>
            <a:r>
              <a:rPr lang="en-US" dirty="0"/>
              <a:t>Decide if injury is compensable</a:t>
            </a:r>
          </a:p>
          <a:p>
            <a:pPr lvl="1"/>
            <a:r>
              <a:rPr lang="en-US" dirty="0"/>
              <a:t>Determine how medical literature and EVIDENCE may interact with case law</a:t>
            </a:r>
          </a:p>
          <a:p>
            <a:pPr lvl="1"/>
            <a:r>
              <a:rPr lang="en-US" dirty="0"/>
              <a:t>Ultimate determination of payor</a:t>
            </a:r>
          </a:p>
          <a:p>
            <a:pPr lvl="2"/>
            <a:r>
              <a:rPr lang="en-US" dirty="0"/>
              <a:t>Private health insurance vs workers compensation carrier</a:t>
            </a:r>
          </a:p>
        </p:txBody>
      </p:sp>
    </p:spTree>
    <p:extLst>
      <p:ext uri="{BB962C8B-B14F-4D97-AF65-F5344CB8AC3E}">
        <p14:creationId xmlns:p14="http://schemas.microsoft.com/office/powerpoint/2010/main" val="20603935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C0DE90-CF37-F7C3-FF7B-E888F00932E1}"/>
              </a:ext>
            </a:extLst>
          </p:cNvPr>
          <p:cNvSpPr>
            <a:spLocks noGrp="1"/>
          </p:cNvSpPr>
          <p:nvPr>
            <p:ph type="title"/>
          </p:nvPr>
        </p:nvSpPr>
        <p:spPr/>
        <p:txBody>
          <a:bodyPr/>
          <a:lstStyle/>
          <a:p>
            <a:r>
              <a:rPr lang="en-US" dirty="0"/>
              <a:t>Medical Reports</a:t>
            </a:r>
          </a:p>
        </p:txBody>
      </p:sp>
      <p:sp>
        <p:nvSpPr>
          <p:cNvPr id="3" name="Content Placeholder 2">
            <a:extLst>
              <a:ext uri="{FF2B5EF4-FFF2-40B4-BE49-F238E27FC236}">
                <a16:creationId xmlns:a16="http://schemas.microsoft.com/office/drawing/2014/main" id="{5FD87C73-63A5-CE22-0AB4-A8ADF63812C9}"/>
              </a:ext>
            </a:extLst>
          </p:cNvPr>
          <p:cNvSpPr>
            <a:spLocks noGrp="1"/>
          </p:cNvSpPr>
          <p:nvPr>
            <p:ph idx="1"/>
          </p:nvPr>
        </p:nvSpPr>
        <p:spPr/>
        <p:txBody>
          <a:bodyPr/>
          <a:lstStyle/>
          <a:p>
            <a:r>
              <a:rPr lang="en-US" dirty="0"/>
              <a:t>Opinions should be based on medical research and facts</a:t>
            </a:r>
          </a:p>
          <a:p>
            <a:pPr lvl="1"/>
            <a:r>
              <a:rPr lang="en-US" dirty="0"/>
              <a:t>These opinions should be backed by medical evidence</a:t>
            </a:r>
          </a:p>
          <a:p>
            <a:pPr lvl="1"/>
            <a:r>
              <a:rPr lang="en-US" dirty="0"/>
              <a:t>Pure “expert opinion” is less relevant and inferior to medical evidence</a:t>
            </a:r>
          </a:p>
          <a:p>
            <a:r>
              <a:rPr lang="en-US" dirty="0"/>
              <a:t>The same research is used in non-workers compensation claims </a:t>
            </a:r>
          </a:p>
          <a:p>
            <a:pPr lvl="1"/>
            <a:r>
              <a:rPr lang="en-US" dirty="0"/>
              <a:t>Diagnosis</a:t>
            </a:r>
          </a:p>
          <a:p>
            <a:pPr lvl="2"/>
            <a:r>
              <a:rPr lang="en-US" dirty="0"/>
              <a:t>Example: neck vs shoulder</a:t>
            </a:r>
          </a:p>
          <a:p>
            <a:pPr lvl="1"/>
            <a:r>
              <a:rPr lang="en-US" dirty="0"/>
              <a:t>Medical treatment</a:t>
            </a:r>
          </a:p>
          <a:p>
            <a:pPr lvl="2"/>
            <a:r>
              <a:rPr lang="en-US" dirty="0"/>
              <a:t>Example: biceps tenodesis vs SLAP repair</a:t>
            </a:r>
          </a:p>
          <a:p>
            <a:pPr lvl="1"/>
            <a:r>
              <a:rPr lang="en-US" dirty="0"/>
              <a:t>Recovery time</a:t>
            </a:r>
          </a:p>
          <a:p>
            <a:pPr lvl="2"/>
            <a:r>
              <a:rPr lang="en-US" dirty="0"/>
              <a:t>Estimated time to return to work, sports, activities, gym, </a:t>
            </a:r>
            <a:r>
              <a:rPr lang="en-US" dirty="0" err="1"/>
              <a:t>etc</a:t>
            </a:r>
            <a:endParaRPr lang="en-US" dirty="0"/>
          </a:p>
        </p:txBody>
      </p:sp>
    </p:spTree>
    <p:extLst>
      <p:ext uri="{BB962C8B-B14F-4D97-AF65-F5344CB8AC3E}">
        <p14:creationId xmlns:p14="http://schemas.microsoft.com/office/powerpoint/2010/main" val="30183161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F596A-9752-6E70-5F10-98B2E2188020}"/>
              </a:ext>
            </a:extLst>
          </p:cNvPr>
          <p:cNvSpPr>
            <a:spLocks noGrp="1"/>
          </p:cNvSpPr>
          <p:nvPr>
            <p:ph type="title"/>
          </p:nvPr>
        </p:nvSpPr>
        <p:spPr/>
        <p:txBody>
          <a:bodyPr/>
          <a:lstStyle/>
          <a:p>
            <a:r>
              <a:rPr lang="en-US" dirty="0"/>
              <a:t>Medical Reports</a:t>
            </a:r>
          </a:p>
        </p:txBody>
      </p:sp>
      <p:sp>
        <p:nvSpPr>
          <p:cNvPr id="3" name="Content Placeholder 2">
            <a:extLst>
              <a:ext uri="{FF2B5EF4-FFF2-40B4-BE49-F238E27FC236}">
                <a16:creationId xmlns:a16="http://schemas.microsoft.com/office/drawing/2014/main" id="{696C360F-E093-BA5A-E215-D44545B86110}"/>
              </a:ext>
            </a:extLst>
          </p:cNvPr>
          <p:cNvSpPr>
            <a:spLocks noGrp="1"/>
          </p:cNvSpPr>
          <p:nvPr>
            <p:ph idx="1"/>
          </p:nvPr>
        </p:nvSpPr>
        <p:spPr/>
        <p:txBody>
          <a:bodyPr/>
          <a:lstStyle/>
          <a:p>
            <a:r>
              <a:rPr lang="en-US" dirty="0"/>
              <a:t>Ultimate goal is to make sure someone gets the right treatment</a:t>
            </a:r>
          </a:p>
          <a:p>
            <a:r>
              <a:rPr lang="en-US" dirty="0"/>
              <a:t>Sometimes that treatment is NO TREATMENT</a:t>
            </a:r>
          </a:p>
          <a:p>
            <a:r>
              <a:rPr lang="en-US" dirty="0"/>
              <a:t>Surgery can make </a:t>
            </a:r>
            <a:r>
              <a:rPr lang="en-US"/>
              <a:t>people worse!!!</a:t>
            </a:r>
            <a:endParaRPr lang="en-US" dirty="0"/>
          </a:p>
        </p:txBody>
      </p:sp>
      <p:pic>
        <p:nvPicPr>
          <p:cNvPr id="4" name="Picture 3">
            <a:extLst>
              <a:ext uri="{FF2B5EF4-FFF2-40B4-BE49-F238E27FC236}">
                <a16:creationId xmlns:a16="http://schemas.microsoft.com/office/drawing/2014/main" id="{6ABBF59F-14B8-71D1-BF8D-4A0F9B10E151}"/>
              </a:ext>
            </a:extLst>
          </p:cNvPr>
          <p:cNvPicPr>
            <a:picLocks noChangeAspect="1"/>
          </p:cNvPicPr>
          <p:nvPr/>
        </p:nvPicPr>
        <p:blipFill>
          <a:blip r:embed="rId2"/>
          <a:stretch>
            <a:fillRect/>
          </a:stretch>
        </p:blipFill>
        <p:spPr>
          <a:xfrm>
            <a:off x="7835377" y="4558050"/>
            <a:ext cx="3648412" cy="2043111"/>
          </a:xfrm>
          <a:prstGeom prst="rect">
            <a:avLst/>
          </a:prstGeom>
        </p:spPr>
      </p:pic>
      <p:sp>
        <p:nvSpPr>
          <p:cNvPr id="5" name="TextBox 4">
            <a:extLst>
              <a:ext uri="{FF2B5EF4-FFF2-40B4-BE49-F238E27FC236}">
                <a16:creationId xmlns:a16="http://schemas.microsoft.com/office/drawing/2014/main" id="{58582135-2923-7AEE-BD5E-E6D141DBBC74}"/>
              </a:ext>
            </a:extLst>
          </p:cNvPr>
          <p:cNvSpPr txBox="1"/>
          <p:nvPr/>
        </p:nvSpPr>
        <p:spPr>
          <a:xfrm>
            <a:off x="8132781" y="4053781"/>
            <a:ext cx="2785443" cy="369332"/>
          </a:xfrm>
          <a:prstGeom prst="rect">
            <a:avLst/>
          </a:prstGeom>
          <a:noFill/>
        </p:spPr>
        <p:txBody>
          <a:bodyPr wrap="none" rtlCol="0">
            <a:spAutoFit/>
          </a:bodyPr>
          <a:lstStyle/>
          <a:p>
            <a:r>
              <a:rPr lang="en-US" dirty="0"/>
              <a:t>Plastic Surgery Gone Wrong</a:t>
            </a:r>
          </a:p>
        </p:txBody>
      </p:sp>
    </p:spTree>
    <p:extLst>
      <p:ext uri="{BB962C8B-B14F-4D97-AF65-F5344CB8AC3E}">
        <p14:creationId xmlns:p14="http://schemas.microsoft.com/office/powerpoint/2010/main" val="36397081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B081DE-5060-431E-FDA0-E1E850EF9D61}"/>
              </a:ext>
            </a:extLst>
          </p:cNvPr>
          <p:cNvSpPr>
            <a:spLocks noGrp="1"/>
          </p:cNvSpPr>
          <p:nvPr>
            <p:ph type="title"/>
          </p:nvPr>
        </p:nvSpPr>
        <p:spPr/>
        <p:txBody>
          <a:bodyPr/>
          <a:lstStyle/>
          <a:p>
            <a:r>
              <a:rPr lang="en-US" dirty="0"/>
              <a:t>Accurate Diagnosis</a:t>
            </a:r>
          </a:p>
        </p:txBody>
      </p:sp>
      <p:sp>
        <p:nvSpPr>
          <p:cNvPr id="3" name="Content Placeholder 2">
            <a:extLst>
              <a:ext uri="{FF2B5EF4-FFF2-40B4-BE49-F238E27FC236}">
                <a16:creationId xmlns:a16="http://schemas.microsoft.com/office/drawing/2014/main" id="{82DBB2EF-F6EA-5B57-2CD4-B4A37A58879E}"/>
              </a:ext>
            </a:extLst>
          </p:cNvPr>
          <p:cNvSpPr>
            <a:spLocks noGrp="1"/>
          </p:cNvSpPr>
          <p:nvPr>
            <p:ph idx="1"/>
          </p:nvPr>
        </p:nvSpPr>
        <p:spPr/>
        <p:txBody>
          <a:bodyPr/>
          <a:lstStyle/>
          <a:p>
            <a:r>
              <a:rPr lang="en-US" dirty="0"/>
              <a:t>Probably most important step</a:t>
            </a:r>
          </a:p>
          <a:p>
            <a:r>
              <a:rPr lang="en-US" dirty="0"/>
              <a:t>Without an accurate diagnosis</a:t>
            </a:r>
          </a:p>
          <a:p>
            <a:pPr lvl="1"/>
            <a:r>
              <a:rPr lang="en-US" dirty="0"/>
              <a:t>Cannot recommend treatment</a:t>
            </a:r>
          </a:p>
          <a:p>
            <a:pPr lvl="1"/>
            <a:r>
              <a:rPr lang="en-US" dirty="0"/>
              <a:t>Cannot address causation</a:t>
            </a:r>
          </a:p>
          <a:p>
            <a:r>
              <a:rPr lang="en-US" dirty="0"/>
              <a:t>Requires full effort from the claimant</a:t>
            </a:r>
          </a:p>
          <a:p>
            <a:r>
              <a:rPr lang="en-US" dirty="0"/>
              <a:t>We are NOT trying to hurt anyone</a:t>
            </a:r>
          </a:p>
          <a:p>
            <a:pPr lvl="1"/>
            <a:r>
              <a:rPr lang="en-US" dirty="0"/>
              <a:t>Some exam maneuvers will cause pain but not long-lasting</a:t>
            </a:r>
          </a:p>
          <a:p>
            <a:endParaRPr lang="en-US" dirty="0"/>
          </a:p>
        </p:txBody>
      </p:sp>
    </p:spTree>
    <p:extLst>
      <p:ext uri="{BB962C8B-B14F-4D97-AF65-F5344CB8AC3E}">
        <p14:creationId xmlns:p14="http://schemas.microsoft.com/office/powerpoint/2010/main" val="33614869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D2DF9F-6EBE-AD6C-5A18-374AF0DB3F7D}"/>
              </a:ext>
            </a:extLst>
          </p:cNvPr>
          <p:cNvSpPr>
            <a:spLocks noGrp="1"/>
          </p:cNvSpPr>
          <p:nvPr>
            <p:ph type="title"/>
          </p:nvPr>
        </p:nvSpPr>
        <p:spPr/>
        <p:txBody>
          <a:bodyPr/>
          <a:lstStyle/>
          <a:p>
            <a:r>
              <a:rPr lang="en-US" dirty="0"/>
              <a:t>Why does this matter?</a:t>
            </a:r>
          </a:p>
        </p:txBody>
      </p:sp>
      <p:sp>
        <p:nvSpPr>
          <p:cNvPr id="3" name="Content Placeholder 2">
            <a:extLst>
              <a:ext uri="{FF2B5EF4-FFF2-40B4-BE49-F238E27FC236}">
                <a16:creationId xmlns:a16="http://schemas.microsoft.com/office/drawing/2014/main" id="{4FC4A437-6D46-4572-7DE2-748EB85C72DE}"/>
              </a:ext>
            </a:extLst>
          </p:cNvPr>
          <p:cNvSpPr>
            <a:spLocks noGrp="1"/>
          </p:cNvSpPr>
          <p:nvPr>
            <p:ph idx="1"/>
          </p:nvPr>
        </p:nvSpPr>
        <p:spPr>
          <a:xfrm>
            <a:off x="838200" y="1825625"/>
            <a:ext cx="8090647" cy="4667250"/>
          </a:xfrm>
        </p:spPr>
        <p:txBody>
          <a:bodyPr/>
          <a:lstStyle/>
          <a:p>
            <a:r>
              <a:rPr lang="en-US" dirty="0"/>
              <a:t>History, Exam, and Imaging align </a:t>
            </a:r>
          </a:p>
          <a:p>
            <a:pPr lvl="1"/>
            <a:r>
              <a:rPr lang="en-US" dirty="0"/>
              <a:t>Evidence based treatment = excellent outcomes</a:t>
            </a:r>
          </a:p>
          <a:p>
            <a:r>
              <a:rPr lang="en-US" dirty="0"/>
              <a:t>Operating on Imaging alone is a recipe for disaster</a:t>
            </a:r>
          </a:p>
          <a:p>
            <a:endParaRPr lang="en-US" dirty="0"/>
          </a:p>
        </p:txBody>
      </p:sp>
      <p:pic>
        <p:nvPicPr>
          <p:cNvPr id="5" name="Picture 4">
            <a:extLst>
              <a:ext uri="{FF2B5EF4-FFF2-40B4-BE49-F238E27FC236}">
                <a16:creationId xmlns:a16="http://schemas.microsoft.com/office/drawing/2014/main" id="{BD01ACE8-6FD9-28D1-7FC9-D5AD6E238B19}"/>
              </a:ext>
            </a:extLst>
          </p:cNvPr>
          <p:cNvPicPr>
            <a:picLocks noChangeAspect="1"/>
          </p:cNvPicPr>
          <p:nvPr/>
        </p:nvPicPr>
        <p:blipFill>
          <a:blip r:embed="rId2"/>
          <a:stretch>
            <a:fillRect/>
          </a:stretch>
        </p:blipFill>
        <p:spPr>
          <a:xfrm>
            <a:off x="6624021" y="4774575"/>
            <a:ext cx="5387788" cy="1385915"/>
          </a:xfrm>
          <a:prstGeom prst="rect">
            <a:avLst/>
          </a:prstGeom>
        </p:spPr>
      </p:pic>
      <p:pic>
        <p:nvPicPr>
          <p:cNvPr id="7" name="Picture 6">
            <a:extLst>
              <a:ext uri="{FF2B5EF4-FFF2-40B4-BE49-F238E27FC236}">
                <a16:creationId xmlns:a16="http://schemas.microsoft.com/office/drawing/2014/main" id="{916D9D11-65FB-75B2-27E6-6D9002E2C4F3}"/>
              </a:ext>
            </a:extLst>
          </p:cNvPr>
          <p:cNvPicPr>
            <a:picLocks noChangeAspect="1"/>
          </p:cNvPicPr>
          <p:nvPr/>
        </p:nvPicPr>
        <p:blipFill>
          <a:blip r:embed="rId3"/>
          <a:stretch>
            <a:fillRect/>
          </a:stretch>
        </p:blipFill>
        <p:spPr>
          <a:xfrm>
            <a:off x="424926" y="4002035"/>
            <a:ext cx="5785821" cy="2625777"/>
          </a:xfrm>
          <a:prstGeom prst="rect">
            <a:avLst/>
          </a:prstGeom>
        </p:spPr>
      </p:pic>
    </p:spTree>
    <p:extLst>
      <p:ext uri="{BB962C8B-B14F-4D97-AF65-F5344CB8AC3E}">
        <p14:creationId xmlns:p14="http://schemas.microsoft.com/office/powerpoint/2010/main" val="31375462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0508" y="474401"/>
            <a:ext cx="8229600" cy="1143000"/>
          </a:xfrm>
        </p:spPr>
        <p:txBody>
          <a:bodyPr/>
          <a:lstStyle/>
          <a:p>
            <a:r>
              <a:rPr lang="en-US" dirty="0"/>
              <a:t>Diagnosis</a:t>
            </a:r>
          </a:p>
        </p:txBody>
      </p:sp>
      <p:sp>
        <p:nvSpPr>
          <p:cNvPr id="3" name="Content Placeholder 2"/>
          <p:cNvSpPr>
            <a:spLocks noGrp="1"/>
          </p:cNvSpPr>
          <p:nvPr>
            <p:ph idx="1"/>
          </p:nvPr>
        </p:nvSpPr>
        <p:spPr>
          <a:xfrm>
            <a:off x="1285539" y="2092363"/>
            <a:ext cx="10068261" cy="4084600"/>
          </a:xfrm>
        </p:spPr>
        <p:txBody>
          <a:bodyPr>
            <a:normAutofit fontScale="92500" lnSpcReduction="20000"/>
          </a:bodyPr>
          <a:lstStyle/>
          <a:p>
            <a:r>
              <a:rPr lang="en-US" dirty="0"/>
              <a:t>History</a:t>
            </a:r>
          </a:p>
          <a:p>
            <a:pPr lvl="1"/>
            <a:r>
              <a:rPr lang="en-US" dirty="0"/>
              <a:t>Pain location</a:t>
            </a:r>
          </a:p>
          <a:p>
            <a:pPr lvl="1"/>
            <a:r>
              <a:rPr lang="en-US" dirty="0"/>
              <a:t>Amount of trauma</a:t>
            </a:r>
          </a:p>
          <a:p>
            <a:pPr lvl="1"/>
            <a:r>
              <a:rPr lang="en-US" dirty="0"/>
              <a:t>Timing</a:t>
            </a:r>
          </a:p>
          <a:p>
            <a:pPr lvl="1"/>
            <a:r>
              <a:rPr lang="en-US" dirty="0"/>
              <a:t>Injury mechanism </a:t>
            </a:r>
          </a:p>
          <a:p>
            <a:r>
              <a:rPr lang="en-US" dirty="0"/>
              <a:t>Examination</a:t>
            </a:r>
          </a:p>
          <a:p>
            <a:pPr lvl="1"/>
            <a:r>
              <a:rPr lang="en-US" dirty="0"/>
              <a:t>Subjective vs Objective findings</a:t>
            </a:r>
          </a:p>
          <a:p>
            <a:pPr lvl="2"/>
            <a:r>
              <a:rPr lang="en-US" dirty="0"/>
              <a:t>PROM vs AROM</a:t>
            </a:r>
          </a:p>
          <a:p>
            <a:pPr lvl="2"/>
            <a:r>
              <a:rPr lang="en-US" dirty="0"/>
              <a:t>Location of tenderness (although tenderness can be subjective)</a:t>
            </a:r>
          </a:p>
          <a:p>
            <a:pPr lvl="2"/>
            <a:r>
              <a:rPr lang="en-US" dirty="0"/>
              <a:t>Provocative </a:t>
            </a:r>
            <a:r>
              <a:rPr lang="en-US" dirty="0" err="1"/>
              <a:t>manuevers</a:t>
            </a:r>
            <a:endParaRPr lang="en-US" dirty="0"/>
          </a:p>
          <a:p>
            <a:r>
              <a:rPr lang="en-US" dirty="0"/>
              <a:t>Imaging </a:t>
            </a:r>
          </a:p>
          <a:p>
            <a:pPr lvl="1"/>
            <a:r>
              <a:rPr lang="en-US" dirty="0"/>
              <a:t>Correlation with history and exam</a:t>
            </a:r>
          </a:p>
        </p:txBody>
      </p:sp>
      <p:pic>
        <p:nvPicPr>
          <p:cNvPr id="5" name="Picture 4">
            <a:extLst>
              <a:ext uri="{FF2B5EF4-FFF2-40B4-BE49-F238E27FC236}">
                <a16:creationId xmlns:a16="http://schemas.microsoft.com/office/drawing/2014/main" id="{84ECC72F-E376-CC8B-4975-252D91D924C2}"/>
              </a:ext>
            </a:extLst>
          </p:cNvPr>
          <p:cNvPicPr>
            <a:picLocks noChangeAspect="1"/>
          </p:cNvPicPr>
          <p:nvPr/>
        </p:nvPicPr>
        <p:blipFill>
          <a:blip r:embed="rId2"/>
          <a:stretch>
            <a:fillRect/>
          </a:stretch>
        </p:blipFill>
        <p:spPr>
          <a:xfrm>
            <a:off x="6680498" y="139559"/>
            <a:ext cx="5298965" cy="3604102"/>
          </a:xfrm>
          <a:prstGeom prst="rect">
            <a:avLst/>
          </a:prstGeom>
        </p:spPr>
      </p:pic>
    </p:spTree>
    <p:extLst>
      <p:ext uri="{BB962C8B-B14F-4D97-AF65-F5344CB8AC3E}">
        <p14:creationId xmlns:p14="http://schemas.microsoft.com/office/powerpoint/2010/main" val="3125969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FF9F1F-13B0-2468-C34E-231D09E38B28}"/>
              </a:ext>
            </a:extLst>
          </p:cNvPr>
          <p:cNvSpPr>
            <a:spLocks noGrp="1"/>
          </p:cNvSpPr>
          <p:nvPr>
            <p:ph type="title"/>
          </p:nvPr>
        </p:nvSpPr>
        <p:spPr/>
        <p:txBody>
          <a:bodyPr/>
          <a:lstStyle/>
          <a:p>
            <a:r>
              <a:rPr lang="en-US" dirty="0"/>
              <a:t>History</a:t>
            </a:r>
          </a:p>
        </p:txBody>
      </p:sp>
      <p:sp>
        <p:nvSpPr>
          <p:cNvPr id="3" name="Content Placeholder 2">
            <a:extLst>
              <a:ext uri="{FF2B5EF4-FFF2-40B4-BE49-F238E27FC236}">
                <a16:creationId xmlns:a16="http://schemas.microsoft.com/office/drawing/2014/main" id="{3EB09CCC-2509-19B4-F9AB-6AC60B6500D0}"/>
              </a:ext>
            </a:extLst>
          </p:cNvPr>
          <p:cNvSpPr>
            <a:spLocks noGrp="1"/>
          </p:cNvSpPr>
          <p:nvPr>
            <p:ph idx="1"/>
          </p:nvPr>
        </p:nvSpPr>
        <p:spPr/>
        <p:txBody>
          <a:bodyPr>
            <a:normAutofit fontScale="92500" lnSpcReduction="10000"/>
          </a:bodyPr>
          <a:lstStyle/>
          <a:p>
            <a:r>
              <a:rPr lang="en-US" dirty="0"/>
              <a:t>Makes up over 80% of the diagnosis</a:t>
            </a:r>
          </a:p>
          <a:p>
            <a:pPr lvl="1"/>
            <a:r>
              <a:rPr lang="en-US" dirty="0"/>
              <a:t>Injury Mechanism</a:t>
            </a:r>
          </a:p>
          <a:p>
            <a:pPr lvl="2"/>
            <a:r>
              <a:rPr lang="en-US" dirty="0"/>
              <a:t>We know how diagnoses happen</a:t>
            </a:r>
          </a:p>
          <a:p>
            <a:pPr lvl="1"/>
            <a:r>
              <a:rPr lang="en-US" dirty="0"/>
              <a:t>Force</a:t>
            </a:r>
          </a:p>
          <a:p>
            <a:pPr lvl="2"/>
            <a:r>
              <a:rPr lang="en-US" dirty="0"/>
              <a:t>Higher force, higher likelihood of structural injury</a:t>
            </a:r>
          </a:p>
          <a:p>
            <a:pPr lvl="2"/>
            <a:r>
              <a:rPr lang="en-US" dirty="0"/>
              <a:t>Physics </a:t>
            </a:r>
          </a:p>
          <a:p>
            <a:pPr lvl="1"/>
            <a:r>
              <a:rPr lang="en-US" dirty="0"/>
              <a:t>Pain location</a:t>
            </a:r>
          </a:p>
          <a:p>
            <a:pPr lvl="1"/>
            <a:r>
              <a:rPr lang="en-US" dirty="0"/>
              <a:t>Example: shoulder pain</a:t>
            </a:r>
          </a:p>
          <a:p>
            <a:pPr lvl="1"/>
            <a:r>
              <a:rPr lang="en-US" dirty="0"/>
              <a:t>Pain radiation</a:t>
            </a:r>
          </a:p>
          <a:p>
            <a:pPr lvl="1"/>
            <a:r>
              <a:rPr lang="en-US" dirty="0"/>
              <a:t>Numbness/tingling</a:t>
            </a:r>
          </a:p>
          <a:p>
            <a:pPr lvl="1"/>
            <a:r>
              <a:rPr lang="en-US" dirty="0"/>
              <a:t>Length of time</a:t>
            </a:r>
          </a:p>
          <a:p>
            <a:pPr lvl="2"/>
            <a:r>
              <a:rPr lang="en-US" dirty="0"/>
              <a:t>Large rotator cuff tear will not present months later</a:t>
            </a:r>
          </a:p>
          <a:p>
            <a:pPr lvl="2"/>
            <a:r>
              <a:rPr lang="en-US" dirty="0"/>
              <a:t>Labrum may</a:t>
            </a:r>
          </a:p>
          <a:p>
            <a:endParaRPr lang="en-US" dirty="0"/>
          </a:p>
          <a:p>
            <a:endParaRPr lang="en-US" dirty="0"/>
          </a:p>
        </p:txBody>
      </p:sp>
      <p:sp>
        <p:nvSpPr>
          <p:cNvPr id="4" name="TextBox 3">
            <a:extLst>
              <a:ext uri="{FF2B5EF4-FFF2-40B4-BE49-F238E27FC236}">
                <a16:creationId xmlns:a16="http://schemas.microsoft.com/office/drawing/2014/main" id="{75624954-FF64-FF0F-389A-5503EDDF691E}"/>
              </a:ext>
            </a:extLst>
          </p:cNvPr>
          <p:cNvSpPr txBox="1"/>
          <p:nvPr/>
        </p:nvSpPr>
        <p:spPr>
          <a:xfrm>
            <a:off x="6612369" y="1690688"/>
            <a:ext cx="5893398" cy="646331"/>
          </a:xfrm>
          <a:prstGeom prst="rect">
            <a:avLst/>
          </a:prstGeom>
          <a:noFill/>
        </p:spPr>
        <p:txBody>
          <a:bodyPr wrap="square" rtlCol="0">
            <a:spAutoFit/>
          </a:bodyPr>
          <a:lstStyle/>
          <a:p>
            <a:r>
              <a:rPr lang="en-US" sz="1200" b="0" i="0" dirty="0">
                <a:solidFill>
                  <a:srgbClr val="212121"/>
                </a:solidFill>
                <a:effectLst/>
                <a:highlight>
                  <a:srgbClr val="FFFFFF"/>
                </a:highlight>
                <a:latin typeface="Cambria" panose="02040503050406030204" pitchFamily="18" charset="0"/>
              </a:rPr>
              <a:t>Hampton JR, Harrison MJG, Mitchell JRA. Relative contributions of history-taking, physical examination and laboratory investigation to diagnosis and management of medical outpatients. </a:t>
            </a:r>
            <a:r>
              <a:rPr lang="en-US" sz="1200" b="0" i="1" dirty="0">
                <a:solidFill>
                  <a:srgbClr val="212121"/>
                </a:solidFill>
                <a:effectLst/>
                <a:highlight>
                  <a:srgbClr val="FFFFFF"/>
                </a:highlight>
                <a:latin typeface="Cambria" panose="02040503050406030204" pitchFamily="18" charset="0"/>
              </a:rPr>
              <a:t>BMJ. </a:t>
            </a:r>
            <a:r>
              <a:rPr lang="en-US" sz="1200" b="0" i="0" dirty="0">
                <a:solidFill>
                  <a:srgbClr val="212121"/>
                </a:solidFill>
                <a:effectLst/>
                <a:highlight>
                  <a:srgbClr val="FFFFFF"/>
                </a:highlight>
                <a:latin typeface="Cambria" panose="02040503050406030204" pitchFamily="18" charset="0"/>
              </a:rPr>
              <a:t>1975;</a:t>
            </a:r>
            <a:r>
              <a:rPr lang="en-US" sz="1200" b="1" i="0" dirty="0">
                <a:solidFill>
                  <a:srgbClr val="212121"/>
                </a:solidFill>
                <a:effectLst/>
                <a:highlight>
                  <a:srgbClr val="FFFFFF"/>
                </a:highlight>
                <a:latin typeface="Cambria" panose="02040503050406030204" pitchFamily="18" charset="0"/>
              </a:rPr>
              <a:t>2</a:t>
            </a:r>
            <a:r>
              <a:rPr lang="en-US" sz="1200" b="0" i="0" dirty="0">
                <a:solidFill>
                  <a:srgbClr val="212121"/>
                </a:solidFill>
                <a:effectLst/>
                <a:highlight>
                  <a:srgbClr val="FFFFFF"/>
                </a:highlight>
                <a:latin typeface="Cambria" panose="02040503050406030204" pitchFamily="18" charset="0"/>
              </a:rPr>
              <a:t>(5969):486–48</a:t>
            </a:r>
            <a:endParaRPr lang="en-US" sz="1200" dirty="0"/>
          </a:p>
        </p:txBody>
      </p:sp>
      <p:pic>
        <p:nvPicPr>
          <p:cNvPr id="5" name="Picture 4">
            <a:extLst>
              <a:ext uri="{FF2B5EF4-FFF2-40B4-BE49-F238E27FC236}">
                <a16:creationId xmlns:a16="http://schemas.microsoft.com/office/drawing/2014/main" id="{3C213CF2-FA24-B4A6-A398-9B443B1B9E3B}"/>
              </a:ext>
            </a:extLst>
          </p:cNvPr>
          <p:cNvPicPr>
            <a:picLocks noChangeAspect="1"/>
          </p:cNvPicPr>
          <p:nvPr/>
        </p:nvPicPr>
        <p:blipFill>
          <a:blip r:embed="rId2"/>
          <a:stretch>
            <a:fillRect/>
          </a:stretch>
        </p:blipFill>
        <p:spPr>
          <a:xfrm>
            <a:off x="8647479" y="3090666"/>
            <a:ext cx="2816108" cy="3506993"/>
          </a:xfrm>
          <a:prstGeom prst="rect">
            <a:avLst/>
          </a:prstGeom>
        </p:spPr>
      </p:pic>
    </p:spTree>
    <p:extLst>
      <p:ext uri="{BB962C8B-B14F-4D97-AF65-F5344CB8AC3E}">
        <p14:creationId xmlns:p14="http://schemas.microsoft.com/office/powerpoint/2010/main" val="38164570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SLAP tears</a:t>
            </a:r>
          </a:p>
        </p:txBody>
      </p:sp>
      <p:sp>
        <p:nvSpPr>
          <p:cNvPr id="3" name="Content Placeholder 2"/>
          <p:cNvSpPr>
            <a:spLocks noGrp="1"/>
          </p:cNvSpPr>
          <p:nvPr>
            <p:ph idx="1"/>
          </p:nvPr>
        </p:nvSpPr>
        <p:spPr>
          <a:xfrm>
            <a:off x="742278" y="1600201"/>
            <a:ext cx="7258722" cy="4525963"/>
          </a:xfrm>
        </p:spPr>
        <p:txBody>
          <a:bodyPr>
            <a:normAutofit fontScale="77500" lnSpcReduction="20000"/>
          </a:bodyPr>
          <a:lstStyle/>
          <a:p>
            <a:r>
              <a:rPr lang="en-US" dirty="0"/>
              <a:t>Vague symptoms</a:t>
            </a:r>
          </a:p>
          <a:p>
            <a:pPr lvl="1"/>
            <a:r>
              <a:rPr lang="en-US" dirty="0"/>
              <a:t>Reduced strength, vague pain, poorly localized, reduced endurance</a:t>
            </a:r>
          </a:p>
          <a:p>
            <a:pPr lvl="1"/>
            <a:r>
              <a:rPr lang="en-US" dirty="0"/>
              <a:t>Typically hurt with overhead activity</a:t>
            </a:r>
          </a:p>
          <a:p>
            <a:r>
              <a:rPr lang="en-US" dirty="0"/>
              <a:t>Traumatic tears: mechanism of injury</a:t>
            </a:r>
          </a:p>
          <a:p>
            <a:pPr lvl="1"/>
            <a:r>
              <a:rPr lang="en-US" dirty="0"/>
              <a:t>Traction</a:t>
            </a:r>
          </a:p>
          <a:p>
            <a:pPr lvl="3"/>
            <a:r>
              <a:rPr lang="en-US" dirty="0" err="1"/>
              <a:t>Bey</a:t>
            </a:r>
            <a:r>
              <a:rPr lang="en-US" dirty="0"/>
              <a:t> JSES 1998</a:t>
            </a:r>
          </a:p>
          <a:p>
            <a:pPr lvl="1"/>
            <a:r>
              <a:rPr lang="en-US" dirty="0"/>
              <a:t>fall onto outstretched hand</a:t>
            </a:r>
          </a:p>
          <a:p>
            <a:pPr lvl="2"/>
            <a:r>
              <a:rPr lang="en-US" dirty="0"/>
              <a:t>Impaction loading</a:t>
            </a:r>
          </a:p>
          <a:p>
            <a:pPr lvl="3"/>
            <a:r>
              <a:rPr lang="en-US" dirty="0" err="1"/>
              <a:t>Clavert</a:t>
            </a:r>
            <a:r>
              <a:rPr lang="en-US" dirty="0"/>
              <a:t> JSES 2004 </a:t>
            </a:r>
          </a:p>
          <a:p>
            <a:pPr lvl="1"/>
            <a:r>
              <a:rPr lang="en-US" dirty="0"/>
              <a:t>Heavy lifting or unexpected shifting of heavy objects</a:t>
            </a:r>
          </a:p>
          <a:p>
            <a:r>
              <a:rPr lang="en-US" dirty="0"/>
              <a:t>Common to see in older patients (can be degenerative/normal aging)</a:t>
            </a:r>
          </a:p>
          <a:p>
            <a:r>
              <a:rPr lang="en-US" dirty="0"/>
              <a:t>Repetitive Trauma ?</a:t>
            </a:r>
          </a:p>
          <a:p>
            <a:pPr lvl="1"/>
            <a:r>
              <a:rPr lang="en-US" dirty="0"/>
              <a:t>Careful history</a:t>
            </a:r>
          </a:p>
          <a:p>
            <a:pPr lvl="2"/>
            <a:r>
              <a:rPr lang="en-US" dirty="0"/>
              <a:t>Weightlifting, other hobbies/jobs</a:t>
            </a: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 r="-7899"/>
          <a:stretch/>
        </p:blipFill>
        <p:spPr bwMode="auto">
          <a:xfrm>
            <a:off x="7935207" y="1676401"/>
            <a:ext cx="2722557" cy="2505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01523" y="4419601"/>
            <a:ext cx="2556927" cy="2352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2590800" y="6402943"/>
            <a:ext cx="3999878" cy="369332"/>
          </a:xfrm>
          <a:prstGeom prst="rect">
            <a:avLst/>
          </a:prstGeom>
          <a:noFill/>
        </p:spPr>
        <p:txBody>
          <a:bodyPr wrap="none" rtlCol="0">
            <a:spAutoFit/>
          </a:bodyPr>
          <a:lstStyle/>
          <a:p>
            <a:r>
              <a:rPr lang="en-US" dirty="0" err="1"/>
              <a:t>Modarresi</a:t>
            </a:r>
            <a:r>
              <a:rPr lang="en-US" dirty="0"/>
              <a:t> AJR 2011, Keener JAAOS 2009</a:t>
            </a:r>
          </a:p>
        </p:txBody>
      </p:sp>
    </p:spTree>
    <p:extLst>
      <p:ext uri="{BB962C8B-B14F-4D97-AF65-F5344CB8AC3E}">
        <p14:creationId xmlns:p14="http://schemas.microsoft.com/office/powerpoint/2010/main" val="30873108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Shoulder Pain</a:t>
            </a:r>
          </a:p>
        </p:txBody>
      </p:sp>
      <p:sp>
        <p:nvSpPr>
          <p:cNvPr id="3" name="Content Placeholder 2"/>
          <p:cNvSpPr>
            <a:spLocks noGrp="1"/>
          </p:cNvSpPr>
          <p:nvPr>
            <p:ph idx="1"/>
          </p:nvPr>
        </p:nvSpPr>
        <p:spPr>
          <a:xfrm>
            <a:off x="838201" y="1600201"/>
            <a:ext cx="5334000" cy="4525963"/>
          </a:xfrm>
        </p:spPr>
        <p:txBody>
          <a:bodyPr>
            <a:normAutofit/>
          </a:bodyPr>
          <a:lstStyle/>
          <a:p>
            <a:r>
              <a:rPr lang="en-US" dirty="0"/>
              <a:t>Rotator Cuff</a:t>
            </a:r>
          </a:p>
          <a:p>
            <a:r>
              <a:rPr lang="en-US" dirty="0" err="1"/>
              <a:t>Subacromial</a:t>
            </a:r>
            <a:r>
              <a:rPr lang="en-US" dirty="0"/>
              <a:t> bursa</a:t>
            </a:r>
          </a:p>
          <a:p>
            <a:r>
              <a:rPr lang="en-US" dirty="0"/>
              <a:t>Biceps/labral complex</a:t>
            </a:r>
          </a:p>
          <a:p>
            <a:r>
              <a:rPr lang="en-US" dirty="0"/>
              <a:t>Posterior labrum</a:t>
            </a:r>
          </a:p>
          <a:p>
            <a:r>
              <a:rPr lang="en-US" dirty="0"/>
              <a:t>Anterior labrum (instability only)</a:t>
            </a:r>
          </a:p>
          <a:p>
            <a:r>
              <a:rPr lang="en-US" dirty="0"/>
              <a:t>AC joint</a:t>
            </a:r>
          </a:p>
          <a:p>
            <a:r>
              <a:rPr lang="en-US" dirty="0"/>
              <a:t>Cervical Spine!</a:t>
            </a:r>
          </a:p>
          <a:p>
            <a:endParaRPr lang="en-US" dirty="0"/>
          </a:p>
        </p:txBody>
      </p:sp>
      <p:pic>
        <p:nvPicPr>
          <p:cNvPr id="4" name="Picture 3"/>
          <p:cNvPicPr>
            <a:picLocks noChangeAspect="1"/>
          </p:cNvPicPr>
          <p:nvPr/>
        </p:nvPicPr>
        <p:blipFill>
          <a:blip r:embed="rId2"/>
          <a:stretch>
            <a:fillRect/>
          </a:stretch>
        </p:blipFill>
        <p:spPr>
          <a:xfrm>
            <a:off x="7239000" y="1600200"/>
            <a:ext cx="3173260" cy="2084088"/>
          </a:xfrm>
          <a:prstGeom prst="rect">
            <a:avLst/>
          </a:prstGeom>
        </p:spPr>
      </p:pic>
      <p:pic>
        <p:nvPicPr>
          <p:cNvPr id="6" name="Picture 5"/>
          <p:cNvPicPr>
            <a:picLocks noChangeAspect="1"/>
          </p:cNvPicPr>
          <p:nvPr/>
        </p:nvPicPr>
        <p:blipFill>
          <a:blip r:embed="rId3"/>
          <a:stretch>
            <a:fillRect/>
          </a:stretch>
        </p:blipFill>
        <p:spPr>
          <a:xfrm>
            <a:off x="6208000" y="3863181"/>
            <a:ext cx="1743075" cy="2857500"/>
          </a:xfrm>
          <a:prstGeom prst="rect">
            <a:avLst/>
          </a:prstGeom>
        </p:spPr>
      </p:pic>
      <p:pic>
        <p:nvPicPr>
          <p:cNvPr id="7" name="Picture 6"/>
          <p:cNvPicPr>
            <a:picLocks noChangeAspect="1"/>
          </p:cNvPicPr>
          <p:nvPr/>
        </p:nvPicPr>
        <p:blipFill>
          <a:blip r:embed="rId4"/>
          <a:stretch>
            <a:fillRect/>
          </a:stretch>
        </p:blipFill>
        <p:spPr>
          <a:xfrm>
            <a:off x="8077200" y="4158456"/>
            <a:ext cx="2476500" cy="2266950"/>
          </a:xfrm>
          <a:prstGeom prst="rect">
            <a:avLst/>
          </a:prstGeom>
        </p:spPr>
      </p:pic>
    </p:spTree>
    <p:extLst>
      <p:ext uri="{BB962C8B-B14F-4D97-AF65-F5344CB8AC3E}">
        <p14:creationId xmlns:p14="http://schemas.microsoft.com/office/powerpoint/2010/main" val="10862576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Cervical Spine</a:t>
            </a:r>
          </a:p>
        </p:txBody>
      </p:sp>
      <p:sp>
        <p:nvSpPr>
          <p:cNvPr id="3" name="Content Placeholder 2"/>
          <p:cNvSpPr>
            <a:spLocks noGrp="1"/>
          </p:cNvSpPr>
          <p:nvPr>
            <p:ph idx="1"/>
          </p:nvPr>
        </p:nvSpPr>
        <p:spPr>
          <a:xfrm>
            <a:off x="1981200" y="1600201"/>
            <a:ext cx="3733800" cy="4525963"/>
          </a:xfrm>
        </p:spPr>
        <p:txBody>
          <a:bodyPr/>
          <a:lstStyle/>
          <a:p>
            <a:r>
              <a:rPr lang="en-US" dirty="0"/>
              <a:t>C4 and C5 to shoulder region</a:t>
            </a:r>
          </a:p>
          <a:p>
            <a:r>
              <a:rPr lang="en-US" dirty="0"/>
              <a:t>C6 – thumb/index finger</a:t>
            </a:r>
          </a:p>
          <a:p>
            <a:r>
              <a:rPr lang="en-US" dirty="0"/>
              <a:t>C7 – long finger</a:t>
            </a:r>
          </a:p>
          <a:p>
            <a:r>
              <a:rPr lang="en-US" dirty="0"/>
              <a:t>C8 – ring and small finger</a:t>
            </a:r>
          </a:p>
        </p:txBody>
      </p:sp>
      <p:pic>
        <p:nvPicPr>
          <p:cNvPr id="4" name="Picture 3"/>
          <p:cNvPicPr>
            <a:picLocks noChangeAspect="1"/>
          </p:cNvPicPr>
          <p:nvPr/>
        </p:nvPicPr>
        <p:blipFill rotWithShape="1">
          <a:blip r:embed="rId2"/>
          <a:srcRect r="1004" b="11409"/>
          <a:stretch/>
        </p:blipFill>
        <p:spPr>
          <a:xfrm>
            <a:off x="5867400" y="2057400"/>
            <a:ext cx="4267200" cy="3805881"/>
          </a:xfrm>
          <a:prstGeom prst="rect">
            <a:avLst/>
          </a:prstGeom>
        </p:spPr>
      </p:pic>
    </p:spTree>
    <p:extLst>
      <p:ext uri="{BB962C8B-B14F-4D97-AF65-F5344CB8AC3E}">
        <p14:creationId xmlns:p14="http://schemas.microsoft.com/office/powerpoint/2010/main" val="17547290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0" y="81313"/>
            <a:ext cx="8229600" cy="1143000"/>
          </a:xfrm>
        </p:spPr>
        <p:txBody>
          <a:bodyPr/>
          <a:lstStyle/>
          <a:p>
            <a:r>
              <a:rPr lang="en-US" dirty="0"/>
              <a:t>About Me</a:t>
            </a:r>
          </a:p>
        </p:txBody>
      </p:sp>
      <p:sp>
        <p:nvSpPr>
          <p:cNvPr id="3" name="Content Placeholder 2"/>
          <p:cNvSpPr>
            <a:spLocks noGrp="1"/>
          </p:cNvSpPr>
          <p:nvPr>
            <p:ph idx="1"/>
          </p:nvPr>
        </p:nvSpPr>
        <p:spPr>
          <a:xfrm>
            <a:off x="1676400" y="1295400"/>
            <a:ext cx="5181600" cy="4648200"/>
          </a:xfrm>
        </p:spPr>
        <p:txBody>
          <a:bodyPr>
            <a:normAutofit fontScale="85000" lnSpcReduction="20000"/>
          </a:bodyPr>
          <a:lstStyle/>
          <a:p>
            <a:r>
              <a:rPr lang="en-US" dirty="0"/>
              <a:t>Grew up in St. Louis</a:t>
            </a:r>
          </a:p>
          <a:p>
            <a:pPr lvl="1"/>
            <a:r>
              <a:rPr lang="en-US" dirty="0"/>
              <a:t>Both parents were teachers</a:t>
            </a:r>
          </a:p>
          <a:p>
            <a:r>
              <a:rPr lang="en-US" dirty="0"/>
              <a:t>Undergrad – Mizzou</a:t>
            </a:r>
          </a:p>
          <a:p>
            <a:r>
              <a:rPr lang="en-US" dirty="0"/>
              <a:t>Med School – Duke</a:t>
            </a:r>
          </a:p>
          <a:p>
            <a:r>
              <a:rPr lang="en-US" dirty="0"/>
              <a:t>Orthopedic Residency – </a:t>
            </a:r>
            <a:r>
              <a:rPr lang="en-US" dirty="0" err="1"/>
              <a:t>WashU</a:t>
            </a:r>
            <a:endParaRPr lang="en-US" dirty="0"/>
          </a:p>
          <a:p>
            <a:r>
              <a:rPr lang="en-US" dirty="0"/>
              <a:t>Fellowship – Rush</a:t>
            </a:r>
          </a:p>
          <a:p>
            <a:pPr lvl="1"/>
            <a:r>
              <a:rPr lang="en-US" dirty="0"/>
              <a:t>Sports medicine and shoulder/UE surgery</a:t>
            </a:r>
          </a:p>
          <a:p>
            <a:r>
              <a:rPr lang="en-US" dirty="0"/>
              <a:t>Board Certified Orthopedic Surgeon</a:t>
            </a:r>
          </a:p>
          <a:p>
            <a:r>
              <a:rPr lang="en-US" dirty="0"/>
              <a:t>Board Certified </a:t>
            </a:r>
            <a:r>
              <a:rPr lang="en-US" dirty="0" err="1"/>
              <a:t>Indep</a:t>
            </a:r>
            <a:r>
              <a:rPr lang="en-US" dirty="0"/>
              <a:t>. Medical Examiner</a:t>
            </a:r>
          </a:p>
          <a:p>
            <a:r>
              <a:rPr lang="en-US" dirty="0"/>
              <a:t>Team Physician</a:t>
            </a:r>
          </a:p>
          <a:p>
            <a:pPr lvl="1"/>
            <a:r>
              <a:rPr lang="en-US" dirty="0"/>
              <a:t>St. Louis Cardinals, St. Louis Blues, St. Louis Rams, Chicago White Sox, Chicago Bulls, Chicago Steel</a:t>
            </a:r>
          </a:p>
        </p:txBody>
      </p:sp>
      <p:pic>
        <p:nvPicPr>
          <p:cNvPr id="4" name="Picture 3"/>
          <p:cNvPicPr>
            <a:picLocks noChangeAspect="1"/>
          </p:cNvPicPr>
          <p:nvPr/>
        </p:nvPicPr>
        <p:blipFill>
          <a:blip r:embed="rId2"/>
          <a:stretch>
            <a:fillRect/>
          </a:stretch>
        </p:blipFill>
        <p:spPr>
          <a:xfrm>
            <a:off x="9777612" y="3294753"/>
            <a:ext cx="1659642" cy="1211602"/>
          </a:xfrm>
          <a:prstGeom prst="rect">
            <a:avLst/>
          </a:prstGeom>
        </p:spPr>
      </p:pic>
      <p:pic>
        <p:nvPicPr>
          <p:cNvPr id="5" name="Picture 4"/>
          <p:cNvPicPr>
            <a:picLocks noChangeAspect="1"/>
          </p:cNvPicPr>
          <p:nvPr/>
        </p:nvPicPr>
        <p:blipFill>
          <a:blip r:embed="rId3"/>
          <a:stretch>
            <a:fillRect/>
          </a:stretch>
        </p:blipFill>
        <p:spPr>
          <a:xfrm>
            <a:off x="7692380" y="3305630"/>
            <a:ext cx="1659641" cy="1200725"/>
          </a:xfrm>
          <a:prstGeom prst="rect">
            <a:avLst/>
          </a:prstGeom>
        </p:spPr>
      </p:pic>
      <p:pic>
        <p:nvPicPr>
          <p:cNvPr id="6" name="Picture 5"/>
          <p:cNvPicPr>
            <a:picLocks noChangeAspect="1"/>
          </p:cNvPicPr>
          <p:nvPr/>
        </p:nvPicPr>
        <p:blipFill>
          <a:blip r:embed="rId4"/>
          <a:stretch>
            <a:fillRect/>
          </a:stretch>
        </p:blipFill>
        <p:spPr>
          <a:xfrm>
            <a:off x="8005833" y="4722347"/>
            <a:ext cx="3165164" cy="1113669"/>
          </a:xfrm>
          <a:prstGeom prst="rect">
            <a:avLst/>
          </a:prstGeom>
        </p:spPr>
      </p:pic>
      <p:pic>
        <p:nvPicPr>
          <p:cNvPr id="7" name="Picture 6"/>
          <p:cNvPicPr>
            <a:picLocks noChangeAspect="1"/>
          </p:cNvPicPr>
          <p:nvPr/>
        </p:nvPicPr>
        <p:blipFill>
          <a:blip r:embed="rId5"/>
          <a:stretch>
            <a:fillRect/>
          </a:stretch>
        </p:blipFill>
        <p:spPr>
          <a:xfrm>
            <a:off x="8658730" y="352407"/>
            <a:ext cx="1558323" cy="1036993"/>
          </a:xfrm>
          <a:prstGeom prst="rect">
            <a:avLst/>
          </a:prstGeom>
        </p:spPr>
      </p:pic>
      <p:pic>
        <p:nvPicPr>
          <p:cNvPr id="8" name="Picture 7"/>
          <p:cNvPicPr>
            <a:picLocks noChangeAspect="1"/>
          </p:cNvPicPr>
          <p:nvPr/>
        </p:nvPicPr>
        <p:blipFill>
          <a:blip r:embed="rId6"/>
          <a:stretch>
            <a:fillRect/>
          </a:stretch>
        </p:blipFill>
        <p:spPr>
          <a:xfrm>
            <a:off x="7519284" y="1702904"/>
            <a:ext cx="1918607" cy="1278345"/>
          </a:xfrm>
          <a:prstGeom prst="rect">
            <a:avLst/>
          </a:prstGeom>
        </p:spPr>
      </p:pic>
    </p:spTree>
    <p:extLst>
      <p:ext uri="{BB962C8B-B14F-4D97-AF65-F5344CB8AC3E}">
        <p14:creationId xmlns:p14="http://schemas.microsoft.com/office/powerpoint/2010/main" val="14446483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Physical Examination</a:t>
            </a:r>
          </a:p>
        </p:txBody>
      </p:sp>
      <p:sp>
        <p:nvSpPr>
          <p:cNvPr id="3" name="Content Placeholder 2"/>
          <p:cNvSpPr>
            <a:spLocks noGrp="1"/>
          </p:cNvSpPr>
          <p:nvPr>
            <p:ph idx="1"/>
          </p:nvPr>
        </p:nvSpPr>
        <p:spPr>
          <a:xfrm>
            <a:off x="838200" y="1825625"/>
            <a:ext cx="6584576" cy="4351338"/>
          </a:xfrm>
        </p:spPr>
        <p:txBody>
          <a:bodyPr/>
          <a:lstStyle/>
          <a:p>
            <a:r>
              <a:rPr lang="en-US" dirty="0"/>
              <a:t>Positive Predictive Value/Negative Predictive Value</a:t>
            </a:r>
          </a:p>
          <a:p>
            <a:r>
              <a:rPr lang="en-US" dirty="0"/>
              <a:t>Accuracy increases by number of positive/negative tests</a:t>
            </a:r>
          </a:p>
          <a:p>
            <a:r>
              <a:rPr lang="en-US" dirty="0"/>
              <a:t>Initial assessment</a:t>
            </a:r>
          </a:p>
          <a:p>
            <a:pPr lvl="1"/>
            <a:r>
              <a:rPr lang="en-US" dirty="0"/>
              <a:t>Swelling, bruising and signs of trauma</a:t>
            </a:r>
          </a:p>
          <a:p>
            <a:pPr lvl="1"/>
            <a:r>
              <a:rPr lang="en-US" dirty="0"/>
              <a:t>Always examine neck and back</a:t>
            </a:r>
          </a:p>
        </p:txBody>
      </p:sp>
      <p:pic>
        <p:nvPicPr>
          <p:cNvPr id="4" name="Picture 3">
            <a:extLst>
              <a:ext uri="{FF2B5EF4-FFF2-40B4-BE49-F238E27FC236}">
                <a16:creationId xmlns:a16="http://schemas.microsoft.com/office/drawing/2014/main" id="{1CF57CFB-FE41-78D3-7297-D782DE9D34AE}"/>
              </a:ext>
            </a:extLst>
          </p:cNvPr>
          <p:cNvPicPr>
            <a:picLocks noChangeAspect="1"/>
          </p:cNvPicPr>
          <p:nvPr/>
        </p:nvPicPr>
        <p:blipFill>
          <a:blip r:embed="rId2"/>
          <a:stretch>
            <a:fillRect/>
          </a:stretch>
        </p:blipFill>
        <p:spPr>
          <a:xfrm>
            <a:off x="7231394" y="2172458"/>
            <a:ext cx="3076226" cy="2235070"/>
          </a:xfrm>
          <a:prstGeom prst="rect">
            <a:avLst/>
          </a:prstGeom>
        </p:spPr>
      </p:pic>
      <p:pic>
        <p:nvPicPr>
          <p:cNvPr id="5" name="Picture 4">
            <a:extLst>
              <a:ext uri="{FF2B5EF4-FFF2-40B4-BE49-F238E27FC236}">
                <a16:creationId xmlns:a16="http://schemas.microsoft.com/office/drawing/2014/main" id="{91819B9E-DA7D-1F22-B7CD-E4CFB226D030}"/>
              </a:ext>
            </a:extLst>
          </p:cNvPr>
          <p:cNvPicPr>
            <a:picLocks noChangeAspect="1"/>
          </p:cNvPicPr>
          <p:nvPr/>
        </p:nvPicPr>
        <p:blipFill>
          <a:blip r:embed="rId3"/>
          <a:stretch>
            <a:fillRect/>
          </a:stretch>
        </p:blipFill>
        <p:spPr>
          <a:xfrm>
            <a:off x="8435570" y="64546"/>
            <a:ext cx="3638095" cy="2046428"/>
          </a:xfrm>
          <a:prstGeom prst="rect">
            <a:avLst/>
          </a:prstGeom>
        </p:spPr>
      </p:pic>
      <p:pic>
        <p:nvPicPr>
          <p:cNvPr id="6" name="Picture 5">
            <a:extLst>
              <a:ext uri="{FF2B5EF4-FFF2-40B4-BE49-F238E27FC236}">
                <a16:creationId xmlns:a16="http://schemas.microsoft.com/office/drawing/2014/main" id="{CF5EF21D-4115-D789-B5F9-9F7556D9EC4A}"/>
              </a:ext>
            </a:extLst>
          </p:cNvPr>
          <p:cNvPicPr>
            <a:picLocks noChangeAspect="1"/>
          </p:cNvPicPr>
          <p:nvPr/>
        </p:nvPicPr>
        <p:blipFill>
          <a:blip r:embed="rId4"/>
          <a:stretch>
            <a:fillRect/>
          </a:stretch>
        </p:blipFill>
        <p:spPr>
          <a:xfrm>
            <a:off x="9188266" y="4474996"/>
            <a:ext cx="2885399" cy="2322394"/>
          </a:xfrm>
          <a:prstGeom prst="rect">
            <a:avLst/>
          </a:prstGeom>
        </p:spPr>
      </p:pic>
    </p:spTree>
    <p:extLst>
      <p:ext uri="{BB962C8B-B14F-4D97-AF65-F5344CB8AC3E}">
        <p14:creationId xmlns:p14="http://schemas.microsoft.com/office/powerpoint/2010/main" val="28646394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Diagnostic/Therapeutic Injections</a:t>
            </a:r>
          </a:p>
        </p:txBody>
      </p:sp>
      <p:sp>
        <p:nvSpPr>
          <p:cNvPr id="3" name="Content Placeholder 2"/>
          <p:cNvSpPr>
            <a:spLocks noGrp="1"/>
          </p:cNvSpPr>
          <p:nvPr>
            <p:ph idx="1"/>
          </p:nvPr>
        </p:nvSpPr>
        <p:spPr>
          <a:xfrm>
            <a:off x="1102659" y="1600201"/>
            <a:ext cx="6517341" cy="4525963"/>
          </a:xfrm>
        </p:spPr>
        <p:txBody>
          <a:bodyPr/>
          <a:lstStyle/>
          <a:p>
            <a:r>
              <a:rPr lang="en-US" dirty="0"/>
              <a:t>Part of the Physical Examination</a:t>
            </a:r>
          </a:p>
          <a:p>
            <a:pPr lvl="1"/>
            <a:r>
              <a:rPr lang="en-US" dirty="0"/>
              <a:t>Classic “impingement test”</a:t>
            </a:r>
          </a:p>
          <a:p>
            <a:r>
              <a:rPr lang="en-US" dirty="0"/>
              <a:t>Important to localize pain source</a:t>
            </a:r>
          </a:p>
          <a:p>
            <a:pPr lvl="1"/>
            <a:r>
              <a:rPr lang="en-US" dirty="0"/>
              <a:t>Use of differential injections</a:t>
            </a:r>
          </a:p>
          <a:p>
            <a:pPr lvl="2"/>
            <a:r>
              <a:rPr lang="en-US" dirty="0"/>
              <a:t>Always test before and after</a:t>
            </a:r>
          </a:p>
          <a:p>
            <a:pPr lvl="2"/>
            <a:r>
              <a:rPr lang="en-US" dirty="0"/>
              <a:t>May need ultrasound for AC joint/biceps tendon</a:t>
            </a:r>
          </a:p>
          <a:p>
            <a:pPr lvl="1"/>
            <a:r>
              <a:rPr lang="en-US" dirty="0"/>
              <a:t>Shoulder</a:t>
            </a:r>
          </a:p>
          <a:p>
            <a:pPr lvl="2"/>
            <a:r>
              <a:rPr lang="en-US" dirty="0"/>
              <a:t>If NO improvement – cervical spine vs non-organic symptoms</a:t>
            </a:r>
          </a:p>
          <a:p>
            <a:pPr lvl="1"/>
            <a:r>
              <a:rPr lang="en-US" dirty="0"/>
              <a:t>Knee</a:t>
            </a:r>
          </a:p>
          <a:p>
            <a:pPr lvl="2"/>
            <a:r>
              <a:rPr lang="en-US" dirty="0"/>
              <a:t>If NO improvement – extra-articular source (patellofemoral pain) vs non-organic symptoms</a:t>
            </a:r>
          </a:p>
          <a:p>
            <a:pPr marL="457200" lvl="1" indent="0">
              <a:buNone/>
            </a:pPr>
            <a:endParaRPr lang="en-US" dirty="0"/>
          </a:p>
        </p:txBody>
      </p:sp>
      <p:pic>
        <p:nvPicPr>
          <p:cNvPr id="4" name="Picture 3"/>
          <p:cNvPicPr>
            <a:picLocks noChangeAspect="1"/>
          </p:cNvPicPr>
          <p:nvPr/>
        </p:nvPicPr>
        <p:blipFill>
          <a:blip r:embed="rId2"/>
          <a:stretch>
            <a:fillRect/>
          </a:stretch>
        </p:blipFill>
        <p:spPr>
          <a:xfrm>
            <a:off x="8685455" y="1796257"/>
            <a:ext cx="2857500" cy="2066925"/>
          </a:xfrm>
          <a:prstGeom prst="rect">
            <a:avLst/>
          </a:prstGeom>
        </p:spPr>
      </p:pic>
      <p:pic>
        <p:nvPicPr>
          <p:cNvPr id="6" name="Picture 5">
            <a:extLst>
              <a:ext uri="{FF2B5EF4-FFF2-40B4-BE49-F238E27FC236}">
                <a16:creationId xmlns:a16="http://schemas.microsoft.com/office/drawing/2014/main" id="{396D15BF-D374-E680-5AF0-6B8A2310C078}"/>
              </a:ext>
            </a:extLst>
          </p:cNvPr>
          <p:cNvPicPr>
            <a:picLocks noChangeAspect="1"/>
          </p:cNvPicPr>
          <p:nvPr/>
        </p:nvPicPr>
        <p:blipFill>
          <a:blip r:embed="rId3"/>
          <a:stretch>
            <a:fillRect/>
          </a:stretch>
        </p:blipFill>
        <p:spPr>
          <a:xfrm>
            <a:off x="8009068" y="4821910"/>
            <a:ext cx="4102353" cy="1304254"/>
          </a:xfrm>
          <a:prstGeom prst="rect">
            <a:avLst/>
          </a:prstGeom>
        </p:spPr>
      </p:pic>
    </p:spTree>
    <p:extLst>
      <p:ext uri="{BB962C8B-B14F-4D97-AF65-F5344CB8AC3E}">
        <p14:creationId xmlns:p14="http://schemas.microsoft.com/office/powerpoint/2010/main" val="33468315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Imaging</a:t>
            </a:r>
          </a:p>
        </p:txBody>
      </p:sp>
      <p:sp>
        <p:nvSpPr>
          <p:cNvPr id="3" name="Content Placeholder 2"/>
          <p:cNvSpPr>
            <a:spLocks noGrp="1"/>
          </p:cNvSpPr>
          <p:nvPr>
            <p:ph idx="1"/>
          </p:nvPr>
        </p:nvSpPr>
        <p:spPr/>
        <p:txBody>
          <a:bodyPr>
            <a:normAutofit/>
          </a:bodyPr>
          <a:lstStyle/>
          <a:p>
            <a:r>
              <a:rPr lang="en-US" dirty="0"/>
              <a:t>Standing X-rays if can ambulate</a:t>
            </a:r>
          </a:p>
          <a:p>
            <a:pPr lvl="1"/>
            <a:r>
              <a:rPr lang="en-US" dirty="0"/>
              <a:t>Important for hip, knee and ankle</a:t>
            </a:r>
          </a:p>
          <a:p>
            <a:r>
              <a:rPr lang="en-US" dirty="0"/>
              <a:t>MRI </a:t>
            </a:r>
          </a:p>
          <a:p>
            <a:pPr lvl="1"/>
            <a:r>
              <a:rPr lang="en-US" dirty="0"/>
              <a:t>Normal x-rays</a:t>
            </a:r>
          </a:p>
          <a:p>
            <a:pPr lvl="1"/>
            <a:r>
              <a:rPr lang="en-US" dirty="0"/>
              <a:t>Rarely indicated prior to conservative treatment</a:t>
            </a:r>
          </a:p>
          <a:p>
            <a:pPr lvl="2"/>
            <a:r>
              <a:rPr lang="en-US" dirty="0"/>
              <a:t>Shoulder: inability to lift arm/severe RC weakness</a:t>
            </a:r>
          </a:p>
          <a:p>
            <a:pPr lvl="2"/>
            <a:r>
              <a:rPr lang="en-US" dirty="0"/>
              <a:t>Elbow: bruising, pop/pain in biceps</a:t>
            </a:r>
          </a:p>
          <a:p>
            <a:pPr lvl="2"/>
            <a:r>
              <a:rPr lang="en-US" dirty="0"/>
              <a:t>Knee: ligament instability, large joint effusion</a:t>
            </a:r>
          </a:p>
          <a:p>
            <a:pPr lvl="2"/>
            <a:r>
              <a:rPr lang="en-US" dirty="0"/>
              <a:t>Neck/Back: severe radicular symptoms</a:t>
            </a:r>
          </a:p>
          <a:p>
            <a:pPr lvl="1"/>
            <a:r>
              <a:rPr lang="en-US" dirty="0"/>
              <a:t>Failure of conservative care</a:t>
            </a:r>
          </a:p>
          <a:p>
            <a:pPr marL="457200" lvl="1" indent="0">
              <a:buNone/>
            </a:pPr>
            <a:endParaRPr lang="en-US" dirty="0"/>
          </a:p>
        </p:txBody>
      </p:sp>
      <p:pic>
        <p:nvPicPr>
          <p:cNvPr id="5" name="Picture 4">
            <a:extLst>
              <a:ext uri="{FF2B5EF4-FFF2-40B4-BE49-F238E27FC236}">
                <a16:creationId xmlns:a16="http://schemas.microsoft.com/office/drawing/2014/main" id="{533CD7DD-DF95-5B07-987E-D35B1D1C2502}"/>
              </a:ext>
            </a:extLst>
          </p:cNvPr>
          <p:cNvPicPr>
            <a:picLocks noChangeAspect="1"/>
          </p:cNvPicPr>
          <p:nvPr/>
        </p:nvPicPr>
        <p:blipFill>
          <a:blip r:embed="rId2"/>
          <a:stretch>
            <a:fillRect/>
          </a:stretch>
        </p:blipFill>
        <p:spPr>
          <a:xfrm>
            <a:off x="6178919" y="869820"/>
            <a:ext cx="5997943" cy="1157995"/>
          </a:xfrm>
          <a:prstGeom prst="rect">
            <a:avLst/>
          </a:prstGeom>
        </p:spPr>
      </p:pic>
      <p:pic>
        <p:nvPicPr>
          <p:cNvPr id="7" name="Picture 6">
            <a:extLst>
              <a:ext uri="{FF2B5EF4-FFF2-40B4-BE49-F238E27FC236}">
                <a16:creationId xmlns:a16="http://schemas.microsoft.com/office/drawing/2014/main" id="{8C54D274-2606-8D14-F804-1905F3E2E5C8}"/>
              </a:ext>
            </a:extLst>
          </p:cNvPr>
          <p:cNvPicPr>
            <a:picLocks noChangeAspect="1"/>
          </p:cNvPicPr>
          <p:nvPr/>
        </p:nvPicPr>
        <p:blipFill>
          <a:blip r:embed="rId3"/>
          <a:stretch>
            <a:fillRect/>
          </a:stretch>
        </p:blipFill>
        <p:spPr>
          <a:xfrm>
            <a:off x="7772400" y="4358930"/>
            <a:ext cx="4419600" cy="2451639"/>
          </a:xfrm>
          <a:prstGeom prst="rect">
            <a:avLst/>
          </a:prstGeom>
        </p:spPr>
      </p:pic>
    </p:spTree>
    <p:extLst>
      <p:ext uri="{BB962C8B-B14F-4D97-AF65-F5344CB8AC3E}">
        <p14:creationId xmlns:p14="http://schemas.microsoft.com/office/powerpoint/2010/main" val="12342345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8229600" cy="1143000"/>
          </a:xfrm>
        </p:spPr>
        <p:txBody>
          <a:bodyPr/>
          <a:lstStyle/>
          <a:p>
            <a:r>
              <a:rPr lang="en-US" dirty="0"/>
              <a:t>Rotator Cuff Tears</a:t>
            </a:r>
          </a:p>
        </p:txBody>
      </p:sp>
      <p:sp>
        <p:nvSpPr>
          <p:cNvPr id="3" name="Content Placeholder 2"/>
          <p:cNvSpPr>
            <a:spLocks noGrp="1"/>
          </p:cNvSpPr>
          <p:nvPr>
            <p:ph idx="1"/>
          </p:nvPr>
        </p:nvSpPr>
        <p:spPr>
          <a:xfrm>
            <a:off x="634702" y="1600201"/>
            <a:ext cx="6680500" cy="4525963"/>
          </a:xfrm>
        </p:spPr>
        <p:txBody>
          <a:bodyPr>
            <a:normAutofit/>
          </a:bodyPr>
          <a:lstStyle/>
          <a:p>
            <a:r>
              <a:rPr lang="en-US" dirty="0"/>
              <a:t>Interpreting the MRI Report</a:t>
            </a:r>
          </a:p>
          <a:p>
            <a:r>
              <a:rPr lang="en-US" dirty="0"/>
              <a:t>Partial thickness tear-hardest to interpret</a:t>
            </a:r>
          </a:p>
          <a:p>
            <a:pPr lvl="1"/>
            <a:r>
              <a:rPr lang="en-US" dirty="0"/>
              <a:t>Wide spectrum from high grade partial to tendonitis</a:t>
            </a:r>
          </a:p>
          <a:p>
            <a:r>
              <a:rPr lang="en-US" dirty="0"/>
              <a:t>Full thickness tear</a:t>
            </a:r>
          </a:p>
          <a:p>
            <a:pPr lvl="1"/>
            <a:r>
              <a:rPr lang="en-US" dirty="0"/>
              <a:t>Retracted tears – may need surgery ASAP if traumatic</a:t>
            </a:r>
          </a:p>
          <a:p>
            <a:pPr lvl="1"/>
            <a:r>
              <a:rPr lang="en-US" dirty="0"/>
              <a:t>Fatty atrophy or infiltration – indication of a more chronic problem (still can have acute on chronic)</a:t>
            </a:r>
          </a:p>
          <a:p>
            <a:pPr lvl="2"/>
            <a:r>
              <a:rPr lang="en-US" dirty="0"/>
              <a:t>Can also indicate a nerve compression</a:t>
            </a:r>
          </a:p>
        </p:txBody>
      </p:sp>
      <p:pic>
        <p:nvPicPr>
          <p:cNvPr id="5122" name="Picture 2" descr="https://encrypted-tbn3.gstatic.com/images?q=tbn:ANd9GcSon_rKD9Hs67UpkLcGSgetyxvJ7N__JMlQ5kP6ZPqeM2cgXty_5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86846" y="221702"/>
            <a:ext cx="2324481" cy="2355752"/>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3396" t="10473" r="5260" b="6769"/>
          <a:stretch/>
        </p:blipFill>
        <p:spPr bwMode="auto">
          <a:xfrm>
            <a:off x="8102839" y="2692811"/>
            <a:ext cx="2092492" cy="19651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5" name="Picture 5" descr="https://encrypted-tbn2.gstatic.com/images?q=tbn:ANd9GcTtdHGSUG9RPpCcN4BnTiMLcqXaNQwnTHzJCSG9XTFaerrr-C7_"/>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7192" y="4876801"/>
            <a:ext cx="2971798" cy="1981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39904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54ADF7-40EE-94F4-2D89-1EA75084C456}"/>
              </a:ext>
            </a:extLst>
          </p:cNvPr>
          <p:cNvSpPr>
            <a:spLocks noGrp="1"/>
          </p:cNvSpPr>
          <p:nvPr>
            <p:ph type="title"/>
          </p:nvPr>
        </p:nvSpPr>
        <p:spPr/>
        <p:txBody>
          <a:bodyPr/>
          <a:lstStyle/>
          <a:p>
            <a:r>
              <a:rPr lang="en-US" dirty="0"/>
              <a:t>Evidence based treatment </a:t>
            </a:r>
          </a:p>
        </p:txBody>
      </p:sp>
      <p:sp>
        <p:nvSpPr>
          <p:cNvPr id="3" name="Content Placeholder 2">
            <a:extLst>
              <a:ext uri="{FF2B5EF4-FFF2-40B4-BE49-F238E27FC236}">
                <a16:creationId xmlns:a16="http://schemas.microsoft.com/office/drawing/2014/main" id="{D207475F-3009-029E-4B99-256D0CFED6CB}"/>
              </a:ext>
            </a:extLst>
          </p:cNvPr>
          <p:cNvSpPr>
            <a:spLocks noGrp="1"/>
          </p:cNvSpPr>
          <p:nvPr>
            <p:ph idx="1"/>
          </p:nvPr>
        </p:nvSpPr>
        <p:spPr/>
        <p:txBody>
          <a:bodyPr/>
          <a:lstStyle/>
          <a:p>
            <a:r>
              <a:rPr lang="en-US" dirty="0"/>
              <a:t>Improves outcomes</a:t>
            </a:r>
          </a:p>
          <a:p>
            <a:pPr lvl="1"/>
            <a:r>
              <a:rPr lang="en-US" dirty="0"/>
              <a:t>Better for patient/claimant</a:t>
            </a:r>
          </a:p>
          <a:p>
            <a:r>
              <a:rPr lang="en-US" dirty="0"/>
              <a:t>Saves money</a:t>
            </a:r>
          </a:p>
          <a:p>
            <a:pPr lvl="1"/>
            <a:r>
              <a:rPr lang="en-US" dirty="0"/>
              <a:t>Better for healthcare system</a:t>
            </a:r>
          </a:p>
          <a:p>
            <a:endParaRPr lang="en-US" dirty="0"/>
          </a:p>
          <a:p>
            <a:endParaRPr lang="en-US" dirty="0"/>
          </a:p>
        </p:txBody>
      </p:sp>
      <p:pic>
        <p:nvPicPr>
          <p:cNvPr id="5" name="Picture 4">
            <a:extLst>
              <a:ext uri="{FF2B5EF4-FFF2-40B4-BE49-F238E27FC236}">
                <a16:creationId xmlns:a16="http://schemas.microsoft.com/office/drawing/2014/main" id="{1FFB6D08-61AB-CCA9-E8CE-DD4E6B51D753}"/>
              </a:ext>
            </a:extLst>
          </p:cNvPr>
          <p:cNvPicPr>
            <a:picLocks noChangeAspect="1"/>
          </p:cNvPicPr>
          <p:nvPr/>
        </p:nvPicPr>
        <p:blipFill>
          <a:blip r:embed="rId2"/>
          <a:stretch>
            <a:fillRect/>
          </a:stretch>
        </p:blipFill>
        <p:spPr>
          <a:xfrm>
            <a:off x="5956150" y="1825625"/>
            <a:ext cx="6182061" cy="1620715"/>
          </a:xfrm>
          <a:prstGeom prst="rect">
            <a:avLst/>
          </a:prstGeom>
        </p:spPr>
      </p:pic>
    </p:spTree>
    <p:extLst>
      <p:ext uri="{BB962C8B-B14F-4D97-AF65-F5344CB8AC3E}">
        <p14:creationId xmlns:p14="http://schemas.microsoft.com/office/powerpoint/2010/main" val="6982488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SLAP Treatment/Outcomes</a:t>
            </a:r>
          </a:p>
        </p:txBody>
      </p:sp>
      <p:sp>
        <p:nvSpPr>
          <p:cNvPr id="3" name="Content Placeholder 2"/>
          <p:cNvSpPr>
            <a:spLocks noGrp="1"/>
          </p:cNvSpPr>
          <p:nvPr>
            <p:ph idx="1"/>
          </p:nvPr>
        </p:nvSpPr>
        <p:spPr>
          <a:xfrm>
            <a:off x="1333948" y="1600200"/>
            <a:ext cx="8876852" cy="5068120"/>
          </a:xfrm>
        </p:spPr>
        <p:txBody>
          <a:bodyPr>
            <a:normAutofit fontScale="85000" lnSpcReduction="20000"/>
          </a:bodyPr>
          <a:lstStyle/>
          <a:p>
            <a:r>
              <a:rPr lang="en-US" dirty="0"/>
              <a:t>Initial treatment – cortisone (</a:t>
            </a:r>
            <a:r>
              <a:rPr lang="en-US" dirty="0" err="1"/>
              <a:t>intraarticular</a:t>
            </a:r>
            <a:r>
              <a:rPr lang="en-US" dirty="0"/>
              <a:t>)</a:t>
            </a:r>
          </a:p>
          <a:p>
            <a:pPr lvl="1"/>
            <a:r>
              <a:rPr lang="en-US" dirty="0"/>
              <a:t>Physical therapy focusing on scapula and cuff</a:t>
            </a:r>
          </a:p>
          <a:p>
            <a:pPr lvl="1"/>
            <a:r>
              <a:rPr lang="en-US" dirty="0"/>
              <a:t>NSAIDs</a:t>
            </a:r>
          </a:p>
          <a:p>
            <a:pPr lvl="1"/>
            <a:r>
              <a:rPr lang="en-US" dirty="0"/>
              <a:t>Can render asymptomatic</a:t>
            </a:r>
          </a:p>
          <a:p>
            <a:r>
              <a:rPr lang="en-US" dirty="0"/>
              <a:t>SLAP repair in Worker’s Compensation</a:t>
            </a:r>
          </a:p>
          <a:p>
            <a:pPr lvl="1"/>
            <a:r>
              <a:rPr lang="en-US" dirty="0"/>
              <a:t>65% G/E </a:t>
            </a:r>
            <a:r>
              <a:rPr lang="en-US" dirty="0" err="1"/>
              <a:t>outomes</a:t>
            </a:r>
            <a:endParaRPr lang="en-US" dirty="0"/>
          </a:p>
          <a:p>
            <a:pPr lvl="2"/>
            <a:r>
              <a:rPr lang="en-US" dirty="0"/>
              <a:t>Vs 95% in other patients</a:t>
            </a:r>
          </a:p>
          <a:p>
            <a:pPr lvl="3"/>
            <a:r>
              <a:rPr lang="en-US" dirty="0" err="1"/>
              <a:t>Denard</a:t>
            </a:r>
            <a:r>
              <a:rPr lang="en-US" dirty="0"/>
              <a:t> Arthroscopy 2012</a:t>
            </a:r>
          </a:p>
          <a:p>
            <a:pPr lvl="1"/>
            <a:r>
              <a:rPr lang="en-US" dirty="0"/>
              <a:t>Study of 40 patients with poor results</a:t>
            </a:r>
          </a:p>
          <a:p>
            <a:pPr lvl="2"/>
            <a:r>
              <a:rPr lang="en-US" dirty="0"/>
              <a:t>50% were work comp </a:t>
            </a:r>
          </a:p>
          <a:p>
            <a:pPr lvl="3"/>
            <a:r>
              <a:rPr lang="en-US" dirty="0"/>
              <a:t>Katz Arthroscopy 2009</a:t>
            </a:r>
          </a:p>
          <a:p>
            <a:pPr lvl="1"/>
            <a:r>
              <a:rPr lang="en-US" dirty="0"/>
              <a:t>Return to work 84%; only 48% at same level</a:t>
            </a:r>
          </a:p>
          <a:p>
            <a:pPr lvl="3"/>
            <a:r>
              <a:rPr lang="en-US" dirty="0" err="1"/>
              <a:t>Verma</a:t>
            </a:r>
            <a:r>
              <a:rPr lang="en-US" dirty="0"/>
              <a:t> HSS J 2007</a:t>
            </a:r>
          </a:p>
          <a:p>
            <a:r>
              <a:rPr lang="en-US" dirty="0"/>
              <a:t>Biceps </a:t>
            </a:r>
            <a:r>
              <a:rPr lang="en-US" dirty="0" err="1"/>
              <a:t>tenodesis</a:t>
            </a:r>
            <a:endParaRPr lang="en-US" dirty="0"/>
          </a:p>
          <a:p>
            <a:pPr lvl="1"/>
            <a:r>
              <a:rPr lang="en-US" dirty="0"/>
              <a:t>7/8 return to work</a:t>
            </a:r>
          </a:p>
          <a:p>
            <a:pPr lvl="3"/>
            <a:r>
              <a:rPr lang="en-US" dirty="0"/>
              <a:t>Werner JSES 2014</a:t>
            </a:r>
          </a:p>
          <a:p>
            <a:pPr lvl="1"/>
            <a:r>
              <a:rPr lang="en-US" dirty="0"/>
              <a:t>Systematic Review</a:t>
            </a:r>
          </a:p>
          <a:p>
            <a:pPr lvl="3"/>
            <a:r>
              <a:rPr lang="en-US" dirty="0"/>
              <a:t>Erickson AJSM 2014</a:t>
            </a:r>
          </a:p>
        </p:txBody>
      </p:sp>
      <p:sp>
        <p:nvSpPr>
          <p:cNvPr id="4" name="AutoShape 2" descr="data:image/jpeg;base64,/9j/4AAQSkZJRgABAQAAAQABAAD/2wCEAAkGBxAQEhUQEhMSEBIVDxAPEBAVEA8PFBUQFRYXFxUVFRQYHCggGBolHBQTITEhJSktLi4uFx8zODMsNygtLisBCgoKDg0OGxAQGywkHxwvLCw3LCwsLC0vLCwsLCwsLC0sNCwsLSwsLCwtLCwsLCwsLCwrLCwsNCwsLCwsLCwsLP/AABEIANgA6QMBIgACEQEDEQH/xAAbAAEAAwADAQAAAAAAAAAAAAAABAUGAQIDB//EAD0QAAIBAgMECAMGBQMFAAAAAAABAgMRBBIhBTFBgQYTIlFhcZGhMrHBFEJygtHwB1JikuEjwvEWorLS8v/EABkBAQADAQEAAAAAAAAAAAAAAAABAgMEBf/EACIRAQACAgICAgMBAAAAAAAAAAABAgMREjEhQQRREzJxIv/aAAwDAQACEQMRAD8A+4gAAAAAAAAAAAAAAAAAAAAAAAAAAAAAAAAAAAAAAAAAAAAAAAAHAHIOjmebrojY9zi5GliV3nR4xd42aTLi5C+2x7zlY2PeNiaDrTd0n3q52JAAAAcXOQAAAAAAAAAAAAAAAAAAAAADq2dHVSOKrKzE4i30ImUxCwqViBtKd4Nret3iQqe0Vu3PuIu0NoNtU6fanLSME1q/EytZetVRV6QintOUtW35EDH9H/s2VVZ9ZXl2urj8EI+Lesnfy3FpsvZMpWbLVifaLTHpKw1ZyLOjT4vuu3uPfC7PjGxUbd2pB3owd0nabX3pfy+RNrRWNyisTadLChtCpPWEmo3sm3e/jYsKOKqWu+0u5/qjN7PxThplW4v6NVSimt0l6GVbzLS1YhbUqikrrcdyq2bXtPJwkrr8S3+3yLOrKyb7kb1ncMpjTrCV2dyNg56NkiDuSh2AAAAAAAAAAAAAAAAAAAAAeVVFFtaOjsX8yrx9O6K2WhhcYp6tPcbXothqPUwrRhFVHC05ayeZaS1e5XTKlYJPMv6W0vIldFsRanXo8YNzj+GUX9Yv1M662vbpVVF1+IlUet5O3gt0V6WNRs+ikvAy2AxEVNq63mirYnLBKNs03aN/VvyS+aNOvLPuXTaddzfVxdr3zS42/lX1Ij2dCSXZSSR4Va0U3GL7l43vv56lrT0haWr7/E55nnLWP8qqtgZQ78t9JL6nrses1KVKTvxiy1i04WlbVW5/tGeqy6utCXdLK/UrMcJW/aF3VllnCXdJfo/qT9sVstPzaRVbUlaDfcrnXpTjLOnDwc3z3HRj7llZ74bEu1vG9vEvKcbJIzPR9dZUvwisz8+H78DUGigAAAAAAAAAAAAAAAAAAAAA6yIeJp3JrPGoisphTZVGab8vUovtKw1efdKnOm+dmvkW+2cWoLx80YzaFbO7vf5fVM572107MOHl5npWU4yi82e7vxuvclLbFRO7k9I5VftJLw7iLKm1ufvI6SUl/wAr62MJtZ6EYscxqYWtLbcnKLlFTSaejV7eXE0dLpHQm8t+rvfSScddO8win3x52XzR606/cn/d/wCwreYZ2+LSen0enjqenbi7prf4MgbSacbqzabf1M/s2eb/AOb/ACL+hgozWsE/Vfoa/u474vx+03HVM9FyXGH+DNbV2l1tTMt2WEVyir+567fl9np5YVGk3lyXzK3Gzeq995mY1+HF/M6cUT3LlyfT6r0Sw2SgpvfUef8ALuj7a8y6PLCUskIQ/lhGPokj1LqAAAAAAAAAAAAAAAAAAAAADghbQrZY6E2TKraGv/BW3S1I8sltOcm27+5Q4iTNJjmtf8Io8VOPe/7kctnqYulLWq+C9v0I8sSvFc7fJk6u09zk/wA0SO6Te9253+dvmYzDqizypTk91+bh9WXGzcHKe9xX9zfJR0IEIQhrLXxk7L03nd7bhHsx18PhjzS1fm3yJqreZ14a3AYalT1XafGT1X6erO209vQowcsytuT4N9ytv5GLnt+U2opOb+7HdHnbfyLfo90cqYmaq4l3WqjHco+S4HRWXnZO/Kk2ttWtUqZrdm1leGkl3+CND0C2V9rqqs4OFOlJTbv2ZzV8qinrvV3w0sWVWFBThSko3TUZQt93Va+j9DSdHp5LU2lFrPRcVolKPaVl3OLbRvTLuNaclqedtAACyoAAAAAAAAAAAAAAAAAAAAA6zK7Gw0LJo8auHzcfYiVqzpjdoUd+pQ4iCW+T/fmfQ6uw6c/ilLlZfQ8f+lsJ96Epec5fSxlOOZdNc8Q+Y4rEU47235v6L9SujUrVXloUpVH/AEU5Tfte3qfZ6GwMHDWNClfvcFJ+ruWEIKKskku5JJEfg+1p+XrqHx/Z38PNoV3mquGGi9+Z9ZO34Yu3rIndJuglHCYbNTz1ambtVZt301ywhHsq6zb03olxPqhHx+FVanKm/vLR77SWsXyaTLxirDG/yMlvb4xsvBxjlqW7UZJWNrCvms08sW/hvp56c+JlalOpTq1IVIuCzuN7NRv4Pi0/14l70clGWanJa80c8/5tpP7Rt59K6clTcqbyylutvzK/w28kXlLFa0q2686aqcLON4vnaTGPoxdKMmvgqRba7vhd/CzOcdQjleXSMtVH+WfG3g18jadzXe+mcRETrXbXAi7MxHWUoT4uCv8AiWj90yUbRO2YAAAAAAAAAAAAAAAAAAAAAAAAAAAAAAACk6YbP6/DSsrzp/6sPy/EucW/Ywmyq+WpB99k2fVmj5PtbCuhiJ0tyjUvD8Eu1H2Zz569S2xz6bFU1KM6b3Ti/dW/Q8NmVlOChPe1Zrue756eh0wFfNGMuTKXa+N+z17cJdpfm+L3uyK21C1acp02mwv9JOjJ37cpU33xerXnfMW586p7bbtx3SXf428fqma/YW14145W+2lr4x/mRpjyVnwnN8a9I5LYAGrmAAAAAAAAAAAAAAAAAAAAAAAAAAAAAAxH8QMDadOuvvJ0Z+a7UP8Ad6G3KvpNguuw1SKV5KPWQ/FDVW87Ncyt43Vas6lkOj1bRwfddeZV/wAQabUaNZbs+SXPVe6fqe2zJWal5ejLLpbhOtwlW29LrY+cXmfyfqckdOmk8bxLH4TFvdxTzQfnw9V/3FxsraTpzUou1nmj4L70eW/ybRlMPPReH/jLf7os4VG7SX5vxLf67zLqXrzETD7Ns/GRrQU15Ndz4okmE6I7VyNRk+y0k/Lg+TvyN2d2O/KNvDz4vx316AAaMQAAAAAAAAAAAAAAAAAAAAAAAAAAAAB83xmE6ivOnwU3l/C9Y+zReYSSq03B8Y5WenS3CduFVfei4S81qvm/QhbKlb1scsxqzfe4fM+odOTpvfCcqb5P/BNwPGPNea3e3yLHpZg8mLqW+/GNVedtfeMiHGnbVcNV819UY3r5eviycqQsMDUcH4fEvwv4l7X/ACo+l9Hcb1tKz+KDyS5fC/S3ufO6dHNFSXB5uXH9TT9FMTlquHCcbc46p+7RfDbVv6w+VTlSfuGxAB2vIAAAAAAAAAAAAAAAAAAAAAAAAAAAAAEHbOHz0pLiu2uW/wBrmYpU7PTz9DaNGbq4fJK3c2uRlkr7aUlnumOHzdTWt3wfzX+4oMlrenpuN1tnC9ZQl/S1Ncv8NmYlhvoZTV24L+NJOxoK2V/vg/oSsNenNS4xmvZ6fNnXZlK0l+/3qWFfD3b8Yp8yk1a89z/WvhJNJrc0mvJnYhbHqXpR712f0Jp2RO428u0amYAASqAAAAAAAAAAAAAAAAAAAAAAAAAAAV+Po9q/eiwPOvG6ImNpiVdGjdOL3NOPqZ2WE4eaNZGBAxWG7T8dSk1a0tqVPhqNrPxLN0d3p6nEaBMUdPQrxac3pspZbx5/v2LAhYdWkiaaV6YZPNtgALKAAAAAAAAAAAAAAAAAAAAAAAAAAAHDOQB5ZTzrU7/IkNHEkQnaF1R2jAkZThRI0tt5xW4lHllPREwiXIAJVAAAAAAAAAAAAAAAAAAAAAAAAAAAAAAAAcWOLAALHKOQEgACAAAAAB//2Q=="/>
          <p:cNvSpPr>
            <a:spLocks noChangeAspect="1" noChangeArrowheads="1"/>
          </p:cNvSpPr>
          <p:nvPr/>
        </p:nvSpPr>
        <p:spPr bwMode="auto">
          <a:xfrm>
            <a:off x="16414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data:image/jpeg;base64,/9j/4AAQSkZJRgABAQAAAQABAAD/2wCEAAkGBxAQEhUQEhMSEBIVDxAPEBAVEA8PFBUQFRYXFxUVFRQYHCggGBolHBQTITEhJSktLi4uFx8zODMsNygtLisBCgoKDg0OGxAQGywkHxwvLCw3LCwsLC0vLCwsLCwsLC0sNCwsLSwsLCwtLCwsLCwsLCwrLCwsNCwsLCwsLCwsLP/AABEIANgA6QMBIgACEQEDEQH/xAAbAAEAAwADAQAAAAAAAAAAAAAABAUGAQIDB//EAD0QAAIBAgMECAMGBQMFAAAAAAABAgMRBBIhBTFBgQYTIlFhcZGhMrHBFEJygtHwB1JikuEjwvEWorLS8v/EABkBAQADAQEAAAAAAAAAAAAAAAABAgMEBf/EACIRAQACAgICAgMBAAAAAAAAAAABAgMREjEhQQRREzJxIv/aAAwDAQACEQMRAD8A+4gAAAAAAAAAAAAAAAAAAAAAAAAAAAAAAAAAAAAAAAAAAAAAAAAHAHIOjmebrojY9zi5GliV3nR4xd42aTLi5C+2x7zlY2PeNiaDrTd0n3q52JAAAAcXOQAAAAAAAAAAAAAAAAAAAAADq2dHVSOKrKzE4i30ImUxCwqViBtKd4Nret3iQqe0Vu3PuIu0NoNtU6fanLSME1q/EytZetVRV6QintOUtW35EDH9H/s2VVZ9ZXl2urj8EI+Lesnfy3FpsvZMpWbLVifaLTHpKw1ZyLOjT4vuu3uPfC7PjGxUbd2pB3owd0nabX3pfy+RNrRWNyisTadLChtCpPWEmo3sm3e/jYsKOKqWu+0u5/qjN7PxThplW4v6NVSimt0l6GVbzLS1YhbUqikrrcdyq2bXtPJwkrr8S3+3yLOrKyb7kb1ncMpjTrCV2dyNg56NkiDuSh2AAAAAAAAAAAAAAAAAAAAAeVVFFtaOjsX8yrx9O6K2WhhcYp6tPcbXothqPUwrRhFVHC05ayeZaS1e5XTKlYJPMv6W0vIldFsRanXo8YNzj+GUX9Yv1M662vbpVVF1+IlUet5O3gt0V6WNRs+ikvAy2AxEVNq63mirYnLBKNs03aN/VvyS+aNOvLPuXTaddzfVxdr3zS42/lX1Ij2dCSXZSSR4Va0U3GL7l43vv56lrT0haWr7/E55nnLWP8qqtgZQ78t9JL6nrses1KVKTvxiy1i04WlbVW5/tGeqy6utCXdLK/UrMcJW/aF3VllnCXdJfo/qT9sVstPzaRVbUlaDfcrnXpTjLOnDwc3z3HRj7llZ74bEu1vG9vEvKcbJIzPR9dZUvwisz8+H78DUGigAAAAAAAAAAAAAAAAAAAAA6yIeJp3JrPGoisphTZVGab8vUovtKw1efdKnOm+dmvkW+2cWoLx80YzaFbO7vf5fVM572107MOHl5npWU4yi82e7vxuvclLbFRO7k9I5VftJLw7iLKm1ufvI6SUl/wAr62MJtZ6EYscxqYWtLbcnKLlFTSaejV7eXE0dLpHQm8t+rvfSScddO8win3x52XzR606/cn/d/wCwreYZ2+LSen0enjqenbi7prf4MgbSacbqzabf1M/s2eb/AOb/ACL+hgozWsE/Vfoa/u474vx+03HVM9FyXGH+DNbV2l1tTMt2WEVyir+567fl9np5YVGk3lyXzK3Gzeq995mY1+HF/M6cUT3LlyfT6r0Sw2SgpvfUef8ALuj7a8y6PLCUskIQ/lhGPokj1LqAAAAAAAAAAAAAAAAAAAAADghbQrZY6E2TKraGv/BW3S1I8sltOcm27+5Q4iTNJjmtf8Io8VOPe/7kctnqYulLWq+C9v0I8sSvFc7fJk6u09zk/wA0SO6Te9253+dvmYzDqizypTk91+bh9WXGzcHKe9xX9zfJR0IEIQhrLXxk7L03nd7bhHsx18PhjzS1fm3yJqreZ14a3AYalT1XafGT1X6erO209vQowcsytuT4N9ytv5GLnt+U2opOb+7HdHnbfyLfo90cqYmaq4l3WqjHco+S4HRWXnZO/Kk2ttWtUqZrdm1leGkl3+CND0C2V9rqqs4OFOlJTbv2ZzV8qinrvV3w0sWVWFBThSko3TUZQt93Va+j9DSdHp5LU2lFrPRcVolKPaVl3OLbRvTLuNaclqedtAACyoAAAAAAAAAAAAAAAAAAAAA6zK7Gw0LJo8auHzcfYiVqzpjdoUd+pQ4iCW+T/fmfQ6uw6c/ilLlZfQ8f+lsJ96Epec5fSxlOOZdNc8Q+Y4rEU47235v6L9SujUrVXloUpVH/AEU5Tfte3qfZ6GwMHDWNClfvcFJ+ruWEIKKskku5JJEfg+1p+XrqHx/Z38PNoV3mquGGi9+Z9ZO34Yu3rIndJuglHCYbNTz1ambtVZt301ywhHsq6zb03olxPqhHx+FVanKm/vLR77SWsXyaTLxirDG/yMlvb4xsvBxjlqW7UZJWNrCvms08sW/hvp56c+JlalOpTq1IVIuCzuN7NRv4Pi0/14l70clGWanJa80c8/5tpP7Rt59K6clTcqbyylutvzK/w28kXlLFa0q2686aqcLON4vnaTGPoxdKMmvgqRba7vhd/CzOcdQjleXSMtVH+WfG3g18jadzXe+mcRETrXbXAi7MxHWUoT4uCv8AiWj90yUbRO2YAAAAAAAAAAAAAAAAAAAAAAAAAAAAAAACk6YbP6/DSsrzp/6sPy/EucW/Ywmyq+WpB99k2fVmj5PtbCuhiJ0tyjUvD8Eu1H2Zz569S2xz6bFU1KM6b3Ti/dW/Q8NmVlOChPe1Zrue756eh0wFfNGMuTKXa+N+z17cJdpfm+L3uyK21C1acp02mwv9JOjJ37cpU33xerXnfMW586p7bbtx3SXf428fqma/YW14145W+2lr4x/mRpjyVnwnN8a9I5LYAGrmAAAAAAAAAAAAAAAAAAAAAAAAAAAAAAxH8QMDadOuvvJ0Z+a7UP8Ad6G3KvpNguuw1SKV5KPWQ/FDVW87Ncyt43Vas6lkOj1bRwfddeZV/wAQabUaNZbs+SXPVe6fqe2zJWal5ejLLpbhOtwlW29LrY+cXmfyfqckdOmk8bxLH4TFvdxTzQfnw9V/3FxsraTpzUou1nmj4L70eW/ybRlMPPReH/jLf7os4VG7SX5vxLf67zLqXrzETD7Ns/GRrQU15Ndz4okmE6I7VyNRk+y0k/Lg+TvyN2d2O/KNvDz4vx316AAaMQAAAAAAAAAAAAAAAAAAAAAAAAAAAAB83xmE6ivOnwU3l/C9Y+zReYSSq03B8Y5WenS3CduFVfei4S81qvm/QhbKlb1scsxqzfe4fM+odOTpvfCcqb5P/BNwPGPNea3e3yLHpZg8mLqW+/GNVedtfeMiHGnbVcNV819UY3r5eviycqQsMDUcH4fEvwv4l7X/ACo+l9Hcb1tKz+KDyS5fC/S3ufO6dHNFSXB5uXH9TT9FMTlquHCcbc46p+7RfDbVv6w+VTlSfuGxAB2vIAAAAAAAAAAAAAAAAAAAAAAAAAAAAAEHbOHz0pLiu2uW/wBrmYpU7PTz9DaNGbq4fJK3c2uRlkr7aUlnumOHzdTWt3wfzX+4oMlrenpuN1tnC9ZQl/S1Ncv8NmYlhvoZTV24L+NJOxoK2V/vg/oSsNenNS4xmvZ6fNnXZlK0l+/3qWFfD3b8Yp8yk1a89z/WvhJNJrc0mvJnYhbHqXpR712f0Jp2RO428u0amYAASqAAAAAAAAAAAAAAAAAAAAAAAAAAAV+Po9q/eiwPOvG6ImNpiVdGjdOL3NOPqZ2WE4eaNZGBAxWG7T8dSk1a0tqVPhqNrPxLN0d3p6nEaBMUdPQrxac3pspZbx5/v2LAhYdWkiaaV6YZPNtgALKAAAAAAAAAAAAAAAAAAAAAAAAAAAHDOQB5ZTzrU7/IkNHEkQnaF1R2jAkZThRI0tt5xW4lHllPREwiXIAJVAAAAAAAAAAAAAAAAAAAAAAAAAAAAAAAAcWOLAALHKOQEgACAAAAAB//2Q=="/>
          <p:cNvSpPr>
            <a:spLocks noChangeAspect="1" noChangeArrowheads="1"/>
          </p:cNvSpPr>
          <p:nvPr/>
        </p:nvSpPr>
        <p:spPr bwMode="auto">
          <a:xfrm>
            <a:off x="17938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4341" name="Picture 5"/>
          <p:cNvPicPr>
            <a:picLocks noChangeAspect="1" noChangeArrowheads="1"/>
          </p:cNvPicPr>
          <p:nvPr/>
        </p:nvPicPr>
        <p:blipFill rotWithShape="1">
          <a:blip r:embed="rId2">
            <a:extLst>
              <a:ext uri="{28A0092B-C50C-407E-A947-70E740481C1C}">
                <a14:useLocalDpi xmlns:a14="http://schemas.microsoft.com/office/drawing/2010/main" val="0"/>
              </a:ext>
            </a:extLst>
          </a:blip>
          <a:srcRect l="25713" t="12507" r="21664" b="20053"/>
          <a:stretch/>
        </p:blipFill>
        <p:spPr bwMode="auto">
          <a:xfrm>
            <a:off x="8382000" y="4114800"/>
            <a:ext cx="2149366" cy="25535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42" name="Picture 6"/>
          <p:cNvPicPr>
            <a:picLocks noChangeAspect="1" noChangeArrowheads="1"/>
          </p:cNvPicPr>
          <p:nvPr/>
        </p:nvPicPr>
        <p:blipFill rotWithShape="1">
          <a:blip r:embed="rId3">
            <a:extLst>
              <a:ext uri="{28A0092B-C50C-407E-A947-70E740481C1C}">
                <a14:useLocalDpi xmlns:a14="http://schemas.microsoft.com/office/drawing/2010/main" val="0"/>
              </a:ext>
            </a:extLst>
          </a:blip>
          <a:srcRect l="6681" r="17025" b="6034"/>
          <a:stretch/>
        </p:blipFill>
        <p:spPr bwMode="auto">
          <a:xfrm>
            <a:off x="8271641" y="1524001"/>
            <a:ext cx="2190299" cy="20232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557209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8993" y="521746"/>
            <a:ext cx="8229600" cy="1143000"/>
          </a:xfrm>
        </p:spPr>
        <p:txBody>
          <a:bodyPr/>
          <a:lstStyle/>
          <a:p>
            <a:r>
              <a:rPr lang="en-US" dirty="0"/>
              <a:t>Causation</a:t>
            </a:r>
          </a:p>
        </p:txBody>
      </p:sp>
      <p:sp>
        <p:nvSpPr>
          <p:cNvPr id="3" name="Content Placeholder 2"/>
          <p:cNvSpPr>
            <a:spLocks noGrp="1"/>
          </p:cNvSpPr>
          <p:nvPr>
            <p:ph idx="1"/>
          </p:nvPr>
        </p:nvSpPr>
        <p:spPr>
          <a:xfrm>
            <a:off x="656216" y="1898726"/>
            <a:ext cx="10697584" cy="3264946"/>
          </a:xfrm>
        </p:spPr>
        <p:txBody>
          <a:bodyPr>
            <a:normAutofit lnSpcReduction="10000"/>
          </a:bodyPr>
          <a:lstStyle/>
          <a:p>
            <a:r>
              <a:rPr lang="en-US" dirty="0"/>
              <a:t>BIGGER than whose job it is to pay for the treatment</a:t>
            </a:r>
          </a:p>
          <a:p>
            <a:r>
              <a:rPr lang="en-US" dirty="0"/>
              <a:t>Correlates with treatment</a:t>
            </a:r>
          </a:p>
          <a:p>
            <a:pPr lvl="1"/>
            <a:r>
              <a:rPr lang="en-US" dirty="0"/>
              <a:t>Chronic RC tears treated ENTIRELY different than acute tears</a:t>
            </a:r>
          </a:p>
          <a:p>
            <a:pPr lvl="2"/>
            <a:r>
              <a:rPr lang="en-US" dirty="0"/>
              <a:t>Acute tear – surgery</a:t>
            </a:r>
          </a:p>
          <a:p>
            <a:pPr lvl="2"/>
            <a:r>
              <a:rPr lang="en-US" dirty="0"/>
              <a:t>Chronic tears – injections and if fails then reverse shoulder </a:t>
            </a:r>
            <a:r>
              <a:rPr lang="en-US" dirty="0" err="1"/>
              <a:t>arthoplasty</a:t>
            </a:r>
            <a:endParaRPr lang="en-US" dirty="0"/>
          </a:p>
          <a:p>
            <a:pPr lvl="1"/>
            <a:r>
              <a:rPr lang="en-US" dirty="0"/>
              <a:t>Arthritis is treated ENTIRELY different than an acute meniscal tear</a:t>
            </a:r>
          </a:p>
          <a:p>
            <a:pPr lvl="2"/>
            <a:r>
              <a:rPr lang="en-US" dirty="0"/>
              <a:t>Acute tear – knee arthroscopy if fails conservative management</a:t>
            </a:r>
          </a:p>
          <a:p>
            <a:pPr lvl="2"/>
            <a:r>
              <a:rPr lang="en-US" dirty="0"/>
              <a:t>Arthritis – knee replacement if fails conservative management</a:t>
            </a:r>
          </a:p>
          <a:p>
            <a:pPr lvl="3"/>
            <a:r>
              <a:rPr lang="en-US" dirty="0"/>
              <a:t>Arthroscopy can make patients/claimants WORSE</a:t>
            </a:r>
          </a:p>
        </p:txBody>
      </p:sp>
      <p:pic>
        <p:nvPicPr>
          <p:cNvPr id="4" name="Picture 3">
            <a:extLst>
              <a:ext uri="{FF2B5EF4-FFF2-40B4-BE49-F238E27FC236}">
                <a16:creationId xmlns:a16="http://schemas.microsoft.com/office/drawing/2014/main" id="{84C3C33D-77B5-31B2-C79C-64AE34951345}"/>
              </a:ext>
            </a:extLst>
          </p:cNvPr>
          <p:cNvPicPr>
            <a:picLocks noChangeAspect="1"/>
          </p:cNvPicPr>
          <p:nvPr/>
        </p:nvPicPr>
        <p:blipFill>
          <a:blip r:embed="rId2"/>
          <a:stretch>
            <a:fillRect/>
          </a:stretch>
        </p:blipFill>
        <p:spPr>
          <a:xfrm>
            <a:off x="7896576" y="5087093"/>
            <a:ext cx="4205777" cy="1713085"/>
          </a:xfrm>
          <a:prstGeom prst="rect">
            <a:avLst/>
          </a:prstGeom>
        </p:spPr>
      </p:pic>
    </p:spTree>
    <p:extLst>
      <p:ext uri="{BB962C8B-B14F-4D97-AF65-F5344CB8AC3E}">
        <p14:creationId xmlns:p14="http://schemas.microsoft.com/office/powerpoint/2010/main" val="15752789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Pre-existing Conditions</a:t>
            </a:r>
          </a:p>
        </p:txBody>
      </p:sp>
      <p:sp>
        <p:nvSpPr>
          <p:cNvPr id="3" name="Content Placeholder 2"/>
          <p:cNvSpPr>
            <a:spLocks noGrp="1"/>
          </p:cNvSpPr>
          <p:nvPr>
            <p:ph idx="1"/>
          </p:nvPr>
        </p:nvSpPr>
        <p:spPr/>
        <p:txBody>
          <a:bodyPr>
            <a:normAutofit/>
          </a:bodyPr>
          <a:lstStyle/>
          <a:p>
            <a:r>
              <a:rPr lang="en-US" dirty="0"/>
              <a:t>Age and activity level are significant factors</a:t>
            </a:r>
          </a:p>
          <a:p>
            <a:pPr lvl="1"/>
            <a:r>
              <a:rPr lang="en-US" dirty="0"/>
              <a:t>Age – some findings common in older patients</a:t>
            </a:r>
          </a:p>
          <a:p>
            <a:pPr lvl="2"/>
            <a:r>
              <a:rPr lang="en-US" dirty="0"/>
              <a:t>Partial thickness or full thickness rotator cuff tears</a:t>
            </a:r>
          </a:p>
          <a:p>
            <a:pPr lvl="3"/>
            <a:r>
              <a:rPr lang="en-US" dirty="0"/>
              <a:t>No tear (49), unilateral tear (59), bilateral tear (68)</a:t>
            </a:r>
          </a:p>
          <a:p>
            <a:pPr lvl="5"/>
            <a:r>
              <a:rPr lang="en-US" dirty="0"/>
              <a:t>Yamaguchi JBJS 2006</a:t>
            </a:r>
          </a:p>
          <a:p>
            <a:pPr lvl="3"/>
            <a:r>
              <a:rPr lang="en-US" dirty="0"/>
              <a:t>Asymptomatic tears</a:t>
            </a:r>
          </a:p>
          <a:p>
            <a:pPr lvl="2"/>
            <a:r>
              <a:rPr lang="en-US" dirty="0"/>
              <a:t>Meniscus tears in the presence of arthritis</a:t>
            </a:r>
          </a:p>
          <a:p>
            <a:pPr lvl="3"/>
            <a:r>
              <a:rPr lang="en-US" dirty="0"/>
              <a:t>Asymptomatic tears</a:t>
            </a:r>
          </a:p>
          <a:p>
            <a:pPr lvl="1"/>
            <a:r>
              <a:rPr lang="en-US" dirty="0"/>
              <a:t>Weight lifters – elbow arthritis, labral tears, RC tears</a:t>
            </a:r>
          </a:p>
          <a:p>
            <a:pPr lvl="1"/>
            <a:r>
              <a:rPr lang="en-US" dirty="0"/>
              <a:t>Athletic injuries </a:t>
            </a:r>
          </a:p>
          <a:p>
            <a:pPr lvl="1"/>
            <a:r>
              <a:rPr lang="en-US" dirty="0"/>
              <a:t>Secondary jobs/hobbies</a:t>
            </a:r>
          </a:p>
          <a:p>
            <a:pPr marL="0" indent="0">
              <a:buNone/>
            </a:pPr>
            <a:endParaRPr lang="en-US" dirty="0"/>
          </a:p>
        </p:txBody>
      </p:sp>
    </p:spTree>
    <p:extLst>
      <p:ext uri="{BB962C8B-B14F-4D97-AF65-F5344CB8AC3E}">
        <p14:creationId xmlns:p14="http://schemas.microsoft.com/office/powerpoint/2010/main" val="35443347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Degenerative vs Pre-Existing</a:t>
            </a:r>
          </a:p>
        </p:txBody>
      </p:sp>
      <p:sp>
        <p:nvSpPr>
          <p:cNvPr id="3" name="Content Placeholder 2"/>
          <p:cNvSpPr>
            <a:spLocks noGrp="1"/>
          </p:cNvSpPr>
          <p:nvPr>
            <p:ph idx="1"/>
          </p:nvPr>
        </p:nvSpPr>
        <p:spPr>
          <a:xfrm>
            <a:off x="975360" y="1836870"/>
            <a:ext cx="5562600" cy="4525963"/>
          </a:xfrm>
        </p:spPr>
        <p:txBody>
          <a:bodyPr>
            <a:normAutofit/>
          </a:bodyPr>
          <a:lstStyle/>
          <a:p>
            <a:r>
              <a:rPr lang="en-US" dirty="0"/>
              <a:t>As age </a:t>
            </a:r>
            <a:r>
              <a:rPr lang="en-US" dirty="0">
                <a:sym typeface="Symbol"/>
              </a:rPr>
              <a:t> , tissue quality </a:t>
            </a:r>
          </a:p>
          <a:p>
            <a:r>
              <a:rPr lang="en-US" dirty="0">
                <a:sym typeface="Symbol"/>
              </a:rPr>
              <a:t>Easier to tear meniscus or rotator cuff as we age</a:t>
            </a:r>
          </a:p>
          <a:p>
            <a:r>
              <a:rPr lang="en-US" dirty="0">
                <a:sym typeface="Symbol"/>
              </a:rPr>
              <a:t>Does NOT mean that it was present before injury</a:t>
            </a:r>
          </a:p>
          <a:p>
            <a:pPr lvl="1"/>
            <a:r>
              <a:rPr lang="en-US" dirty="0">
                <a:sym typeface="Symbol"/>
              </a:rPr>
              <a:t>Must focus on injury mechanism</a:t>
            </a:r>
          </a:p>
          <a:p>
            <a:pPr lvl="1"/>
            <a:r>
              <a:rPr lang="en-US" dirty="0">
                <a:sym typeface="Symbol"/>
              </a:rPr>
              <a:t>Look for other clues</a:t>
            </a:r>
          </a:p>
          <a:p>
            <a:pPr lvl="1"/>
            <a:endParaRPr lang="en-US" dirty="0">
              <a:sym typeface="Symbol"/>
            </a:endParaRPr>
          </a:p>
          <a:p>
            <a:pPr lvl="1"/>
            <a:endParaRPr lang="en-US" dirty="0">
              <a:sym typeface="Symbol"/>
            </a:endParaRPr>
          </a:p>
          <a:p>
            <a:pPr marL="457200" lvl="1" indent="0">
              <a:buNone/>
            </a:pPr>
            <a:endParaRPr lang="en-US" dirty="0">
              <a:sym typeface="Symbol"/>
            </a:endParaRPr>
          </a:p>
          <a:p>
            <a:endParaRPr lang="en-US" dirty="0"/>
          </a:p>
        </p:txBody>
      </p:sp>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741" t="6349" r="7865" b="794"/>
          <a:stretch/>
        </p:blipFill>
        <p:spPr bwMode="auto">
          <a:xfrm>
            <a:off x="7550598" y="1524000"/>
            <a:ext cx="2969847"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0597" y="4191000"/>
            <a:ext cx="2971800" cy="1981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848552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Rotator Cuff Tears</a:t>
            </a:r>
          </a:p>
        </p:txBody>
      </p:sp>
      <p:sp>
        <p:nvSpPr>
          <p:cNvPr id="3" name="Content Placeholder 2"/>
          <p:cNvSpPr>
            <a:spLocks noGrp="1"/>
          </p:cNvSpPr>
          <p:nvPr>
            <p:ph idx="1"/>
          </p:nvPr>
        </p:nvSpPr>
        <p:spPr>
          <a:xfrm>
            <a:off x="1140311" y="1600200"/>
            <a:ext cx="7165489" cy="5105400"/>
          </a:xfrm>
        </p:spPr>
        <p:txBody>
          <a:bodyPr>
            <a:normAutofit fontScale="85000" lnSpcReduction="20000"/>
          </a:bodyPr>
          <a:lstStyle/>
          <a:p>
            <a:r>
              <a:rPr lang="en-US" dirty="0"/>
              <a:t>Must differentiate between degenerative and traumatic</a:t>
            </a:r>
          </a:p>
          <a:p>
            <a:pPr lvl="1"/>
            <a:r>
              <a:rPr lang="en-US" dirty="0"/>
              <a:t>WHY? – Treatment is ENTIRELY different</a:t>
            </a:r>
          </a:p>
          <a:p>
            <a:r>
              <a:rPr lang="en-US" dirty="0"/>
              <a:t>Key is mechanism of injury</a:t>
            </a:r>
          </a:p>
          <a:p>
            <a:r>
              <a:rPr lang="en-US" dirty="0"/>
              <a:t>Traumatic tears: </a:t>
            </a:r>
          </a:p>
          <a:p>
            <a:pPr lvl="1"/>
            <a:r>
              <a:rPr lang="en-US" dirty="0"/>
              <a:t>typically larger tears, edema in the </a:t>
            </a:r>
            <a:r>
              <a:rPr lang="en-US" dirty="0" err="1"/>
              <a:t>subacromial</a:t>
            </a:r>
            <a:r>
              <a:rPr lang="en-US" dirty="0"/>
              <a:t> space</a:t>
            </a:r>
          </a:p>
          <a:p>
            <a:pPr lvl="1"/>
            <a:r>
              <a:rPr lang="en-US" dirty="0"/>
              <a:t>may require urgent surgery – can become scarred and irreparable </a:t>
            </a:r>
          </a:p>
          <a:p>
            <a:pPr lvl="3"/>
            <a:r>
              <a:rPr lang="en-US" dirty="0"/>
              <a:t>Mall Arthroscopy 2013</a:t>
            </a:r>
          </a:p>
          <a:p>
            <a:r>
              <a:rPr lang="en-US" dirty="0"/>
              <a:t>Degenerative-insidious onset of pain, minimal injury</a:t>
            </a:r>
          </a:p>
          <a:p>
            <a:pPr lvl="1"/>
            <a:r>
              <a:rPr lang="en-US" dirty="0"/>
              <a:t>treatment is conservative</a:t>
            </a:r>
          </a:p>
          <a:p>
            <a:pPr lvl="1"/>
            <a:r>
              <a:rPr lang="en-US" dirty="0"/>
              <a:t>Not work-related</a:t>
            </a:r>
          </a:p>
          <a:p>
            <a:r>
              <a:rPr lang="en-US" dirty="0"/>
              <a:t>Acute on chronic tear</a:t>
            </a:r>
          </a:p>
          <a:p>
            <a:pPr lvl="1"/>
            <a:r>
              <a:rPr lang="en-US" dirty="0"/>
              <a:t>Decrease in function</a:t>
            </a:r>
          </a:p>
          <a:p>
            <a:pPr lvl="1"/>
            <a:r>
              <a:rPr lang="en-US" dirty="0"/>
              <a:t>Increase in or development of pain</a:t>
            </a:r>
          </a:p>
          <a:p>
            <a:pPr lvl="3"/>
            <a:r>
              <a:rPr lang="en-US" dirty="0"/>
              <a:t>Mall JBJS 2010</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05801" y="1752600"/>
            <a:ext cx="2066925" cy="2209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41574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4294967295"/>
          </p:nvPr>
        </p:nvSpPr>
        <p:spPr>
          <a:xfrm>
            <a:off x="2291379" y="368672"/>
            <a:ext cx="6644640" cy="3529853"/>
          </a:xfrm>
          <a:prstGeom prst="rect">
            <a:avLst/>
          </a:prstGeom>
        </p:spPr>
        <p:txBody>
          <a:bodyPr>
            <a:normAutofit/>
          </a:bodyPr>
          <a:lstStyle/>
          <a:p>
            <a:pPr marL="34290" indent="0">
              <a:buNone/>
            </a:pPr>
            <a:r>
              <a:rPr lang="en-US" dirty="0"/>
              <a:t>Contact us</a:t>
            </a:r>
            <a:r>
              <a:rPr lang="en-US" sz="2700" dirty="0"/>
              <a:t>: </a:t>
            </a:r>
          </a:p>
          <a:p>
            <a:pPr marL="34290" indent="0">
              <a:buNone/>
            </a:pPr>
            <a:r>
              <a:rPr lang="en-US" sz="1800" dirty="0"/>
              <a:t>WC Line: (314) 392-5007</a:t>
            </a:r>
          </a:p>
          <a:p>
            <a:pPr marL="34290" indent="0">
              <a:buNone/>
            </a:pPr>
            <a:r>
              <a:rPr lang="en-US" sz="1800" dirty="0"/>
              <a:t>Phone: (314) 991-4335</a:t>
            </a:r>
          </a:p>
          <a:p>
            <a:pPr marL="34290" indent="0">
              <a:buNone/>
            </a:pPr>
            <a:endParaRPr lang="en-US" sz="1800" dirty="0"/>
          </a:p>
          <a:p>
            <a:pPr marL="34290" indent="0" algn="ctr">
              <a:buNone/>
            </a:pPr>
            <a:r>
              <a:rPr lang="en-US" b="1" dirty="0">
                <a:solidFill>
                  <a:srgbClr val="245C24"/>
                </a:solidFill>
              </a:rPr>
              <a:t>www.nathanmallmd.com </a:t>
            </a:r>
          </a:p>
          <a:p>
            <a:pPr marL="34290" indent="0" algn="ctr">
              <a:buNone/>
            </a:pPr>
            <a:r>
              <a:rPr lang="en-US" b="1" dirty="0">
                <a:solidFill>
                  <a:srgbClr val="245C24"/>
                </a:solidFill>
              </a:rPr>
              <a:t>www.motionorthodocs.com</a:t>
            </a:r>
          </a:p>
        </p:txBody>
      </p:sp>
      <p:sp>
        <p:nvSpPr>
          <p:cNvPr id="2" name="TextBox 1">
            <a:extLst>
              <a:ext uri="{FF2B5EF4-FFF2-40B4-BE49-F238E27FC236}">
                <a16:creationId xmlns:a16="http://schemas.microsoft.com/office/drawing/2014/main" id="{64D3848B-65C6-F692-2541-81A30F38B3B1}"/>
              </a:ext>
            </a:extLst>
          </p:cNvPr>
          <p:cNvSpPr txBox="1"/>
          <p:nvPr/>
        </p:nvSpPr>
        <p:spPr>
          <a:xfrm>
            <a:off x="1963271" y="4260029"/>
            <a:ext cx="2795583" cy="1354217"/>
          </a:xfrm>
          <a:prstGeom prst="rect">
            <a:avLst/>
          </a:prstGeom>
          <a:noFill/>
        </p:spPr>
        <p:txBody>
          <a:bodyPr wrap="square" rtlCol="0">
            <a:spAutoFit/>
          </a:bodyPr>
          <a:lstStyle/>
          <a:p>
            <a:r>
              <a:rPr lang="en-US" sz="2800" dirty="0"/>
              <a:t>Locations:</a:t>
            </a:r>
          </a:p>
          <a:p>
            <a:r>
              <a:rPr lang="en-US" dirty="0"/>
              <a:t>-St. Louis</a:t>
            </a:r>
          </a:p>
          <a:p>
            <a:r>
              <a:rPr lang="en-US" dirty="0"/>
              <a:t>-Jefferson City</a:t>
            </a:r>
          </a:p>
          <a:p>
            <a:r>
              <a:rPr lang="en-US" dirty="0"/>
              <a:t>-Cape Girardeau</a:t>
            </a:r>
          </a:p>
        </p:txBody>
      </p:sp>
      <p:pic>
        <p:nvPicPr>
          <p:cNvPr id="4" name="Picture 3">
            <a:extLst>
              <a:ext uri="{FF2B5EF4-FFF2-40B4-BE49-F238E27FC236}">
                <a16:creationId xmlns:a16="http://schemas.microsoft.com/office/drawing/2014/main" id="{C99A2D6D-4610-4A11-45C6-1034DDD860BB}"/>
              </a:ext>
            </a:extLst>
          </p:cNvPr>
          <p:cNvPicPr>
            <a:picLocks noChangeAspect="1"/>
          </p:cNvPicPr>
          <p:nvPr/>
        </p:nvPicPr>
        <p:blipFill>
          <a:blip r:embed="rId2"/>
          <a:stretch>
            <a:fillRect/>
          </a:stretch>
        </p:blipFill>
        <p:spPr>
          <a:xfrm>
            <a:off x="5334000" y="3243432"/>
            <a:ext cx="4116078" cy="3485428"/>
          </a:xfrm>
          <a:prstGeom prst="rect">
            <a:avLst/>
          </a:prstGeom>
        </p:spPr>
      </p:pic>
      <p:sp>
        <p:nvSpPr>
          <p:cNvPr id="5" name="Star: 5 Points 4">
            <a:extLst>
              <a:ext uri="{FF2B5EF4-FFF2-40B4-BE49-F238E27FC236}">
                <a16:creationId xmlns:a16="http://schemas.microsoft.com/office/drawing/2014/main" id="{4D07EFAF-7D9B-88C2-37F1-5F2C119E8930}"/>
              </a:ext>
            </a:extLst>
          </p:cNvPr>
          <p:cNvSpPr/>
          <p:nvPr/>
        </p:nvSpPr>
        <p:spPr>
          <a:xfrm>
            <a:off x="8340762" y="4657913"/>
            <a:ext cx="304800" cy="228600"/>
          </a:xfrm>
          <a:prstGeom prst="star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Star: 5 Points 5">
            <a:extLst>
              <a:ext uri="{FF2B5EF4-FFF2-40B4-BE49-F238E27FC236}">
                <a16:creationId xmlns:a16="http://schemas.microsoft.com/office/drawing/2014/main" id="{8F8471B9-D743-1C0B-4B8A-59B243DB086F}"/>
              </a:ext>
            </a:extLst>
          </p:cNvPr>
          <p:cNvSpPr/>
          <p:nvPr/>
        </p:nvSpPr>
        <p:spPr>
          <a:xfrm>
            <a:off x="7374720" y="4669549"/>
            <a:ext cx="304800" cy="216964"/>
          </a:xfrm>
          <a:prstGeom prst="star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Star: 5 Points 6">
            <a:extLst>
              <a:ext uri="{FF2B5EF4-FFF2-40B4-BE49-F238E27FC236}">
                <a16:creationId xmlns:a16="http://schemas.microsoft.com/office/drawing/2014/main" id="{A951C62C-BB31-9319-20E3-93F11AE0F46B}"/>
              </a:ext>
            </a:extLst>
          </p:cNvPr>
          <p:cNvSpPr/>
          <p:nvPr/>
        </p:nvSpPr>
        <p:spPr>
          <a:xfrm>
            <a:off x="8783619" y="5445709"/>
            <a:ext cx="304800" cy="304800"/>
          </a:xfrm>
          <a:prstGeom prst="star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116954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Acute, Traumatic Tears</a:t>
            </a:r>
          </a:p>
        </p:txBody>
      </p:sp>
      <p:sp>
        <p:nvSpPr>
          <p:cNvPr id="3" name="Content Placeholder 2"/>
          <p:cNvSpPr>
            <a:spLocks noGrp="1"/>
          </p:cNvSpPr>
          <p:nvPr>
            <p:ph idx="1"/>
          </p:nvPr>
        </p:nvSpPr>
        <p:spPr/>
        <p:txBody>
          <a:bodyPr>
            <a:normAutofit lnSpcReduction="10000"/>
          </a:bodyPr>
          <a:lstStyle/>
          <a:p>
            <a:r>
              <a:rPr lang="en-US" dirty="0"/>
              <a:t>Tendon quality worsens with age</a:t>
            </a:r>
          </a:p>
          <a:p>
            <a:pPr lvl="1"/>
            <a:r>
              <a:rPr lang="en-US" dirty="0"/>
              <a:t>Cadaver studies: Tensile strength worsens with age </a:t>
            </a:r>
          </a:p>
          <a:p>
            <a:pPr lvl="6"/>
            <a:r>
              <a:rPr lang="en-US" dirty="0" err="1"/>
              <a:t>Rickert</a:t>
            </a:r>
            <a:r>
              <a:rPr lang="en-US" dirty="0"/>
              <a:t>, et al. 1998</a:t>
            </a:r>
          </a:p>
          <a:p>
            <a:r>
              <a:rPr lang="en-US" dirty="0"/>
              <a:t>Does NOT mean tendon tear was pre-existing</a:t>
            </a:r>
          </a:p>
          <a:p>
            <a:r>
              <a:rPr lang="en-US" dirty="0"/>
              <a:t>Fix early</a:t>
            </a:r>
          </a:p>
          <a:p>
            <a:pPr lvl="1"/>
            <a:r>
              <a:rPr lang="en-US" dirty="0"/>
              <a:t>Repairs later than 18 weeks had poor elasticity (compared to those fixed @ 6 </a:t>
            </a:r>
            <a:r>
              <a:rPr lang="en-US" dirty="0" err="1"/>
              <a:t>wks</a:t>
            </a:r>
            <a:r>
              <a:rPr lang="en-US" dirty="0"/>
              <a:t>) </a:t>
            </a:r>
          </a:p>
          <a:p>
            <a:pPr lvl="6"/>
            <a:r>
              <a:rPr lang="en-US" dirty="0"/>
              <a:t>Coleman, et al. JBJS 2003</a:t>
            </a:r>
          </a:p>
          <a:p>
            <a:pPr lvl="1"/>
            <a:r>
              <a:rPr lang="en-US" dirty="0"/>
              <a:t>Higher </a:t>
            </a:r>
            <a:r>
              <a:rPr lang="en-US" dirty="0" err="1"/>
              <a:t>retear</a:t>
            </a:r>
            <a:r>
              <a:rPr lang="en-US" dirty="0"/>
              <a:t> rate in those fixed after 24 </a:t>
            </a:r>
            <a:r>
              <a:rPr lang="en-US" dirty="0" err="1"/>
              <a:t>mo</a:t>
            </a:r>
            <a:r>
              <a:rPr lang="en-US" dirty="0"/>
              <a:t> compared to earlier surgery</a:t>
            </a:r>
          </a:p>
          <a:p>
            <a:pPr lvl="6"/>
            <a:r>
              <a:rPr lang="en-US" dirty="0"/>
              <a:t>Tan, et al. JSES 2015</a:t>
            </a:r>
          </a:p>
          <a:p>
            <a:pPr lvl="1"/>
            <a:r>
              <a:rPr lang="en-US" dirty="0"/>
              <a:t>Improved outcomes with early repair</a:t>
            </a:r>
          </a:p>
          <a:p>
            <a:pPr lvl="6"/>
            <a:r>
              <a:rPr lang="en-US" dirty="0"/>
              <a:t>Mall NA et al. Arthroscopy 2013</a:t>
            </a:r>
          </a:p>
          <a:p>
            <a:endParaRPr lang="en-US" dirty="0"/>
          </a:p>
          <a:p>
            <a:endParaRPr lang="en-US" dirty="0"/>
          </a:p>
        </p:txBody>
      </p:sp>
    </p:spTree>
    <p:extLst>
      <p:ext uri="{BB962C8B-B14F-4D97-AF65-F5344CB8AC3E}">
        <p14:creationId xmlns:p14="http://schemas.microsoft.com/office/powerpoint/2010/main" val="2526636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Acute, traumatic rotator cuff tears</a:t>
            </a:r>
          </a:p>
        </p:txBody>
      </p:sp>
      <p:sp>
        <p:nvSpPr>
          <p:cNvPr id="3" name="Content Placeholder 2"/>
          <p:cNvSpPr>
            <a:spLocks noGrp="1"/>
          </p:cNvSpPr>
          <p:nvPr>
            <p:ph idx="1"/>
          </p:nvPr>
        </p:nvSpPr>
        <p:spPr>
          <a:xfrm>
            <a:off x="634701" y="2226468"/>
            <a:ext cx="7215037" cy="3980693"/>
          </a:xfrm>
        </p:spPr>
        <p:txBody>
          <a:bodyPr>
            <a:normAutofit fontScale="85000" lnSpcReduction="20000"/>
          </a:bodyPr>
          <a:lstStyle/>
          <a:p>
            <a:r>
              <a:rPr lang="en-US" dirty="0"/>
              <a:t>Demographics: </a:t>
            </a:r>
          </a:p>
          <a:p>
            <a:pPr lvl="1"/>
            <a:r>
              <a:rPr lang="en-US" dirty="0"/>
              <a:t>Younger (</a:t>
            </a:r>
            <a:r>
              <a:rPr lang="en-US" dirty="0" err="1"/>
              <a:t>avg</a:t>
            </a:r>
            <a:r>
              <a:rPr lang="en-US" dirty="0"/>
              <a:t> age = 55 years)</a:t>
            </a:r>
          </a:p>
          <a:p>
            <a:pPr lvl="1"/>
            <a:r>
              <a:rPr lang="en-US" dirty="0"/>
              <a:t>Male (77%)</a:t>
            </a:r>
          </a:p>
          <a:p>
            <a:r>
              <a:rPr lang="en-US" dirty="0"/>
              <a:t>Injury Mechanism:</a:t>
            </a:r>
          </a:p>
          <a:p>
            <a:pPr lvl="1"/>
            <a:r>
              <a:rPr lang="en-US" dirty="0"/>
              <a:t>Most common was a fall, typically onto an outstretched hand</a:t>
            </a:r>
          </a:p>
          <a:p>
            <a:pPr lvl="1"/>
            <a:r>
              <a:rPr lang="en-US" dirty="0"/>
              <a:t>Others: MVA, forceful ER, lifting heavy object, shoulder dislocation, reaching out to grab rail to prevent fall (traction)</a:t>
            </a:r>
          </a:p>
          <a:p>
            <a:r>
              <a:rPr lang="en-US" dirty="0"/>
              <a:t>Tear size: </a:t>
            </a:r>
          </a:p>
          <a:p>
            <a:pPr lvl="1"/>
            <a:r>
              <a:rPr lang="en-US" dirty="0"/>
              <a:t>22% &lt; 3cm; 36% 3-5cm; 42% &gt; 5cm</a:t>
            </a:r>
          </a:p>
          <a:p>
            <a:r>
              <a:rPr lang="en-US" dirty="0"/>
              <a:t>High rate of concomitant pathology, esp. biceps injuries</a:t>
            </a:r>
          </a:p>
          <a:p>
            <a:r>
              <a:rPr lang="en-US" dirty="0"/>
              <a:t>Healing ranged from 65% - 69%</a:t>
            </a:r>
          </a:p>
          <a:p>
            <a:pPr lvl="1"/>
            <a:endParaRPr lang="en-US" dirty="0"/>
          </a:p>
        </p:txBody>
      </p:sp>
      <p:sp>
        <p:nvSpPr>
          <p:cNvPr id="4" name="TextBox 3"/>
          <p:cNvSpPr txBox="1"/>
          <p:nvPr/>
        </p:nvSpPr>
        <p:spPr>
          <a:xfrm>
            <a:off x="8957016" y="4871653"/>
            <a:ext cx="1962397" cy="253916"/>
          </a:xfrm>
          <a:prstGeom prst="rect">
            <a:avLst/>
          </a:prstGeom>
          <a:noFill/>
        </p:spPr>
        <p:txBody>
          <a:bodyPr wrap="none" rtlCol="0">
            <a:spAutoFit/>
          </a:bodyPr>
          <a:lstStyle/>
          <a:p>
            <a:r>
              <a:rPr lang="en-US" sz="1050" dirty="0"/>
              <a:t>Mall NA, et al. Arthroscopy 2013</a:t>
            </a:r>
          </a:p>
        </p:txBody>
      </p:sp>
      <p:pic>
        <p:nvPicPr>
          <p:cNvPr id="5" name="Segment09">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21381" r="18955"/>
          <a:stretch/>
        </p:blipFill>
        <p:spPr>
          <a:xfrm>
            <a:off x="8620306" y="2308146"/>
            <a:ext cx="2524275" cy="2379828"/>
          </a:xfrm>
          <a:prstGeom prst="rect">
            <a:avLst/>
          </a:prstGeom>
        </p:spPr>
      </p:pic>
    </p:spTree>
    <p:extLst>
      <p:ext uri="{BB962C8B-B14F-4D97-AF65-F5344CB8AC3E}">
        <p14:creationId xmlns:p14="http://schemas.microsoft.com/office/powerpoint/2010/main" val="1518853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03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5"/>
                </p:tgtEl>
              </p:cMediaNode>
            </p:vide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4C9A94-0D46-C92F-6412-30CDE6A1DE5A}"/>
              </a:ext>
            </a:extLst>
          </p:cNvPr>
          <p:cNvSpPr>
            <a:spLocks noGrp="1"/>
          </p:cNvSpPr>
          <p:nvPr>
            <p:ph type="title"/>
          </p:nvPr>
        </p:nvSpPr>
        <p:spPr/>
        <p:txBody>
          <a:bodyPr/>
          <a:lstStyle/>
          <a:p>
            <a:r>
              <a:rPr lang="en-US" dirty="0"/>
              <a:t>Example</a:t>
            </a:r>
          </a:p>
        </p:txBody>
      </p:sp>
      <p:sp>
        <p:nvSpPr>
          <p:cNvPr id="3" name="Content Placeholder 2">
            <a:extLst>
              <a:ext uri="{FF2B5EF4-FFF2-40B4-BE49-F238E27FC236}">
                <a16:creationId xmlns:a16="http://schemas.microsoft.com/office/drawing/2014/main" id="{F8E8F7A8-357E-003A-B22B-69EADF3017DD}"/>
              </a:ext>
            </a:extLst>
          </p:cNvPr>
          <p:cNvSpPr>
            <a:spLocks noGrp="1"/>
          </p:cNvSpPr>
          <p:nvPr>
            <p:ph idx="1"/>
          </p:nvPr>
        </p:nvSpPr>
        <p:spPr/>
        <p:txBody>
          <a:bodyPr/>
          <a:lstStyle/>
          <a:p>
            <a:r>
              <a:rPr lang="en-US" dirty="0"/>
              <a:t>Meniscal tears and arthritis</a:t>
            </a:r>
          </a:p>
          <a:p>
            <a:r>
              <a:rPr lang="en-US" dirty="0"/>
              <a:t>Evolving medical evidence</a:t>
            </a:r>
          </a:p>
          <a:p>
            <a:pPr lvl="1"/>
            <a:r>
              <a:rPr lang="en-US" dirty="0"/>
              <a:t>Similar to case law</a:t>
            </a:r>
          </a:p>
          <a:p>
            <a:pPr lvl="1"/>
            <a:r>
              <a:rPr lang="en-US" dirty="0"/>
              <a:t>Understanding of disease process and biology is exploding</a:t>
            </a:r>
          </a:p>
        </p:txBody>
      </p:sp>
    </p:spTree>
    <p:extLst>
      <p:ext uri="{BB962C8B-B14F-4D97-AF65-F5344CB8AC3E}">
        <p14:creationId xmlns:p14="http://schemas.microsoft.com/office/powerpoint/2010/main" val="4397914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6246E05-E7EF-BBB3-12CA-39BE21832B5B}"/>
              </a:ext>
            </a:extLst>
          </p:cNvPr>
          <p:cNvSpPr>
            <a:spLocks noGrp="1"/>
          </p:cNvSpPr>
          <p:nvPr>
            <p:ph idx="1"/>
          </p:nvPr>
        </p:nvSpPr>
        <p:spPr>
          <a:xfrm>
            <a:off x="623047" y="233978"/>
            <a:ext cx="10515600" cy="6390043"/>
          </a:xfrm>
        </p:spPr>
        <p:txBody>
          <a:bodyPr>
            <a:normAutofit fontScale="55000" lnSpcReduction="20000"/>
          </a:bodyPr>
          <a:lstStyle/>
          <a:p>
            <a:pPr marL="0" marR="0">
              <a:spcBef>
                <a:spcPts val="0"/>
              </a:spcBef>
              <a:spcAft>
                <a:spcPts val="0"/>
              </a:spcAft>
            </a:pPr>
            <a:r>
              <a:rPr lang="en-US" sz="1800" b="1" dirty="0">
                <a:effectLst/>
                <a:latin typeface="Book Antiqua" panose="02040602050305030304" pitchFamily="18" charset="0"/>
                <a:ea typeface="Times New Roman" panose="02020603050405020304" pitchFamily="18" charset="0"/>
              </a:rPr>
              <a:t>REFERENCES:</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Book Antiqua" panose="02040602050305030304" pitchFamily="18"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mj-lt"/>
              <a:buAutoNum type="arabicParenR"/>
            </a:pPr>
            <a:r>
              <a:rPr lang="en-US" sz="1800" dirty="0" err="1">
                <a:effectLst/>
                <a:latin typeface="Book Antiqua" panose="02040602050305030304" pitchFamily="18" charset="0"/>
                <a:ea typeface="Times New Roman" panose="02020603050405020304" pitchFamily="18" charset="0"/>
              </a:rPr>
              <a:t>Adelani</a:t>
            </a:r>
            <a:r>
              <a:rPr lang="en-US" sz="1800" dirty="0">
                <a:effectLst/>
                <a:latin typeface="Book Antiqua" panose="02040602050305030304" pitchFamily="18" charset="0"/>
                <a:ea typeface="Times New Roman" panose="02020603050405020304" pitchFamily="18" charset="0"/>
              </a:rPr>
              <a:t>, Mall, et al. The Use of MRI in Evaluating Knee Pain in Patients Aged 40 Years and Older. J of the Amer </a:t>
            </a:r>
            <a:r>
              <a:rPr lang="en-US" sz="1800" dirty="0" err="1">
                <a:effectLst/>
                <a:latin typeface="Book Antiqua" panose="02040602050305030304" pitchFamily="18" charset="0"/>
                <a:ea typeface="Times New Roman" panose="02020603050405020304" pitchFamily="18" charset="0"/>
              </a:rPr>
              <a:t>Acad</a:t>
            </a:r>
            <a:r>
              <a:rPr lang="en-US" sz="1800" dirty="0">
                <a:effectLst/>
                <a:latin typeface="Book Antiqua" panose="02040602050305030304" pitchFamily="18" charset="0"/>
                <a:ea typeface="Times New Roman" panose="02020603050405020304" pitchFamily="18" charset="0"/>
              </a:rPr>
              <a:t> of </a:t>
            </a:r>
            <a:r>
              <a:rPr lang="en-US" sz="1800" dirty="0" err="1">
                <a:effectLst/>
                <a:latin typeface="Book Antiqua" panose="02040602050305030304" pitchFamily="18" charset="0"/>
                <a:ea typeface="Times New Roman" panose="02020603050405020304" pitchFamily="18" charset="0"/>
              </a:rPr>
              <a:t>Orthop</a:t>
            </a:r>
            <a:r>
              <a:rPr lang="en-US" sz="1800" dirty="0">
                <a:effectLst/>
                <a:latin typeface="Book Antiqua" panose="02040602050305030304" pitchFamily="18" charset="0"/>
                <a:ea typeface="Times New Roman" panose="02020603050405020304" pitchFamily="18" charset="0"/>
              </a:rPr>
              <a:t> Surg. 2016.</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mj-lt"/>
              <a:buAutoNum type="arabicParenR"/>
            </a:pPr>
            <a:r>
              <a:rPr lang="en-US" sz="1800" dirty="0">
                <a:effectLst/>
                <a:highlight>
                  <a:srgbClr val="FFFFFF"/>
                </a:highlight>
                <a:latin typeface="Book Antiqua" panose="02040602050305030304" pitchFamily="18" charset="0"/>
                <a:ea typeface="Times New Roman" panose="02020603050405020304" pitchFamily="18" charset="0"/>
                <a:cs typeface="Segoe UI" panose="020B0502040204020203" pitchFamily="34" charset="0"/>
              </a:rPr>
              <a:t>Altman RD, </a:t>
            </a:r>
            <a:r>
              <a:rPr lang="en-US" sz="1800" dirty="0" err="1">
                <a:effectLst/>
                <a:highlight>
                  <a:srgbClr val="FFFFFF"/>
                </a:highlight>
                <a:latin typeface="Book Antiqua" panose="02040602050305030304" pitchFamily="18" charset="0"/>
                <a:ea typeface="Times New Roman" panose="02020603050405020304" pitchFamily="18" charset="0"/>
                <a:cs typeface="Segoe UI" panose="020B0502040204020203" pitchFamily="34" charset="0"/>
              </a:rPr>
              <a:t>Farrokhyar</a:t>
            </a:r>
            <a:r>
              <a:rPr lang="en-US" sz="1800" dirty="0">
                <a:effectLst/>
                <a:highlight>
                  <a:srgbClr val="FFFFFF"/>
                </a:highlight>
                <a:latin typeface="Book Antiqua" panose="02040602050305030304" pitchFamily="18" charset="0"/>
                <a:ea typeface="Times New Roman" panose="02020603050405020304" pitchFamily="18" charset="0"/>
                <a:cs typeface="Segoe UI" panose="020B0502040204020203" pitchFamily="34" charset="0"/>
              </a:rPr>
              <a:t> F, </a:t>
            </a:r>
            <a:r>
              <a:rPr lang="en-US" sz="1800" dirty="0" err="1">
                <a:effectLst/>
                <a:highlight>
                  <a:srgbClr val="FFFFFF"/>
                </a:highlight>
                <a:latin typeface="Book Antiqua" panose="02040602050305030304" pitchFamily="18" charset="0"/>
                <a:ea typeface="Times New Roman" panose="02020603050405020304" pitchFamily="18" charset="0"/>
                <a:cs typeface="Segoe UI" panose="020B0502040204020203" pitchFamily="34" charset="0"/>
              </a:rPr>
              <a:t>Fierlinger</a:t>
            </a:r>
            <a:r>
              <a:rPr lang="en-US" sz="1800" dirty="0">
                <a:effectLst/>
                <a:highlight>
                  <a:srgbClr val="FFFFFF"/>
                </a:highlight>
                <a:latin typeface="Book Antiqua" panose="02040602050305030304" pitchFamily="18" charset="0"/>
                <a:ea typeface="Times New Roman" panose="02020603050405020304" pitchFamily="18" charset="0"/>
                <a:cs typeface="Segoe UI" panose="020B0502040204020203" pitchFamily="34" charset="0"/>
              </a:rPr>
              <a:t> A, Niazi F, Rosen J. Analysis for prognostic factors from a database for the intra-articular hyaluronic acid (</a:t>
            </a:r>
            <a:r>
              <a:rPr lang="en-US" sz="1800" dirty="0" err="1">
                <a:effectLst/>
                <a:highlight>
                  <a:srgbClr val="FFFFFF"/>
                </a:highlight>
                <a:latin typeface="Book Antiqua" panose="02040602050305030304" pitchFamily="18" charset="0"/>
                <a:ea typeface="Times New Roman" panose="02020603050405020304" pitchFamily="18" charset="0"/>
                <a:cs typeface="Segoe UI" panose="020B0502040204020203" pitchFamily="34" charset="0"/>
              </a:rPr>
              <a:t>Euflexxa</a:t>
            </a:r>
            <a:r>
              <a:rPr lang="en-US" sz="1800" dirty="0">
                <a:effectLst/>
                <a:highlight>
                  <a:srgbClr val="FFFFFF"/>
                </a:highlight>
                <a:latin typeface="Book Antiqua" panose="02040602050305030304" pitchFamily="18" charset="0"/>
                <a:ea typeface="Times New Roman" panose="02020603050405020304" pitchFamily="18" charset="0"/>
                <a:cs typeface="Segoe UI" panose="020B0502040204020203" pitchFamily="34" charset="0"/>
              </a:rPr>
              <a:t>) treatment for osteoarthritis of the knee. Cartilage. 2016;7(3):229–37.</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mj-lt"/>
              <a:buAutoNum type="arabicParenR"/>
            </a:pPr>
            <a:r>
              <a:rPr lang="en-US" sz="1800" dirty="0">
                <a:effectLst/>
                <a:latin typeface="Book Antiqua" panose="02040602050305030304" pitchFamily="18" charset="0"/>
                <a:ea typeface="Times New Roman" panose="02020603050405020304" pitchFamily="18" charset="0"/>
              </a:rPr>
              <a:t>American Academy of Orthopedic Surgeons.  Total Knee Replacement by the </a:t>
            </a:r>
            <a:r>
              <a:rPr lang="en-US" sz="1800" dirty="0" err="1">
                <a:effectLst/>
                <a:latin typeface="Book Antiqua" panose="02040602050305030304" pitchFamily="18" charset="0"/>
                <a:ea typeface="Times New Roman" panose="02020603050405020304" pitchFamily="18" charset="0"/>
              </a:rPr>
              <a:t>Numbers.</a:t>
            </a:r>
            <a:r>
              <a:rPr lang="en-US" sz="1800" i="1" dirty="0" err="1">
                <a:effectLst/>
                <a:latin typeface="Book Antiqua" panose="02040602050305030304" pitchFamily="18" charset="0"/>
                <a:ea typeface="Times New Roman" panose="02020603050405020304" pitchFamily="18" charset="0"/>
                <a:cs typeface="Sabon-Italic-SC700"/>
              </a:rPr>
              <a:t>mbers</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mj-lt"/>
              <a:buAutoNum type="arabicParenR"/>
            </a:pPr>
            <a:r>
              <a:rPr lang="en-US" sz="1800" dirty="0">
                <a:effectLst/>
                <a:latin typeface="Book Antiqua" panose="02040602050305030304" pitchFamily="18" charset="0"/>
                <a:ea typeface="Times New Roman" panose="02020603050405020304" pitchFamily="18" charset="0"/>
              </a:rPr>
              <a:t>Bhattacharyya, et al. The Clinical Importance of Meniscal Tears Demonstrated by Magnetic Resonance Imaging in Osteoarthritis of the Knee. J Bone &amp; Joint Surg, 2003.</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mj-lt"/>
              <a:buAutoNum type="arabicParenR"/>
            </a:pPr>
            <a:r>
              <a:rPr lang="en-US" sz="1800" dirty="0">
                <a:effectLst/>
                <a:latin typeface="Book Antiqua" panose="02040602050305030304" pitchFamily="18" charset="0"/>
                <a:ea typeface="Times New Roman" panose="02020603050405020304" pitchFamily="18" charset="0"/>
              </a:rPr>
              <a:t>Bullock, P. Common Knee Surgery Does Very Little for Some, Study Suggests.  New York Times, 2013.  </a:t>
            </a:r>
            <a:r>
              <a:rPr lang="en-US" sz="1800" u="sng" dirty="0">
                <a:effectLst/>
                <a:latin typeface="Book Antiqua" panose="02040602050305030304" pitchFamily="18" charset="0"/>
                <a:ea typeface="Times New Roman" panose="02020603050405020304" pitchFamily="18" charset="0"/>
                <a:hlinkClick r:id="rId2">
                  <a:extLst>
                    <a:ext uri="{A12FA001-AC4F-418D-AE19-62706E023703}">
                      <ahyp:hlinkClr xmlns:ahyp="http://schemas.microsoft.com/office/drawing/2018/hyperlinkcolor" val="tx"/>
                    </a:ext>
                  </a:extLst>
                </a:hlinkClick>
              </a:rPr>
              <a:t>https://archive.nytimes.com/www.nytimes.com/2013/12/26/health/common-knee-surgery-does-very-little-for-some-study-suggests.html</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mj-lt"/>
              <a:buAutoNum type="arabicParenR"/>
            </a:pPr>
            <a:r>
              <a:rPr lang="en-US" sz="1800" dirty="0" err="1">
                <a:effectLst/>
                <a:latin typeface="Book Antiqua" panose="02040602050305030304" pitchFamily="18" charset="0"/>
                <a:ea typeface="Times New Roman" panose="02020603050405020304" pitchFamily="18" charset="0"/>
              </a:rPr>
              <a:t>Cisternas</a:t>
            </a:r>
            <a:r>
              <a:rPr lang="en-US" sz="1800" dirty="0">
                <a:effectLst/>
                <a:latin typeface="Book Antiqua" panose="02040602050305030304" pitchFamily="18" charset="0"/>
                <a:ea typeface="Times New Roman" panose="02020603050405020304" pitchFamily="18" charset="0"/>
              </a:rPr>
              <a:t>, et al. Racial Disparities in Total Knee Replacement among Medicare Enrollees — United States, 2000–2006. MMWR. 2009</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mj-lt"/>
              <a:buAutoNum type="arabicParenR"/>
            </a:pPr>
            <a:r>
              <a:rPr lang="en-US" sz="1800" dirty="0" err="1">
                <a:effectLst/>
                <a:latin typeface="Book Antiqua" panose="02040602050305030304" pitchFamily="18" charset="0"/>
                <a:ea typeface="Times New Roman" panose="02020603050405020304" pitchFamily="18" charset="0"/>
              </a:rPr>
              <a:t>Convill</a:t>
            </a:r>
            <a:r>
              <a:rPr lang="en-US" sz="1800" dirty="0">
                <a:effectLst/>
                <a:latin typeface="Book Antiqua" panose="02040602050305030304" pitchFamily="18" charset="0"/>
                <a:ea typeface="Times New Roman" panose="02020603050405020304" pitchFamily="18" charset="0"/>
              </a:rPr>
              <a:t>, et al. Clinically relevant molecular biomarkers four use in human knee osteoarthritis: a systematic review.   Cartilage 2021.</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mj-lt"/>
              <a:buAutoNum type="arabicParenR"/>
            </a:pPr>
            <a:r>
              <a:rPr lang="en-US" sz="1800" dirty="0" err="1">
                <a:effectLst/>
                <a:latin typeface="Book Antiqua" panose="02040602050305030304" pitchFamily="18" charset="0"/>
                <a:ea typeface="Times New Roman" panose="02020603050405020304" pitchFamily="18" charset="0"/>
              </a:rPr>
              <a:t>Driban</a:t>
            </a:r>
            <a:r>
              <a:rPr lang="en-US" sz="1800" dirty="0">
                <a:effectLst/>
                <a:latin typeface="Book Antiqua" panose="02040602050305030304" pitchFamily="18" charset="0"/>
                <a:ea typeface="Times New Roman" panose="02020603050405020304" pitchFamily="18" charset="0"/>
              </a:rPr>
              <a:t>, et al. Accelerated Knee Osteoarthritis Is Characterized by Destabilizing Meniscal Tears and </a:t>
            </a:r>
            <a:r>
              <a:rPr lang="en-US" sz="1800" dirty="0" err="1">
                <a:effectLst/>
                <a:latin typeface="Book Antiqua" panose="02040602050305030304" pitchFamily="18" charset="0"/>
                <a:ea typeface="Times New Roman" panose="02020603050405020304" pitchFamily="18" charset="0"/>
              </a:rPr>
              <a:t>Preradiographic</a:t>
            </a:r>
            <a:r>
              <a:rPr lang="en-US" sz="1800" dirty="0">
                <a:effectLst/>
                <a:latin typeface="Book Antiqua" panose="02040602050305030304" pitchFamily="18" charset="0"/>
                <a:ea typeface="Times New Roman" panose="02020603050405020304" pitchFamily="18" charset="0"/>
              </a:rPr>
              <a:t> Structural Disease Burden. Arthritis </a:t>
            </a:r>
            <a:r>
              <a:rPr lang="en-US" sz="1800" dirty="0" err="1">
                <a:effectLst/>
                <a:latin typeface="Book Antiqua" panose="02040602050305030304" pitchFamily="18" charset="0"/>
                <a:ea typeface="Times New Roman" panose="02020603050405020304" pitchFamily="18" charset="0"/>
              </a:rPr>
              <a:t>Rheumatol</a:t>
            </a:r>
            <a:r>
              <a:rPr lang="en-US" sz="1800" dirty="0">
                <a:effectLst/>
                <a:latin typeface="Book Antiqua" panose="02040602050305030304" pitchFamily="18" charset="0"/>
                <a:ea typeface="Times New Roman" panose="02020603050405020304" pitchFamily="18" charset="0"/>
              </a:rPr>
              <a:t>. 2019</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mj-lt"/>
              <a:buAutoNum type="arabicParenR"/>
            </a:pPr>
            <a:r>
              <a:rPr lang="en-US" sz="1800" dirty="0">
                <a:effectLst/>
                <a:latin typeface="Book Antiqua" panose="02040602050305030304" pitchFamily="18" charset="0"/>
                <a:ea typeface="Times New Roman" panose="02020603050405020304" pitchFamily="18" charset="0"/>
              </a:rPr>
              <a:t>Englund, et al. The Meniscus in Knee Osteoarthritis. Rheum Dis Clin N Am, 2009.</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mj-lt"/>
              <a:buAutoNum type="arabicParenR"/>
            </a:pPr>
            <a:r>
              <a:rPr lang="en-US" sz="1800" dirty="0">
                <a:effectLst/>
                <a:latin typeface="Book Antiqua" panose="02040602050305030304" pitchFamily="18" charset="0"/>
                <a:ea typeface="Times New Roman" panose="02020603050405020304" pitchFamily="18" charset="0"/>
                <a:cs typeface="AdvPSA322"/>
              </a:rPr>
              <a:t>Englund M, </a:t>
            </a:r>
            <a:r>
              <a:rPr lang="en-US" sz="1800" dirty="0" err="1">
                <a:effectLst/>
                <a:latin typeface="Book Antiqua" panose="02040602050305030304" pitchFamily="18" charset="0"/>
                <a:ea typeface="Times New Roman" panose="02020603050405020304" pitchFamily="18" charset="0"/>
                <a:cs typeface="AdvPSA322"/>
              </a:rPr>
              <a:t>Guermazi</a:t>
            </a:r>
            <a:r>
              <a:rPr lang="en-US" sz="1800" dirty="0">
                <a:effectLst/>
                <a:latin typeface="Book Antiqua" panose="02040602050305030304" pitchFamily="18" charset="0"/>
                <a:ea typeface="Times New Roman" panose="02020603050405020304" pitchFamily="18" charset="0"/>
                <a:cs typeface="AdvPSA322"/>
              </a:rPr>
              <a:t> A, Gale D, et al. Incidental meniscal findings on knee MRI in middle-aged and elderly persons. N Engl J Med 2008</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mj-lt"/>
              <a:buAutoNum type="arabicParenR"/>
            </a:pPr>
            <a:r>
              <a:rPr lang="en-US" sz="1800" dirty="0">
                <a:effectLst/>
                <a:latin typeface="Book Antiqua" panose="02040602050305030304" pitchFamily="18" charset="0"/>
                <a:ea typeface="Times New Roman" panose="02020603050405020304" pitchFamily="18" charset="0"/>
                <a:cs typeface="AdvPSA322"/>
              </a:rPr>
              <a:t>Englund, et la. Effect of meniscal damage on the development of frequent knee pain, aching, or stiffness. Arthritis Rheum. 2007 Dec;56(12):4048-54.</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mj-lt"/>
              <a:buAutoNum type="arabicParenR"/>
            </a:pPr>
            <a:r>
              <a:rPr lang="en-US" sz="1800" dirty="0">
                <a:effectLst/>
                <a:latin typeface="Book Antiqua" panose="02040602050305030304" pitchFamily="18" charset="0"/>
                <a:ea typeface="Times New Roman" panose="02020603050405020304" pitchFamily="18" charset="0"/>
                <a:cs typeface="AdvPSA322"/>
              </a:rPr>
              <a:t>Englund, et al. The role of the meniscus in knee osteoarthritis: a cause or consequence? </a:t>
            </a:r>
            <a:r>
              <a:rPr lang="en-US" sz="1800" dirty="0" err="1">
                <a:effectLst/>
                <a:latin typeface="Book Antiqua" panose="02040602050305030304" pitchFamily="18" charset="0"/>
                <a:ea typeface="Times New Roman" panose="02020603050405020304" pitchFamily="18" charset="0"/>
                <a:cs typeface="AdvPSA322"/>
              </a:rPr>
              <a:t>Radiol</a:t>
            </a:r>
            <a:r>
              <a:rPr lang="en-US" sz="1800" dirty="0">
                <a:effectLst/>
                <a:latin typeface="Book Antiqua" panose="02040602050305030304" pitchFamily="18" charset="0"/>
                <a:ea typeface="Times New Roman" panose="02020603050405020304" pitchFamily="18" charset="0"/>
                <a:cs typeface="AdvPSA322"/>
              </a:rPr>
              <a:t> Clin North Am. 2009</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mj-lt"/>
              <a:buAutoNum type="arabicParenR"/>
            </a:pPr>
            <a:r>
              <a:rPr lang="en-US" sz="1800" dirty="0">
                <a:effectLst/>
                <a:latin typeface="Book Antiqua" panose="02040602050305030304" pitchFamily="18" charset="0"/>
                <a:ea typeface="Times New Roman" panose="02020603050405020304" pitchFamily="18" charset="0"/>
              </a:rPr>
              <a:t>Englund, et al. Evidence that meniscus damage may be a component of osteoarthritis: the Framingham study. Osteoarthritis Cartilage 2016.</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mj-lt"/>
              <a:buAutoNum type="arabicParenR"/>
            </a:pPr>
            <a:r>
              <a:rPr lang="en-US" sz="1800" dirty="0" err="1">
                <a:effectLst/>
                <a:highlight>
                  <a:srgbClr val="FFFFFF"/>
                </a:highlight>
                <a:latin typeface="Book Antiqua" panose="02040602050305030304" pitchFamily="18" charset="0"/>
                <a:ea typeface="Times New Roman" panose="02020603050405020304" pitchFamily="18" charset="0"/>
                <a:cs typeface="Segoe UI" panose="020B0502040204020203" pitchFamily="34" charset="0"/>
              </a:rPr>
              <a:t>Eymard</a:t>
            </a:r>
            <a:r>
              <a:rPr lang="en-US" sz="1800" dirty="0">
                <a:effectLst/>
                <a:highlight>
                  <a:srgbClr val="FFFFFF"/>
                </a:highlight>
                <a:latin typeface="Book Antiqua" panose="02040602050305030304" pitchFamily="18" charset="0"/>
                <a:ea typeface="Times New Roman" panose="02020603050405020304" pitchFamily="18" charset="0"/>
                <a:cs typeface="Segoe UI" panose="020B0502040204020203" pitchFamily="34" charset="0"/>
              </a:rPr>
              <a:t> F, Chevalier X, </a:t>
            </a:r>
            <a:r>
              <a:rPr lang="en-US" sz="1800" dirty="0" err="1">
                <a:effectLst/>
                <a:highlight>
                  <a:srgbClr val="FFFFFF"/>
                </a:highlight>
                <a:latin typeface="Book Antiqua" panose="02040602050305030304" pitchFamily="18" charset="0"/>
                <a:ea typeface="Times New Roman" panose="02020603050405020304" pitchFamily="18" charset="0"/>
                <a:cs typeface="Segoe UI" panose="020B0502040204020203" pitchFamily="34" charset="0"/>
              </a:rPr>
              <a:t>Conrozier</a:t>
            </a:r>
            <a:r>
              <a:rPr lang="en-US" sz="1800" dirty="0">
                <a:effectLst/>
                <a:highlight>
                  <a:srgbClr val="FFFFFF"/>
                </a:highlight>
                <a:latin typeface="Book Antiqua" panose="02040602050305030304" pitchFamily="18" charset="0"/>
                <a:ea typeface="Times New Roman" panose="02020603050405020304" pitchFamily="18" charset="0"/>
                <a:cs typeface="Segoe UI" panose="020B0502040204020203" pitchFamily="34" charset="0"/>
              </a:rPr>
              <a:t> T. Obesity and radiological severity are associated with </a:t>
            </a:r>
            <a:r>
              <a:rPr lang="en-US" sz="1800" dirty="0" err="1">
                <a:effectLst/>
                <a:highlight>
                  <a:srgbClr val="FFFFFF"/>
                </a:highlight>
                <a:latin typeface="Book Antiqua" panose="02040602050305030304" pitchFamily="18" charset="0"/>
                <a:ea typeface="Times New Roman" panose="02020603050405020304" pitchFamily="18" charset="0"/>
                <a:cs typeface="Segoe UI" panose="020B0502040204020203" pitchFamily="34" charset="0"/>
              </a:rPr>
              <a:t>viscosupplementation</a:t>
            </a:r>
            <a:r>
              <a:rPr lang="en-US" sz="1800" dirty="0">
                <a:effectLst/>
                <a:highlight>
                  <a:srgbClr val="FFFFFF"/>
                </a:highlight>
                <a:latin typeface="Book Antiqua" panose="02040602050305030304" pitchFamily="18" charset="0"/>
                <a:ea typeface="Times New Roman" panose="02020603050405020304" pitchFamily="18" charset="0"/>
                <a:cs typeface="Segoe UI" panose="020B0502040204020203" pitchFamily="34" charset="0"/>
              </a:rPr>
              <a:t> failure in patients with knee osteoarthritis. J </a:t>
            </a:r>
            <a:r>
              <a:rPr lang="en-US" sz="1800" dirty="0" err="1">
                <a:effectLst/>
                <a:highlight>
                  <a:srgbClr val="FFFFFF"/>
                </a:highlight>
                <a:latin typeface="Book Antiqua" panose="02040602050305030304" pitchFamily="18" charset="0"/>
                <a:ea typeface="Times New Roman" panose="02020603050405020304" pitchFamily="18" charset="0"/>
                <a:cs typeface="Segoe UI" panose="020B0502040204020203" pitchFamily="34" charset="0"/>
              </a:rPr>
              <a:t>Orthop</a:t>
            </a:r>
            <a:r>
              <a:rPr lang="en-US" sz="1800" dirty="0">
                <a:effectLst/>
                <a:highlight>
                  <a:srgbClr val="FFFFFF"/>
                </a:highlight>
                <a:latin typeface="Book Antiqua" panose="02040602050305030304" pitchFamily="18" charset="0"/>
                <a:ea typeface="Times New Roman" panose="02020603050405020304" pitchFamily="18" charset="0"/>
                <a:cs typeface="Segoe UI" panose="020B0502040204020203" pitchFamily="34" charset="0"/>
              </a:rPr>
              <a:t> Res. 2017.</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mj-lt"/>
              <a:buAutoNum type="arabicParenR"/>
            </a:pPr>
            <a:r>
              <a:rPr lang="en-US" sz="1800" dirty="0">
                <a:effectLst/>
                <a:latin typeface="Book Antiqua" panose="02040602050305030304" pitchFamily="18" charset="0"/>
                <a:ea typeface="Times New Roman" panose="02020603050405020304" pitchFamily="18" charset="0"/>
              </a:rPr>
              <a:t>Farina EM et al. Meniscal and mechanical symptoms are associated with cartilage damage, not meniscal pathology. </a:t>
            </a:r>
            <a:r>
              <a:rPr lang="en-US" sz="1800" i="1" dirty="0">
                <a:effectLst/>
                <a:latin typeface="Book Antiqua" panose="02040602050305030304" pitchFamily="18" charset="0"/>
                <a:ea typeface="Times New Roman" panose="02020603050405020304" pitchFamily="18" charset="0"/>
              </a:rPr>
              <a:t>J Bone Joint Surg Am</a:t>
            </a:r>
            <a:r>
              <a:rPr lang="en-US" sz="1800" dirty="0">
                <a:effectLst/>
                <a:latin typeface="Book Antiqua" panose="02040602050305030304" pitchFamily="18" charset="0"/>
                <a:ea typeface="Times New Roman" panose="02020603050405020304" pitchFamily="18" charset="0"/>
              </a:rPr>
              <a:t> 2021 Mar 3; 103:381.</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mj-lt"/>
              <a:buAutoNum type="arabicParenR"/>
            </a:pPr>
            <a:r>
              <a:rPr lang="en-US" sz="1800" dirty="0" err="1">
                <a:effectLst/>
                <a:latin typeface="Book Antiqua" panose="02040602050305030304" pitchFamily="18" charset="0"/>
                <a:ea typeface="Times New Roman" panose="02020603050405020304" pitchFamily="18" charset="0"/>
              </a:rPr>
              <a:t>Ghouri</a:t>
            </a:r>
            <a:r>
              <a:rPr lang="en-US" sz="1800" dirty="0">
                <a:effectLst/>
                <a:latin typeface="Book Antiqua" panose="02040602050305030304" pitchFamily="18" charset="0"/>
                <a:ea typeface="Times New Roman" panose="02020603050405020304" pitchFamily="18" charset="0"/>
              </a:rPr>
              <a:t>, et al. The relationship between meniscal pathologies, cartilage loss, joint replacement and pain in knee osteoarthritis: a systematic review. Osteoarthritis and Cartilage 2022.</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mj-lt"/>
              <a:buAutoNum type="arabicParenR"/>
            </a:pPr>
            <a:r>
              <a:rPr lang="en-US" sz="1800" dirty="0" err="1">
                <a:effectLst/>
                <a:latin typeface="Book Antiqua" panose="02040602050305030304" pitchFamily="18" charset="0"/>
                <a:ea typeface="Times New Roman" panose="02020603050405020304" pitchFamily="18" charset="0"/>
              </a:rPr>
              <a:t>Guermazi</a:t>
            </a:r>
            <a:r>
              <a:rPr lang="en-US" sz="1800" dirty="0">
                <a:effectLst/>
                <a:latin typeface="Book Antiqua" panose="02040602050305030304" pitchFamily="18" charset="0"/>
                <a:ea typeface="Times New Roman" panose="02020603050405020304" pitchFamily="18" charset="0"/>
              </a:rPr>
              <a:t>, et al. Severe radiographic knee osteoarthritis – does </a:t>
            </a:r>
            <a:r>
              <a:rPr lang="en-US" sz="1800" dirty="0" err="1">
                <a:effectLst/>
                <a:latin typeface="Book Antiqua" panose="02040602050305030304" pitchFamily="18" charset="0"/>
                <a:ea typeface="Times New Roman" panose="02020603050405020304" pitchFamily="18" charset="0"/>
              </a:rPr>
              <a:t>Kellgren</a:t>
            </a:r>
            <a:r>
              <a:rPr lang="en-US" sz="1800" dirty="0">
                <a:effectLst/>
                <a:latin typeface="Book Antiqua" panose="02040602050305030304" pitchFamily="18" charset="0"/>
                <a:ea typeface="Times New Roman" panose="02020603050405020304" pitchFamily="18" charset="0"/>
              </a:rPr>
              <a:t> and Lawrence grade 4 represent end stage disease? – the MOST Study.  Osteoarthritis Cartilage. 2015</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mj-lt"/>
              <a:buAutoNum type="arabicParenR"/>
            </a:pPr>
            <a:r>
              <a:rPr lang="en-US" sz="1800" dirty="0" err="1">
                <a:effectLst/>
                <a:latin typeface="Book Antiqua" panose="02040602050305030304" pitchFamily="18" charset="0"/>
                <a:ea typeface="Times New Roman" panose="02020603050405020304" pitchFamily="18" charset="0"/>
              </a:rPr>
              <a:t>Guermazi</a:t>
            </a:r>
            <a:r>
              <a:rPr lang="en-US" sz="1800" dirty="0">
                <a:effectLst/>
                <a:latin typeface="Book Antiqua" panose="02040602050305030304" pitchFamily="18" charset="0"/>
                <a:ea typeface="Times New Roman" panose="02020603050405020304" pitchFamily="18" charset="0"/>
              </a:rPr>
              <a:t>, et al. Baseline radiographic osteoarthritis and semi-quantitatively assessed meniscal damage and extrusion and cartilage damage on MRI is related to quantitatively defined cartilage thickness loss in knee osteoarthritis: the Multicenter Osteoarthritis Study. Osteoarthritis Cartilage 2015</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mj-lt"/>
              <a:buAutoNum type="arabicParenR"/>
            </a:pPr>
            <a:r>
              <a:rPr lang="en-US" sz="1800" dirty="0" err="1">
                <a:effectLst/>
                <a:latin typeface="Book Antiqua" panose="02040602050305030304" pitchFamily="18" charset="0"/>
                <a:ea typeface="Times New Roman" panose="02020603050405020304" pitchFamily="18" charset="0"/>
              </a:rPr>
              <a:t>Heidari</a:t>
            </a:r>
            <a:r>
              <a:rPr lang="en-US" sz="1800" dirty="0">
                <a:effectLst/>
                <a:latin typeface="Book Antiqua" panose="02040602050305030304" pitchFamily="18" charset="0"/>
                <a:ea typeface="Times New Roman" panose="02020603050405020304" pitchFamily="18" charset="0"/>
              </a:rPr>
              <a:t>. Knee osteoarthritis prevalence, risk factors, pathogenesis and features: Part I. </a:t>
            </a:r>
            <a:r>
              <a:rPr lang="en-US" sz="1800" u="sng" dirty="0">
                <a:effectLst/>
                <a:highlight>
                  <a:srgbClr val="FFFFFF"/>
                </a:highlight>
                <a:latin typeface="Book Antiqua" panose="02040602050305030304" pitchFamily="18" charset="0"/>
                <a:ea typeface="Times New Roman" panose="02020603050405020304" pitchFamily="18" charset="0"/>
                <a:cs typeface="Helvetica" panose="020B0604020202020204" pitchFamily="34" charset="0"/>
                <a:hlinkClick r:id="rId3">
                  <a:extLst>
                    <a:ext uri="{A12FA001-AC4F-418D-AE19-62706E023703}">
                      <ahyp:hlinkClr xmlns:ahyp="http://schemas.microsoft.com/office/drawing/2018/hyperlinkcolor" val="tx"/>
                    </a:ext>
                  </a:extLst>
                </a:hlinkClick>
              </a:rPr>
              <a:t>Caspian J Intern Med. 2011 </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mj-lt"/>
              <a:buAutoNum type="arabicParenR"/>
            </a:pPr>
            <a:r>
              <a:rPr lang="en-US" sz="1800" dirty="0">
                <a:effectLst/>
                <a:latin typeface="Book Antiqua" panose="02040602050305030304" pitchFamily="18" charset="0"/>
                <a:ea typeface="Times New Roman" panose="02020603050405020304" pitchFamily="18" charset="0"/>
              </a:rPr>
              <a:t>Holliday, et al.  Lifetime body mass index, other anthropometric measures of obesity and risk of knee or hip osteoarthritis in the HOAL case-control study.  </a:t>
            </a:r>
            <a:r>
              <a:rPr lang="en-US" sz="1800" dirty="0" err="1">
                <a:effectLst/>
                <a:latin typeface="Book Antiqua" panose="02040602050305030304" pitchFamily="18" charset="0"/>
                <a:ea typeface="Times New Roman" panose="02020603050405020304" pitchFamily="18" charset="0"/>
              </a:rPr>
              <a:t>Osteoarthrtitis</a:t>
            </a:r>
            <a:r>
              <a:rPr lang="en-US" sz="1800" dirty="0">
                <a:effectLst/>
                <a:latin typeface="Book Antiqua" panose="02040602050305030304" pitchFamily="18" charset="0"/>
                <a:ea typeface="Times New Roman" panose="02020603050405020304" pitchFamily="18" charset="0"/>
              </a:rPr>
              <a:t> Cartilage 2011.</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mj-lt"/>
              <a:buAutoNum type="arabicParenR"/>
            </a:pPr>
            <a:r>
              <a:rPr lang="en-US" sz="1800" dirty="0">
                <a:effectLst/>
                <a:latin typeface="Book Antiqua" panose="02040602050305030304" pitchFamily="18" charset="0"/>
                <a:ea typeface="Times New Roman" panose="02020603050405020304" pitchFamily="18" charset="0"/>
              </a:rPr>
              <a:t>Khan, et al.  A family history of knee joint replacement increases the progression of knee radiographic osteoarthritis and medial tibial cartilage volume loss over 10 years. Osteoarthritis Cartilage 2015</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mj-lt"/>
              <a:buAutoNum type="arabicParenR"/>
            </a:pPr>
            <a:r>
              <a:rPr lang="en-US" sz="1800" dirty="0">
                <a:effectLst/>
                <a:latin typeface="Book Antiqua" panose="02040602050305030304" pitchFamily="18" charset="0"/>
                <a:ea typeface="Times New Roman" panose="02020603050405020304" pitchFamily="18" charset="0"/>
              </a:rPr>
              <a:t>Kim, et al. The 22 to 25-Year Survival of Cemented and Cementless Total Knee Arthroplasty in Young Patients. J Arthroplasty, 2021.</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mj-lt"/>
              <a:buAutoNum type="arabicParenR"/>
            </a:pPr>
            <a:r>
              <a:rPr lang="en-US" sz="1800" dirty="0">
                <a:effectLst/>
                <a:latin typeface="Book Antiqua" panose="02040602050305030304" pitchFamily="18" charset="0"/>
                <a:ea typeface="Times New Roman" panose="02020603050405020304" pitchFamily="18" charset="0"/>
              </a:rPr>
              <a:t>Kim, et al. 20-Year Minimum Outcomes and Survival Rate of High-Flexion Versus Standard Total Knee Arthroplasty. J Arthroplasty, 2021.</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mj-lt"/>
              <a:buAutoNum type="arabicParenR"/>
            </a:pPr>
            <a:r>
              <a:rPr lang="en-US" sz="1800" dirty="0" err="1">
                <a:effectLst/>
                <a:latin typeface="Book Antiqua" panose="02040602050305030304" pitchFamily="18" charset="0"/>
                <a:ea typeface="Times New Roman" panose="02020603050405020304" pitchFamily="18" charset="0"/>
              </a:rPr>
              <a:t>Kornaat</a:t>
            </a:r>
            <a:r>
              <a:rPr lang="en-US" sz="1800" dirty="0">
                <a:effectLst/>
                <a:latin typeface="Book Antiqua" panose="02040602050305030304" pitchFamily="18" charset="0"/>
                <a:ea typeface="Times New Roman" panose="02020603050405020304" pitchFamily="18" charset="0"/>
              </a:rPr>
              <a:t>, et al. Osteoarthritis of the knee: association between clinical features and MR imaging findings. Radiology 2006</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mj-lt"/>
              <a:buAutoNum type="arabicParenR"/>
            </a:pPr>
            <a:r>
              <a:rPr lang="en-US" sz="1800" dirty="0" err="1">
                <a:effectLst/>
                <a:latin typeface="Book Antiqua" panose="02040602050305030304" pitchFamily="18" charset="0"/>
                <a:ea typeface="Times New Roman" panose="02020603050405020304" pitchFamily="18" charset="0"/>
                <a:cs typeface="Univers47CondensedLight,Bold"/>
              </a:rPr>
              <a:t>Laupattarakasem</a:t>
            </a:r>
            <a:r>
              <a:rPr lang="en-US" sz="1800" dirty="0">
                <a:effectLst/>
                <a:latin typeface="Book Antiqua" panose="02040602050305030304" pitchFamily="18" charset="0"/>
                <a:ea typeface="Times New Roman" panose="02020603050405020304" pitchFamily="18" charset="0"/>
                <a:cs typeface="Univers47CondensedLight,Bold"/>
              </a:rPr>
              <a:t>, et al. </a:t>
            </a:r>
            <a:r>
              <a:rPr lang="en-US" sz="1800" dirty="0">
                <a:effectLst/>
                <a:latin typeface="Book Antiqua" panose="02040602050305030304" pitchFamily="18" charset="0"/>
                <a:ea typeface="Times New Roman" panose="02020603050405020304" pitchFamily="18" charset="0"/>
                <a:cs typeface="Univers47CondensedLight"/>
              </a:rPr>
              <a:t>Arthroscopic debridement for knee osteoarthritis. </a:t>
            </a:r>
            <a:r>
              <a:rPr lang="en-US" sz="1800" dirty="0">
                <a:effectLst/>
                <a:latin typeface="Book Antiqua" panose="02040602050305030304" pitchFamily="18" charset="0"/>
                <a:ea typeface="Times New Roman" panose="02020603050405020304" pitchFamily="18" charset="0"/>
                <a:cs typeface="Univers47CondensedLight,Italic"/>
              </a:rPr>
              <a:t>Cochrane Database Syst Rev</a:t>
            </a:r>
            <a:r>
              <a:rPr lang="en-US" sz="1800" dirty="0">
                <a:effectLst/>
                <a:latin typeface="Book Antiqua" panose="02040602050305030304" pitchFamily="18" charset="0"/>
                <a:ea typeface="Times New Roman" panose="02020603050405020304" pitchFamily="18" charset="0"/>
                <a:cs typeface="Univers47CondensedLight,Bold"/>
              </a:rPr>
              <a:t> </a:t>
            </a:r>
            <a:r>
              <a:rPr lang="en-US" sz="1800" dirty="0">
                <a:effectLst/>
                <a:latin typeface="Book Antiqua" panose="02040602050305030304" pitchFamily="18" charset="0"/>
                <a:ea typeface="Times New Roman" panose="02020603050405020304" pitchFamily="18" charset="0"/>
                <a:cs typeface="Univers47CondensedLight"/>
              </a:rPr>
              <a:t>2008.</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mj-lt"/>
              <a:buAutoNum type="arabicParenR"/>
            </a:pPr>
            <a:r>
              <a:rPr lang="en-US" sz="1800" dirty="0" err="1">
                <a:effectLst/>
                <a:latin typeface="Book Antiqua" panose="02040602050305030304" pitchFamily="18" charset="0"/>
                <a:ea typeface="Times New Roman" panose="02020603050405020304" pitchFamily="18" charset="0"/>
              </a:rPr>
              <a:t>Lohmander</a:t>
            </a:r>
            <a:r>
              <a:rPr lang="en-US" sz="1800" dirty="0">
                <a:effectLst/>
                <a:latin typeface="Book Antiqua" panose="02040602050305030304" pitchFamily="18" charset="0"/>
                <a:ea typeface="Times New Roman" panose="02020603050405020304" pitchFamily="18" charset="0"/>
              </a:rPr>
              <a:t>, et al. Incidence of severe knee and hip osteoarthritis in relation to different measures of body mass: a population-based prospective cohort study.  Ann Rheum Dis. 2009</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mj-lt"/>
              <a:buAutoNum type="arabicParenR"/>
            </a:pPr>
            <a:r>
              <a:rPr lang="en-US" sz="1800" dirty="0">
                <a:effectLst/>
                <a:latin typeface="Book Antiqua" panose="02040602050305030304" pitchFamily="18" charset="0"/>
                <a:ea typeface="Times New Roman" panose="02020603050405020304" pitchFamily="18" charset="0"/>
              </a:rPr>
              <a:t>Mass and Katz. The influence of meniscal pathology in the incidence of knee osteoarthritis: a review. Skeletal </a:t>
            </a:r>
            <a:r>
              <a:rPr lang="en-US" sz="1800" dirty="0" err="1">
                <a:effectLst/>
                <a:latin typeface="Book Antiqua" panose="02040602050305030304" pitchFamily="18" charset="0"/>
                <a:ea typeface="Times New Roman" panose="02020603050405020304" pitchFamily="18" charset="0"/>
              </a:rPr>
              <a:t>Radiol</a:t>
            </a:r>
            <a:r>
              <a:rPr lang="en-US" sz="1800" dirty="0">
                <a:effectLst/>
                <a:latin typeface="Book Antiqua" panose="02040602050305030304" pitchFamily="18" charset="0"/>
                <a:ea typeface="Times New Roman" panose="02020603050405020304" pitchFamily="18" charset="0"/>
              </a:rPr>
              <a:t>. 2023</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mj-lt"/>
              <a:buAutoNum type="arabicParenR"/>
            </a:pPr>
            <a:r>
              <a:rPr lang="en-US" sz="1800" dirty="0">
                <a:effectLst/>
                <a:latin typeface="Book Antiqua" panose="02040602050305030304" pitchFamily="18" charset="0"/>
                <a:ea typeface="Times New Roman" panose="02020603050405020304" pitchFamily="18" charset="0"/>
              </a:rPr>
              <a:t>McHugh, et al.  Mechanical symptoms and meniscal tear: a reappraisal.  Osteoarthritis and Cartilage. 2022.</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mj-lt"/>
              <a:buAutoNum type="arabicParenR"/>
            </a:pPr>
            <a:r>
              <a:rPr lang="en-US" sz="1800" dirty="0">
                <a:effectLst/>
                <a:latin typeface="Book Antiqua" panose="02040602050305030304" pitchFamily="18" charset="0"/>
                <a:ea typeface="Times New Roman" panose="02020603050405020304" pitchFamily="18" charset="0"/>
              </a:rPr>
              <a:t>Moyer, et al. Alignment, body mass and their interaction on dynamic knee joint load in patients with knee osteoarthritis. Osteoarthritis Cartilage 2010.</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mj-lt"/>
              <a:buAutoNum type="arabicParenR"/>
            </a:pPr>
            <a:r>
              <a:rPr lang="en-US" sz="1800" dirty="0">
                <a:effectLst/>
                <a:latin typeface="Book Antiqua" panose="02040602050305030304" pitchFamily="18" charset="0"/>
                <a:ea typeface="Times New Roman" panose="02020603050405020304" pitchFamily="18" charset="0"/>
              </a:rPr>
              <a:t>Newman, et al. Radiographic vs. MRI vs. arthroscopic assessment and grading of knee osteoarthritis - are we using appropriate imaging?  Journal of Experimental </a:t>
            </a:r>
            <a:r>
              <a:rPr lang="en-US" sz="1800" dirty="0" err="1">
                <a:effectLst/>
                <a:latin typeface="Book Antiqua" panose="02040602050305030304" pitchFamily="18" charset="0"/>
                <a:ea typeface="Times New Roman" panose="02020603050405020304" pitchFamily="18" charset="0"/>
              </a:rPr>
              <a:t>Orthopaedics</a:t>
            </a:r>
            <a:r>
              <a:rPr lang="en-US" sz="1800" dirty="0">
                <a:effectLst/>
                <a:latin typeface="Book Antiqua" panose="02040602050305030304" pitchFamily="18" charset="0"/>
                <a:ea typeface="Times New Roman" panose="02020603050405020304" pitchFamily="18" charset="0"/>
              </a:rPr>
              <a:t>. 2022.</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mj-lt"/>
              <a:buAutoNum type="arabicParenR"/>
            </a:pPr>
            <a:r>
              <a:rPr lang="en-US" sz="1800" dirty="0">
                <a:effectLst/>
                <a:highlight>
                  <a:srgbClr val="FFFFFF"/>
                </a:highlight>
                <a:latin typeface="Book Antiqua" panose="02040602050305030304" pitchFamily="18" charset="0"/>
                <a:ea typeface="Times New Roman" panose="02020603050405020304" pitchFamily="18" charset="0"/>
                <a:cs typeface="Segoe UI" panose="020B0502040204020203" pitchFamily="34" charset="0"/>
              </a:rPr>
              <a:t>Okada, et al. Comparison of meniscal extrusion and osteophyte formation at the intercondylar notch as a predictive biomarker for incidence of knee osteoarthritis-Data from the Osteoarthritis Initiative-. J </a:t>
            </a:r>
            <a:r>
              <a:rPr lang="en-US" sz="1800" dirty="0" err="1">
                <a:effectLst/>
                <a:highlight>
                  <a:srgbClr val="FFFFFF"/>
                </a:highlight>
                <a:latin typeface="Book Antiqua" panose="02040602050305030304" pitchFamily="18" charset="0"/>
                <a:ea typeface="Times New Roman" panose="02020603050405020304" pitchFamily="18" charset="0"/>
                <a:cs typeface="Segoe UI" panose="020B0502040204020203" pitchFamily="34" charset="0"/>
              </a:rPr>
              <a:t>Orthop</a:t>
            </a:r>
            <a:r>
              <a:rPr lang="en-US" sz="1800" dirty="0">
                <a:effectLst/>
                <a:highlight>
                  <a:srgbClr val="FFFFFF"/>
                </a:highlight>
                <a:latin typeface="Book Antiqua" panose="02040602050305030304" pitchFamily="18" charset="0"/>
                <a:ea typeface="Times New Roman" panose="02020603050405020304" pitchFamily="18" charset="0"/>
                <a:cs typeface="Segoe UI" panose="020B0502040204020203" pitchFamily="34" charset="0"/>
              </a:rPr>
              <a:t> Sci. 2019</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mj-lt"/>
              <a:buAutoNum type="arabicParenR"/>
            </a:pPr>
            <a:r>
              <a:rPr lang="en-US" sz="1800" dirty="0">
                <a:effectLst/>
                <a:latin typeface="Book Antiqua" panose="02040602050305030304" pitchFamily="18" charset="0"/>
                <a:ea typeface="Times New Roman" panose="02020603050405020304" pitchFamily="18" charset="0"/>
              </a:rPr>
              <a:t>Pan, et al. The offspring of people with a total knee replacement for severe primary knee osteoarthritis have a higher risk of worsening knee pain over 8 years.  Ann Rheum Dis. 2016 </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mj-lt"/>
              <a:buAutoNum type="arabicParenR"/>
            </a:pPr>
            <a:r>
              <a:rPr lang="en-US" sz="1800" dirty="0" err="1">
                <a:effectLst/>
                <a:latin typeface="Book Antiqua" panose="02040602050305030304" pitchFamily="18" charset="0"/>
                <a:ea typeface="Times New Roman" panose="02020603050405020304" pitchFamily="18" charset="0"/>
              </a:rPr>
              <a:t>Rezuş</a:t>
            </a:r>
            <a:r>
              <a:rPr lang="en-US" sz="1800" dirty="0">
                <a:effectLst/>
                <a:latin typeface="Book Antiqua" panose="02040602050305030304" pitchFamily="18" charset="0"/>
                <a:ea typeface="Times New Roman" panose="02020603050405020304" pitchFamily="18" charset="0"/>
              </a:rPr>
              <a:t>, et al.  From Pathogenesis to Therapy in Knee Osteoarthritis: Bench-to-Bedside. Int J Mol Sci. 2021</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mj-lt"/>
              <a:buAutoNum type="arabicParenR"/>
            </a:pPr>
            <a:r>
              <a:rPr lang="en-US" sz="1800" dirty="0">
                <a:effectLst/>
                <a:latin typeface="Book Antiqua" panose="02040602050305030304" pitchFamily="18" charset="0"/>
                <a:ea typeface="Times New Roman" panose="02020603050405020304" pitchFamily="18" charset="0"/>
              </a:rPr>
              <a:t>Roemer, et al. What comes first? </a:t>
            </a:r>
            <a:r>
              <a:rPr lang="en-US" sz="1800" dirty="0" err="1">
                <a:effectLst/>
                <a:latin typeface="Book Antiqua" panose="02040602050305030304" pitchFamily="18" charset="0"/>
                <a:ea typeface="Times New Roman" panose="02020603050405020304" pitchFamily="18" charset="0"/>
              </a:rPr>
              <a:t>Multitissue</a:t>
            </a:r>
            <a:r>
              <a:rPr lang="en-US" sz="1800" dirty="0">
                <a:effectLst/>
                <a:latin typeface="Book Antiqua" panose="02040602050305030304" pitchFamily="18" charset="0"/>
                <a:ea typeface="Times New Roman" panose="02020603050405020304" pitchFamily="18" charset="0"/>
              </a:rPr>
              <a:t> involvement leading to radiographic osteoarthritis: magnetic resonance imaging-based trajectory analysis over four years in the osteoarthritis initiative. Arthritis </a:t>
            </a:r>
            <a:r>
              <a:rPr lang="en-US" sz="1800" dirty="0" err="1">
                <a:effectLst/>
                <a:latin typeface="Book Antiqua" panose="02040602050305030304" pitchFamily="18" charset="0"/>
                <a:ea typeface="Times New Roman" panose="02020603050405020304" pitchFamily="18" charset="0"/>
              </a:rPr>
              <a:t>Rheumatol</a:t>
            </a:r>
            <a:r>
              <a:rPr lang="en-US" sz="1800" dirty="0">
                <a:effectLst/>
                <a:latin typeface="Book Antiqua" panose="02040602050305030304" pitchFamily="18" charset="0"/>
                <a:ea typeface="Times New Roman" panose="02020603050405020304" pitchFamily="18" charset="0"/>
              </a:rPr>
              <a:t>. 2015</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mj-lt"/>
              <a:buAutoNum type="arabicParenR"/>
            </a:pPr>
            <a:r>
              <a:rPr lang="en-US" sz="1800" dirty="0">
                <a:effectLst/>
                <a:latin typeface="Book Antiqua" panose="02040602050305030304" pitchFamily="18" charset="0"/>
                <a:ea typeface="Times New Roman" panose="02020603050405020304" pitchFamily="18" charset="0"/>
              </a:rPr>
              <a:t>Shang, et al. A systematic review, umbrella review, and quality assessment on clinical translation of stem cell therapy for knee osteoarthritis: Are we there yet? Stem Cell Research &amp; Therapy, April 2023.</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mj-lt"/>
              <a:buAutoNum type="arabicParenR"/>
            </a:pPr>
            <a:r>
              <a:rPr lang="en-US" sz="1800" dirty="0" err="1">
                <a:effectLst/>
                <a:latin typeface="Book Antiqua" panose="02040602050305030304" pitchFamily="18" charset="0"/>
                <a:ea typeface="Times New Roman" panose="02020603050405020304" pitchFamily="18" charset="0"/>
                <a:cs typeface="Univers47CondensedLight,Bold"/>
              </a:rPr>
              <a:t>Siemieniuk</a:t>
            </a:r>
            <a:r>
              <a:rPr lang="en-US" sz="1800" dirty="0">
                <a:effectLst/>
                <a:latin typeface="Book Antiqua" panose="02040602050305030304" pitchFamily="18" charset="0"/>
                <a:ea typeface="Times New Roman" panose="02020603050405020304" pitchFamily="18" charset="0"/>
                <a:cs typeface="Univers47CondensedLight,Bold"/>
              </a:rPr>
              <a:t>, et al. Arthroscopic surgery for degenerative knee arthritis and meniscal tears: a clinical practice guideline. BMJ. 2017</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mj-lt"/>
              <a:buAutoNum type="arabicParenR"/>
            </a:pPr>
            <a:r>
              <a:rPr lang="en-US" sz="1800" dirty="0" err="1">
                <a:effectLst/>
                <a:latin typeface="Book Antiqua" panose="02040602050305030304" pitchFamily="18" charset="0"/>
                <a:ea typeface="Times New Roman" panose="02020603050405020304" pitchFamily="18" charset="0"/>
                <a:cs typeface="Univers47CondensedLight,Bold"/>
              </a:rPr>
              <a:t>Sihvonen</a:t>
            </a:r>
            <a:r>
              <a:rPr lang="en-US" sz="1800" dirty="0">
                <a:effectLst/>
                <a:latin typeface="Book Antiqua" panose="02040602050305030304" pitchFamily="18" charset="0"/>
                <a:ea typeface="Times New Roman" panose="02020603050405020304" pitchFamily="18" charset="0"/>
                <a:cs typeface="Univers47CondensedLight,Bold"/>
              </a:rPr>
              <a:t>, et al. Mechanical symptoms and arthroscopic partial meniscectomy in patients with degenerative meniscus tear: a secondary analysis of a randomized trial. Ann Intern Med. 2016</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mj-lt"/>
              <a:buAutoNum type="arabicParenR"/>
            </a:pPr>
            <a:r>
              <a:rPr lang="en-US" sz="1800" dirty="0" err="1">
                <a:effectLst/>
                <a:latin typeface="Book Antiqua" panose="02040602050305030304" pitchFamily="18" charset="0"/>
                <a:ea typeface="Times New Roman" panose="02020603050405020304" pitchFamily="18" charset="0"/>
                <a:cs typeface="Univers47CondensedLight,Bold"/>
              </a:rPr>
              <a:t>Sihvonen</a:t>
            </a:r>
            <a:r>
              <a:rPr lang="en-US" sz="1800" dirty="0">
                <a:effectLst/>
                <a:latin typeface="Book Antiqua" panose="02040602050305030304" pitchFamily="18" charset="0"/>
                <a:ea typeface="Times New Roman" panose="02020603050405020304" pitchFamily="18" charset="0"/>
                <a:cs typeface="Univers47CondensedLight,Bold"/>
              </a:rPr>
              <a:t> R, Englund M, </a:t>
            </a:r>
            <a:r>
              <a:rPr lang="en-US" sz="1800" dirty="0" err="1">
                <a:effectLst/>
                <a:latin typeface="Book Antiqua" panose="02040602050305030304" pitchFamily="18" charset="0"/>
                <a:ea typeface="Times New Roman" panose="02020603050405020304" pitchFamily="18" charset="0"/>
                <a:cs typeface="Univers47CondensedLight,Bold"/>
              </a:rPr>
              <a:t>Turkiewicz</a:t>
            </a:r>
            <a:r>
              <a:rPr lang="en-US" sz="1800" dirty="0">
                <a:effectLst/>
                <a:latin typeface="Book Antiqua" panose="02040602050305030304" pitchFamily="18" charset="0"/>
                <a:ea typeface="Times New Roman" panose="02020603050405020304" pitchFamily="18" charset="0"/>
                <a:cs typeface="Univers47CondensedLight,Bold"/>
              </a:rPr>
              <a:t> A, et al. Mechanical symptoms as an indication for knee arthroscopy in patients with degenerative meniscus tear: a prospective cohort study. Osteoarthritis Cartilage. 2016</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mj-lt"/>
              <a:buAutoNum type="arabicParenR"/>
            </a:pPr>
            <a:r>
              <a:rPr lang="en-US" sz="1800" dirty="0" err="1">
                <a:effectLst/>
                <a:latin typeface="Book Antiqua" panose="02040602050305030304" pitchFamily="18" charset="0"/>
                <a:ea typeface="Times New Roman" panose="02020603050405020304" pitchFamily="18" charset="0"/>
                <a:cs typeface="Univers47CondensedLight"/>
              </a:rPr>
              <a:t>Thorlund</a:t>
            </a:r>
            <a:r>
              <a:rPr lang="en-US" sz="1800" dirty="0">
                <a:effectLst/>
                <a:latin typeface="Book Antiqua" panose="02040602050305030304" pitchFamily="18" charset="0"/>
                <a:ea typeface="Times New Roman" panose="02020603050405020304" pitchFamily="18" charset="0"/>
                <a:cs typeface="Univers47CondensedLight"/>
              </a:rPr>
              <a:t>, et al. </a:t>
            </a:r>
            <a:r>
              <a:rPr lang="en-US" sz="1800" dirty="0">
                <a:effectLst/>
                <a:latin typeface="Book Antiqua" panose="02040602050305030304" pitchFamily="18" charset="0"/>
                <a:ea typeface="Times New Roman" panose="02020603050405020304" pitchFamily="18" charset="0"/>
                <a:cs typeface="AdvOT6520a694"/>
              </a:rPr>
              <a:t> Arthroscopic surgery for degenerative knee: systematic review and meta-analysis of bene</a:t>
            </a:r>
            <a:r>
              <a:rPr lang="en-US" sz="1800" dirty="0">
                <a:effectLst/>
                <a:latin typeface="Book Antiqua" panose="02040602050305030304" pitchFamily="18" charset="0"/>
                <a:ea typeface="Times New Roman" panose="02020603050405020304" pitchFamily="18" charset="0"/>
                <a:cs typeface="AdvOT6520a694+fb"/>
              </a:rPr>
              <a:t>fi</a:t>
            </a:r>
            <a:r>
              <a:rPr lang="en-US" sz="1800" dirty="0">
                <a:effectLst/>
                <a:latin typeface="Book Antiqua" panose="02040602050305030304" pitchFamily="18" charset="0"/>
                <a:ea typeface="Times New Roman" panose="02020603050405020304" pitchFamily="18" charset="0"/>
                <a:cs typeface="AdvOT6520a694"/>
              </a:rPr>
              <a:t>ts and harms. Br J Sports Med 2015.</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mj-lt"/>
              <a:buAutoNum type="arabicParenR"/>
            </a:pPr>
            <a:r>
              <a:rPr lang="en-US" sz="1800" dirty="0">
                <a:effectLst/>
                <a:latin typeface="Book Antiqua" panose="02040602050305030304" pitchFamily="18" charset="0"/>
                <a:ea typeface="Times New Roman" panose="02020603050405020304" pitchFamily="18" charset="0"/>
              </a:rPr>
              <a:t>Yoshitomo, et al.  Predictors of Effectiveness of Platelet-Rich Plasma Therapy for Knee Osteoarthritis: A Retrospective Cohort Study. J Clin Med. 2021 Oct; 10(19): 4514.</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mj-lt"/>
              <a:buAutoNum type="arabicParenR"/>
            </a:pPr>
            <a:r>
              <a:rPr lang="en-US" sz="1800" dirty="0">
                <a:effectLst/>
                <a:latin typeface="Book Antiqua" panose="02040602050305030304" pitchFamily="18" charset="0"/>
                <a:ea typeface="Times New Roman" panose="02020603050405020304" pitchFamily="18" charset="0"/>
              </a:rPr>
              <a:t>Zhan, et al. Radiographic OA, bone marrow lesions, higher body mass index and medial meniscal root tears are significantly associated with medial meniscus extrusion with OA or medial meniscal tears: a systematic review and meta-analysis.  Knee Surg Sports </a:t>
            </a:r>
            <a:r>
              <a:rPr lang="en-US" sz="1800" dirty="0" err="1">
                <a:effectLst/>
                <a:latin typeface="Book Antiqua" panose="02040602050305030304" pitchFamily="18" charset="0"/>
                <a:ea typeface="Times New Roman" panose="02020603050405020304" pitchFamily="18" charset="0"/>
              </a:rPr>
              <a:t>Traumatol</a:t>
            </a:r>
            <a:r>
              <a:rPr lang="en-US" sz="1800" dirty="0">
                <a:effectLst/>
                <a:latin typeface="Book Antiqua" panose="02040602050305030304" pitchFamily="18" charset="0"/>
                <a:ea typeface="Times New Roman" panose="02020603050405020304" pitchFamily="18" charset="0"/>
              </a:rPr>
              <a:t> </a:t>
            </a:r>
            <a:r>
              <a:rPr lang="en-US" sz="1800" dirty="0" err="1">
                <a:effectLst/>
                <a:latin typeface="Book Antiqua" panose="02040602050305030304" pitchFamily="18" charset="0"/>
                <a:ea typeface="Times New Roman" panose="02020603050405020304" pitchFamily="18" charset="0"/>
              </a:rPr>
              <a:t>Arthrosc</a:t>
            </a:r>
            <a:r>
              <a:rPr lang="en-US" sz="1800" dirty="0">
                <a:effectLst/>
                <a:latin typeface="Book Antiqua" panose="02040602050305030304" pitchFamily="18" charset="0"/>
                <a:ea typeface="Times New Roman" panose="02020603050405020304" pitchFamily="18" charset="0"/>
              </a:rPr>
              <a:t>. 2023.</a:t>
            </a:r>
            <a:endParaRPr lang="en-US" sz="1800" dirty="0">
              <a:effectLst/>
              <a:latin typeface="Times New Roman" panose="02020603050405020304" pitchFamily="18" charset="0"/>
              <a:ea typeface="Times New Roman" panose="02020603050405020304" pitchFamily="18" charset="0"/>
            </a:endParaRPr>
          </a:p>
          <a:p>
            <a:endParaRPr lang="en-US" dirty="0"/>
          </a:p>
        </p:txBody>
      </p:sp>
    </p:spTree>
    <p:extLst>
      <p:ext uri="{BB962C8B-B14F-4D97-AF65-F5344CB8AC3E}">
        <p14:creationId xmlns:p14="http://schemas.microsoft.com/office/powerpoint/2010/main" val="41098059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7CE393-B317-B164-1E37-3A874A8D6A03}"/>
              </a:ext>
            </a:extLst>
          </p:cNvPr>
          <p:cNvSpPr>
            <a:spLocks noGrp="1"/>
          </p:cNvSpPr>
          <p:nvPr>
            <p:ph type="title"/>
          </p:nvPr>
        </p:nvSpPr>
        <p:spPr/>
        <p:txBody>
          <a:bodyPr/>
          <a:lstStyle/>
          <a:p>
            <a:r>
              <a:rPr lang="en-US" dirty="0"/>
              <a:t>Common Misconceptions </a:t>
            </a:r>
          </a:p>
        </p:txBody>
      </p:sp>
      <p:sp>
        <p:nvSpPr>
          <p:cNvPr id="3" name="Content Placeholder 2">
            <a:extLst>
              <a:ext uri="{FF2B5EF4-FFF2-40B4-BE49-F238E27FC236}">
                <a16:creationId xmlns:a16="http://schemas.microsoft.com/office/drawing/2014/main" id="{AB16BAD6-313B-5563-ACC0-FED3F9CD54B4}"/>
              </a:ext>
            </a:extLst>
          </p:cNvPr>
          <p:cNvSpPr>
            <a:spLocks noGrp="1"/>
          </p:cNvSpPr>
          <p:nvPr>
            <p:ph idx="1"/>
          </p:nvPr>
        </p:nvSpPr>
        <p:spPr/>
        <p:txBody>
          <a:bodyPr>
            <a:normAutofit/>
          </a:bodyPr>
          <a:lstStyle/>
          <a:p>
            <a:r>
              <a:rPr lang="en-US" dirty="0"/>
              <a:t>Meniscus tears come from an injury</a:t>
            </a:r>
          </a:p>
          <a:p>
            <a:r>
              <a:rPr lang="en-US" dirty="0"/>
              <a:t>Meniscus tears lead to arthritis</a:t>
            </a:r>
          </a:p>
          <a:p>
            <a:r>
              <a:rPr lang="en-US" dirty="0"/>
              <a:t>Meniscus tears cause mechanical symptoms</a:t>
            </a:r>
          </a:p>
          <a:p>
            <a:pPr lvl="1"/>
            <a:r>
              <a:rPr lang="en-US" dirty="0"/>
              <a:t>locking, catching, popping</a:t>
            </a:r>
          </a:p>
          <a:p>
            <a:r>
              <a:rPr lang="en-US" dirty="0"/>
              <a:t>Arthritis pain occurs slowly over time</a:t>
            </a:r>
          </a:p>
          <a:p>
            <a:r>
              <a:rPr lang="en-US" dirty="0"/>
              <a:t>Arthritis occurs because of repetitive trauma</a:t>
            </a:r>
          </a:p>
          <a:p>
            <a:r>
              <a:rPr lang="en-US" dirty="0"/>
              <a:t>“cleaning up” arthritis is effective</a:t>
            </a:r>
          </a:p>
          <a:p>
            <a:r>
              <a:rPr lang="en-US" dirty="0"/>
              <a:t>Knee replacements only last 10 years</a:t>
            </a:r>
          </a:p>
          <a:p>
            <a:endParaRPr lang="en-US" dirty="0"/>
          </a:p>
          <a:p>
            <a:endParaRPr lang="en-US" dirty="0"/>
          </a:p>
        </p:txBody>
      </p:sp>
    </p:spTree>
    <p:extLst>
      <p:ext uri="{BB962C8B-B14F-4D97-AF65-F5344CB8AC3E}">
        <p14:creationId xmlns:p14="http://schemas.microsoft.com/office/powerpoint/2010/main" val="32127980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B200C9-6350-735D-C480-CE9E81D7096E}"/>
              </a:ext>
            </a:extLst>
          </p:cNvPr>
          <p:cNvSpPr>
            <a:spLocks noGrp="1"/>
          </p:cNvSpPr>
          <p:nvPr>
            <p:ph type="title"/>
          </p:nvPr>
        </p:nvSpPr>
        <p:spPr/>
        <p:txBody>
          <a:bodyPr/>
          <a:lstStyle/>
          <a:p>
            <a:r>
              <a:rPr lang="en-US" dirty="0"/>
              <a:t>Skewed View</a:t>
            </a:r>
          </a:p>
        </p:txBody>
      </p:sp>
      <p:sp>
        <p:nvSpPr>
          <p:cNvPr id="3" name="Content Placeholder 2">
            <a:extLst>
              <a:ext uri="{FF2B5EF4-FFF2-40B4-BE49-F238E27FC236}">
                <a16:creationId xmlns:a16="http://schemas.microsoft.com/office/drawing/2014/main" id="{7E8F2C05-8AD5-647C-6160-F4101EADCFB3}"/>
              </a:ext>
            </a:extLst>
          </p:cNvPr>
          <p:cNvSpPr>
            <a:spLocks noGrp="1"/>
          </p:cNvSpPr>
          <p:nvPr>
            <p:ph idx="1"/>
          </p:nvPr>
        </p:nvSpPr>
        <p:spPr/>
        <p:txBody>
          <a:bodyPr/>
          <a:lstStyle/>
          <a:p>
            <a:r>
              <a:rPr lang="en-US" dirty="0"/>
              <a:t>In worker’s compensation, all patients believe their tear came from an injury or from repetitive job duties</a:t>
            </a:r>
          </a:p>
          <a:p>
            <a:r>
              <a:rPr lang="en-US" dirty="0"/>
              <a:t>Vast majority of private health patients have no recollection of an injury or an event</a:t>
            </a:r>
          </a:p>
          <a:p>
            <a:r>
              <a:rPr lang="en-US" dirty="0"/>
              <a:t>present with medial or lateral knee pain</a:t>
            </a:r>
          </a:p>
          <a:p>
            <a:r>
              <a:rPr lang="en-US" dirty="0"/>
              <a:t>Perhaps no pain, just swelling</a:t>
            </a:r>
          </a:p>
          <a:p>
            <a:r>
              <a:rPr lang="en-US" dirty="0"/>
              <a:t>Over 1 M </a:t>
            </a:r>
            <a:r>
              <a:rPr lang="en-US"/>
              <a:t>meniscus surgeries/year</a:t>
            </a:r>
            <a:endParaRPr lang="en-US" dirty="0"/>
          </a:p>
          <a:p>
            <a:endParaRPr lang="en-US" dirty="0"/>
          </a:p>
        </p:txBody>
      </p:sp>
      <p:pic>
        <p:nvPicPr>
          <p:cNvPr id="4" name="Picture 3">
            <a:extLst>
              <a:ext uri="{FF2B5EF4-FFF2-40B4-BE49-F238E27FC236}">
                <a16:creationId xmlns:a16="http://schemas.microsoft.com/office/drawing/2014/main" id="{E76D023E-71BA-4C7D-6637-DF3B528D0FD9}"/>
              </a:ext>
            </a:extLst>
          </p:cNvPr>
          <p:cNvPicPr>
            <a:picLocks noChangeAspect="1"/>
          </p:cNvPicPr>
          <p:nvPr/>
        </p:nvPicPr>
        <p:blipFill rotWithShape="1">
          <a:blip r:embed="rId2"/>
          <a:srcRect l="14992" t="1102" r="1729" b="7575"/>
          <a:stretch/>
        </p:blipFill>
        <p:spPr>
          <a:xfrm>
            <a:off x="8245735" y="3818966"/>
            <a:ext cx="3657601" cy="2673910"/>
          </a:xfrm>
          <a:prstGeom prst="rect">
            <a:avLst/>
          </a:prstGeom>
        </p:spPr>
      </p:pic>
    </p:spTree>
    <p:extLst>
      <p:ext uri="{BB962C8B-B14F-4D97-AF65-F5344CB8AC3E}">
        <p14:creationId xmlns:p14="http://schemas.microsoft.com/office/powerpoint/2010/main" val="30872512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DE040F-1CCE-CC4D-2963-A6C0869D4FE0}"/>
              </a:ext>
            </a:extLst>
          </p:cNvPr>
          <p:cNvSpPr>
            <a:spLocks noGrp="1"/>
          </p:cNvSpPr>
          <p:nvPr>
            <p:ph type="title"/>
          </p:nvPr>
        </p:nvSpPr>
        <p:spPr/>
        <p:txBody>
          <a:bodyPr/>
          <a:lstStyle/>
          <a:p>
            <a:r>
              <a:rPr lang="en-US" dirty="0"/>
              <a:t>What we’ve learned….</a:t>
            </a:r>
          </a:p>
        </p:txBody>
      </p:sp>
      <p:sp>
        <p:nvSpPr>
          <p:cNvPr id="3" name="Content Placeholder 2">
            <a:extLst>
              <a:ext uri="{FF2B5EF4-FFF2-40B4-BE49-F238E27FC236}">
                <a16:creationId xmlns:a16="http://schemas.microsoft.com/office/drawing/2014/main" id="{B9584050-4248-8E7E-C71B-7B1CC9B9627A}"/>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49243463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Meniscus Tears</a:t>
            </a:r>
          </a:p>
        </p:txBody>
      </p:sp>
      <p:sp>
        <p:nvSpPr>
          <p:cNvPr id="3" name="Content Placeholder 2"/>
          <p:cNvSpPr>
            <a:spLocks noGrp="1"/>
          </p:cNvSpPr>
          <p:nvPr>
            <p:ph idx="1"/>
          </p:nvPr>
        </p:nvSpPr>
        <p:spPr>
          <a:xfrm>
            <a:off x="1231751" y="1447799"/>
            <a:ext cx="7302649" cy="3429001"/>
          </a:xfrm>
        </p:spPr>
        <p:txBody>
          <a:bodyPr>
            <a:normAutofit fontScale="92500" lnSpcReduction="20000"/>
          </a:bodyPr>
          <a:lstStyle/>
          <a:p>
            <a:r>
              <a:rPr lang="en-US" dirty="0"/>
              <a:t>Prevalence</a:t>
            </a:r>
          </a:p>
          <a:p>
            <a:pPr lvl="1"/>
            <a:r>
              <a:rPr lang="en-US" dirty="0"/>
              <a:t>60-70 per 100k</a:t>
            </a:r>
          </a:p>
          <a:p>
            <a:pPr lvl="1"/>
            <a:r>
              <a:rPr lang="en-US" dirty="0"/>
              <a:t>Roughly the same as stroke in </a:t>
            </a:r>
            <a:r>
              <a:rPr lang="en-US" dirty="0" err="1"/>
              <a:t>Caucasions</a:t>
            </a:r>
            <a:r>
              <a:rPr lang="en-US" dirty="0"/>
              <a:t> (59-63 per 100k)</a:t>
            </a:r>
          </a:p>
          <a:p>
            <a:r>
              <a:rPr lang="en-US" dirty="0"/>
              <a:t>In the setting of osteoarthritis (</a:t>
            </a:r>
            <a:r>
              <a:rPr lang="en-US" dirty="0" err="1"/>
              <a:t>Kellgren</a:t>
            </a:r>
            <a:r>
              <a:rPr lang="en-US" dirty="0"/>
              <a:t> grade 2 or more) – 63% in those with symptoms and 60% in those who are asymptomatic</a:t>
            </a:r>
          </a:p>
          <a:p>
            <a:r>
              <a:rPr lang="en-US" dirty="0"/>
              <a:t>Prevailing factor = &gt;51%</a:t>
            </a:r>
          </a:p>
          <a:p>
            <a:pPr lvl="1"/>
            <a:r>
              <a:rPr lang="en-US" dirty="0"/>
              <a:t>Meniscus tear with OA = 60% even without symptoms</a:t>
            </a:r>
          </a:p>
          <a:p>
            <a:pPr lvl="1"/>
            <a:r>
              <a:rPr lang="en-US" dirty="0"/>
              <a:t>Meniscus tear without OA = 32% with symptoms and 23% without symptoms </a:t>
            </a:r>
          </a:p>
          <a:p>
            <a:endParaRPr lang="en-US" dirty="0"/>
          </a:p>
          <a:p>
            <a:endParaRPr lang="en-US" dirty="0"/>
          </a:p>
        </p:txBody>
      </p:sp>
      <p:pic>
        <p:nvPicPr>
          <p:cNvPr id="1026" name="Picture 2" descr="https://encrypted-tbn2.gstatic.com/images?q=tbn:ANd9GcSF7fqJ7ukQVR3jFWDTAutWM4uHWZRl0khrcC9vqjQlJwlcU3Vrfg"/>
          <p:cNvPicPr>
            <a:picLocks noChangeAspect="1" noChangeArrowheads="1"/>
          </p:cNvPicPr>
          <p:nvPr/>
        </p:nvPicPr>
        <p:blipFill rotWithShape="1">
          <a:blip r:embed="rId2">
            <a:extLst>
              <a:ext uri="{28A0092B-C50C-407E-A947-70E740481C1C}">
                <a14:useLocalDpi xmlns:a14="http://schemas.microsoft.com/office/drawing/2010/main" val="0"/>
              </a:ext>
            </a:extLst>
          </a:blip>
          <a:srcRect l="9824" r="7417"/>
          <a:stretch/>
        </p:blipFill>
        <p:spPr bwMode="auto">
          <a:xfrm>
            <a:off x="9428482" y="1966518"/>
            <a:ext cx="2026619" cy="185737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04617" y="4980791"/>
            <a:ext cx="5181600" cy="1768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1542930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85189" y="304800"/>
            <a:ext cx="7805854" cy="213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6480" y="2501462"/>
            <a:ext cx="3343275" cy="209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71741" y="3034862"/>
            <a:ext cx="8032750" cy="3505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437876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189EFE-4F04-B89D-403A-E9E4BBF30F4A}"/>
              </a:ext>
            </a:extLst>
          </p:cNvPr>
          <p:cNvSpPr>
            <a:spLocks noGrp="1"/>
          </p:cNvSpPr>
          <p:nvPr>
            <p:ph type="title"/>
          </p:nvPr>
        </p:nvSpPr>
        <p:spPr/>
        <p:txBody>
          <a:bodyPr/>
          <a:lstStyle/>
          <a:p>
            <a:r>
              <a:rPr lang="en-US" dirty="0"/>
              <a:t>Advanced Imaging</a:t>
            </a:r>
          </a:p>
        </p:txBody>
      </p:sp>
      <p:sp>
        <p:nvSpPr>
          <p:cNvPr id="3" name="Content Placeholder 2">
            <a:extLst>
              <a:ext uri="{FF2B5EF4-FFF2-40B4-BE49-F238E27FC236}">
                <a16:creationId xmlns:a16="http://schemas.microsoft.com/office/drawing/2014/main" id="{8BFD6653-5C52-B17E-41B9-66C0BA71140D}"/>
              </a:ext>
            </a:extLst>
          </p:cNvPr>
          <p:cNvSpPr>
            <a:spLocks noGrp="1"/>
          </p:cNvSpPr>
          <p:nvPr>
            <p:ph idx="1"/>
          </p:nvPr>
        </p:nvSpPr>
        <p:spPr>
          <a:xfrm>
            <a:off x="838200" y="3097651"/>
            <a:ext cx="10515600" cy="3079311"/>
          </a:xfrm>
        </p:spPr>
        <p:txBody>
          <a:bodyPr/>
          <a:lstStyle/>
          <a:p>
            <a:r>
              <a:rPr lang="en-US" dirty="0"/>
              <a:t>Standing X-ray more valuable than MRI with respect to treatment</a:t>
            </a:r>
          </a:p>
          <a:p>
            <a:r>
              <a:rPr lang="en-US" dirty="0"/>
              <a:t>If greater than 50% narrowing, MRI not needed</a:t>
            </a:r>
          </a:p>
          <a:p>
            <a:pPr lvl="1"/>
            <a:r>
              <a:rPr lang="en-US" dirty="0"/>
              <a:t>No impact on treatment recommendations</a:t>
            </a:r>
          </a:p>
        </p:txBody>
      </p:sp>
      <p:pic>
        <p:nvPicPr>
          <p:cNvPr id="5" name="Picture 4">
            <a:extLst>
              <a:ext uri="{FF2B5EF4-FFF2-40B4-BE49-F238E27FC236}">
                <a16:creationId xmlns:a16="http://schemas.microsoft.com/office/drawing/2014/main" id="{A1A48C4B-97B6-73AB-DF4A-0E40066A5DCC}"/>
              </a:ext>
            </a:extLst>
          </p:cNvPr>
          <p:cNvPicPr>
            <a:picLocks noChangeAspect="1"/>
          </p:cNvPicPr>
          <p:nvPr/>
        </p:nvPicPr>
        <p:blipFill>
          <a:blip r:embed="rId2"/>
          <a:stretch>
            <a:fillRect/>
          </a:stretch>
        </p:blipFill>
        <p:spPr>
          <a:xfrm>
            <a:off x="5416475" y="649827"/>
            <a:ext cx="6581886" cy="2163123"/>
          </a:xfrm>
          <a:prstGeom prst="rect">
            <a:avLst/>
          </a:prstGeom>
        </p:spPr>
      </p:pic>
    </p:spTree>
    <p:extLst>
      <p:ext uri="{BB962C8B-B14F-4D97-AF65-F5344CB8AC3E}">
        <p14:creationId xmlns:p14="http://schemas.microsoft.com/office/powerpoint/2010/main" val="5429010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72DEF5-993E-36DA-44C2-21666C1846E1}"/>
              </a:ext>
            </a:extLst>
          </p:cNvPr>
          <p:cNvSpPr>
            <a:spLocks noGrp="1"/>
          </p:cNvSpPr>
          <p:nvPr>
            <p:ph type="title"/>
          </p:nvPr>
        </p:nvSpPr>
        <p:spPr/>
        <p:txBody>
          <a:bodyPr/>
          <a:lstStyle/>
          <a:p>
            <a:r>
              <a:rPr lang="en-US" dirty="0"/>
              <a:t>Evidence Based Medicine</a:t>
            </a:r>
          </a:p>
        </p:txBody>
      </p:sp>
      <p:sp>
        <p:nvSpPr>
          <p:cNvPr id="3" name="Content Placeholder 2">
            <a:extLst>
              <a:ext uri="{FF2B5EF4-FFF2-40B4-BE49-F238E27FC236}">
                <a16:creationId xmlns:a16="http://schemas.microsoft.com/office/drawing/2014/main" id="{489DDE2B-CB6A-9134-FE18-EE6AC4236F5B}"/>
              </a:ext>
            </a:extLst>
          </p:cNvPr>
          <p:cNvSpPr>
            <a:spLocks noGrp="1"/>
          </p:cNvSpPr>
          <p:nvPr>
            <p:ph idx="1"/>
          </p:nvPr>
        </p:nvSpPr>
        <p:spPr/>
        <p:txBody>
          <a:bodyPr/>
          <a:lstStyle/>
          <a:p>
            <a:r>
              <a:rPr lang="en-US" dirty="0"/>
              <a:t>Medicine and our knowledge of the body is ever evolving</a:t>
            </a:r>
          </a:p>
          <a:p>
            <a:r>
              <a:rPr lang="en-US" dirty="0"/>
              <a:t>Medical research continues to improve/evolve</a:t>
            </a:r>
          </a:p>
          <a:p>
            <a:r>
              <a:rPr lang="en-US" dirty="0"/>
              <a:t>No longer “expert opinion”</a:t>
            </a:r>
          </a:p>
          <a:p>
            <a:r>
              <a:rPr lang="en-US" dirty="0"/>
              <a:t>Research now is typically considered better in general</a:t>
            </a:r>
          </a:p>
          <a:p>
            <a:r>
              <a:rPr lang="en-US" dirty="0"/>
              <a:t>Some well done studies are still valid</a:t>
            </a:r>
          </a:p>
          <a:p>
            <a:pPr marL="0" indent="0">
              <a:buNone/>
            </a:pPr>
            <a:r>
              <a:rPr lang="en-US" dirty="0"/>
              <a:t>~Case Law Update</a:t>
            </a:r>
          </a:p>
        </p:txBody>
      </p:sp>
    </p:spTree>
    <p:extLst>
      <p:ext uri="{BB962C8B-B14F-4D97-AF65-F5344CB8AC3E}">
        <p14:creationId xmlns:p14="http://schemas.microsoft.com/office/powerpoint/2010/main" val="63435121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629707-D125-5509-1728-C52191FDBA67}"/>
              </a:ext>
            </a:extLst>
          </p:cNvPr>
          <p:cNvSpPr>
            <a:spLocks noGrp="1"/>
          </p:cNvSpPr>
          <p:nvPr>
            <p:ph type="title"/>
          </p:nvPr>
        </p:nvSpPr>
        <p:spPr/>
        <p:txBody>
          <a:bodyPr/>
          <a:lstStyle/>
          <a:p>
            <a:r>
              <a:rPr lang="en-US" dirty="0"/>
              <a:t>MRI of Knee Arthritis</a:t>
            </a:r>
          </a:p>
        </p:txBody>
      </p:sp>
      <p:sp>
        <p:nvSpPr>
          <p:cNvPr id="3" name="Content Placeholder 2">
            <a:extLst>
              <a:ext uri="{FF2B5EF4-FFF2-40B4-BE49-F238E27FC236}">
                <a16:creationId xmlns:a16="http://schemas.microsoft.com/office/drawing/2014/main" id="{9666DEC9-3BA1-2F0E-8C92-C34889D6679C}"/>
              </a:ext>
            </a:extLst>
          </p:cNvPr>
          <p:cNvSpPr>
            <a:spLocks noGrp="1"/>
          </p:cNvSpPr>
          <p:nvPr>
            <p:ph idx="1"/>
          </p:nvPr>
        </p:nvSpPr>
        <p:spPr/>
        <p:txBody>
          <a:bodyPr>
            <a:normAutofit fontScale="92500"/>
          </a:bodyPr>
          <a:lstStyle/>
          <a:p>
            <a:r>
              <a:rPr lang="en-US" dirty="0"/>
              <a:t>Expected Findings:</a:t>
            </a:r>
          </a:p>
          <a:p>
            <a:pPr lvl="1"/>
            <a:r>
              <a:rPr lang="en-US" dirty="0"/>
              <a:t>Meniscus tearing</a:t>
            </a:r>
          </a:p>
          <a:p>
            <a:pPr lvl="2"/>
            <a:r>
              <a:rPr lang="en-US" dirty="0"/>
              <a:t>Likely meniscal extrusion</a:t>
            </a:r>
          </a:p>
          <a:p>
            <a:pPr lvl="1"/>
            <a:r>
              <a:rPr lang="en-US" dirty="0"/>
              <a:t>Bone marrow edema/subchondral fracture</a:t>
            </a:r>
          </a:p>
          <a:p>
            <a:pPr lvl="1"/>
            <a:r>
              <a:rPr lang="en-US" dirty="0"/>
              <a:t>Grade 4 (full-thickness) </a:t>
            </a:r>
            <a:r>
              <a:rPr lang="en-US" dirty="0" err="1"/>
              <a:t>chondrosis</a:t>
            </a:r>
            <a:endParaRPr lang="en-US" dirty="0"/>
          </a:p>
          <a:p>
            <a:pPr lvl="1"/>
            <a:r>
              <a:rPr lang="en-US" dirty="0"/>
              <a:t>Osteophyte formation</a:t>
            </a:r>
          </a:p>
          <a:p>
            <a:pPr lvl="1"/>
            <a:endParaRPr lang="en-US" dirty="0"/>
          </a:p>
          <a:p>
            <a:r>
              <a:rPr lang="en-US" b="0" i="0" dirty="0">
                <a:solidFill>
                  <a:srgbClr val="212121"/>
                </a:solidFill>
                <a:effectLst/>
                <a:highlight>
                  <a:srgbClr val="FFFFFF"/>
                </a:highlight>
                <a:latin typeface="Cambria" panose="02040503050406030204" pitchFamily="18" charset="0"/>
              </a:rPr>
              <a:t>“Osteoarthritis is a progressive and degenerative condition, with unlikely regression and restoration of damaged structures. Diagnosis is often achieved in advanced stages when morphological alterations are already visible in conventional imaging. </a:t>
            </a:r>
            <a:r>
              <a:rPr lang="en-US" b="0" i="0">
                <a:solidFill>
                  <a:srgbClr val="212121"/>
                </a:solidFill>
                <a:effectLst/>
                <a:highlight>
                  <a:srgbClr val="FFFFFF"/>
                </a:highlight>
                <a:latin typeface="Cambria" panose="02040503050406030204" pitchFamily="18" charset="0"/>
              </a:rPr>
              <a:t>”</a:t>
            </a:r>
            <a:endParaRPr lang="en-US" dirty="0"/>
          </a:p>
        </p:txBody>
      </p:sp>
    </p:spTree>
    <p:extLst>
      <p:ext uri="{BB962C8B-B14F-4D97-AF65-F5344CB8AC3E}">
        <p14:creationId xmlns:p14="http://schemas.microsoft.com/office/powerpoint/2010/main" val="294373356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67ECE9-D09F-DEF2-921E-F43050A24983}"/>
              </a:ext>
            </a:extLst>
          </p:cNvPr>
          <p:cNvSpPr>
            <a:spLocks noGrp="1"/>
          </p:cNvSpPr>
          <p:nvPr>
            <p:ph type="title"/>
          </p:nvPr>
        </p:nvSpPr>
        <p:spPr/>
        <p:txBody>
          <a:bodyPr>
            <a:normAutofit fontScale="90000"/>
          </a:bodyPr>
          <a:lstStyle/>
          <a:p>
            <a:r>
              <a:rPr lang="en-US" dirty="0"/>
              <a:t>MYTH: Mechanical symptoms are caused by meniscus tears</a:t>
            </a:r>
            <a:br>
              <a:rPr lang="en-US" dirty="0"/>
            </a:br>
            <a:endParaRPr lang="en-US" dirty="0"/>
          </a:p>
        </p:txBody>
      </p:sp>
      <p:sp>
        <p:nvSpPr>
          <p:cNvPr id="3" name="Content Placeholder 2">
            <a:extLst>
              <a:ext uri="{FF2B5EF4-FFF2-40B4-BE49-F238E27FC236}">
                <a16:creationId xmlns:a16="http://schemas.microsoft.com/office/drawing/2014/main" id="{E5272A36-6C34-449E-8002-D2785D4D1928}"/>
              </a:ext>
            </a:extLst>
          </p:cNvPr>
          <p:cNvSpPr>
            <a:spLocks noGrp="1"/>
          </p:cNvSpPr>
          <p:nvPr>
            <p:ph idx="1"/>
          </p:nvPr>
        </p:nvSpPr>
        <p:spPr/>
        <p:txBody>
          <a:bodyPr/>
          <a:lstStyle/>
          <a:p>
            <a:endParaRPr lang="en-US" dirty="0"/>
          </a:p>
          <a:p>
            <a:endParaRPr lang="en-US" dirty="0"/>
          </a:p>
          <a:p>
            <a:endParaRPr lang="en-US" dirty="0"/>
          </a:p>
          <a:p>
            <a:endParaRPr lang="en-US" dirty="0"/>
          </a:p>
          <a:p>
            <a:endParaRPr lang="en-US" dirty="0"/>
          </a:p>
          <a:p>
            <a:r>
              <a:rPr lang="en-US" dirty="0"/>
              <a:t>Conclusion: Our examination of the literature does not support the hypothesis that mechanical symptoms are related to the presence of meniscal tear or portend better outcomes after arthroscopic surgery.</a:t>
            </a:r>
          </a:p>
        </p:txBody>
      </p:sp>
      <p:pic>
        <p:nvPicPr>
          <p:cNvPr id="5" name="Picture 4">
            <a:extLst>
              <a:ext uri="{FF2B5EF4-FFF2-40B4-BE49-F238E27FC236}">
                <a16:creationId xmlns:a16="http://schemas.microsoft.com/office/drawing/2014/main" id="{BB52C027-4861-4466-E2E4-2CAC2E305DB8}"/>
              </a:ext>
            </a:extLst>
          </p:cNvPr>
          <p:cNvPicPr>
            <a:picLocks noChangeAspect="1"/>
          </p:cNvPicPr>
          <p:nvPr/>
        </p:nvPicPr>
        <p:blipFill>
          <a:blip r:embed="rId2"/>
          <a:stretch>
            <a:fillRect/>
          </a:stretch>
        </p:blipFill>
        <p:spPr>
          <a:xfrm>
            <a:off x="4364403" y="1410132"/>
            <a:ext cx="7687748" cy="2591162"/>
          </a:xfrm>
          <a:prstGeom prst="rect">
            <a:avLst/>
          </a:prstGeom>
        </p:spPr>
      </p:pic>
    </p:spTree>
    <p:extLst>
      <p:ext uri="{BB962C8B-B14F-4D97-AF65-F5344CB8AC3E}">
        <p14:creationId xmlns:p14="http://schemas.microsoft.com/office/powerpoint/2010/main" val="327423342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E66745-BEB6-CFC7-C95E-EA3DBD49D00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F5E85E5-B975-AD9B-B1D5-19A44CB2FF2B}"/>
              </a:ext>
            </a:extLst>
          </p:cNvPr>
          <p:cNvSpPr>
            <a:spLocks noGrp="1"/>
          </p:cNvSpPr>
          <p:nvPr>
            <p:ph idx="1"/>
          </p:nvPr>
        </p:nvSpPr>
        <p:spPr>
          <a:xfrm>
            <a:off x="838200" y="3270655"/>
            <a:ext cx="10515600" cy="2906308"/>
          </a:xfrm>
        </p:spPr>
        <p:txBody>
          <a:bodyPr/>
          <a:lstStyle/>
          <a:p>
            <a:r>
              <a:rPr lang="en-US" dirty="0"/>
              <a:t>Those with mechanical symptoms did more poorly and less satisfied</a:t>
            </a:r>
          </a:p>
          <a:p>
            <a:r>
              <a:rPr lang="en-US" dirty="0"/>
              <a:t>Mechanical symptoms persisted despite arthroscopic surgery</a:t>
            </a:r>
          </a:p>
          <a:p>
            <a:endParaRPr lang="en-US" dirty="0"/>
          </a:p>
        </p:txBody>
      </p:sp>
      <p:pic>
        <p:nvPicPr>
          <p:cNvPr id="5" name="Picture 4">
            <a:extLst>
              <a:ext uri="{FF2B5EF4-FFF2-40B4-BE49-F238E27FC236}">
                <a16:creationId xmlns:a16="http://schemas.microsoft.com/office/drawing/2014/main" id="{FCB9E0BA-9870-512A-DFE3-B87E8E0220B4}"/>
              </a:ext>
            </a:extLst>
          </p:cNvPr>
          <p:cNvPicPr>
            <a:picLocks noChangeAspect="1"/>
          </p:cNvPicPr>
          <p:nvPr/>
        </p:nvPicPr>
        <p:blipFill>
          <a:blip r:embed="rId2"/>
          <a:stretch>
            <a:fillRect/>
          </a:stretch>
        </p:blipFill>
        <p:spPr>
          <a:xfrm>
            <a:off x="1823152" y="147435"/>
            <a:ext cx="10288436" cy="2905530"/>
          </a:xfrm>
          <a:prstGeom prst="rect">
            <a:avLst/>
          </a:prstGeom>
        </p:spPr>
      </p:pic>
    </p:spTree>
    <p:extLst>
      <p:ext uri="{BB962C8B-B14F-4D97-AF65-F5344CB8AC3E}">
        <p14:creationId xmlns:p14="http://schemas.microsoft.com/office/powerpoint/2010/main" val="24728126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671FB3-6962-BDAE-C773-F845E9688F62}"/>
              </a:ext>
            </a:extLst>
          </p:cNvPr>
          <p:cNvSpPr>
            <a:spLocks noGrp="1"/>
          </p:cNvSpPr>
          <p:nvPr>
            <p:ph type="title"/>
          </p:nvPr>
        </p:nvSpPr>
        <p:spPr>
          <a:xfrm>
            <a:off x="838200" y="2766218"/>
            <a:ext cx="10515600" cy="1325563"/>
          </a:xfrm>
        </p:spPr>
        <p:txBody>
          <a:bodyPr/>
          <a:lstStyle/>
          <a:p>
            <a:r>
              <a:rPr lang="en-US" dirty="0"/>
              <a:t>Myth: I can scope your knee and “clean out” the arthritis</a:t>
            </a:r>
          </a:p>
        </p:txBody>
      </p:sp>
      <p:sp>
        <p:nvSpPr>
          <p:cNvPr id="3" name="Content Placeholder 2">
            <a:extLst>
              <a:ext uri="{FF2B5EF4-FFF2-40B4-BE49-F238E27FC236}">
                <a16:creationId xmlns:a16="http://schemas.microsoft.com/office/drawing/2014/main" id="{0DA56558-91BA-5662-7BD4-D661B62B6928}"/>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36197430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327D21-1CB4-3028-52F9-A9156311739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63017A0-72F0-102C-D807-408E012B7571}"/>
              </a:ext>
            </a:extLst>
          </p:cNvPr>
          <p:cNvSpPr>
            <a:spLocks noGrp="1"/>
          </p:cNvSpPr>
          <p:nvPr>
            <p:ph idx="1"/>
          </p:nvPr>
        </p:nvSpPr>
        <p:spPr>
          <a:xfrm>
            <a:off x="838200" y="3872753"/>
            <a:ext cx="10515600" cy="2620121"/>
          </a:xfrm>
        </p:spPr>
        <p:txBody>
          <a:bodyPr>
            <a:normAutofit fontScale="62500" lnSpcReduction="20000"/>
          </a:bodyPr>
          <a:lstStyle/>
          <a:p>
            <a:pPr algn="l" fontAlgn="base">
              <a:buFont typeface="Arial" panose="020B0604020202020204" pitchFamily="34" charset="0"/>
              <a:buChar char="•"/>
            </a:pPr>
            <a:endParaRPr lang="en-US" b="0" i="0" dirty="0">
              <a:solidFill>
                <a:srgbClr val="333333"/>
              </a:solidFill>
              <a:effectLst/>
              <a:highlight>
                <a:srgbClr val="EEEEEE"/>
              </a:highlight>
              <a:latin typeface="inherit"/>
            </a:endParaRPr>
          </a:p>
          <a:p>
            <a:pPr algn="l" fontAlgn="base">
              <a:buFont typeface="Arial" panose="020B0604020202020204" pitchFamily="34" charset="0"/>
              <a:buChar char="•"/>
            </a:pPr>
            <a:endParaRPr lang="en-US" dirty="0">
              <a:solidFill>
                <a:srgbClr val="333333"/>
              </a:solidFill>
              <a:highlight>
                <a:srgbClr val="EEEEEE"/>
              </a:highlight>
              <a:latin typeface="inherit"/>
            </a:endParaRPr>
          </a:p>
          <a:p>
            <a:pPr algn="l" fontAlgn="base">
              <a:buFont typeface="Arial" panose="020B0604020202020204" pitchFamily="34" charset="0"/>
              <a:buChar char="•"/>
            </a:pPr>
            <a:endParaRPr lang="en-US" b="0" i="0" dirty="0">
              <a:solidFill>
                <a:srgbClr val="333333"/>
              </a:solidFill>
              <a:effectLst/>
              <a:highlight>
                <a:srgbClr val="EEEEEE"/>
              </a:highlight>
              <a:latin typeface="inherit"/>
            </a:endParaRPr>
          </a:p>
          <a:p>
            <a:pPr algn="l" fontAlgn="base">
              <a:buFont typeface="Arial" panose="020B0604020202020204" pitchFamily="34" charset="0"/>
              <a:buChar char="•"/>
            </a:pPr>
            <a:endParaRPr lang="en-US" b="0" i="0" dirty="0">
              <a:solidFill>
                <a:srgbClr val="333333"/>
              </a:solidFill>
              <a:effectLst/>
              <a:highlight>
                <a:srgbClr val="EEEEEE"/>
              </a:highlight>
              <a:latin typeface="inherit"/>
            </a:endParaRPr>
          </a:p>
          <a:p>
            <a:pPr algn="l" fontAlgn="base">
              <a:buFont typeface="Arial" panose="020B0604020202020204" pitchFamily="34" charset="0"/>
              <a:buChar char="•"/>
            </a:pPr>
            <a:r>
              <a:rPr lang="en-US" b="0" i="0" dirty="0">
                <a:solidFill>
                  <a:srgbClr val="333333"/>
                </a:solidFill>
                <a:effectLst/>
                <a:highlight>
                  <a:srgbClr val="EEEEEE"/>
                </a:highlight>
                <a:latin typeface="inherit"/>
              </a:rPr>
              <a:t>We make a strong recommendation against the use of arthroscopy in nearly all patients with degenerative knee disease, based on linked systematic reviews; further research is unlikely to alter this recommendation</a:t>
            </a:r>
          </a:p>
          <a:p>
            <a:pPr algn="l" fontAlgn="base">
              <a:buFont typeface="Arial" panose="020B0604020202020204" pitchFamily="34" charset="0"/>
              <a:buChar char="•"/>
            </a:pPr>
            <a:r>
              <a:rPr lang="en-US" b="0" i="0" dirty="0">
                <a:solidFill>
                  <a:srgbClr val="333333"/>
                </a:solidFill>
                <a:effectLst/>
                <a:highlight>
                  <a:srgbClr val="EEEEEE"/>
                </a:highlight>
                <a:latin typeface="inherit"/>
              </a:rPr>
              <a:t>This recommendation applies to patients with or without imaging evidence of osteoarthritis, mechanical symptoms, or sudden symptom onset</a:t>
            </a:r>
          </a:p>
          <a:p>
            <a:endParaRPr lang="en-US" dirty="0"/>
          </a:p>
        </p:txBody>
      </p:sp>
      <p:pic>
        <p:nvPicPr>
          <p:cNvPr id="5" name="Picture 4">
            <a:extLst>
              <a:ext uri="{FF2B5EF4-FFF2-40B4-BE49-F238E27FC236}">
                <a16:creationId xmlns:a16="http://schemas.microsoft.com/office/drawing/2014/main" id="{30CFC14B-F138-DE61-B3F1-490A8EEF1E32}"/>
              </a:ext>
            </a:extLst>
          </p:cNvPr>
          <p:cNvPicPr>
            <a:picLocks noChangeAspect="1"/>
          </p:cNvPicPr>
          <p:nvPr/>
        </p:nvPicPr>
        <p:blipFill>
          <a:blip r:embed="rId2"/>
          <a:stretch>
            <a:fillRect/>
          </a:stretch>
        </p:blipFill>
        <p:spPr>
          <a:xfrm>
            <a:off x="2646380" y="196399"/>
            <a:ext cx="6777189" cy="4593178"/>
          </a:xfrm>
          <a:prstGeom prst="rect">
            <a:avLst/>
          </a:prstGeom>
        </p:spPr>
      </p:pic>
    </p:spTree>
    <p:extLst>
      <p:ext uri="{BB962C8B-B14F-4D97-AF65-F5344CB8AC3E}">
        <p14:creationId xmlns:p14="http://schemas.microsoft.com/office/powerpoint/2010/main" val="163593550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1B62B-88DA-C01A-F478-792FD78AC359}"/>
              </a:ext>
            </a:extLst>
          </p:cNvPr>
          <p:cNvSpPr>
            <a:spLocks noGrp="1"/>
          </p:cNvSpPr>
          <p:nvPr>
            <p:ph type="title"/>
          </p:nvPr>
        </p:nvSpPr>
        <p:spPr/>
        <p:txBody>
          <a:bodyPr/>
          <a:lstStyle/>
          <a:p>
            <a:r>
              <a:rPr lang="en-US" dirty="0"/>
              <a:t>Myth: Arthritis has to be a slow, progressively worsening cause of pain</a:t>
            </a:r>
          </a:p>
        </p:txBody>
      </p:sp>
      <p:sp>
        <p:nvSpPr>
          <p:cNvPr id="3" name="Content Placeholder 2">
            <a:extLst>
              <a:ext uri="{FF2B5EF4-FFF2-40B4-BE49-F238E27FC236}">
                <a16:creationId xmlns:a16="http://schemas.microsoft.com/office/drawing/2014/main" id="{F3C2101B-B399-D835-3D68-0482AE5F9A11}"/>
              </a:ext>
            </a:extLst>
          </p:cNvPr>
          <p:cNvSpPr>
            <a:spLocks noGrp="1"/>
          </p:cNvSpPr>
          <p:nvPr>
            <p:ph idx="1"/>
          </p:nvPr>
        </p:nvSpPr>
        <p:spPr/>
        <p:txBody>
          <a:bodyPr/>
          <a:lstStyle/>
          <a:p>
            <a:r>
              <a:rPr lang="en-US" dirty="0"/>
              <a:t>Most people think arthritis causes mild pain at first and then progressively worsens over time</a:t>
            </a:r>
          </a:p>
          <a:p>
            <a:r>
              <a:rPr lang="en-US" dirty="0"/>
              <a:t>Implies that people “know” they have arthritis</a:t>
            </a:r>
          </a:p>
        </p:txBody>
      </p:sp>
    </p:spTree>
    <p:extLst>
      <p:ext uri="{BB962C8B-B14F-4D97-AF65-F5344CB8AC3E}">
        <p14:creationId xmlns:p14="http://schemas.microsoft.com/office/powerpoint/2010/main" val="174692183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D9449-2B3A-6AFD-C401-966ACAE1ADDA}"/>
              </a:ext>
            </a:extLst>
          </p:cNvPr>
          <p:cNvSpPr>
            <a:spLocks noGrp="1"/>
          </p:cNvSpPr>
          <p:nvPr>
            <p:ph type="title"/>
          </p:nvPr>
        </p:nvSpPr>
        <p:spPr/>
        <p:txBody>
          <a:bodyPr/>
          <a:lstStyle/>
          <a:p>
            <a:r>
              <a:rPr lang="en-US" dirty="0"/>
              <a:t>Onset of Radiographic Arthritis</a:t>
            </a:r>
          </a:p>
        </p:txBody>
      </p:sp>
      <p:sp>
        <p:nvSpPr>
          <p:cNvPr id="3" name="Content Placeholder 2">
            <a:extLst>
              <a:ext uri="{FF2B5EF4-FFF2-40B4-BE49-F238E27FC236}">
                <a16:creationId xmlns:a16="http://schemas.microsoft.com/office/drawing/2014/main" id="{CE79D7F0-B6CE-930A-E567-88FF3D6D9B1D}"/>
              </a:ext>
            </a:extLst>
          </p:cNvPr>
          <p:cNvSpPr>
            <a:spLocks noGrp="1"/>
          </p:cNvSpPr>
          <p:nvPr>
            <p:ph idx="1"/>
          </p:nvPr>
        </p:nvSpPr>
        <p:spPr/>
        <p:txBody>
          <a:bodyPr>
            <a:normAutofit/>
          </a:bodyPr>
          <a:lstStyle/>
          <a:p>
            <a:r>
              <a:rPr lang="en-US" dirty="0"/>
              <a:t>Age and BMI</a:t>
            </a:r>
          </a:p>
          <a:p>
            <a:pPr lvl="1"/>
            <a:r>
              <a:rPr lang="en-US" dirty="0"/>
              <a:t>Higher incidence </a:t>
            </a:r>
          </a:p>
          <a:p>
            <a:pPr lvl="2"/>
            <a:r>
              <a:rPr lang="en-US" dirty="0"/>
              <a:t>age &lt; 65 with BMI &gt; 32.5 </a:t>
            </a:r>
          </a:p>
          <a:p>
            <a:pPr lvl="2"/>
            <a:r>
              <a:rPr lang="en-US" dirty="0"/>
              <a:t>age &gt;65 and BMI&lt;35</a:t>
            </a:r>
          </a:p>
          <a:p>
            <a:r>
              <a:rPr lang="en-US" dirty="0"/>
              <a:t>Higher synovitis and infrapatellar fat pad edema</a:t>
            </a:r>
          </a:p>
          <a:p>
            <a:r>
              <a:rPr lang="en-US" dirty="0"/>
              <a:t>Higher incidence of bone marrow and cruciate ligament edema</a:t>
            </a:r>
          </a:p>
          <a:p>
            <a:r>
              <a:rPr lang="en-US" dirty="0"/>
              <a:t>Indicates this is inflammatory and NOT structural</a:t>
            </a:r>
          </a:p>
          <a:p>
            <a:r>
              <a:rPr lang="en-US" dirty="0"/>
              <a:t>Incidence of meniscal tearing WITHOUT trauma/injury</a:t>
            </a:r>
          </a:p>
          <a:p>
            <a:pPr lvl="4"/>
            <a:r>
              <a:rPr lang="en-US" dirty="0" err="1"/>
              <a:t>Driban</a:t>
            </a:r>
            <a:r>
              <a:rPr lang="en-US" dirty="0"/>
              <a:t> et al. Risk factors and the natural history of accelerated knee osteoarthritis: a narrative review. BMC </a:t>
            </a:r>
            <a:r>
              <a:rPr lang="en-US" dirty="0" err="1"/>
              <a:t>Musculoskelet</a:t>
            </a:r>
            <a:r>
              <a:rPr lang="en-US" dirty="0"/>
              <a:t> </a:t>
            </a:r>
            <a:r>
              <a:rPr lang="en-US" dirty="0" err="1"/>
              <a:t>Disord</a:t>
            </a:r>
            <a:r>
              <a:rPr lang="en-US" dirty="0"/>
              <a:t>. 2020; 21: 332.</a:t>
            </a:r>
          </a:p>
          <a:p>
            <a:endParaRPr lang="en-US" dirty="0"/>
          </a:p>
        </p:txBody>
      </p:sp>
    </p:spTree>
    <p:extLst>
      <p:ext uri="{BB962C8B-B14F-4D97-AF65-F5344CB8AC3E}">
        <p14:creationId xmlns:p14="http://schemas.microsoft.com/office/powerpoint/2010/main" val="139041235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B8FEBF-8D2C-7C83-D0C9-7B90C6E44DD0}"/>
              </a:ext>
            </a:extLst>
          </p:cNvPr>
          <p:cNvSpPr>
            <a:spLocks noGrp="1"/>
          </p:cNvSpPr>
          <p:nvPr>
            <p:ph type="title"/>
          </p:nvPr>
        </p:nvSpPr>
        <p:spPr/>
        <p:txBody>
          <a:bodyPr/>
          <a:lstStyle/>
          <a:p>
            <a:r>
              <a:rPr lang="en-US" dirty="0"/>
              <a:t>It never hurt before…</a:t>
            </a:r>
          </a:p>
        </p:txBody>
      </p:sp>
      <p:sp>
        <p:nvSpPr>
          <p:cNvPr id="3" name="Content Placeholder 2">
            <a:extLst>
              <a:ext uri="{FF2B5EF4-FFF2-40B4-BE49-F238E27FC236}">
                <a16:creationId xmlns:a16="http://schemas.microsoft.com/office/drawing/2014/main" id="{A263431B-F584-1277-7504-87B915AFFCD4}"/>
              </a:ext>
            </a:extLst>
          </p:cNvPr>
          <p:cNvSpPr>
            <a:spLocks noGrp="1"/>
          </p:cNvSpPr>
          <p:nvPr>
            <p:ph idx="1"/>
          </p:nvPr>
        </p:nvSpPr>
        <p:spPr/>
        <p:txBody>
          <a:bodyPr>
            <a:normAutofit/>
          </a:bodyPr>
          <a:lstStyle/>
          <a:p>
            <a:r>
              <a:rPr lang="en-US" b="0" i="0" dirty="0">
                <a:solidFill>
                  <a:srgbClr val="1F1F1F"/>
                </a:solidFill>
                <a:effectLst/>
                <a:latin typeface="ElsevierGulliver"/>
              </a:rPr>
              <a:t>At the visit before incident </a:t>
            </a:r>
            <a:r>
              <a:rPr lang="en-US" b="0" i="0" dirty="0" err="1">
                <a:solidFill>
                  <a:srgbClr val="1F1F1F"/>
                </a:solidFill>
                <a:effectLst/>
                <a:latin typeface="ElsevierGulliver"/>
              </a:rPr>
              <a:t>esKOA</a:t>
            </a:r>
            <a:r>
              <a:rPr lang="en-US" b="0" i="0" dirty="0">
                <a:solidFill>
                  <a:srgbClr val="1F1F1F"/>
                </a:solidFill>
                <a:effectLst/>
                <a:latin typeface="ElsevierGulliver"/>
              </a:rPr>
              <a:t>, most knees already had moderate-to-severe radiographic osteoarthritis using the original (62%) or alternate (50%) definition (versus &lt;15% for either definition of no </a:t>
            </a:r>
            <a:r>
              <a:rPr lang="en-US" b="0" i="0" dirty="0" err="1">
                <a:solidFill>
                  <a:srgbClr val="1F1F1F"/>
                </a:solidFill>
                <a:effectLst/>
                <a:latin typeface="ElsevierGulliver"/>
              </a:rPr>
              <a:t>esKOA</a:t>
            </a:r>
            <a:r>
              <a:rPr lang="en-US" b="0" i="0" dirty="0">
                <a:solidFill>
                  <a:srgbClr val="1F1F1F"/>
                </a:solidFill>
                <a:effectLst/>
                <a:latin typeface="ElsevierGulliver"/>
              </a:rPr>
              <a:t>). </a:t>
            </a:r>
          </a:p>
          <a:p>
            <a:r>
              <a:rPr lang="en-US" b="0" i="0" dirty="0">
                <a:solidFill>
                  <a:srgbClr val="1F1F1F"/>
                </a:solidFill>
                <a:effectLst/>
                <a:latin typeface="ElsevierGulliver"/>
              </a:rPr>
              <a:t>Over 80% of knees that reached the criteria for </a:t>
            </a:r>
            <a:r>
              <a:rPr lang="en-US" b="0" i="0" dirty="0" err="1">
                <a:solidFill>
                  <a:srgbClr val="1F1F1F"/>
                </a:solidFill>
                <a:effectLst/>
                <a:latin typeface="ElsevierGulliver"/>
              </a:rPr>
              <a:t>esKOA</a:t>
            </a:r>
            <a:r>
              <a:rPr lang="en-US" b="0" i="0" dirty="0">
                <a:solidFill>
                  <a:srgbClr val="1F1F1F"/>
                </a:solidFill>
                <a:effectLst/>
                <a:latin typeface="ElsevierGulliver"/>
              </a:rPr>
              <a:t> achieved this based on increased knee symptom severity – typically without worsening radiographic severity (80%).</a:t>
            </a:r>
          </a:p>
          <a:p>
            <a:pPr lvl="3"/>
            <a:r>
              <a:rPr lang="en-US" b="0" i="0" dirty="0" err="1">
                <a:solidFill>
                  <a:srgbClr val="1F1F1F"/>
                </a:solidFill>
                <a:effectLst/>
                <a:latin typeface="ElsevierGulliver"/>
              </a:rPr>
              <a:t>Driban</a:t>
            </a:r>
            <a:r>
              <a:rPr lang="en-US" b="0" i="0" dirty="0">
                <a:solidFill>
                  <a:srgbClr val="1F1F1F"/>
                </a:solidFill>
                <a:effectLst/>
                <a:latin typeface="ElsevierGulliver"/>
              </a:rPr>
              <a:t>, et al. The natural history of end-stage knee osteoarthritis: Data from the osteoarthritis initiative. Seminars in Arthritis and Rheumatism. Volume 58, February 2023</a:t>
            </a:r>
            <a:endParaRPr lang="en-US" dirty="0"/>
          </a:p>
        </p:txBody>
      </p:sp>
    </p:spTree>
    <p:extLst>
      <p:ext uri="{BB962C8B-B14F-4D97-AF65-F5344CB8AC3E}">
        <p14:creationId xmlns:p14="http://schemas.microsoft.com/office/powerpoint/2010/main" val="400842878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F19B1-70F4-88DA-2E31-7552A74734F5}"/>
              </a:ext>
            </a:extLst>
          </p:cNvPr>
          <p:cNvSpPr>
            <a:spLocks noGrp="1"/>
          </p:cNvSpPr>
          <p:nvPr>
            <p:ph type="title"/>
          </p:nvPr>
        </p:nvSpPr>
        <p:spPr>
          <a:xfrm>
            <a:off x="838200" y="365125"/>
            <a:ext cx="10515600" cy="1867087"/>
          </a:xfrm>
        </p:spPr>
        <p:txBody>
          <a:bodyPr>
            <a:normAutofit fontScale="90000"/>
          </a:bodyPr>
          <a:lstStyle/>
          <a:p>
            <a:r>
              <a:rPr lang="en-US" b="1" i="0" dirty="0">
                <a:solidFill>
                  <a:srgbClr val="212121"/>
                </a:solidFill>
                <a:effectLst/>
                <a:highlight>
                  <a:srgbClr val="FFFFFF"/>
                </a:highlight>
                <a:latin typeface="Merriweather" panose="00000500000000000000" pitchFamily="2" charset="0"/>
              </a:rPr>
              <a:t>Synovitis in osteoarthritis: current understanding with therapeutic implications (2017)</a:t>
            </a:r>
            <a:br>
              <a:rPr lang="en-US" b="1" i="0" dirty="0">
                <a:solidFill>
                  <a:srgbClr val="212121"/>
                </a:solidFill>
                <a:effectLst/>
                <a:highlight>
                  <a:srgbClr val="FFFFFF"/>
                </a:highlight>
                <a:latin typeface="Merriweather" panose="00000500000000000000" pitchFamily="2" charset="0"/>
              </a:rPr>
            </a:br>
            <a:endParaRPr lang="en-US" dirty="0"/>
          </a:p>
        </p:txBody>
      </p:sp>
      <p:sp>
        <p:nvSpPr>
          <p:cNvPr id="3" name="Content Placeholder 2">
            <a:extLst>
              <a:ext uri="{FF2B5EF4-FFF2-40B4-BE49-F238E27FC236}">
                <a16:creationId xmlns:a16="http://schemas.microsoft.com/office/drawing/2014/main" id="{121C4244-5464-89B4-FC58-D43F68B38C76}"/>
              </a:ext>
            </a:extLst>
          </p:cNvPr>
          <p:cNvSpPr>
            <a:spLocks noGrp="1"/>
          </p:cNvSpPr>
          <p:nvPr>
            <p:ph idx="1"/>
          </p:nvPr>
        </p:nvSpPr>
        <p:spPr>
          <a:xfrm>
            <a:off x="838200" y="2458121"/>
            <a:ext cx="10515600" cy="3718841"/>
          </a:xfrm>
        </p:spPr>
        <p:txBody>
          <a:bodyPr/>
          <a:lstStyle/>
          <a:p>
            <a:r>
              <a:rPr lang="en-US" b="0" i="0" dirty="0">
                <a:solidFill>
                  <a:srgbClr val="212121"/>
                </a:solidFill>
                <a:effectLst/>
                <a:highlight>
                  <a:srgbClr val="FFFFFF"/>
                </a:highlight>
                <a:latin typeface="BlinkMacSystemFont"/>
              </a:rPr>
              <a:t>Modern concepts of osteoarthritis (OA) have been forever changed by modern imaging phenotypes demonstrating complex and multi-tissue pathologies involving cartilage, subchondral bone and (increasingly recognized) inflammation of the synovium.</a:t>
            </a:r>
          </a:p>
          <a:p>
            <a:r>
              <a:rPr lang="en-US" b="0" i="0" dirty="0">
                <a:solidFill>
                  <a:srgbClr val="212121"/>
                </a:solidFill>
                <a:effectLst/>
                <a:highlight>
                  <a:srgbClr val="FFFFFF"/>
                </a:highlight>
                <a:latin typeface="BlinkMacSystemFont"/>
              </a:rPr>
              <a:t>The synovium may show significant changes, even before visible cartilage degeneration has occurred, with infiltration of mononuclear cells, thickening of the synovial lining layer and production of inflammatory cytokines.</a:t>
            </a:r>
            <a:endParaRPr lang="en-US" dirty="0"/>
          </a:p>
        </p:txBody>
      </p:sp>
    </p:spTree>
    <p:extLst>
      <p:ext uri="{BB962C8B-B14F-4D97-AF65-F5344CB8AC3E}">
        <p14:creationId xmlns:p14="http://schemas.microsoft.com/office/powerpoint/2010/main" val="53168029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8F7B54-2A7C-79DE-7448-413A5227FBB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456A003-60D1-F4A6-EC2A-E3074910EFCE}"/>
              </a:ext>
            </a:extLst>
          </p:cNvPr>
          <p:cNvSpPr>
            <a:spLocks noGrp="1"/>
          </p:cNvSpPr>
          <p:nvPr>
            <p:ph idx="1"/>
          </p:nvPr>
        </p:nvSpPr>
        <p:spPr>
          <a:xfrm>
            <a:off x="838200" y="4039495"/>
            <a:ext cx="10515600" cy="2137467"/>
          </a:xfrm>
        </p:spPr>
        <p:txBody>
          <a:bodyPr>
            <a:normAutofit fontScale="85000" lnSpcReduction="10000"/>
          </a:bodyPr>
          <a:lstStyle/>
          <a:p>
            <a:r>
              <a:rPr lang="en-US" b="0" i="0" dirty="0">
                <a:solidFill>
                  <a:srgbClr val="212121"/>
                </a:solidFill>
                <a:effectLst/>
                <a:highlight>
                  <a:srgbClr val="FFFFFF"/>
                </a:highlight>
                <a:latin typeface="BlinkMacSystemFont"/>
              </a:rPr>
              <a:t>The study was inconclusive with respect to potential differences in progression of individual radiographic features after surgical and non-surgical treatment for degenerative meniscal tear. </a:t>
            </a:r>
          </a:p>
          <a:p>
            <a:r>
              <a:rPr lang="en-US" b="0" i="0" dirty="0">
                <a:solidFill>
                  <a:srgbClr val="212121"/>
                </a:solidFill>
                <a:effectLst/>
                <a:highlight>
                  <a:srgbClr val="FFFFFF"/>
                </a:highlight>
                <a:latin typeface="BlinkMacSystemFont"/>
              </a:rPr>
              <a:t>Further, we found no strong evidence in support of differences in development of incident radiographic knee osteoarthritis or patient-reported outcomes between exercise therapy and arthroscopic partial meniscectomy.</a:t>
            </a:r>
            <a:endParaRPr lang="en-US" dirty="0"/>
          </a:p>
        </p:txBody>
      </p:sp>
      <p:pic>
        <p:nvPicPr>
          <p:cNvPr id="5" name="Picture 4">
            <a:extLst>
              <a:ext uri="{FF2B5EF4-FFF2-40B4-BE49-F238E27FC236}">
                <a16:creationId xmlns:a16="http://schemas.microsoft.com/office/drawing/2014/main" id="{C81E7181-B726-61C4-B290-4733D669A3B7}"/>
              </a:ext>
            </a:extLst>
          </p:cNvPr>
          <p:cNvPicPr>
            <a:picLocks noChangeAspect="1"/>
          </p:cNvPicPr>
          <p:nvPr/>
        </p:nvPicPr>
        <p:blipFill>
          <a:blip r:embed="rId2"/>
          <a:stretch>
            <a:fillRect/>
          </a:stretch>
        </p:blipFill>
        <p:spPr>
          <a:xfrm>
            <a:off x="2151249" y="434100"/>
            <a:ext cx="10040751" cy="3429479"/>
          </a:xfrm>
          <a:prstGeom prst="rect">
            <a:avLst/>
          </a:prstGeom>
        </p:spPr>
      </p:pic>
    </p:spTree>
    <p:extLst>
      <p:ext uri="{BB962C8B-B14F-4D97-AF65-F5344CB8AC3E}">
        <p14:creationId xmlns:p14="http://schemas.microsoft.com/office/powerpoint/2010/main" val="30360293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7E0738-6AFE-AE87-2778-75D3A2A669A5}"/>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E463F89D-9154-BAB2-4E2F-9BD2BE5B20F3}"/>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7B0EC4A1-E091-0D2B-B1E0-82D453374860}"/>
              </a:ext>
            </a:extLst>
          </p:cNvPr>
          <p:cNvPicPr>
            <a:picLocks noChangeAspect="1"/>
          </p:cNvPicPr>
          <p:nvPr/>
        </p:nvPicPr>
        <p:blipFill>
          <a:blip r:embed="rId2"/>
          <a:stretch>
            <a:fillRect/>
          </a:stretch>
        </p:blipFill>
        <p:spPr>
          <a:xfrm>
            <a:off x="6731108" y="763792"/>
            <a:ext cx="5323861" cy="5081867"/>
          </a:xfrm>
          <a:prstGeom prst="rect">
            <a:avLst/>
          </a:prstGeom>
        </p:spPr>
      </p:pic>
      <p:pic>
        <p:nvPicPr>
          <p:cNvPr id="5" name="Picture 4">
            <a:extLst>
              <a:ext uri="{FF2B5EF4-FFF2-40B4-BE49-F238E27FC236}">
                <a16:creationId xmlns:a16="http://schemas.microsoft.com/office/drawing/2014/main" id="{641A6651-DBF7-8F77-FEBE-24340AD805C5}"/>
              </a:ext>
            </a:extLst>
          </p:cNvPr>
          <p:cNvPicPr>
            <a:picLocks noChangeAspect="1"/>
          </p:cNvPicPr>
          <p:nvPr/>
        </p:nvPicPr>
        <p:blipFill rotWithShape="1">
          <a:blip r:embed="rId3"/>
          <a:srcRect r="7547"/>
          <a:stretch/>
        </p:blipFill>
        <p:spPr>
          <a:xfrm>
            <a:off x="1" y="763793"/>
            <a:ext cx="6384542" cy="5081867"/>
          </a:xfrm>
          <a:prstGeom prst="rect">
            <a:avLst/>
          </a:prstGeom>
        </p:spPr>
      </p:pic>
    </p:spTree>
    <p:extLst>
      <p:ext uri="{BB962C8B-B14F-4D97-AF65-F5344CB8AC3E}">
        <p14:creationId xmlns:p14="http://schemas.microsoft.com/office/powerpoint/2010/main" val="211682888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3D68B2-6757-85EB-74FF-C1CC14364CC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5269AF2-0C5C-4F35-DDF8-8D55CC384BFC}"/>
              </a:ext>
            </a:extLst>
          </p:cNvPr>
          <p:cNvSpPr>
            <a:spLocks noGrp="1"/>
          </p:cNvSpPr>
          <p:nvPr>
            <p:ph idx="1"/>
          </p:nvPr>
        </p:nvSpPr>
        <p:spPr>
          <a:xfrm>
            <a:off x="838200" y="2969111"/>
            <a:ext cx="10515600" cy="3207852"/>
          </a:xfrm>
        </p:spPr>
        <p:txBody>
          <a:bodyPr/>
          <a:lstStyle/>
          <a:p>
            <a:r>
              <a:rPr lang="en-US" dirty="0"/>
              <a:t>Systematic review of 30 different articles</a:t>
            </a:r>
          </a:p>
          <a:p>
            <a:r>
              <a:rPr lang="en-US" dirty="0"/>
              <a:t>Symptom progression associated with: age, ethnicity, body mass index, co-morbidity count, magnetic resonance imaging (MRI)-detected infrapatellar synovitis, joint effusion and baseline OA severity</a:t>
            </a:r>
          </a:p>
          <a:p>
            <a:r>
              <a:rPr lang="en-US" dirty="0"/>
              <a:t>NOT INJURY</a:t>
            </a:r>
          </a:p>
        </p:txBody>
      </p:sp>
      <p:pic>
        <p:nvPicPr>
          <p:cNvPr id="5" name="Picture 4">
            <a:extLst>
              <a:ext uri="{FF2B5EF4-FFF2-40B4-BE49-F238E27FC236}">
                <a16:creationId xmlns:a16="http://schemas.microsoft.com/office/drawing/2014/main" id="{01946F05-BE43-A1E1-C218-06EE75CD6BC8}"/>
              </a:ext>
            </a:extLst>
          </p:cNvPr>
          <p:cNvPicPr>
            <a:picLocks noChangeAspect="1"/>
          </p:cNvPicPr>
          <p:nvPr/>
        </p:nvPicPr>
        <p:blipFill>
          <a:blip r:embed="rId2"/>
          <a:stretch>
            <a:fillRect/>
          </a:stretch>
        </p:blipFill>
        <p:spPr>
          <a:xfrm>
            <a:off x="5481021" y="126535"/>
            <a:ext cx="6545186" cy="2529854"/>
          </a:xfrm>
          <a:prstGeom prst="rect">
            <a:avLst/>
          </a:prstGeom>
        </p:spPr>
      </p:pic>
    </p:spTree>
    <p:extLst>
      <p:ext uri="{BB962C8B-B14F-4D97-AF65-F5344CB8AC3E}">
        <p14:creationId xmlns:p14="http://schemas.microsoft.com/office/powerpoint/2010/main" val="245130899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859FE2-205A-C2C2-C10F-255E30CA64D2}"/>
              </a:ext>
            </a:extLst>
          </p:cNvPr>
          <p:cNvSpPr>
            <a:spLocks noGrp="1"/>
          </p:cNvSpPr>
          <p:nvPr>
            <p:ph type="title"/>
          </p:nvPr>
        </p:nvSpPr>
        <p:spPr/>
        <p:txBody>
          <a:bodyPr/>
          <a:lstStyle/>
          <a:p>
            <a:r>
              <a:rPr lang="en-US" dirty="0"/>
              <a:t>Myth: Knee replacements only last 10 years</a:t>
            </a:r>
          </a:p>
        </p:txBody>
      </p:sp>
      <p:sp>
        <p:nvSpPr>
          <p:cNvPr id="3" name="Content Placeholder 2">
            <a:extLst>
              <a:ext uri="{FF2B5EF4-FFF2-40B4-BE49-F238E27FC236}">
                <a16:creationId xmlns:a16="http://schemas.microsoft.com/office/drawing/2014/main" id="{C51A590A-E0E7-7263-4DD1-5E0E86919383}"/>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347850587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41671A-14EA-BE8E-C524-9E4326D2687E}"/>
              </a:ext>
            </a:extLst>
          </p:cNvPr>
          <p:cNvSpPr>
            <a:spLocks noGrp="1"/>
          </p:cNvSpPr>
          <p:nvPr>
            <p:ph type="title"/>
          </p:nvPr>
        </p:nvSpPr>
        <p:spPr/>
        <p:txBody>
          <a:bodyPr/>
          <a:lstStyle/>
          <a:p>
            <a:r>
              <a:rPr lang="en-US" dirty="0"/>
              <a:t>“Lifespan” of Knee Arthroplasty</a:t>
            </a:r>
          </a:p>
        </p:txBody>
      </p:sp>
      <p:sp>
        <p:nvSpPr>
          <p:cNvPr id="3" name="Content Placeholder 2">
            <a:extLst>
              <a:ext uri="{FF2B5EF4-FFF2-40B4-BE49-F238E27FC236}">
                <a16:creationId xmlns:a16="http://schemas.microsoft.com/office/drawing/2014/main" id="{7E3B948C-ACAD-2EE5-6A62-B40A9066DDC9}"/>
              </a:ext>
            </a:extLst>
          </p:cNvPr>
          <p:cNvSpPr>
            <a:spLocks noGrp="1"/>
          </p:cNvSpPr>
          <p:nvPr>
            <p:ph idx="1"/>
          </p:nvPr>
        </p:nvSpPr>
        <p:spPr/>
        <p:txBody>
          <a:bodyPr/>
          <a:lstStyle/>
          <a:p>
            <a:r>
              <a:rPr lang="en-US" dirty="0"/>
              <a:t>The 22 to 25-Year Survival of Cemented and Cementless Total Knee Arthroplasty in Young Patients.  </a:t>
            </a:r>
          </a:p>
          <a:p>
            <a:pPr lvl="1"/>
            <a:r>
              <a:rPr lang="en-US" dirty="0"/>
              <a:t>Kim, et al. J of Arthroplasty 2021</a:t>
            </a:r>
          </a:p>
          <a:p>
            <a:r>
              <a:rPr lang="en-US" dirty="0"/>
              <a:t>98% of knees still in place at average 24 year follow-up</a:t>
            </a:r>
          </a:p>
          <a:p>
            <a:pPr lvl="1"/>
            <a:r>
              <a:rPr lang="en-US" dirty="0"/>
              <a:t>Range 22-25 </a:t>
            </a:r>
            <a:r>
              <a:rPr lang="en-US" dirty="0" err="1"/>
              <a:t>yrs</a:t>
            </a:r>
            <a:endParaRPr lang="en-US" dirty="0"/>
          </a:p>
        </p:txBody>
      </p:sp>
    </p:spTree>
    <p:extLst>
      <p:ext uri="{BB962C8B-B14F-4D97-AF65-F5344CB8AC3E}">
        <p14:creationId xmlns:p14="http://schemas.microsoft.com/office/powerpoint/2010/main" val="389752230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7EAB38-D053-A09D-D56A-1A19BD64D185}"/>
              </a:ext>
            </a:extLst>
          </p:cNvPr>
          <p:cNvSpPr>
            <a:spLocks noGrp="1"/>
          </p:cNvSpPr>
          <p:nvPr>
            <p:ph type="title"/>
          </p:nvPr>
        </p:nvSpPr>
        <p:spPr>
          <a:xfrm>
            <a:off x="774551" y="1436146"/>
            <a:ext cx="10579249" cy="254542"/>
          </a:xfrm>
        </p:spPr>
        <p:txBody>
          <a:bodyPr>
            <a:normAutofit fontScale="90000"/>
          </a:bodyPr>
          <a:lstStyle/>
          <a:p>
            <a:r>
              <a:rPr lang="en-US" sz="4000" b="1" i="0" dirty="0">
                <a:solidFill>
                  <a:srgbClr val="212121"/>
                </a:solidFill>
                <a:effectLst/>
                <a:highlight>
                  <a:srgbClr val="FFFFFF"/>
                </a:highlight>
                <a:latin typeface="Merriweather" panose="020F0502020204030204" pitchFamily="2" charset="0"/>
              </a:rPr>
              <a:t>Effect of exercise and/or educational interventions on physical activity and pain in patients with hip/knee osteoarthritis: A systematic review with meta-analysis (2022)</a:t>
            </a:r>
            <a:br>
              <a:rPr lang="en-US" b="1" i="0" dirty="0">
                <a:solidFill>
                  <a:srgbClr val="212121"/>
                </a:solidFill>
                <a:effectLst/>
                <a:highlight>
                  <a:srgbClr val="FFFFFF"/>
                </a:highlight>
                <a:latin typeface="Merriweather" panose="020F0502020204030204" pitchFamily="2" charset="0"/>
              </a:rPr>
            </a:br>
            <a:endParaRPr lang="en-US" dirty="0"/>
          </a:p>
        </p:txBody>
      </p:sp>
      <p:sp>
        <p:nvSpPr>
          <p:cNvPr id="3" name="Content Placeholder 2">
            <a:extLst>
              <a:ext uri="{FF2B5EF4-FFF2-40B4-BE49-F238E27FC236}">
                <a16:creationId xmlns:a16="http://schemas.microsoft.com/office/drawing/2014/main" id="{CACD5FF7-9F4D-B77B-CCD4-9BBD6891FD42}"/>
              </a:ext>
            </a:extLst>
          </p:cNvPr>
          <p:cNvSpPr>
            <a:spLocks noGrp="1"/>
          </p:cNvSpPr>
          <p:nvPr>
            <p:ph idx="1"/>
          </p:nvPr>
        </p:nvSpPr>
        <p:spPr>
          <a:xfrm>
            <a:off x="1125519" y="3485477"/>
            <a:ext cx="9940962" cy="3137927"/>
          </a:xfrm>
        </p:spPr>
        <p:txBody>
          <a:bodyPr>
            <a:normAutofit/>
          </a:bodyPr>
          <a:lstStyle/>
          <a:p>
            <a:r>
              <a:rPr lang="en-US" b="1" i="0" dirty="0">
                <a:solidFill>
                  <a:srgbClr val="212121"/>
                </a:solidFill>
                <a:effectLst/>
                <a:highlight>
                  <a:srgbClr val="FFFFFF"/>
                </a:highlight>
                <a:latin typeface="BlinkMacSystemFont"/>
              </a:rPr>
              <a:t>Discussion: </a:t>
            </a:r>
            <a:r>
              <a:rPr lang="en-US" b="0" i="0" dirty="0">
                <a:solidFill>
                  <a:srgbClr val="212121"/>
                </a:solidFill>
                <a:effectLst/>
                <a:highlight>
                  <a:srgbClr val="FFFFFF"/>
                </a:highlight>
                <a:latin typeface="BlinkMacSystemFont"/>
              </a:rPr>
              <a:t>The current evidence indicated that combination therapy of exercise and educational intervention leads to improved physical activity and pain reduction in hip/knee OA patients</a:t>
            </a:r>
          </a:p>
          <a:p>
            <a:r>
              <a:rPr lang="en-US" b="0" i="0" dirty="0">
                <a:solidFill>
                  <a:srgbClr val="212121"/>
                </a:solidFill>
                <a:effectLst/>
                <a:highlight>
                  <a:srgbClr val="FFFFFF"/>
                </a:highlight>
                <a:latin typeface="BlinkMacSystemFont"/>
              </a:rPr>
              <a:t>These findings support the use of a combination therapy of exercise and educational intervention to promote physical activity levels in patients with hip/knee OA.</a:t>
            </a:r>
            <a:endParaRPr lang="en-US" dirty="0"/>
          </a:p>
        </p:txBody>
      </p:sp>
    </p:spTree>
    <p:extLst>
      <p:ext uri="{BB962C8B-B14F-4D97-AF65-F5344CB8AC3E}">
        <p14:creationId xmlns:p14="http://schemas.microsoft.com/office/powerpoint/2010/main" val="324869611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4E6B7D-6F66-B1D7-8A7A-0661C87858BD}"/>
              </a:ext>
            </a:extLst>
          </p:cNvPr>
          <p:cNvSpPr>
            <a:spLocks noGrp="1"/>
          </p:cNvSpPr>
          <p:nvPr>
            <p:ph type="title"/>
          </p:nvPr>
        </p:nvSpPr>
        <p:spPr/>
        <p:txBody>
          <a:bodyPr/>
          <a:lstStyle/>
          <a:p>
            <a:r>
              <a:rPr lang="en-US" dirty="0"/>
              <a:t>What do you believe?</a:t>
            </a:r>
          </a:p>
        </p:txBody>
      </p:sp>
      <p:sp>
        <p:nvSpPr>
          <p:cNvPr id="3" name="Content Placeholder 2">
            <a:extLst>
              <a:ext uri="{FF2B5EF4-FFF2-40B4-BE49-F238E27FC236}">
                <a16:creationId xmlns:a16="http://schemas.microsoft.com/office/drawing/2014/main" id="{53AE3E36-B42C-840B-46AB-BB61CE712D91}"/>
              </a:ext>
            </a:extLst>
          </p:cNvPr>
          <p:cNvSpPr>
            <a:spLocks noGrp="1"/>
          </p:cNvSpPr>
          <p:nvPr>
            <p:ph idx="1"/>
          </p:nvPr>
        </p:nvSpPr>
        <p:spPr/>
        <p:txBody>
          <a:bodyPr>
            <a:normAutofit fontScale="92500" lnSpcReduction="20000"/>
          </a:bodyPr>
          <a:lstStyle/>
          <a:p>
            <a:r>
              <a:rPr lang="en-US" dirty="0"/>
              <a:t>“People are confused about the cause of their pain, and bewildered by its variability and randomness. Without adequate information and advice from healthcare professionals, people do not know what they should and should not do, and, as a consequence, avoid activity for fear of causing harm.”</a:t>
            </a:r>
          </a:p>
          <a:p>
            <a:r>
              <a:rPr lang="en-US" b="0" i="0" dirty="0">
                <a:solidFill>
                  <a:srgbClr val="212121"/>
                </a:solidFill>
                <a:effectLst/>
                <a:highlight>
                  <a:srgbClr val="FFFFFF"/>
                </a:highlight>
                <a:latin typeface="BlinkMacSystemFont"/>
              </a:rPr>
              <a:t>Participants' opinions varied on whether their osteoarthritis progression could be influenced. 46% of participants attributed control to other people. Most participants believed that a previous injury had caused their osteoarthritis and that both themselves and others had some influence over their osteoarthritis symptoms</a:t>
            </a:r>
            <a:endParaRPr lang="en-US" b="1" dirty="0">
              <a:solidFill>
                <a:srgbClr val="212121"/>
              </a:solidFill>
              <a:highlight>
                <a:srgbClr val="FFFFFF"/>
              </a:highlight>
              <a:latin typeface="Merriweather" panose="00000500000000000000" pitchFamily="2" charset="0"/>
            </a:endParaRPr>
          </a:p>
          <a:p>
            <a:r>
              <a:rPr lang="en-US" b="1" i="0" dirty="0">
                <a:solidFill>
                  <a:srgbClr val="212121"/>
                </a:solidFill>
                <a:effectLst/>
                <a:highlight>
                  <a:srgbClr val="FFFFFF"/>
                </a:highlight>
                <a:latin typeface="Merriweather" panose="00000500000000000000" pitchFamily="2" charset="0"/>
              </a:rPr>
              <a:t>Patient beliefs about who and what influences their hip and knee osteoarthritis symptoms and progression</a:t>
            </a:r>
          </a:p>
          <a:p>
            <a:pPr lvl="6"/>
            <a:r>
              <a:rPr lang="en-US" b="1" i="0" dirty="0">
                <a:solidFill>
                  <a:srgbClr val="212121"/>
                </a:solidFill>
                <a:effectLst/>
                <a:highlight>
                  <a:srgbClr val="FFFFFF"/>
                </a:highlight>
                <a:latin typeface="Merriweather" panose="00000500000000000000" pitchFamily="2" charset="0"/>
              </a:rPr>
              <a:t>Exercise interventions and patient beliefs for people with hip, knee or hip and knee osteoarthritis: a mixed methods review (2018)</a:t>
            </a:r>
          </a:p>
          <a:p>
            <a:endParaRPr lang="en-US" b="1" i="0" dirty="0">
              <a:solidFill>
                <a:srgbClr val="212121"/>
              </a:solidFill>
              <a:effectLst/>
              <a:highlight>
                <a:srgbClr val="FFFFFF"/>
              </a:highlight>
              <a:latin typeface="Merriweather" panose="00000500000000000000" pitchFamily="2" charset="0"/>
            </a:endParaRPr>
          </a:p>
          <a:p>
            <a:endParaRPr lang="en-US" b="1" i="0" dirty="0">
              <a:solidFill>
                <a:srgbClr val="212121"/>
              </a:solidFill>
              <a:effectLst/>
              <a:highlight>
                <a:srgbClr val="FFFFFF"/>
              </a:highlight>
              <a:latin typeface="Merriweather" panose="00000500000000000000" pitchFamily="2" charset="0"/>
            </a:endParaRPr>
          </a:p>
          <a:p>
            <a:endParaRPr lang="en-US" dirty="0"/>
          </a:p>
        </p:txBody>
      </p:sp>
    </p:spTree>
    <p:extLst>
      <p:ext uri="{BB962C8B-B14F-4D97-AF65-F5344CB8AC3E}">
        <p14:creationId xmlns:p14="http://schemas.microsoft.com/office/powerpoint/2010/main" val="27234028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F5DEA5-59E9-92E8-5C45-16BDB546D39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3ECC6E0-3E79-0F03-E586-212DE7C7ECBE}"/>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F428816D-FFE7-257C-09E3-BE228A6CDD68}"/>
              </a:ext>
            </a:extLst>
          </p:cNvPr>
          <p:cNvPicPr>
            <a:picLocks noChangeAspect="1"/>
          </p:cNvPicPr>
          <p:nvPr/>
        </p:nvPicPr>
        <p:blipFill>
          <a:blip r:embed="rId2"/>
          <a:stretch>
            <a:fillRect/>
          </a:stretch>
        </p:blipFill>
        <p:spPr>
          <a:xfrm>
            <a:off x="43030" y="85752"/>
            <a:ext cx="6006299" cy="2062272"/>
          </a:xfrm>
          <a:prstGeom prst="rect">
            <a:avLst/>
          </a:prstGeom>
        </p:spPr>
      </p:pic>
      <p:pic>
        <p:nvPicPr>
          <p:cNvPr id="7" name="Picture 6">
            <a:extLst>
              <a:ext uri="{FF2B5EF4-FFF2-40B4-BE49-F238E27FC236}">
                <a16:creationId xmlns:a16="http://schemas.microsoft.com/office/drawing/2014/main" id="{CC458A89-E689-437B-032F-5501BF113AB4}"/>
              </a:ext>
            </a:extLst>
          </p:cNvPr>
          <p:cNvPicPr>
            <a:picLocks noChangeAspect="1"/>
          </p:cNvPicPr>
          <p:nvPr/>
        </p:nvPicPr>
        <p:blipFill>
          <a:blip r:embed="rId3"/>
          <a:stretch>
            <a:fillRect/>
          </a:stretch>
        </p:blipFill>
        <p:spPr>
          <a:xfrm>
            <a:off x="6264170" y="257642"/>
            <a:ext cx="5795152" cy="6465888"/>
          </a:xfrm>
          <a:prstGeom prst="rect">
            <a:avLst/>
          </a:prstGeom>
        </p:spPr>
      </p:pic>
    </p:spTree>
    <p:extLst>
      <p:ext uri="{BB962C8B-B14F-4D97-AF65-F5344CB8AC3E}">
        <p14:creationId xmlns:p14="http://schemas.microsoft.com/office/powerpoint/2010/main" val="328831323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059B9-8EF7-24D1-9CA5-412E72836B5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6940808-0EA8-E9B5-4760-BA8DA56BB02B}"/>
              </a:ext>
            </a:extLst>
          </p:cNvPr>
          <p:cNvSpPr>
            <a:spLocks noGrp="1"/>
          </p:cNvSpPr>
          <p:nvPr>
            <p:ph idx="1"/>
          </p:nvPr>
        </p:nvSpPr>
        <p:spPr>
          <a:xfrm>
            <a:off x="838200" y="1825625"/>
            <a:ext cx="4965551" cy="4351338"/>
          </a:xfrm>
        </p:spPr>
        <p:txBody>
          <a:bodyPr/>
          <a:lstStyle/>
          <a:p>
            <a:r>
              <a:rPr lang="en-US" dirty="0"/>
              <a:t>Synovitis occurs first</a:t>
            </a:r>
          </a:p>
          <a:p>
            <a:r>
              <a:rPr lang="en-US" dirty="0"/>
              <a:t>Bone marrow changes may predate the loss of cartilage</a:t>
            </a:r>
          </a:p>
          <a:p>
            <a:r>
              <a:rPr lang="en-US" dirty="0"/>
              <a:t>Meniscal damage likely predates radiographic OA</a:t>
            </a:r>
          </a:p>
          <a:p>
            <a:r>
              <a:rPr lang="en-US" dirty="0"/>
              <a:t>MRI evidence of synovitis or bone marrow lesion increased risk of having radiographic OA 2.5X</a:t>
            </a:r>
          </a:p>
        </p:txBody>
      </p:sp>
      <p:pic>
        <p:nvPicPr>
          <p:cNvPr id="5" name="Picture 4">
            <a:extLst>
              <a:ext uri="{FF2B5EF4-FFF2-40B4-BE49-F238E27FC236}">
                <a16:creationId xmlns:a16="http://schemas.microsoft.com/office/drawing/2014/main" id="{F1E5CFCC-758F-6CA5-0B51-614991FE3A5E}"/>
              </a:ext>
            </a:extLst>
          </p:cNvPr>
          <p:cNvPicPr>
            <a:picLocks noChangeAspect="1"/>
          </p:cNvPicPr>
          <p:nvPr/>
        </p:nvPicPr>
        <p:blipFill>
          <a:blip r:embed="rId2"/>
          <a:stretch>
            <a:fillRect/>
          </a:stretch>
        </p:blipFill>
        <p:spPr>
          <a:xfrm>
            <a:off x="5733826" y="115857"/>
            <a:ext cx="6281428" cy="3149662"/>
          </a:xfrm>
          <a:prstGeom prst="rect">
            <a:avLst/>
          </a:prstGeom>
        </p:spPr>
      </p:pic>
    </p:spTree>
    <p:extLst>
      <p:ext uri="{BB962C8B-B14F-4D97-AF65-F5344CB8AC3E}">
        <p14:creationId xmlns:p14="http://schemas.microsoft.com/office/powerpoint/2010/main" val="306483325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6B5954-7469-0D6F-3DA9-1C02AD7817A2}"/>
              </a:ext>
            </a:extLst>
          </p:cNvPr>
          <p:cNvSpPr>
            <a:spLocks noGrp="1"/>
          </p:cNvSpPr>
          <p:nvPr>
            <p:ph type="title"/>
          </p:nvPr>
        </p:nvSpPr>
        <p:spPr/>
        <p:txBody>
          <a:bodyPr/>
          <a:lstStyle/>
          <a:p>
            <a:r>
              <a:rPr lang="en-US" dirty="0"/>
              <a:t>Obesity and Arthritis</a:t>
            </a:r>
          </a:p>
        </p:txBody>
      </p:sp>
      <p:sp>
        <p:nvSpPr>
          <p:cNvPr id="3" name="Content Placeholder 2">
            <a:extLst>
              <a:ext uri="{FF2B5EF4-FFF2-40B4-BE49-F238E27FC236}">
                <a16:creationId xmlns:a16="http://schemas.microsoft.com/office/drawing/2014/main" id="{B362D85F-210A-F57E-5AD0-88153EAFF269}"/>
              </a:ext>
            </a:extLst>
          </p:cNvPr>
          <p:cNvSpPr>
            <a:spLocks noGrp="1"/>
          </p:cNvSpPr>
          <p:nvPr>
            <p:ph idx="1"/>
          </p:nvPr>
        </p:nvSpPr>
        <p:spPr/>
        <p:txBody>
          <a:bodyPr>
            <a:normAutofit lnSpcReduction="10000"/>
          </a:bodyPr>
          <a:lstStyle/>
          <a:p>
            <a:endParaRPr lang="en-US" dirty="0"/>
          </a:p>
          <a:p>
            <a:r>
              <a:rPr lang="en-US" dirty="0"/>
              <a:t>Not entirely “stress” related</a:t>
            </a:r>
          </a:p>
          <a:p>
            <a:pPr lvl="1"/>
            <a:r>
              <a:rPr lang="en-US" dirty="0"/>
              <a:t>Biologic</a:t>
            </a:r>
          </a:p>
          <a:p>
            <a:pPr lvl="1"/>
            <a:r>
              <a:rPr lang="en-US" dirty="0"/>
              <a:t>O + D group also demonstrated significant increases in </a:t>
            </a:r>
            <a:r>
              <a:rPr lang="en-US" dirty="0" err="1"/>
              <a:t>CtXii</a:t>
            </a:r>
            <a:r>
              <a:rPr lang="en-US" dirty="0"/>
              <a:t> (P = 0.01) and </a:t>
            </a:r>
            <a:r>
              <a:rPr lang="en-US" dirty="0" err="1"/>
              <a:t>CtXi</a:t>
            </a:r>
            <a:r>
              <a:rPr lang="en-US" dirty="0"/>
              <a:t>α (P = 0.005), whereas the NON and OBeSe groups did not.</a:t>
            </a:r>
          </a:p>
          <a:p>
            <a:pPr lvl="1"/>
            <a:r>
              <a:rPr lang="en-US" dirty="0"/>
              <a:t>Conclusions: the combination of inferior knee pain, physical function, and significantly greater increases in biomarkers of cartilage degradation and bony </a:t>
            </a:r>
            <a:r>
              <a:rPr lang="en-US" dirty="0" err="1"/>
              <a:t>remodelling</a:t>
            </a:r>
            <a:r>
              <a:rPr lang="en-US" dirty="0"/>
              <a:t> suggest a more rapid progression for obese Oa patients with comorbid depression</a:t>
            </a:r>
          </a:p>
          <a:p>
            <a:pPr lvl="2"/>
            <a:r>
              <a:rPr lang="en-US" dirty="0"/>
              <a:t>the link between systemic disease, inflammatory burden, and progressive cartilage degradation is in line with increasing concerns about a </a:t>
            </a:r>
            <a:r>
              <a:rPr lang="en-US" b="1" dirty="0"/>
              <a:t>degenerative synovial environment</a:t>
            </a:r>
            <a:r>
              <a:rPr lang="en-US" dirty="0"/>
              <a:t> in early osteoarthritic knees that progress to treatment failure with biologic restoration procedures</a:t>
            </a:r>
          </a:p>
        </p:txBody>
      </p:sp>
      <p:pic>
        <p:nvPicPr>
          <p:cNvPr id="5" name="Picture 4">
            <a:extLst>
              <a:ext uri="{FF2B5EF4-FFF2-40B4-BE49-F238E27FC236}">
                <a16:creationId xmlns:a16="http://schemas.microsoft.com/office/drawing/2014/main" id="{99764F0C-57B0-2B35-2DA2-F09719295B5A}"/>
              </a:ext>
            </a:extLst>
          </p:cNvPr>
          <p:cNvPicPr>
            <a:picLocks noChangeAspect="1"/>
          </p:cNvPicPr>
          <p:nvPr/>
        </p:nvPicPr>
        <p:blipFill>
          <a:blip r:embed="rId2"/>
          <a:stretch>
            <a:fillRect/>
          </a:stretch>
        </p:blipFill>
        <p:spPr>
          <a:xfrm>
            <a:off x="5981253" y="71663"/>
            <a:ext cx="6077390" cy="2497807"/>
          </a:xfrm>
          <a:prstGeom prst="rect">
            <a:avLst/>
          </a:prstGeom>
        </p:spPr>
      </p:pic>
    </p:spTree>
    <p:extLst>
      <p:ext uri="{BB962C8B-B14F-4D97-AF65-F5344CB8AC3E}">
        <p14:creationId xmlns:p14="http://schemas.microsoft.com/office/powerpoint/2010/main" val="76187769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CE64D9-1A53-AB46-6907-D9595D9F64B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9C52286-A136-FF0E-C627-C9E9AE81EAC2}"/>
              </a:ext>
            </a:extLst>
          </p:cNvPr>
          <p:cNvSpPr>
            <a:spLocks noGrp="1"/>
          </p:cNvSpPr>
          <p:nvPr>
            <p:ph idx="1"/>
          </p:nvPr>
        </p:nvSpPr>
        <p:spPr/>
        <p:txBody>
          <a:bodyPr>
            <a:normAutofit lnSpcReduction="10000"/>
          </a:bodyPr>
          <a:lstStyle/>
          <a:p>
            <a:endParaRPr lang="en-US" b="0" i="0" dirty="0">
              <a:solidFill>
                <a:srgbClr val="212121"/>
              </a:solidFill>
              <a:effectLst/>
              <a:highlight>
                <a:srgbClr val="FFFFFF"/>
              </a:highlight>
              <a:latin typeface="BlinkMacSystemFont"/>
            </a:endParaRPr>
          </a:p>
          <a:p>
            <a:endParaRPr lang="en-US" dirty="0">
              <a:solidFill>
                <a:srgbClr val="212121"/>
              </a:solidFill>
              <a:highlight>
                <a:srgbClr val="FFFFFF"/>
              </a:highlight>
              <a:latin typeface="BlinkMacSystemFont"/>
            </a:endParaRPr>
          </a:p>
          <a:p>
            <a:endParaRPr lang="en-US" b="0" i="0" dirty="0">
              <a:solidFill>
                <a:srgbClr val="212121"/>
              </a:solidFill>
              <a:effectLst/>
              <a:highlight>
                <a:srgbClr val="FFFFFF"/>
              </a:highlight>
              <a:latin typeface="BlinkMacSystemFont"/>
            </a:endParaRPr>
          </a:p>
          <a:p>
            <a:endParaRPr lang="en-US" dirty="0">
              <a:solidFill>
                <a:srgbClr val="212121"/>
              </a:solidFill>
              <a:highlight>
                <a:srgbClr val="FFFFFF"/>
              </a:highlight>
              <a:latin typeface="BlinkMacSystemFont"/>
            </a:endParaRPr>
          </a:p>
          <a:p>
            <a:r>
              <a:rPr lang="en-US" b="0" i="0" dirty="0">
                <a:solidFill>
                  <a:srgbClr val="212121"/>
                </a:solidFill>
                <a:effectLst/>
                <a:highlight>
                  <a:srgbClr val="FFFFFF"/>
                </a:highlight>
                <a:latin typeface="BlinkMacSystemFont"/>
              </a:rPr>
              <a:t>A total of 80 studies were included in the final review and 89 statistically significant individual molecular biomarkers were identified. </a:t>
            </a:r>
          </a:p>
          <a:p>
            <a:pPr lvl="1"/>
            <a:r>
              <a:rPr lang="en-US" b="0" i="0" dirty="0">
                <a:solidFill>
                  <a:srgbClr val="212121"/>
                </a:solidFill>
                <a:effectLst/>
                <a:highlight>
                  <a:srgbClr val="FFFFFF"/>
                </a:highlight>
                <a:latin typeface="BlinkMacSystemFont"/>
              </a:rPr>
              <a:t>C-telopeptide of type II collagen (CTXII) was shown to predict progression of knee OA in urine and serum in multiple studies. </a:t>
            </a:r>
          </a:p>
          <a:p>
            <a:pPr lvl="1"/>
            <a:r>
              <a:rPr lang="en-US" b="0" i="0" dirty="0">
                <a:solidFill>
                  <a:srgbClr val="212121"/>
                </a:solidFill>
                <a:effectLst/>
                <a:highlight>
                  <a:srgbClr val="FFFFFF"/>
                </a:highlight>
                <a:latin typeface="BlinkMacSystemFont"/>
              </a:rPr>
              <a:t>Synovial fluid vascular endothelial growth factor concentration was reported by 2 studies to be predictive of knee OA progression.</a:t>
            </a:r>
            <a:endParaRPr lang="en-US" dirty="0"/>
          </a:p>
        </p:txBody>
      </p:sp>
      <p:pic>
        <p:nvPicPr>
          <p:cNvPr id="5" name="Picture 4">
            <a:extLst>
              <a:ext uri="{FF2B5EF4-FFF2-40B4-BE49-F238E27FC236}">
                <a16:creationId xmlns:a16="http://schemas.microsoft.com/office/drawing/2014/main" id="{14A51A22-4FBB-442D-CF98-966D29C0E492}"/>
              </a:ext>
            </a:extLst>
          </p:cNvPr>
          <p:cNvPicPr>
            <a:picLocks noChangeAspect="1"/>
          </p:cNvPicPr>
          <p:nvPr/>
        </p:nvPicPr>
        <p:blipFill>
          <a:blip r:embed="rId2"/>
          <a:stretch>
            <a:fillRect/>
          </a:stretch>
        </p:blipFill>
        <p:spPr>
          <a:xfrm>
            <a:off x="2707189" y="82859"/>
            <a:ext cx="9402487" cy="2867425"/>
          </a:xfrm>
          <a:prstGeom prst="rect">
            <a:avLst/>
          </a:prstGeom>
        </p:spPr>
      </p:pic>
    </p:spTree>
    <p:extLst>
      <p:ext uri="{BB962C8B-B14F-4D97-AF65-F5344CB8AC3E}">
        <p14:creationId xmlns:p14="http://schemas.microsoft.com/office/powerpoint/2010/main" val="253521450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CC22E7-8BCC-AB7B-234A-E89F731639B2}"/>
              </a:ext>
            </a:extLst>
          </p:cNvPr>
          <p:cNvSpPr>
            <a:spLocks noGrp="1"/>
          </p:cNvSpPr>
          <p:nvPr>
            <p:ph type="title"/>
          </p:nvPr>
        </p:nvSpPr>
        <p:spPr/>
        <p:txBody>
          <a:bodyPr/>
          <a:lstStyle/>
          <a:p>
            <a:r>
              <a:rPr lang="en-US" dirty="0"/>
              <a:t>Biologic Evidence</a:t>
            </a:r>
          </a:p>
        </p:txBody>
      </p:sp>
      <p:sp>
        <p:nvSpPr>
          <p:cNvPr id="3" name="Content Placeholder 2">
            <a:extLst>
              <a:ext uri="{FF2B5EF4-FFF2-40B4-BE49-F238E27FC236}">
                <a16:creationId xmlns:a16="http://schemas.microsoft.com/office/drawing/2014/main" id="{506F09C2-E815-5341-EB48-7F0BAED91E57}"/>
              </a:ext>
            </a:extLst>
          </p:cNvPr>
          <p:cNvSpPr>
            <a:spLocks noGrp="1"/>
          </p:cNvSpPr>
          <p:nvPr>
            <p:ph idx="1"/>
          </p:nvPr>
        </p:nvSpPr>
        <p:spPr/>
        <p:txBody>
          <a:bodyPr/>
          <a:lstStyle/>
          <a:p>
            <a:r>
              <a:rPr lang="en-US" dirty="0"/>
              <a:t>Radiographic tibiofemoral osteoarthritis (16/18 knees vs. 2/20 knees) and meniscal abnormalities (7/9 vs. 2/10 index knees) were more common among offspring with parental osteoarthritis status than not.</a:t>
            </a:r>
          </a:p>
          <a:p>
            <a:r>
              <a:rPr lang="en-US" sz="1800" b="0" i="0" dirty="0">
                <a:solidFill>
                  <a:srgbClr val="000000"/>
                </a:solidFill>
                <a:effectLst/>
                <a:highlight>
                  <a:srgbClr val="FFFFFF"/>
                </a:highlight>
                <a:latin typeface="Cambria" panose="02040503050406030204" pitchFamily="18" charset="0"/>
              </a:rPr>
              <a:t>A Novel Approach to Studying Early Knee Osteoarthritis Illustrates that Bilateral Medial Tibiofemoral Osteoarthritis is a Heritable Phenotype: An Offspring Study. Rheumatology Int. 2022</a:t>
            </a:r>
          </a:p>
          <a:p>
            <a:endParaRPr lang="en-US" dirty="0"/>
          </a:p>
        </p:txBody>
      </p:sp>
    </p:spTree>
    <p:extLst>
      <p:ext uri="{BB962C8B-B14F-4D97-AF65-F5344CB8AC3E}">
        <p14:creationId xmlns:p14="http://schemas.microsoft.com/office/powerpoint/2010/main" val="25995717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Evidence Based Medicine (EBM)</a:t>
            </a:r>
          </a:p>
        </p:txBody>
      </p:sp>
      <p:sp>
        <p:nvSpPr>
          <p:cNvPr id="3" name="Content Placeholder 2"/>
          <p:cNvSpPr>
            <a:spLocks noGrp="1"/>
          </p:cNvSpPr>
          <p:nvPr>
            <p:ph idx="1"/>
          </p:nvPr>
        </p:nvSpPr>
        <p:spPr>
          <a:xfrm>
            <a:off x="710005" y="1600201"/>
            <a:ext cx="6605195" cy="4525963"/>
          </a:xfrm>
        </p:spPr>
        <p:txBody>
          <a:bodyPr>
            <a:normAutofit lnSpcReduction="10000"/>
          </a:bodyPr>
          <a:lstStyle/>
          <a:p>
            <a:r>
              <a:rPr lang="en-US" dirty="0"/>
              <a:t>EBM IS</a:t>
            </a:r>
          </a:p>
          <a:p>
            <a:pPr lvl="1"/>
            <a:r>
              <a:rPr lang="en-US" dirty="0"/>
              <a:t>Combining the medical literature with physicians experience to develop a plan for the patient</a:t>
            </a:r>
          </a:p>
          <a:p>
            <a:pPr lvl="1"/>
            <a:r>
              <a:rPr lang="en-US" dirty="0"/>
              <a:t>Educational tool for patients</a:t>
            </a:r>
          </a:p>
          <a:p>
            <a:pPr lvl="1"/>
            <a:r>
              <a:rPr lang="en-US" dirty="0"/>
              <a:t>“best guess” for expected results with a given treatment</a:t>
            </a:r>
          </a:p>
          <a:p>
            <a:r>
              <a:rPr lang="en-US" dirty="0"/>
              <a:t>EBM IS NOT</a:t>
            </a:r>
          </a:p>
          <a:p>
            <a:pPr lvl="1"/>
            <a:r>
              <a:rPr lang="en-US" dirty="0"/>
              <a:t>Studies report averages-thus not every patient gets these results</a:t>
            </a:r>
          </a:p>
          <a:p>
            <a:pPr lvl="1"/>
            <a:r>
              <a:rPr lang="en-US" dirty="0"/>
              <a:t>Must look at quality of the study, just because its published doesn’t mean its true.</a:t>
            </a:r>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7020" t="14861" r="8148"/>
          <a:stretch/>
        </p:blipFill>
        <p:spPr bwMode="auto">
          <a:xfrm>
            <a:off x="8330243" y="2323954"/>
            <a:ext cx="3023557" cy="25767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7494122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371CA1-DE62-37DB-981A-9CC0680614FC}"/>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D09BC4B4-E31D-555F-8A52-24437A66585B}"/>
              </a:ext>
            </a:extLst>
          </p:cNvPr>
          <p:cNvPicPr>
            <a:picLocks noGrp="1" noChangeAspect="1"/>
          </p:cNvPicPr>
          <p:nvPr>
            <p:ph idx="1"/>
          </p:nvPr>
        </p:nvPicPr>
        <p:blipFill>
          <a:blip r:embed="rId2"/>
          <a:stretch>
            <a:fillRect/>
          </a:stretch>
        </p:blipFill>
        <p:spPr>
          <a:xfrm>
            <a:off x="1467523" y="477665"/>
            <a:ext cx="10515600" cy="2426046"/>
          </a:xfrm>
        </p:spPr>
      </p:pic>
      <p:sp>
        <p:nvSpPr>
          <p:cNvPr id="6" name="TextBox 5">
            <a:extLst>
              <a:ext uri="{FF2B5EF4-FFF2-40B4-BE49-F238E27FC236}">
                <a16:creationId xmlns:a16="http://schemas.microsoft.com/office/drawing/2014/main" id="{88210B4D-6FA1-0506-3C54-2148C70EAF98}"/>
              </a:ext>
            </a:extLst>
          </p:cNvPr>
          <p:cNvSpPr txBox="1"/>
          <p:nvPr/>
        </p:nvSpPr>
        <p:spPr>
          <a:xfrm>
            <a:off x="742278" y="3485479"/>
            <a:ext cx="9369910" cy="646331"/>
          </a:xfrm>
          <a:prstGeom prst="rect">
            <a:avLst/>
          </a:prstGeom>
          <a:noFill/>
        </p:spPr>
        <p:txBody>
          <a:bodyPr wrap="square" rtlCol="0">
            <a:spAutoFit/>
          </a:bodyPr>
          <a:lstStyle/>
          <a:p>
            <a:r>
              <a:rPr lang="en-US" dirty="0"/>
              <a:t>The disease mechanism involves a combination of cellular and biochemical changes in the joint tissues that causes structural  changes over the years </a:t>
            </a:r>
          </a:p>
        </p:txBody>
      </p:sp>
      <p:sp>
        <p:nvSpPr>
          <p:cNvPr id="7" name="TextBox 6">
            <a:extLst>
              <a:ext uri="{FF2B5EF4-FFF2-40B4-BE49-F238E27FC236}">
                <a16:creationId xmlns:a16="http://schemas.microsoft.com/office/drawing/2014/main" id="{67FA96A3-826D-4FBE-7326-BBFE3FD6EE01}"/>
              </a:ext>
            </a:extLst>
          </p:cNvPr>
          <p:cNvSpPr txBox="1"/>
          <p:nvPr/>
        </p:nvSpPr>
        <p:spPr>
          <a:xfrm>
            <a:off x="753035" y="4878592"/>
            <a:ext cx="10951285" cy="923330"/>
          </a:xfrm>
          <a:prstGeom prst="rect">
            <a:avLst/>
          </a:prstGeom>
          <a:noFill/>
        </p:spPr>
        <p:txBody>
          <a:bodyPr wrap="square" rtlCol="0">
            <a:spAutoFit/>
          </a:bodyPr>
          <a:lstStyle/>
          <a:p>
            <a:r>
              <a:rPr lang="en-US" dirty="0"/>
              <a:t>Conclusion: Urinary CTXII showed stronger associations with radiographic OA and appears to be a reliable prognostic marker, while changes in other biomarkers were found in early symptomatic OA, supporting the phasic nature of OA.</a:t>
            </a:r>
          </a:p>
        </p:txBody>
      </p:sp>
    </p:spTree>
    <p:extLst>
      <p:ext uri="{BB962C8B-B14F-4D97-AF65-F5344CB8AC3E}">
        <p14:creationId xmlns:p14="http://schemas.microsoft.com/office/powerpoint/2010/main" val="264891904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2A6D03-2D11-4EB7-0D3C-3DF682E7A12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FBA1F39-2841-5929-88E8-65777C6E2979}"/>
              </a:ext>
            </a:extLst>
          </p:cNvPr>
          <p:cNvSpPr>
            <a:spLocks noGrp="1"/>
          </p:cNvSpPr>
          <p:nvPr>
            <p:ph idx="1"/>
          </p:nvPr>
        </p:nvSpPr>
        <p:spPr/>
        <p:txBody>
          <a:bodyPr>
            <a:normAutofit lnSpcReduction="10000"/>
          </a:bodyPr>
          <a:lstStyle/>
          <a:p>
            <a:endParaRPr lang="en-US" b="0" i="0" dirty="0">
              <a:solidFill>
                <a:srgbClr val="212121"/>
              </a:solidFill>
              <a:effectLst/>
              <a:highlight>
                <a:srgbClr val="FFFFFF"/>
              </a:highlight>
              <a:latin typeface="BlinkMacSystemFont"/>
            </a:endParaRPr>
          </a:p>
          <a:p>
            <a:endParaRPr lang="en-US" dirty="0">
              <a:solidFill>
                <a:srgbClr val="212121"/>
              </a:solidFill>
              <a:highlight>
                <a:srgbClr val="FFFFFF"/>
              </a:highlight>
              <a:latin typeface="BlinkMacSystemFont"/>
            </a:endParaRPr>
          </a:p>
          <a:p>
            <a:endParaRPr lang="en-US" b="0" i="0" dirty="0">
              <a:solidFill>
                <a:srgbClr val="212121"/>
              </a:solidFill>
              <a:effectLst/>
              <a:highlight>
                <a:srgbClr val="FFFFFF"/>
              </a:highlight>
              <a:latin typeface="BlinkMacSystemFont"/>
            </a:endParaRPr>
          </a:p>
          <a:p>
            <a:endParaRPr lang="en-US" dirty="0">
              <a:solidFill>
                <a:srgbClr val="212121"/>
              </a:solidFill>
              <a:highlight>
                <a:srgbClr val="FFFFFF"/>
              </a:highlight>
              <a:latin typeface="BlinkMacSystemFont"/>
            </a:endParaRPr>
          </a:p>
          <a:p>
            <a:r>
              <a:rPr lang="en-US" b="0" i="0" dirty="0">
                <a:solidFill>
                  <a:srgbClr val="212121"/>
                </a:solidFill>
                <a:effectLst/>
                <a:highlight>
                  <a:srgbClr val="FFFFFF"/>
                </a:highlight>
                <a:latin typeface="BlinkMacSystemFont"/>
              </a:rPr>
              <a:t>Our best-evidence synthesis showed strong evidence that varus alignment, serum hyaluronic acid, and tumor necrosis factor-α are associated with knee OA progression. </a:t>
            </a:r>
          </a:p>
          <a:p>
            <a:r>
              <a:rPr lang="en-US" b="0" i="0" dirty="0">
                <a:solidFill>
                  <a:srgbClr val="212121"/>
                </a:solidFill>
                <a:effectLst/>
                <a:highlight>
                  <a:srgbClr val="FFFFFF"/>
                </a:highlight>
                <a:latin typeface="BlinkMacSystemFont"/>
              </a:rPr>
              <a:t>There is strong evidence that sex, former knee injury, quadriceps strength, smoking, running, and regular performance of sports are not associated with knee OA progression.</a:t>
            </a:r>
            <a:endParaRPr lang="en-US" dirty="0"/>
          </a:p>
        </p:txBody>
      </p:sp>
      <p:pic>
        <p:nvPicPr>
          <p:cNvPr id="5" name="Picture 4">
            <a:extLst>
              <a:ext uri="{FF2B5EF4-FFF2-40B4-BE49-F238E27FC236}">
                <a16:creationId xmlns:a16="http://schemas.microsoft.com/office/drawing/2014/main" id="{D02CE7D3-E09E-8033-A9E4-661B224911C1}"/>
              </a:ext>
            </a:extLst>
          </p:cNvPr>
          <p:cNvPicPr>
            <a:picLocks noChangeAspect="1"/>
          </p:cNvPicPr>
          <p:nvPr/>
        </p:nvPicPr>
        <p:blipFill>
          <a:blip r:embed="rId2"/>
          <a:stretch>
            <a:fillRect/>
          </a:stretch>
        </p:blipFill>
        <p:spPr>
          <a:xfrm>
            <a:off x="91440" y="110575"/>
            <a:ext cx="8009295" cy="3295163"/>
          </a:xfrm>
          <a:prstGeom prst="rect">
            <a:avLst/>
          </a:prstGeom>
        </p:spPr>
      </p:pic>
    </p:spTree>
    <p:extLst>
      <p:ext uri="{BB962C8B-B14F-4D97-AF65-F5344CB8AC3E}">
        <p14:creationId xmlns:p14="http://schemas.microsoft.com/office/powerpoint/2010/main" val="176133596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6BD54-1925-999D-3715-7FC0D5E60EAC}"/>
              </a:ext>
            </a:extLst>
          </p:cNvPr>
          <p:cNvSpPr>
            <a:spLocks noGrp="1"/>
          </p:cNvSpPr>
          <p:nvPr>
            <p:ph type="title"/>
          </p:nvPr>
        </p:nvSpPr>
        <p:spPr/>
        <p:txBody>
          <a:bodyPr/>
          <a:lstStyle/>
          <a:p>
            <a:r>
              <a:rPr lang="en-US" dirty="0"/>
              <a:t>Biology of Knee Osteoarthritis</a:t>
            </a:r>
          </a:p>
        </p:txBody>
      </p:sp>
      <p:sp>
        <p:nvSpPr>
          <p:cNvPr id="3" name="Content Placeholder 2">
            <a:extLst>
              <a:ext uri="{FF2B5EF4-FFF2-40B4-BE49-F238E27FC236}">
                <a16:creationId xmlns:a16="http://schemas.microsoft.com/office/drawing/2014/main" id="{E361C3B1-DF60-5DC1-9CC8-84E90E2E2967}"/>
              </a:ext>
            </a:extLst>
          </p:cNvPr>
          <p:cNvSpPr>
            <a:spLocks noGrp="1"/>
          </p:cNvSpPr>
          <p:nvPr>
            <p:ph idx="1"/>
          </p:nvPr>
        </p:nvSpPr>
        <p:spPr/>
        <p:txBody>
          <a:bodyPr>
            <a:normAutofit fontScale="92500" lnSpcReduction="20000"/>
          </a:bodyPr>
          <a:lstStyle/>
          <a:p>
            <a:r>
              <a:rPr lang="en-US" b="0" i="0" dirty="0">
                <a:solidFill>
                  <a:srgbClr val="212121"/>
                </a:solidFill>
                <a:effectLst/>
                <a:highlight>
                  <a:srgbClr val="FFFFFF"/>
                </a:highlight>
                <a:latin typeface="BlinkMacSystemFont"/>
              </a:rPr>
              <a:t>Key mediators in this metabolic link between obesity and OA could be </a:t>
            </a:r>
            <a:r>
              <a:rPr lang="en-US" b="0" i="0" dirty="0" err="1">
                <a:solidFill>
                  <a:srgbClr val="212121"/>
                </a:solidFill>
                <a:effectLst/>
                <a:highlight>
                  <a:srgbClr val="FFFFFF"/>
                </a:highlight>
                <a:latin typeface="BlinkMacSystemFont"/>
              </a:rPr>
              <a:t>resistin</a:t>
            </a:r>
            <a:r>
              <a:rPr lang="en-US" b="0" i="0" dirty="0">
                <a:solidFill>
                  <a:srgbClr val="212121"/>
                </a:solidFill>
                <a:effectLst/>
                <a:highlight>
                  <a:srgbClr val="FFFFFF"/>
                </a:highlight>
                <a:latin typeface="BlinkMacSystemFont"/>
              </a:rPr>
              <a:t>, among other cytokines secreted by the adipose tissue</a:t>
            </a:r>
          </a:p>
          <a:p>
            <a:r>
              <a:rPr lang="en-US" b="0" i="0" dirty="0">
                <a:solidFill>
                  <a:srgbClr val="212121"/>
                </a:solidFill>
                <a:effectLst/>
                <a:highlight>
                  <a:srgbClr val="FFFFFF"/>
                </a:highlight>
                <a:latin typeface="BlinkMacSystemFont"/>
              </a:rPr>
              <a:t>Patients with primary knee OA had elevated levels of serum </a:t>
            </a:r>
            <a:r>
              <a:rPr lang="en-US" b="0" i="0" dirty="0" err="1">
                <a:solidFill>
                  <a:srgbClr val="212121"/>
                </a:solidFill>
                <a:effectLst/>
                <a:highlight>
                  <a:srgbClr val="FFFFFF"/>
                </a:highlight>
                <a:latin typeface="BlinkMacSystemFont"/>
              </a:rPr>
              <a:t>resistin</a:t>
            </a:r>
            <a:r>
              <a:rPr lang="en-US" b="0" i="0" dirty="0">
                <a:solidFill>
                  <a:srgbClr val="212121"/>
                </a:solidFill>
                <a:effectLst/>
                <a:highlight>
                  <a:srgbClr val="FFFFFF"/>
                </a:highlight>
                <a:latin typeface="BlinkMacSystemFont"/>
              </a:rPr>
              <a:t> compared with healthy controls. We demonstrated that elevated serum </a:t>
            </a:r>
            <a:r>
              <a:rPr lang="en-US" b="0" i="0" dirty="0" err="1">
                <a:solidFill>
                  <a:srgbClr val="212121"/>
                </a:solidFill>
                <a:effectLst/>
                <a:highlight>
                  <a:srgbClr val="FFFFFF"/>
                </a:highlight>
                <a:latin typeface="BlinkMacSystemFont"/>
              </a:rPr>
              <a:t>resistin</a:t>
            </a:r>
            <a:r>
              <a:rPr lang="en-US" b="0" i="0" dirty="0">
                <a:solidFill>
                  <a:srgbClr val="212121"/>
                </a:solidFill>
                <a:effectLst/>
                <a:highlight>
                  <a:srgbClr val="FFFFFF"/>
                </a:highlight>
                <a:latin typeface="BlinkMacSystemFont"/>
              </a:rPr>
              <a:t> positively correlated with adiposity measures, inflammatory markers and WOMAC index.</a:t>
            </a:r>
          </a:p>
          <a:p>
            <a:r>
              <a:rPr lang="en-US" b="1" i="0" dirty="0">
                <a:solidFill>
                  <a:srgbClr val="212121"/>
                </a:solidFill>
                <a:effectLst/>
                <a:highlight>
                  <a:srgbClr val="FFFFFF"/>
                </a:highlight>
                <a:latin typeface="Merriweather" panose="00000500000000000000" pitchFamily="2" charset="0"/>
              </a:rPr>
              <a:t>Association of adipokines with severity of knee osteoarthritis assessed clinically and on magnetic resonance imaging(2023)</a:t>
            </a:r>
            <a:endParaRPr lang="en-US" b="0" i="0" dirty="0">
              <a:solidFill>
                <a:srgbClr val="212121"/>
              </a:solidFill>
              <a:effectLst/>
              <a:highlight>
                <a:srgbClr val="FFFFFF"/>
              </a:highlight>
              <a:latin typeface="BlinkMacSystemFont"/>
            </a:endParaRPr>
          </a:p>
          <a:p>
            <a:r>
              <a:rPr lang="en-US" b="0" i="0" dirty="0">
                <a:solidFill>
                  <a:srgbClr val="212121"/>
                </a:solidFill>
                <a:effectLst/>
                <a:highlight>
                  <a:srgbClr val="FFFFFF"/>
                </a:highlight>
                <a:latin typeface="BlinkMacSystemFont"/>
              </a:rPr>
              <a:t>Serum adipokines, particularly leptin was associated with severity of various structural defects of the knee joint on MRI beyond age, sex and BMI in earlier knee OA.</a:t>
            </a:r>
          </a:p>
          <a:p>
            <a:pPr lvl="8"/>
            <a:r>
              <a:rPr lang="en-US" dirty="0"/>
              <a:t>Relationship between serum </a:t>
            </a:r>
            <a:r>
              <a:rPr lang="en-US" dirty="0" err="1"/>
              <a:t>resistin</a:t>
            </a:r>
            <a:r>
              <a:rPr lang="en-US" dirty="0"/>
              <a:t>, body fat and inflammatory markers in females with clinical knee osteoarthritis (2020)</a:t>
            </a:r>
          </a:p>
          <a:p>
            <a:endParaRPr lang="en-US" dirty="0"/>
          </a:p>
        </p:txBody>
      </p:sp>
    </p:spTree>
    <p:extLst>
      <p:ext uri="{BB962C8B-B14F-4D97-AF65-F5344CB8AC3E}">
        <p14:creationId xmlns:p14="http://schemas.microsoft.com/office/powerpoint/2010/main" val="6638340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36F22-D92D-4629-B3D7-2CDE274C8359}"/>
              </a:ext>
            </a:extLst>
          </p:cNvPr>
          <p:cNvSpPr>
            <a:spLocks noGrp="1"/>
          </p:cNvSpPr>
          <p:nvPr>
            <p:ph type="title"/>
          </p:nvPr>
        </p:nvSpPr>
        <p:spPr/>
        <p:txBody>
          <a:bodyPr/>
          <a:lstStyle/>
          <a:p>
            <a:r>
              <a:rPr lang="en-US" dirty="0"/>
              <a:t>Biology of Knee Arthritis</a:t>
            </a:r>
          </a:p>
        </p:txBody>
      </p:sp>
      <p:sp>
        <p:nvSpPr>
          <p:cNvPr id="3" name="Content Placeholder 2">
            <a:extLst>
              <a:ext uri="{FF2B5EF4-FFF2-40B4-BE49-F238E27FC236}">
                <a16:creationId xmlns:a16="http://schemas.microsoft.com/office/drawing/2014/main" id="{06848F04-3439-6777-17AF-0CF79EDA2426}"/>
              </a:ext>
            </a:extLst>
          </p:cNvPr>
          <p:cNvSpPr>
            <a:spLocks noGrp="1"/>
          </p:cNvSpPr>
          <p:nvPr>
            <p:ph idx="1"/>
          </p:nvPr>
        </p:nvSpPr>
        <p:spPr/>
        <p:txBody>
          <a:bodyPr/>
          <a:lstStyle/>
          <a:p>
            <a:r>
              <a:rPr lang="en-US" b="0" i="0" dirty="0">
                <a:solidFill>
                  <a:srgbClr val="212121"/>
                </a:solidFill>
                <a:effectLst/>
                <a:highlight>
                  <a:srgbClr val="FFFFFF"/>
                </a:highlight>
                <a:latin typeface="BlinkMacSystemFont"/>
              </a:rPr>
              <a:t>Synovitis mediates the relationship between medial meniscus extrusion (rather than meniscus damage) and KOA progression.</a:t>
            </a:r>
          </a:p>
          <a:p>
            <a:r>
              <a:rPr lang="en-US" b="1" i="0" dirty="0">
                <a:solidFill>
                  <a:srgbClr val="212121"/>
                </a:solidFill>
                <a:effectLst/>
                <a:highlight>
                  <a:srgbClr val="FFFFFF"/>
                </a:highlight>
                <a:latin typeface="Merriweather" panose="00000500000000000000" pitchFamily="2" charset="0"/>
              </a:rPr>
              <a:t>The mediating role of synovitis in meniscus pathology and knee osteoarthritis radiographic progression (2024)</a:t>
            </a:r>
          </a:p>
          <a:p>
            <a:r>
              <a:rPr lang="en-US" b="1" i="0" dirty="0">
                <a:solidFill>
                  <a:srgbClr val="212121"/>
                </a:solidFill>
                <a:effectLst/>
                <a:highlight>
                  <a:srgbClr val="FFFFFF"/>
                </a:highlight>
                <a:latin typeface="Merriweather" panose="00000500000000000000" pitchFamily="2" charset="0"/>
              </a:rPr>
              <a:t>Effusion-synovitis worsening mediates the association between body mass index and </a:t>
            </a:r>
            <a:r>
              <a:rPr lang="en-US" b="1" i="0" dirty="0" err="1">
                <a:solidFill>
                  <a:srgbClr val="212121"/>
                </a:solidFill>
                <a:effectLst/>
                <a:highlight>
                  <a:srgbClr val="FFFFFF"/>
                </a:highlight>
                <a:latin typeface="Merriweather" panose="00000500000000000000" pitchFamily="2" charset="0"/>
              </a:rPr>
              <a:t>Kellgren</a:t>
            </a:r>
            <a:r>
              <a:rPr lang="en-US" b="1" i="0" dirty="0">
                <a:solidFill>
                  <a:srgbClr val="212121"/>
                </a:solidFill>
                <a:effectLst/>
                <a:highlight>
                  <a:srgbClr val="FFFFFF"/>
                </a:highlight>
                <a:latin typeface="Merriweather" panose="00000500000000000000" pitchFamily="2" charset="0"/>
              </a:rPr>
              <a:t>-Lawrence progression in obese individuals: data from the Osteoarthritis Initiative (2022)</a:t>
            </a:r>
          </a:p>
          <a:p>
            <a:endParaRPr lang="en-US" dirty="0"/>
          </a:p>
        </p:txBody>
      </p:sp>
    </p:spTree>
    <p:extLst>
      <p:ext uri="{BB962C8B-B14F-4D97-AF65-F5344CB8AC3E}">
        <p14:creationId xmlns:p14="http://schemas.microsoft.com/office/powerpoint/2010/main" val="385548138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5C736B-C47A-912F-6034-D97554228C22}"/>
              </a:ext>
            </a:extLst>
          </p:cNvPr>
          <p:cNvSpPr>
            <a:spLocks noGrp="1"/>
          </p:cNvSpPr>
          <p:nvPr>
            <p:ph type="title"/>
          </p:nvPr>
        </p:nvSpPr>
        <p:spPr/>
        <p:txBody>
          <a:bodyPr/>
          <a:lstStyle/>
          <a:p>
            <a:r>
              <a:rPr lang="en-US" dirty="0"/>
              <a:t>KEY POINT</a:t>
            </a:r>
          </a:p>
        </p:txBody>
      </p:sp>
      <p:sp>
        <p:nvSpPr>
          <p:cNvPr id="3" name="Content Placeholder 2">
            <a:extLst>
              <a:ext uri="{FF2B5EF4-FFF2-40B4-BE49-F238E27FC236}">
                <a16:creationId xmlns:a16="http://schemas.microsoft.com/office/drawing/2014/main" id="{A4BEAE02-C7A2-AC4C-36C4-248F288F80FA}"/>
              </a:ext>
            </a:extLst>
          </p:cNvPr>
          <p:cNvSpPr>
            <a:spLocks noGrp="1"/>
          </p:cNvSpPr>
          <p:nvPr>
            <p:ph idx="1"/>
          </p:nvPr>
        </p:nvSpPr>
        <p:spPr/>
        <p:txBody>
          <a:bodyPr/>
          <a:lstStyle/>
          <a:p>
            <a:r>
              <a:rPr lang="en-US" dirty="0"/>
              <a:t>This is EVIDENCE! </a:t>
            </a:r>
          </a:p>
          <a:p>
            <a:r>
              <a:rPr lang="en-US" dirty="0"/>
              <a:t>This is more valuable that one person’s opinion</a:t>
            </a:r>
          </a:p>
          <a:p>
            <a:r>
              <a:rPr lang="en-US" dirty="0"/>
              <a:t>Research studies from reputable journals are scrutinized by peer review process</a:t>
            </a:r>
          </a:p>
        </p:txBody>
      </p:sp>
    </p:spTree>
    <p:extLst>
      <p:ext uri="{BB962C8B-B14F-4D97-AF65-F5344CB8AC3E}">
        <p14:creationId xmlns:p14="http://schemas.microsoft.com/office/powerpoint/2010/main" val="252010304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A2F563-312B-FA46-23B2-58775BCB7032}"/>
              </a:ext>
            </a:extLst>
          </p:cNvPr>
          <p:cNvSpPr>
            <a:spLocks noGrp="1"/>
          </p:cNvSpPr>
          <p:nvPr>
            <p:ph type="title"/>
          </p:nvPr>
        </p:nvSpPr>
        <p:spPr/>
        <p:txBody>
          <a:bodyPr/>
          <a:lstStyle/>
          <a:p>
            <a:r>
              <a:rPr lang="en-US" dirty="0"/>
              <a:t>Example: Carpal Tunnel Syndrome</a:t>
            </a:r>
          </a:p>
        </p:txBody>
      </p:sp>
      <p:sp>
        <p:nvSpPr>
          <p:cNvPr id="3" name="Content Placeholder 2">
            <a:extLst>
              <a:ext uri="{FF2B5EF4-FFF2-40B4-BE49-F238E27FC236}">
                <a16:creationId xmlns:a16="http://schemas.microsoft.com/office/drawing/2014/main" id="{63C11C0F-FAFF-E960-4C6D-9E89F09B7FCC}"/>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78407026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Carpal Tunnel Diagnosis</a:t>
            </a:r>
          </a:p>
        </p:txBody>
      </p:sp>
      <p:sp>
        <p:nvSpPr>
          <p:cNvPr id="3" name="Content Placeholder 2"/>
          <p:cNvSpPr>
            <a:spLocks noGrp="1"/>
          </p:cNvSpPr>
          <p:nvPr>
            <p:ph sz="half" idx="1"/>
          </p:nvPr>
        </p:nvSpPr>
        <p:spPr>
          <a:xfrm>
            <a:off x="1981200" y="1600202"/>
            <a:ext cx="4038600" cy="1981199"/>
          </a:xfrm>
        </p:spPr>
        <p:txBody>
          <a:bodyPr>
            <a:normAutofit fontScale="85000" lnSpcReduction="20000"/>
          </a:bodyPr>
          <a:lstStyle/>
          <a:p>
            <a:r>
              <a:rPr lang="en-US" dirty="0"/>
              <a:t>Symptoms</a:t>
            </a:r>
          </a:p>
          <a:p>
            <a:pPr lvl="1"/>
            <a:r>
              <a:rPr lang="en-US" dirty="0"/>
              <a:t>Night pain/numbness</a:t>
            </a:r>
          </a:p>
          <a:p>
            <a:pPr lvl="1"/>
            <a:r>
              <a:rPr lang="en-US" dirty="0"/>
              <a:t>Driving numbness</a:t>
            </a:r>
          </a:p>
          <a:p>
            <a:pPr lvl="1"/>
            <a:r>
              <a:rPr lang="en-US" dirty="0"/>
              <a:t>Dropping objects</a:t>
            </a:r>
          </a:p>
          <a:p>
            <a:pPr lvl="1"/>
            <a:r>
              <a:rPr lang="en-US" dirty="0"/>
              <a:t>CTS-6</a:t>
            </a:r>
          </a:p>
          <a:p>
            <a:pPr lvl="3"/>
            <a:r>
              <a:rPr lang="en-US" dirty="0" err="1"/>
              <a:t>Atroshi</a:t>
            </a:r>
            <a:r>
              <a:rPr lang="en-US" dirty="0"/>
              <a:t> </a:t>
            </a:r>
            <a:r>
              <a:rPr lang="en-US" dirty="0" err="1"/>
              <a:t>Qual</a:t>
            </a:r>
            <a:r>
              <a:rPr lang="en-US" dirty="0"/>
              <a:t> Life Res 2009</a:t>
            </a:r>
          </a:p>
          <a:p>
            <a:pPr lvl="1"/>
            <a:endParaRPr lang="en-US" dirty="0"/>
          </a:p>
        </p:txBody>
      </p:sp>
      <p:sp>
        <p:nvSpPr>
          <p:cNvPr id="4" name="Content Placeholder 3"/>
          <p:cNvSpPr>
            <a:spLocks noGrp="1"/>
          </p:cNvSpPr>
          <p:nvPr>
            <p:ph sz="half" idx="2"/>
          </p:nvPr>
        </p:nvSpPr>
        <p:spPr>
          <a:xfrm>
            <a:off x="6172200" y="1600202"/>
            <a:ext cx="4038600" cy="1523999"/>
          </a:xfrm>
        </p:spPr>
        <p:txBody>
          <a:bodyPr>
            <a:normAutofit fontScale="85000" lnSpcReduction="20000"/>
          </a:bodyPr>
          <a:lstStyle/>
          <a:p>
            <a:r>
              <a:rPr lang="en-US" dirty="0"/>
              <a:t>Physical Exam</a:t>
            </a:r>
          </a:p>
          <a:p>
            <a:pPr lvl="1"/>
            <a:r>
              <a:rPr lang="en-US" dirty="0" err="1"/>
              <a:t>Phalens</a:t>
            </a:r>
            <a:endParaRPr lang="en-US" dirty="0"/>
          </a:p>
          <a:p>
            <a:pPr lvl="1"/>
            <a:r>
              <a:rPr lang="en-US" dirty="0"/>
              <a:t>Flexion/Compression</a:t>
            </a:r>
          </a:p>
          <a:p>
            <a:pPr lvl="1"/>
            <a:r>
              <a:rPr lang="en-US" dirty="0" err="1"/>
              <a:t>Tinels</a:t>
            </a:r>
            <a:endParaRPr lang="en-US" dirty="0"/>
          </a:p>
          <a:p>
            <a:pPr lvl="1"/>
            <a:r>
              <a:rPr lang="en-US" dirty="0"/>
              <a:t>Atrophy APB</a:t>
            </a:r>
          </a:p>
          <a:p>
            <a:endParaRPr lang="en-US" dirty="0"/>
          </a:p>
        </p:txBody>
      </p:sp>
      <p:sp>
        <p:nvSpPr>
          <p:cNvPr id="6" name="Content Placeholder 2"/>
          <p:cNvSpPr txBox="1">
            <a:spLocks/>
          </p:cNvSpPr>
          <p:nvPr/>
        </p:nvSpPr>
        <p:spPr>
          <a:xfrm>
            <a:off x="1905000" y="3429000"/>
            <a:ext cx="8049904" cy="3200400"/>
          </a:xfrm>
          <a:prstGeom prst="rect">
            <a:avLst/>
          </a:prstGeom>
        </p:spPr>
        <p:txBody>
          <a:bodyPr vert="horz" lIns="91440" tIns="45720" rIns="91440" bIns="45720" rtlCol="0">
            <a:normAutofit fontScale="70000" lnSpcReduction="20000"/>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r>
              <a:rPr lang="en-US" dirty="0"/>
              <a:t>EMG/Nerve Conduction</a:t>
            </a:r>
          </a:p>
          <a:p>
            <a:pPr lvl="1"/>
            <a:r>
              <a:rPr lang="en-US" dirty="0"/>
              <a:t>Guidelines outlined in AANEM Monograph 2011 (also accepted by AAOS)</a:t>
            </a:r>
          </a:p>
          <a:p>
            <a:pPr lvl="2"/>
            <a:r>
              <a:rPr lang="en-US" dirty="0"/>
              <a:t>Median motor distal latency &gt; 4.5ms (8cm)</a:t>
            </a:r>
          </a:p>
          <a:p>
            <a:pPr lvl="2"/>
            <a:r>
              <a:rPr lang="en-US" dirty="0"/>
              <a:t>Sensory distal latency &gt; 2.3ms (8cm)</a:t>
            </a:r>
          </a:p>
          <a:p>
            <a:pPr lvl="2"/>
            <a:r>
              <a:rPr lang="en-US" dirty="0"/>
              <a:t>Temp sensitive</a:t>
            </a:r>
          </a:p>
          <a:p>
            <a:pPr lvl="1"/>
            <a:r>
              <a:rPr lang="en-US" dirty="0"/>
              <a:t>May be negative</a:t>
            </a:r>
          </a:p>
          <a:p>
            <a:pPr lvl="2"/>
            <a:r>
              <a:rPr lang="en-US" dirty="0"/>
              <a:t>PPV 86% / NPV 20%</a:t>
            </a:r>
          </a:p>
          <a:p>
            <a:pPr lvl="3"/>
            <a:r>
              <a:rPr lang="en-US" dirty="0"/>
              <a:t>Taylor-</a:t>
            </a:r>
            <a:r>
              <a:rPr lang="en-US" dirty="0" err="1"/>
              <a:t>Gjevre</a:t>
            </a:r>
            <a:r>
              <a:rPr lang="en-US" dirty="0"/>
              <a:t>  Can </a:t>
            </a:r>
            <a:r>
              <a:rPr lang="en-US" dirty="0" err="1"/>
              <a:t>Fam</a:t>
            </a:r>
            <a:r>
              <a:rPr lang="en-US" dirty="0"/>
              <a:t> Physician 2010</a:t>
            </a:r>
          </a:p>
          <a:p>
            <a:pPr lvl="2"/>
            <a:r>
              <a:rPr lang="en-US" dirty="0"/>
              <a:t>Surgery gets good results</a:t>
            </a:r>
          </a:p>
          <a:p>
            <a:pPr lvl="3"/>
            <a:r>
              <a:rPr lang="en-US" dirty="0" err="1"/>
              <a:t>Kitsis</a:t>
            </a:r>
            <a:r>
              <a:rPr lang="en-US" dirty="0"/>
              <a:t>  </a:t>
            </a:r>
            <a:r>
              <a:rPr lang="en-US" dirty="0" err="1"/>
              <a:t>Acta</a:t>
            </a:r>
            <a:r>
              <a:rPr lang="en-US" dirty="0"/>
              <a:t> </a:t>
            </a:r>
            <a:r>
              <a:rPr lang="en-US" dirty="0" err="1"/>
              <a:t>Orthop</a:t>
            </a:r>
            <a:r>
              <a:rPr lang="en-US" dirty="0"/>
              <a:t> </a:t>
            </a:r>
            <a:r>
              <a:rPr lang="en-US" dirty="0" err="1"/>
              <a:t>Belg</a:t>
            </a:r>
            <a:r>
              <a:rPr lang="en-US" dirty="0"/>
              <a:t> 2002</a:t>
            </a:r>
          </a:p>
          <a:p>
            <a:pPr lvl="2"/>
            <a:r>
              <a:rPr lang="en-US" dirty="0"/>
              <a:t>Ultrasound (median nerve area &gt;10mm2) – similar </a:t>
            </a:r>
            <a:r>
              <a:rPr lang="en-US" dirty="0" err="1"/>
              <a:t>sens</a:t>
            </a:r>
            <a:r>
              <a:rPr lang="en-US" dirty="0"/>
              <a:t>/spec as NCS</a:t>
            </a:r>
          </a:p>
          <a:p>
            <a:pPr lvl="3"/>
            <a:r>
              <a:rPr lang="en-US" dirty="0"/>
              <a:t>Fowler JBJS 2014</a:t>
            </a:r>
          </a:p>
          <a:p>
            <a:pPr lvl="2"/>
            <a:r>
              <a:rPr lang="en-US" dirty="0"/>
              <a:t>Carpal tunnel injection</a:t>
            </a:r>
          </a:p>
          <a:p>
            <a:pPr lvl="1"/>
            <a:endParaRPr lang="en-US" dirty="0"/>
          </a:p>
        </p:txBody>
      </p:sp>
    </p:spTree>
    <p:extLst>
      <p:ext uri="{BB962C8B-B14F-4D97-AF65-F5344CB8AC3E}">
        <p14:creationId xmlns:p14="http://schemas.microsoft.com/office/powerpoint/2010/main" val="256228481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r>
              <a:rPr lang="en-US" dirty="0"/>
              <a:t>Increased risk in those with wrist extension &gt; 20 degrees</a:t>
            </a:r>
          </a:p>
        </p:txBody>
      </p:sp>
      <p:pic>
        <p:nvPicPr>
          <p:cNvPr id="1331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9532" y="2899086"/>
            <a:ext cx="4936413" cy="29325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8435" y="243155"/>
            <a:ext cx="8884855" cy="23073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9"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78267" y="6248401"/>
            <a:ext cx="5162550" cy="371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20"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28347" y="3375134"/>
            <a:ext cx="3624943" cy="1752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798410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Carpal Tunnel</a:t>
            </a:r>
          </a:p>
        </p:txBody>
      </p:sp>
      <p:sp>
        <p:nvSpPr>
          <p:cNvPr id="3" name="Content Placeholder 2"/>
          <p:cNvSpPr>
            <a:spLocks noGrp="1"/>
          </p:cNvSpPr>
          <p:nvPr>
            <p:ph idx="1"/>
          </p:nvPr>
        </p:nvSpPr>
        <p:spPr>
          <a:xfrm>
            <a:off x="1981200" y="1600201"/>
            <a:ext cx="5791200" cy="4525963"/>
          </a:xfrm>
        </p:spPr>
        <p:txBody>
          <a:bodyPr>
            <a:normAutofit lnSpcReduction="10000"/>
          </a:bodyPr>
          <a:lstStyle/>
          <a:p>
            <a:r>
              <a:rPr lang="en-US" dirty="0"/>
              <a:t>Prospective Study 1200 cases of CTS</a:t>
            </a:r>
          </a:p>
          <a:p>
            <a:r>
              <a:rPr lang="en-US" dirty="0"/>
              <a:t>Mean age in 45 in FM and 44 in Males</a:t>
            </a:r>
          </a:p>
          <a:p>
            <a:r>
              <a:rPr lang="en-US" dirty="0"/>
              <a:t>Higher incidence in FM (1.4 per 1,000 </a:t>
            </a:r>
            <a:r>
              <a:rPr lang="en-US" dirty="0" err="1"/>
              <a:t>vs</a:t>
            </a:r>
            <a:r>
              <a:rPr lang="en-US" dirty="0"/>
              <a:t> 0.6 per 1,000 persons)</a:t>
            </a:r>
          </a:p>
          <a:p>
            <a:r>
              <a:rPr lang="en-US" dirty="0"/>
              <a:t>30% of FM and 20% of Males had Diabetes, thyroid disease or were obese</a:t>
            </a:r>
          </a:p>
          <a:p>
            <a:r>
              <a:rPr lang="en-US" dirty="0"/>
              <a:t>Identified Industries with highest AFE (Attributable Risk Fractions of CTS to work among exposed persons)</a:t>
            </a:r>
          </a:p>
        </p:txBody>
      </p:sp>
      <p:sp>
        <p:nvSpPr>
          <p:cNvPr id="4" name="TextBox 3"/>
          <p:cNvSpPr txBox="1"/>
          <p:nvPr/>
        </p:nvSpPr>
        <p:spPr>
          <a:xfrm>
            <a:off x="4724400" y="6027004"/>
            <a:ext cx="5638800" cy="830997"/>
          </a:xfrm>
          <a:prstGeom prst="rect">
            <a:avLst/>
          </a:prstGeom>
          <a:noFill/>
        </p:spPr>
        <p:txBody>
          <a:bodyPr wrap="square" rtlCol="0">
            <a:spAutoFit/>
          </a:bodyPr>
          <a:lstStyle/>
          <a:p>
            <a:r>
              <a:rPr lang="en-US" sz="1600" dirty="0"/>
              <a:t>National research Council, National Academy of Sciences.  Musculoskeletal disorders in the Workplace. National Academy press, 2001.</a:t>
            </a:r>
          </a:p>
        </p:txBody>
      </p:sp>
      <p:pic>
        <p:nvPicPr>
          <p:cNvPr id="5" name="Picture 4"/>
          <p:cNvPicPr>
            <a:picLocks noChangeAspect="1"/>
          </p:cNvPicPr>
          <p:nvPr/>
        </p:nvPicPr>
        <p:blipFill rotWithShape="1">
          <a:blip r:embed="rId2"/>
          <a:srcRect b="7895"/>
          <a:stretch/>
        </p:blipFill>
        <p:spPr>
          <a:xfrm>
            <a:off x="8229601" y="2133600"/>
            <a:ext cx="2313333" cy="2667000"/>
          </a:xfrm>
          <a:prstGeom prst="rect">
            <a:avLst/>
          </a:prstGeom>
        </p:spPr>
      </p:pic>
    </p:spTree>
    <p:extLst>
      <p:ext uri="{BB962C8B-B14F-4D97-AF65-F5344CB8AC3E}">
        <p14:creationId xmlns:p14="http://schemas.microsoft.com/office/powerpoint/2010/main" val="274387480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Carpal Tunnel and Work Relatedness</a:t>
            </a:r>
          </a:p>
        </p:txBody>
      </p:sp>
      <p:sp>
        <p:nvSpPr>
          <p:cNvPr id="3" name="Content Placeholder 2"/>
          <p:cNvSpPr>
            <a:spLocks noGrp="1"/>
          </p:cNvSpPr>
          <p:nvPr>
            <p:ph idx="1"/>
          </p:nvPr>
        </p:nvSpPr>
        <p:spPr/>
        <p:txBody>
          <a:bodyPr>
            <a:normAutofit/>
          </a:bodyPr>
          <a:lstStyle/>
          <a:p>
            <a:r>
              <a:rPr lang="en-US" dirty="0"/>
              <a:t>Incidence in general population 3.5-7%</a:t>
            </a:r>
          </a:p>
          <a:p>
            <a:pPr lvl="1"/>
            <a:r>
              <a:rPr lang="en-US" dirty="0"/>
              <a:t>Ferry S. Br J </a:t>
            </a:r>
            <a:r>
              <a:rPr lang="en-US" dirty="0" err="1"/>
              <a:t>Rheumatol</a:t>
            </a:r>
            <a:r>
              <a:rPr lang="en-US" dirty="0"/>
              <a:t> 1998</a:t>
            </a:r>
          </a:p>
          <a:p>
            <a:pPr lvl="1"/>
            <a:r>
              <a:rPr lang="en-US" dirty="0" err="1"/>
              <a:t>Papanicolau</a:t>
            </a:r>
            <a:r>
              <a:rPr lang="en-US" dirty="0"/>
              <a:t> J Hand </a:t>
            </a:r>
            <a:r>
              <a:rPr lang="en-US" dirty="0" err="1"/>
              <a:t>Surg</a:t>
            </a:r>
            <a:r>
              <a:rPr lang="en-US" dirty="0"/>
              <a:t> 2001</a:t>
            </a:r>
          </a:p>
          <a:p>
            <a:r>
              <a:rPr lang="en-US" dirty="0"/>
              <a:t>Incidence in </a:t>
            </a:r>
            <a:r>
              <a:rPr lang="en-US" dirty="0" err="1"/>
              <a:t>typers</a:t>
            </a:r>
            <a:r>
              <a:rPr lang="en-US" dirty="0"/>
              <a:t> - 3.5%</a:t>
            </a:r>
          </a:p>
          <a:p>
            <a:pPr lvl="1"/>
            <a:r>
              <a:rPr lang="en-US" dirty="0"/>
              <a:t>Stevens JC Neurology 2001</a:t>
            </a:r>
          </a:p>
          <a:p>
            <a:r>
              <a:rPr lang="en-US" dirty="0"/>
              <a:t>The American Conference for Governmental Industrial Hygienists (ACGIH) Threshold Limit Value (TLV) for hand activity level</a:t>
            </a:r>
          </a:p>
          <a:p>
            <a:pPr lvl="1"/>
            <a:r>
              <a:rPr lang="en-US" dirty="0"/>
              <a:t>CTS increases with each level</a:t>
            </a:r>
          </a:p>
          <a:p>
            <a:pPr lvl="3"/>
            <a:r>
              <a:rPr lang="en-US" dirty="0"/>
              <a:t>Burt </a:t>
            </a:r>
            <a:r>
              <a:rPr lang="en-US" dirty="0" err="1"/>
              <a:t>Occup</a:t>
            </a:r>
            <a:r>
              <a:rPr lang="en-US" dirty="0"/>
              <a:t> Environ Med 2013</a:t>
            </a:r>
          </a:p>
          <a:p>
            <a:pPr lvl="1"/>
            <a:r>
              <a:rPr lang="en-US" dirty="0"/>
              <a:t>Strain index (SI) useful to measure risk</a:t>
            </a:r>
          </a:p>
        </p:txBody>
      </p:sp>
    </p:spTree>
    <p:extLst>
      <p:ext uri="{BB962C8B-B14F-4D97-AF65-F5344CB8AC3E}">
        <p14:creationId xmlns:p14="http://schemas.microsoft.com/office/powerpoint/2010/main" val="3351767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Evidence Based Medicine in </a:t>
            </a:r>
            <a:br>
              <a:rPr lang="en-US" dirty="0"/>
            </a:br>
            <a:r>
              <a:rPr lang="en-US" dirty="0"/>
              <a:t>Worker’s Compensation</a:t>
            </a:r>
          </a:p>
        </p:txBody>
      </p:sp>
      <p:sp>
        <p:nvSpPr>
          <p:cNvPr id="3" name="Content Placeholder 2"/>
          <p:cNvSpPr>
            <a:spLocks noGrp="1"/>
          </p:cNvSpPr>
          <p:nvPr>
            <p:ph idx="1"/>
          </p:nvPr>
        </p:nvSpPr>
        <p:spPr/>
        <p:txBody>
          <a:bodyPr>
            <a:normAutofit/>
          </a:bodyPr>
          <a:lstStyle/>
          <a:p>
            <a:r>
              <a:rPr lang="en-US" dirty="0"/>
              <a:t>Gone are the days of “to a reasonable degree of medical certainty” and “in my opinion”</a:t>
            </a:r>
          </a:p>
          <a:p>
            <a:pPr lvl="1"/>
            <a:r>
              <a:rPr lang="en-US" dirty="0"/>
              <a:t>Now “to a reasonable degree of medical certainty and based on current review of the medical literature”</a:t>
            </a:r>
          </a:p>
          <a:p>
            <a:pPr lvl="1"/>
            <a:r>
              <a:rPr lang="en-US" dirty="0"/>
              <a:t>“In my opinion” is replaced by “based on current understanding of peer reviewed research”</a:t>
            </a:r>
          </a:p>
          <a:p>
            <a:endParaRPr lang="en-US" dirty="0"/>
          </a:p>
        </p:txBody>
      </p:sp>
      <p:pic>
        <p:nvPicPr>
          <p:cNvPr id="4" name="Picture 3">
            <a:extLst>
              <a:ext uri="{FF2B5EF4-FFF2-40B4-BE49-F238E27FC236}">
                <a16:creationId xmlns:a16="http://schemas.microsoft.com/office/drawing/2014/main" id="{A2D6AF10-DAB9-F710-5FE3-4F168B772A7F}"/>
              </a:ext>
            </a:extLst>
          </p:cNvPr>
          <p:cNvPicPr>
            <a:picLocks noChangeAspect="1"/>
          </p:cNvPicPr>
          <p:nvPr/>
        </p:nvPicPr>
        <p:blipFill>
          <a:blip r:embed="rId2"/>
          <a:stretch>
            <a:fillRect/>
          </a:stretch>
        </p:blipFill>
        <p:spPr>
          <a:xfrm>
            <a:off x="1624405" y="4671855"/>
            <a:ext cx="3104700" cy="2069800"/>
          </a:xfrm>
          <a:prstGeom prst="rect">
            <a:avLst/>
          </a:prstGeom>
        </p:spPr>
      </p:pic>
      <p:pic>
        <p:nvPicPr>
          <p:cNvPr id="5" name="Picture 4">
            <a:extLst>
              <a:ext uri="{FF2B5EF4-FFF2-40B4-BE49-F238E27FC236}">
                <a16:creationId xmlns:a16="http://schemas.microsoft.com/office/drawing/2014/main" id="{16061922-EF80-82F3-3E89-B1752622E293}"/>
              </a:ext>
            </a:extLst>
          </p:cNvPr>
          <p:cNvPicPr>
            <a:picLocks noChangeAspect="1"/>
          </p:cNvPicPr>
          <p:nvPr/>
        </p:nvPicPr>
        <p:blipFill>
          <a:blip r:embed="rId3"/>
          <a:stretch>
            <a:fillRect/>
          </a:stretch>
        </p:blipFill>
        <p:spPr>
          <a:xfrm>
            <a:off x="6255571" y="4376149"/>
            <a:ext cx="4205344" cy="2365506"/>
          </a:xfrm>
          <a:prstGeom prst="rect">
            <a:avLst/>
          </a:prstGeom>
        </p:spPr>
      </p:pic>
    </p:spTree>
    <p:extLst>
      <p:ext uri="{BB962C8B-B14F-4D97-AF65-F5344CB8AC3E}">
        <p14:creationId xmlns:p14="http://schemas.microsoft.com/office/powerpoint/2010/main" val="224906660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Carpal Tunnel and Obesity</a:t>
            </a:r>
          </a:p>
        </p:txBody>
      </p:sp>
      <p:sp>
        <p:nvSpPr>
          <p:cNvPr id="3" name="Content Placeholder 2"/>
          <p:cNvSpPr>
            <a:spLocks noGrp="1"/>
          </p:cNvSpPr>
          <p:nvPr>
            <p:ph idx="1"/>
          </p:nvPr>
        </p:nvSpPr>
        <p:spPr>
          <a:xfrm>
            <a:off x="1981200" y="1600201"/>
            <a:ext cx="5486400" cy="4525963"/>
          </a:xfrm>
        </p:spPr>
        <p:txBody>
          <a:bodyPr>
            <a:normAutofit fontScale="85000" lnSpcReduction="20000"/>
          </a:bodyPr>
          <a:lstStyle/>
          <a:p>
            <a:r>
              <a:rPr lang="en-US" dirty="0"/>
              <a:t>“Overweight” (BMI &gt; 25) – increased risk 1.5x</a:t>
            </a:r>
          </a:p>
          <a:p>
            <a:r>
              <a:rPr lang="en-US" dirty="0"/>
              <a:t>“Obese” (BMI &gt; 30) – increased risk 2x</a:t>
            </a:r>
          </a:p>
          <a:p>
            <a:pPr lvl="1"/>
            <a:r>
              <a:rPr lang="en-US" dirty="0"/>
              <a:t>Risk increased with each unit increase in BMI</a:t>
            </a:r>
          </a:p>
          <a:p>
            <a:pPr lvl="6"/>
            <a:r>
              <a:rPr lang="en-US" dirty="0"/>
              <a:t>Shiri et al. Obesity Reviews 2015</a:t>
            </a:r>
          </a:p>
          <a:p>
            <a:r>
              <a:rPr lang="en-US" dirty="0"/>
              <a:t>Obese – OR 2.29</a:t>
            </a:r>
          </a:p>
          <a:p>
            <a:r>
              <a:rPr lang="en-US" dirty="0"/>
              <a:t>Age &gt; 50 – OR 3.1</a:t>
            </a:r>
          </a:p>
          <a:p>
            <a:r>
              <a:rPr lang="en-US" dirty="0"/>
              <a:t>Highest “work-related” factor </a:t>
            </a:r>
          </a:p>
          <a:p>
            <a:pPr lvl="1"/>
            <a:r>
              <a:rPr lang="en-US" dirty="0"/>
              <a:t>Force worker rating (Borg) – OR 2.04</a:t>
            </a:r>
          </a:p>
          <a:p>
            <a:pPr lvl="1"/>
            <a:r>
              <a:rPr lang="en-US" dirty="0"/>
              <a:t>Repetition of forceful gripping &gt; 10/min – OR 1.45</a:t>
            </a:r>
          </a:p>
          <a:p>
            <a:pPr lvl="6"/>
            <a:r>
              <a:rPr lang="en-US" dirty="0"/>
              <a:t>Fan et al. Amer. J </a:t>
            </a:r>
            <a:r>
              <a:rPr lang="en-US" dirty="0" err="1"/>
              <a:t>Ind</a:t>
            </a:r>
            <a:r>
              <a:rPr lang="en-US" dirty="0"/>
              <a:t> Med 2015</a:t>
            </a:r>
          </a:p>
          <a:p>
            <a:pPr lvl="7"/>
            <a:endParaRPr lang="en-US" dirty="0"/>
          </a:p>
        </p:txBody>
      </p:sp>
      <p:pic>
        <p:nvPicPr>
          <p:cNvPr id="4" name="Picture 3"/>
          <p:cNvPicPr>
            <a:picLocks noChangeAspect="1"/>
          </p:cNvPicPr>
          <p:nvPr/>
        </p:nvPicPr>
        <p:blipFill>
          <a:blip r:embed="rId2"/>
          <a:stretch>
            <a:fillRect/>
          </a:stretch>
        </p:blipFill>
        <p:spPr>
          <a:xfrm>
            <a:off x="7620000" y="2819401"/>
            <a:ext cx="2822972" cy="1881981"/>
          </a:xfrm>
          <a:prstGeom prst="rect">
            <a:avLst/>
          </a:prstGeom>
        </p:spPr>
      </p:pic>
    </p:spTree>
    <p:extLst>
      <p:ext uri="{BB962C8B-B14F-4D97-AF65-F5344CB8AC3E}">
        <p14:creationId xmlns:p14="http://schemas.microsoft.com/office/powerpoint/2010/main" val="299453147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Carpal Tunnel Release</a:t>
            </a:r>
          </a:p>
        </p:txBody>
      </p:sp>
      <p:sp>
        <p:nvSpPr>
          <p:cNvPr id="3" name="Content Placeholder 2"/>
          <p:cNvSpPr>
            <a:spLocks noGrp="1"/>
          </p:cNvSpPr>
          <p:nvPr>
            <p:ph idx="1"/>
          </p:nvPr>
        </p:nvSpPr>
        <p:spPr>
          <a:xfrm>
            <a:off x="1981200" y="1600201"/>
            <a:ext cx="6019800" cy="4525963"/>
          </a:xfrm>
        </p:spPr>
        <p:txBody>
          <a:bodyPr>
            <a:normAutofit fontScale="92500" lnSpcReduction="10000"/>
          </a:bodyPr>
          <a:lstStyle/>
          <a:p>
            <a:r>
              <a:rPr lang="en-US" dirty="0"/>
              <a:t>Return to work is most influenced by surgeon recommendations (</a:t>
            </a:r>
            <a:r>
              <a:rPr lang="en-US" dirty="0" err="1"/>
              <a:t>Ratzon</a:t>
            </a:r>
            <a:r>
              <a:rPr lang="en-US" dirty="0"/>
              <a:t> et al </a:t>
            </a:r>
            <a:r>
              <a:rPr lang="en-US" dirty="0" err="1"/>
              <a:t>Occ</a:t>
            </a:r>
            <a:r>
              <a:rPr lang="en-US" dirty="0"/>
              <a:t> Med 2006).</a:t>
            </a:r>
          </a:p>
          <a:p>
            <a:pPr lvl="1"/>
            <a:r>
              <a:rPr lang="en-US" dirty="0"/>
              <a:t>Range 1-90 days, typically I wait 1-2 weeks for incision to heal, then can return to work. </a:t>
            </a:r>
          </a:p>
          <a:p>
            <a:pPr lvl="1"/>
            <a:r>
              <a:rPr lang="en-US" dirty="0"/>
              <a:t>Full duty depends on job demands and length of symptoms/weakness</a:t>
            </a:r>
          </a:p>
          <a:p>
            <a:r>
              <a:rPr lang="en-US" dirty="0"/>
              <a:t>Low morbidity </a:t>
            </a:r>
            <a:r>
              <a:rPr lang="en-US" dirty="0">
                <a:sym typeface="Wingdings" pitchFamily="2" charset="2"/>
              </a:rPr>
              <a:t> early return to work, little permanent impairment ratings if caught early before sensory/motor deficits</a:t>
            </a:r>
          </a:p>
          <a:p>
            <a:r>
              <a:rPr lang="en-US" dirty="0">
                <a:sym typeface="Wingdings" pitchFamily="2" charset="2"/>
              </a:rPr>
              <a:t>Longer duration of symptoms has been associated with poorer results</a:t>
            </a:r>
            <a:endParaRPr lang="en-US" dirty="0"/>
          </a:p>
        </p:txBody>
      </p:sp>
      <p:pic>
        <p:nvPicPr>
          <p:cNvPr id="1229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839" t="9873" r="20301" b="11048"/>
          <a:stretch/>
        </p:blipFill>
        <p:spPr bwMode="auto">
          <a:xfrm>
            <a:off x="7848600" y="4616364"/>
            <a:ext cx="2514600" cy="18674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00457" y="1905000"/>
            <a:ext cx="2200275" cy="2076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5341043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Carpal Tunnel</a:t>
            </a:r>
          </a:p>
        </p:txBody>
      </p:sp>
      <p:sp>
        <p:nvSpPr>
          <p:cNvPr id="3" name="Content Placeholder 2"/>
          <p:cNvSpPr>
            <a:spLocks noGrp="1"/>
          </p:cNvSpPr>
          <p:nvPr>
            <p:ph idx="1"/>
          </p:nvPr>
        </p:nvSpPr>
        <p:spPr>
          <a:xfrm>
            <a:off x="1981200" y="1600200"/>
            <a:ext cx="8229600" cy="5105400"/>
          </a:xfrm>
        </p:spPr>
        <p:txBody>
          <a:bodyPr>
            <a:normAutofit/>
          </a:bodyPr>
          <a:lstStyle/>
          <a:p>
            <a:r>
              <a:rPr lang="en-US" dirty="0"/>
              <a:t>Pre-surgery disability compensation had 5X odd of long term disability</a:t>
            </a:r>
          </a:p>
          <a:p>
            <a:pPr lvl="1"/>
            <a:r>
              <a:rPr lang="en-US" dirty="0"/>
              <a:t>Conclusion: “An integrated approach to CTS-related disability prevention could include identifying and addressing combined risk factors soon after claim filing, more efficient use of conservative treatments and appropriate work modifications to minimize early work loss, and, when indicated, timely surgical intervention.”</a:t>
            </a:r>
          </a:p>
          <a:p>
            <a:pPr lvl="3"/>
            <a:r>
              <a:rPr lang="en-US" dirty="0"/>
              <a:t>Spector Am J </a:t>
            </a:r>
            <a:r>
              <a:rPr lang="en-US" dirty="0" err="1"/>
              <a:t>Ind</a:t>
            </a:r>
            <a:r>
              <a:rPr lang="en-US" dirty="0"/>
              <a:t> Med 2012</a:t>
            </a:r>
          </a:p>
          <a:p>
            <a:pPr lvl="1"/>
            <a:endParaRPr lang="en-US" dirty="0"/>
          </a:p>
        </p:txBody>
      </p:sp>
    </p:spTree>
    <p:extLst>
      <p:ext uri="{BB962C8B-B14F-4D97-AF65-F5344CB8AC3E}">
        <p14:creationId xmlns:p14="http://schemas.microsoft.com/office/powerpoint/2010/main" val="69894376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Knee Osteoarthritis</a:t>
            </a:r>
          </a:p>
        </p:txBody>
      </p:sp>
      <p:sp>
        <p:nvSpPr>
          <p:cNvPr id="3" name="Content Placeholder 2"/>
          <p:cNvSpPr>
            <a:spLocks noGrp="1"/>
          </p:cNvSpPr>
          <p:nvPr>
            <p:ph idx="1"/>
          </p:nvPr>
        </p:nvSpPr>
        <p:spPr>
          <a:xfrm>
            <a:off x="1981200" y="1600201"/>
            <a:ext cx="4114800" cy="4525963"/>
          </a:xfrm>
        </p:spPr>
        <p:txBody>
          <a:bodyPr/>
          <a:lstStyle/>
          <a:p>
            <a:r>
              <a:rPr lang="en-US" dirty="0"/>
              <a:t>Very Common</a:t>
            </a:r>
          </a:p>
          <a:p>
            <a:pPr lvl="1"/>
            <a:r>
              <a:rPr lang="en-US" dirty="0"/>
              <a:t>Only going to get worse</a:t>
            </a:r>
          </a:p>
          <a:p>
            <a:r>
              <a:rPr lang="en-US" dirty="0"/>
              <a:t>Slippery slope</a:t>
            </a:r>
          </a:p>
        </p:txBody>
      </p:sp>
      <p:pic>
        <p:nvPicPr>
          <p:cNvPr id="4" name="Picture 3"/>
          <p:cNvPicPr>
            <a:picLocks noChangeAspect="1"/>
          </p:cNvPicPr>
          <p:nvPr/>
        </p:nvPicPr>
        <p:blipFill>
          <a:blip r:embed="rId2"/>
          <a:stretch>
            <a:fillRect/>
          </a:stretch>
        </p:blipFill>
        <p:spPr>
          <a:xfrm>
            <a:off x="8001000" y="1630639"/>
            <a:ext cx="2542252" cy="2316681"/>
          </a:xfrm>
          <a:prstGeom prst="rect">
            <a:avLst/>
          </a:prstGeom>
        </p:spPr>
      </p:pic>
      <p:pic>
        <p:nvPicPr>
          <p:cNvPr id="5" name="Picture 4"/>
          <p:cNvPicPr>
            <a:picLocks noChangeAspect="1"/>
          </p:cNvPicPr>
          <p:nvPr/>
        </p:nvPicPr>
        <p:blipFill>
          <a:blip r:embed="rId3"/>
          <a:stretch>
            <a:fillRect/>
          </a:stretch>
        </p:blipFill>
        <p:spPr>
          <a:xfrm>
            <a:off x="6597167" y="4267201"/>
            <a:ext cx="4044061" cy="2325859"/>
          </a:xfrm>
          <a:prstGeom prst="rect">
            <a:avLst/>
          </a:prstGeom>
        </p:spPr>
      </p:pic>
    </p:spTree>
    <p:extLst>
      <p:ext uri="{BB962C8B-B14F-4D97-AF65-F5344CB8AC3E}">
        <p14:creationId xmlns:p14="http://schemas.microsoft.com/office/powerpoint/2010/main" val="350044889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Meniscus Tears and Causation</a:t>
            </a:r>
          </a:p>
        </p:txBody>
      </p:sp>
      <p:sp>
        <p:nvSpPr>
          <p:cNvPr id="3" name="Content Placeholder 2"/>
          <p:cNvSpPr>
            <a:spLocks noGrp="1"/>
          </p:cNvSpPr>
          <p:nvPr>
            <p:ph idx="1"/>
          </p:nvPr>
        </p:nvSpPr>
        <p:spPr>
          <a:xfrm>
            <a:off x="1021976" y="1600200"/>
            <a:ext cx="6826624" cy="5105400"/>
          </a:xfrm>
        </p:spPr>
        <p:txBody>
          <a:bodyPr>
            <a:normAutofit fontScale="92500" lnSpcReduction="20000"/>
          </a:bodyPr>
          <a:lstStyle/>
          <a:p>
            <a:r>
              <a:rPr lang="en-US" dirty="0"/>
              <a:t>Employee should recall mechanism of injury</a:t>
            </a:r>
          </a:p>
          <a:p>
            <a:pPr lvl="1"/>
            <a:r>
              <a:rPr lang="en-US" dirty="0"/>
              <a:t>Should be a hazard </a:t>
            </a:r>
          </a:p>
          <a:p>
            <a:pPr lvl="1"/>
            <a:r>
              <a:rPr lang="en-US" dirty="0"/>
              <a:t>Car accidents, </a:t>
            </a:r>
            <a:r>
              <a:rPr lang="en-US" dirty="0" err="1"/>
              <a:t>etc</a:t>
            </a:r>
            <a:r>
              <a:rPr lang="en-US" dirty="0"/>
              <a:t> may be exempt due to speed of events and possible LOC</a:t>
            </a:r>
          </a:p>
          <a:p>
            <a:r>
              <a:rPr lang="en-US" dirty="0"/>
              <a:t>1236 meniscus tears to determine MOI</a:t>
            </a:r>
          </a:p>
          <a:p>
            <a:pPr lvl="1"/>
            <a:r>
              <a:rPr lang="en-US" dirty="0"/>
              <a:t>Sporting Injuries (32%)</a:t>
            </a:r>
          </a:p>
          <a:p>
            <a:pPr lvl="2"/>
            <a:r>
              <a:rPr lang="en-US" dirty="0" err="1"/>
              <a:t>Avg</a:t>
            </a:r>
            <a:r>
              <a:rPr lang="en-US" dirty="0"/>
              <a:t> age 33</a:t>
            </a:r>
          </a:p>
          <a:p>
            <a:pPr lvl="2"/>
            <a:r>
              <a:rPr lang="en-US" dirty="0"/>
              <a:t>10% while jogging or running without twisting mechanism</a:t>
            </a:r>
          </a:p>
          <a:p>
            <a:pPr lvl="1"/>
            <a:r>
              <a:rPr lang="en-US" dirty="0"/>
              <a:t>Non-sporting injury (39%)</a:t>
            </a:r>
          </a:p>
          <a:p>
            <a:pPr lvl="2"/>
            <a:r>
              <a:rPr lang="en-US" dirty="0" err="1"/>
              <a:t>Avg</a:t>
            </a:r>
            <a:r>
              <a:rPr lang="en-US" dirty="0"/>
              <a:t> age 41</a:t>
            </a:r>
          </a:p>
          <a:p>
            <a:pPr lvl="2"/>
            <a:r>
              <a:rPr lang="en-US" dirty="0"/>
              <a:t>Trauma (i.e. car accident = 28%) / Minor trauma (72%)</a:t>
            </a:r>
          </a:p>
          <a:p>
            <a:pPr lvl="2"/>
            <a:r>
              <a:rPr lang="en-US" dirty="0"/>
              <a:t>52% of minor trauma caused by squatting or getting up from squatting position</a:t>
            </a:r>
          </a:p>
          <a:p>
            <a:pPr lvl="1"/>
            <a:r>
              <a:rPr lang="en-US" dirty="0"/>
              <a:t>No injury (29%)</a:t>
            </a:r>
          </a:p>
          <a:p>
            <a:pPr lvl="2"/>
            <a:r>
              <a:rPr lang="en-US" dirty="0" err="1"/>
              <a:t>Avg</a:t>
            </a:r>
            <a:r>
              <a:rPr lang="en-US" dirty="0"/>
              <a:t> age 43</a:t>
            </a:r>
          </a:p>
          <a:p>
            <a:pPr lvl="3"/>
            <a:r>
              <a:rPr lang="en-US" dirty="0" err="1"/>
              <a:t>Drosos</a:t>
            </a:r>
            <a:r>
              <a:rPr lang="en-US" dirty="0"/>
              <a:t> Knee 2003</a:t>
            </a:r>
          </a:p>
        </p:txBody>
      </p:sp>
      <p:pic>
        <p:nvPicPr>
          <p:cNvPr id="5122" name="Picture 2" descr="https://encrypted-tbn3.gstatic.com/images?q=tbn:ANd9GcSb9WFxjdb73S15vZTAgZZ8GLBwbXdyNZZD6H4i1t5s5let9Mppx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05800" y="2133600"/>
            <a:ext cx="1924050" cy="2371726"/>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4" descr="data:image/jpeg;base64,/9j/4AAQSkZJRgABAQAAAQABAAD/2wCEAAkGBxQSEhQUEhQVFBQXFRQXFRUVFBYXGBUWFRUXGBUUFBUYHSggGBolHBUUITEiJSkrLi4uFx8zODMsNygtLysBCgoKDg0OGRAQGiwcHyQsLC4sLCwsLCwsLCwsLywsLDAvLCwsLCwvLCwsLCwsLCwsKywsLCwsLCwsLCwsLCwsLP/AABEIAL4BCQMBIgACEQEDEQH/xAAcAAABBQEBAQAAAAAAAAAAAAADAQIEBQYHAAj/xABEEAACAQIDBAYGBgkEAQUAAAABAgMAEQQSIQUxQVEGEyJhcYEyUpGSodEHFCNCYsFTcoKisdLh8PEVM7LiJENEk7PC/8QAGQEBAQADAQAAAAAAAAAAAAAAAAECAwQF/8QAJBEBAQACAgICAgIDAAAAAAAAAAECEQMhEjEEQRMicfAUUYH/2gAMAwEAAhEDEQA/AIK0QCmqKIBWLY8BTgK8BTwtEJanolKSFBZiAoFyTuAHGsTt7pA0pKR3WPl63e/P9WiNNiNtwIbZ855RqX+I0+Newm1cPIQpmETHd1yug94Agedq51iZ2VQQxvfhuHh/fLnUrBbWkIIJBK2DAgFHB3ZkOl9DqP41TbpmL2bLEudl7BNg6kMh8GGlBRqqOh/SnqT1bMVgbSRCSRCSf91CTrFr2lN7d/HcbR2GCWyBUdbFlGikHcy8LH++8m1GK9SWKkhgQRwNPAqKbSWp9q9ag8ooqimCiLQeIppFEppFVQiKYRRSKaRUDAKIopAKKooFAr1qdavWoGUhpxpDQMNNNPNNNA2mmnGkNFNpt6U000DqbYU1mpM1A1RTwK8opkUoeQxoQXAuVuBoLX1NgTqNKIMKIgqNKjr6SMBzym3t3U2TGhEZ9+UE25ngPM2HnRFD012noYl9FSM/e5FwvgAQfEjlWS2diVZirCxtccb21I8bXPlV7trD/wDhvKT2lxfVMfWfqHlb2uWH7ArL4L/cjA33ufAXqos+kGFaMmMKT1UskZI1zNI7NEfNEFqgbMFkZrXuQB32/wA1pMewKxyEnrRkVuBbqrGF92pUAKTv3bwb02FFAM7AdmRrqBYZnhmdNOWdKCrwckudrKrKilpBYCy6A2beCcwA5k12boZtXrcDHKTmbCt1Eh4vh2AKMe/Lu70rkO3AcO+KhW1nlGt9SigtGPCzhvd5VufoexA6zGQX0fDZh3mB9DbwkoN10g2LmD5dXQXUi3aQ7v4W8xWTiN66Fsh88GHYng0Ld+Vii377otYra2F6rEOvAnMPBv63oRHy17LRLV7LRQwKcKXLSWoHA0lIBQ8TikjF5GC33DibchvNFPNNNU79I1DW6trd+h9lrDcdL3qRhNtRSWFyhNtHXLv3WO4+2i9rECiqKEpo6UQtqQiiU0igGRTSKKRTbUAiKYwo+WmFaCOaaTR2WgOKgYWppakahk0UrNTc1MZqZnoLZIqyxxOIwWM6+MOMt7NkLKc4s1yLixud+tbFVoiirGKni+kvOftsNDIea3je/wCstqNN0h2digBKmIgIKt2GWQZlNwSSMxFwDYm1TZ8BHJ6caP8ArKD8SKzu2ujkILdUhVhEGAVmtmbEQRAkE2sBI50rLaaTD0fwk+Hmw+Hx0eWV45LTqyMkiFu2pOlypYG/A1X4L6Mp4WLsv1gblMDqwtfiAb61hf8AVWDWW5HC5v4b60GznxnVpNCCVe+UxvlbssQQdRxX4inSdi4vYzrOqMGRHYKrMhBV2to623XIueWvCoEySRGSGQFb2DLxDIeyw4XBv4gkcasjisTiFM00jMYZURwWzmIMxLhrHQG1wdQSpFwdCzbW1TiZp2VCb55AxJLZcxKheAF3tYd1Y3Qo8XIHMeYguihAb2LKoypmW/pBbLfiAOVbP6Ijlx5PAwYhT7qn8hWCxmBZM5tfIZATwvGUVj78gFbb6Lrq7SNpaCW5/WZFH/FqK63s4FMOB6s+cDu+zkt8T8apOk6f+R7R7D/WrjrrBwTewkJ/ZUJp5qKpsQ3Xsihh1hzsqsbZxdRZSdCQRu36ipbpcZbekALS5aJltod+6nZaojlKQrUjLTSlURpnCIztoFVmJ7gLmuc/6i0xLSHU89dOAA5ai/O3OuibYwxkw8yDe0bge6ayK7Bvho3VMxeJpFkW+ZGjRWlWS5ykZWbsgZuzcX1rDLLTZx4XPekjYUYlcLYZTfUAWHZ3WsWF9Nda2w6BRPBeWV82YMCq3RP1cwzaAAanSqnoDgMsTMuUyM5VXIBYL3X3C9/zqftHC7QilDQy9hBmlRjKoK345wUNxy1HcK1XPuuvHi/Wb+0GTAth26p2zlQvatYNcA5gO+/8aNG1S+k8xefVMuVQoPrrwffuuT/YqvWt2Ppx5zWViWGpb1HD07PVYi0lDz17NRDqQmm5qaWopWNBcU4tQ2NRUeSo7tRZ2qBLNRD3emZ6ivKaHnNFboJT1SjCOnhKyYgBajrKseJRpPQ6rtE7gq4nDlyfBSzeVWKx1SdM7x4frlUNk6xGUmwKTxtC1z3F0PiBRHHMbh+qnlj3lGdBbjluqnzsDV1hneOPIruFsA2ViATa2tjUFrHtH0iNWOp0HPfwAqFgsWVOZbXzaki91G8HuIvpUFzGSqFFLKhPaVSQGvbRhfUaDTdoOVaHo/iLyuoANsNMIb3GaVTFKigEkC/U5dLX0vrVBtWA5AV9EmQi2/IgBJPgGW9Quj8rKwBJs7BRY+i9ro68iDbdzoLCTHrNhMgNpBiZus/FHO8Ukb35BonH7QrYdE1UITayfYQnXeIUvKdObux8qxRiDPmCjMd9ha9+Ft2ptWt2W+VQAeyi7+bE9o27yag1M21LJK53tZbcAWa5/wD1V90ehRYI55LkqjOgJJCglruq3srEGxbfbjaud43EXYR7wt3e3hf4C/trabG2iVw0eYM5dFFgNFBYrv5X+BrTzZ+MdXxePytoc208O0jZw8VyTmYOqbzrmKldd+8C1SI8PG4vFKrjusw9sZb42ooioD7GilbtpECNc7hVK9+fePKt/qOf3eo82DbhZv1SD8N/woToRoQQe/SiJhL2TC4maQ31BJeMDX0ROHuL23AUTDxSI5GMaKwU+jEOB0sNSDb1SB3VqvPhG+fF5L9a/v8ApDdbqwAv2WFueh0rMbAxQiIjLKIGwxZJHsAZFGYgOd1xI/5bzXSMOmHdbRnfobaHXgTvrnXS3YGWGYRJYrL1iqo4C4IUD8LfCtefJMtN/Fw5Ybv2XCYlYmTI9h27ZSbG2/XjvFa2bHzTKYOqxecohinhMOgOVrhZHGfW4YWOmltbni8G02AC3ut7gcAeanhXTejPTJeqSPEjEYaVUCrKqsI30srE28NCCOVYY42XdbcuSZY6hWkxBVFxTB5FHpdWEOVrEAgcteA315gFXO2i62A3tbflHdxJ0FS8ec0kjsc2pu3MLpf2CoyQdcs6t6bQSLHa3ZbL2EXgDvHeTfjXXOo83PLeVqiwXTCJ5OrBMQLZVfKhuToAXa9r/q8tasNubf8Aqqrmd3Zr2QhCDbeW0FhVN0bwSYeR4SLs6q6FlGYKNGU8iMwPeKuulOwxiWjZSFBhUXOpV45HaUcgWSzDna3Om2CVsTaMONXQGKTcRpYnhYDwPfpuNPxmFeI9oacCNxoeDw8cMduzHHoFzMFuQb5sx+9exvvvWo2awxMZSQAkCxOna0uHFt1xlOnFu6qbZUNXjXsTAYpGjbep38xwPspRRQzTTRCKaRRVdiKgSirLECoUq1FQnFNo0i0PLQdMCU4JR8lOCVkxACUmJwayxvG/oupU+Y3jvG/yqSEpyrQcLm2FKs0uG3OucKLE52Cl1RALm7AdnxFZnCLmOXi2mvC5F/hevoTpDsDryssRCYhBZWYdl139XJ3cQw1U61zLa+yCsp6xTBKxJKyKCHO8lJlHbHHUX7zU0idi3UbNjlGpDYzCv+E4pEaN27rRsKyuw5RmjBF+redtOLNGvVk910q2w7NEkis6GJxlkQgkNlN10OXtA6gg3FVisqAiFcobexuSe4X/AMeNAbrQpyrqd5PL+9fbR/r1rHgtso9Y/Kq1YjcLzOijVnP8T5V0Hon0FeTLJjEyRjVYSO3Jy6wfcT8O831txaWJHQvZZWB8VPvkFkB/RkjPIe46DwHfV10dbNHh/wBWx8yGB7tam9L5cmExO67Yd41HLMCAQOF+2P2KqejGJBijYgXXLccluL28N9cXy+vF6PwZ7aHHziGJ5W3KpPieA8zYVgF2rn7Tt2mOpO4D5VsukMYnUwKCSHGYW0YDVdb6jUHyq92VsiODD5WUWI1WwsRyIqc1/LfGXqMvj4XhnlZ3fSP0bliVFZSG7xr/AIqbtrBdfZgbGsv0riBhYYVzC6ISoQgK2XXIy8jY6jdfjVf9H/S7rlCyuxfmRpr/AArGSeHj9Nt3M/L7Xuy44IWs8d5LntjQ2PAjcabtyRV7SlsvEnUjuJ317a6EnMNe8cahiUEEOLrxB4jiK0/kuP6umccv7MLs7Y0Um0WHZEecFQ2gu9jY30ABJ+FdCljxUf30kUekrLoRuvmQi3jY1Am6KhcX9myCKR0zhwTJlTIyCI7gLoL8fZWyg2YqA5b5deyTcd9q6plluWX+XDlhhZZlPfpjsXLmibPAyAg3aB0bKF1LAkIRa4Pomh9D9m4RGSKLDiR7StLPIrddc5WFzlUgEG1hppfiakY2YrGm7e6sCNCHUgqeYIDVWL0cnZlkhbJlto7uDoeyLgcQfPSujly1HH8fCZZaqxxWFZZikS9YCQOtJvbcbMoF73upuKbtbCy4UDMgIINiWvqLAiw0HA+d996rtvYthMvVqpxKhTI8cjANKLWDC1pSoVd9vhXo8PP1V8Q6oozu1yTbNa9+G4DjxrKXcas8ZMrFF0uwE7Y9ALAGNOqYkWAaNXdl5elwF761fdA1OGxMMOa6sGJGtrgjW3C5JqsfaWD2h1MRllVoTaJ9I85tZQL3vawC7iN1W/R7CNHjEaQ3VBfMTe6i7MSeeVarFb9OYgJInX7ysp/ZCEf/AGNVKm6rbpNJnWAHeua/jkhB/eD+yqxF0qkIRTSKJamkUFbiBrUZxUvFDWopqVkjyLQstSXFDtQdSyUoSjZaULWbEHJShKNlpctECApXjDDKyhhyYAj2Gi5aULQU79F8E1ycJBc8REoPtABFNXolgR/7WK/OxJ9pN6uwtLlqCFgdmQwf7MMcd95RFUnxIFzUoCiZacq1RzX6TcUUudReaFO4rFEXOnG/1hvZUPYEpRGHLT46EfCn/TDP9rHHwAD+8Mt/3aodhbVQKqSZlbsqGVA6sARYOvpBrC1xe9hpXF8nHyeh8XOY+3TIMb1T531DRpbuYDKfDcKz3SPpewuASSdABxp2OxkUkaFZAdCVINrBTZswIuLE8ayeMxyRIxj1kfQSka2v9zl5cta5pu9Oy2SbQ8bj8U6M92RCxjLfitcrr3b6q9hbQaBwV4aeI5VOWV2iWJbsS2aw11sfmajybOeJ7SDKTrw/jW+eMljlsyuUyjq+ydpiSME8QKmRwCQ+NqxWxMaoIQ3uRcCxsfPdWnwe0lU3b0QLnXlwrks77ejjn+vTRTSK2LW40RlUHgco/wA+yrPbWLEUZPPsgHm3E24cdOVYjZO0Q8wYaZmLNre5Jv8An8Kj9LtuHEY6HCobLGc8jHcO89wW5/aFdOGXWTj5cO8f4aFcLnEaxhwl+skndMuULcZYlOoY6jMeegqB0m6TQxGPDpoZCFAUFmC7hoPvNu7r3PcLaXSBpCuGgOduLD+Pco3k/MUo2WsYFrFyO0xHaYneVbf+zWzCZcuW76aOW48OPjj7/vaoxUTQrI8SKOriLuz5iAQtxDGAbk2Au1+I0PCRs9fr+AlCoI5njlALEsCysBddLWChrWG9Tv31B+kSed4Y44EJjZQs2RSz5kOgIG5GABvx3G3G02KHEEV0MJWNBlJsVyLYk23X1Ou4HXW9dbz2U6IbPEMkmHxCgT5h1cm+4K+ijd47QHHXlWo2ljkzsF4KVcg+mxPbA8B2f2jVH0h6UxIxGGKvKwCvMo0A9VG+8b8tPE1K6M7IeyyzArxSNt/czg6jfuOuutQXMt2sW32+JJZv3mNMK1LdaAy1kqORTSKLamkUFXit9RDUzGb6hmsayNamUr029B13LShaMVr2Ws2AWWly0TLS5aAYWlC0TLShaIHlr2Wi5a9loB5acBT8tLlorJfSF0UbHQp1WUTRt2cxyhkPpIWtpzHnzrG4H6MsXn+1VcvDq50Bv+IspsPAGuwqtOd1RWdyFVQSxO4Ab6wywlZ48lxctw+y8Lh8UuBlIklMZkyC4iEpF0Rr9qV8gLdrT0bKKynSoPJI2fIGTQZdARwsOFQ+k0U0u1JTAS0rTGSN1utgCCr3b0QoAGvK1aV9jZznxJDyWAYR3CFgNSCdf4Vo5fHCdOrgufJvbJwIbgKDJfgtwwP4SNQfGrT6rNNaJyB2S0bTAq/eAQDc8weVX+F2ZAis2RbrbKNSSSdLkm9W+xdhriDZh9oozKSToCd+/nXH+Xd1I75xam7WJw2xsUh+yCycew6nTnqRWo2VsCRoi+JlSNg4HVGxuDuuRxJq5250TKxO8fZkQFiqm4ewubcjaufxY6SUrGpLMzCyi5ueF+e81cpb7jGXHH1U/G4HF4OZwiNOFIIMSNIAHJy5so09E+ypGxuhmOlLyzsIHkIJZ7M+/wDRj0RyBI8Bat6mKGGjVIrNYaswOZnAGY9k25DfpahptuU3zJGPBmB/OujG8WM1XNnjzZd4zomytiRYVCsYJY2zyObu5HrHl3CwFHkS+hFxy30CLaEsjBVjTX8Z+VTnhdfTXKd2+4row5cL1HLycHJj3lFZNgQRYNIn6rbvANcD2VRY7oasx+1xWKceqXjt5jJb4VrMlNKVtaFFszo1h8OQY4xnH33OZvInRfICrBlqWy0FxUVEdaA61MYUBxQRGFDIqQ4oRFBVY4a1AarDaFVzVjVhj0ynsabRXaa9altS1sYEtXgKdXgKI9avWpwFetQJavBKeBSigblpQKdanAUELbG0UwsEs8lykSFiBva25F7ybAeNcdxHSDE4p8+IlfqyexHGci68FVfSt6x143re/TFcbKltuMuHDeHWj8wK4iNrE9VHfKVIUt42AI5W0HnUqy6dZ6CbORVed0F5buMxvlhTspfixaQSHU7hflYfSbpThYR2I/tNRb7u4i4NQcV0iUYZBGfTRDYbgoQKiDuCgeZasvs/Y/1ljiMQ5TDo1r8ZHH3E8OJ7q57lNuyYWSNJhsQ7RvNJAFzBequWBcudDbcBYk37hV50f2jmjzWtIEBzDcbNZ1PjcHyqgxeMuFXRI7khLXZrrYZiTxAt3b+VPwWM+rOYyS0TrdA2rAZr5c33tTx13Vy8uUt6dnDjZO6udv8ASkwQuz9p3D5eWYnTwt+VUvRTo8YIUk3TupOov1afdXuJGp9nCntseSWUTOFIX/aU2sCTfOQfSO7fppxq2lgneMkhmIvpcWN+4aVr8rrTb4Ty2qdpPiom1RWUC4KutiO4EjlUJtuFSc6spHMXGvG4uKYdqtESHXJY8t9VuL6UdoCMEsdLDjrx7qxmNy+lucx+1wemAisyHUEaD51puj/S8ygPJdmZgB+Ec9PGqvZewo8Th5DOiLKwGRreibacrk86pejkUsUywnqyWYAZWDEkG+XMNyixOnI1njNTpryu7+3p01l7rd3LupjCjMaG1eq8UFxQHFSHoL1BGcUB6kvQHoqM9AapD0FqCq2jVWxq12lVS1Y1YaTSV40l6K7cKW1IaUGtjW9S16loPClr1KKBQKW1eApwFA2nCvEV61BS9OtmnE7PxMSDM5jzovrPERIqjvJS3nXzFl7QPn7Ln8lr66Q1xb6T/o7kjeTE4OMvC92kiQXaJj6TKo1aMnXTUEnhugj9HOiqnBRs09pShbKNQiubon61jr424UvSidY2SFP9jDIEUevIQC7HvLMb9y99ZnYe1mSC1+0rhWB3gLawIP8AelW/Tlu2qgWuWkYd7kZb9+ULXNlO67cb1FZg8c0knaPG/t0t7DWpkdJJIBa5FwNb6EWv43H8ayWysPpfiTYH+J8BRE28kbllINgVXtbhawPj8zWjLj3enRhyeM7dQbEhQLWFr8NNDax/pVVjek4i0BtfeARv3HvrFQYzFYg2ijkck6ZI3a2nAgaCtPsL6NsXOQ2KP1deN2DzEcgouqeJJ8DScGVZZfKxnpQ7T2n1hvbUkC1zrvtmPDcfZV10Z2NEAGNrk6k2ufz56U76V9nRYX6jBh1CL/5DtxZ2JiUO7febQi/luqFgoZZFUFsi2F7HWw5W/OseXj8etnDy+f7WNPicQjXiisYwftHJOv4EPxPs41L6MYBWZsRlAGqRN6w3M45LvA59o8qqdj7NOKfqkumHjNpWBtfj1Snmb68gSd5FbsoFAVQFUAAACwAGgAHKt3x+Lf7Vo+VzdeE/6E1NNK1NNdjgMcUBxR3FBcVKI7igOKkPQHoqM9AapDigPQVe0xVM9Xe0t1UbmsasNJpKaWpM1FdzJpaCcXH66e+vzr312P8ASJ7wrY1jinVFO0Ih98eVz+VeG0YvW/db5VBLApbVE/1GL1j7j/Kn/X4/W/db5UEoUtRRtCPmfdb5Uo2gn4vcf5UEoUtRDtFOT+43yrw2knJ/cNBMpytUP/Uk5P7hpBtNPVf3R86CL0m2Fh8TE7zQJK6I7IxFmBC3AzixtcDS9q4Vt+XrcSeVlHllFtPCu39JdtKmGmCi8hiYKhOUnOCtxYE79L2tewuL1wXA7UiM6yMxCkAknWxtoLC+4AVq5Jfpv4bPVre/RrsDrp+scfZQW0O5pT6II7t58uddYygbgB4AVkfo/wBqxHBIYlchnlLNlUZ2DkFh2t1gB5VoTtIeo/sX+assJqMOXLyyTWkPM0MtUJ9qD1H/AHf5qw20/pPwZzR9Y2Rjl6yCN2bI3EdYFAax4ZvA1m1s50ixL4naLyOpyqRHEDbSNW0ax0NznbhvA4VcbO2Q0r9UnZJAMj7+qQ6X72OthxI5A1XdNHOz8XB9WVJOtZ1VH+0OaN1UL2cpU9sXS11I3nhtOj2OaKECSK0zEtLlcMCxNhY8gAABwrk/DllnvL07v8jHDj1h7XGDwSQRrFEuVF3DvOpZjxYnUnjSPUVtqsf/AEj7w+VAk2m/6L98fKupxdpbUM1BbajcYv3/APrQ22m36L9//rQTyaG1QG2m/wCi/f8A+tDbaT/oh7//AFpsTHFR3qI+0n/Rfvn+Wo0m03/Rj3j/ACUEySo71Bl2nJ+j+J/lqLJtKT9GPa3yqbUXaZ7NZ6V6mY/Gykeio96qGWSTkPYalVLaSm9ZVc0knd7D86b1snd7D86g7mMN/dhStCF9IgeJA+NYyXbUjelKfKyj4VFM6tvse/T871s0xbeTHQLoZE04L2vblqPJt6AbiSfAD/kayQycbeeU+zSnLk5D3f4aVdDQS9KVHoov7Uq/w0qG/SmRvR6pfCxv7SargV5D2KPbcUXrDwH/AB/JaCYOkOIbcy+xPh2aeNt4n1gP2U/iQKr8hJ1JHcCB8LU6PDC2gPkR+QoJn+vz29InwEX5i1qZ/rmIO5nv3dV+SUwQjlr+sacIhcWv5M3xAojw21ivWf3U/kr0m18V6721ueyLeQWlkjXmR33b50KdVF/j6R+F9KB+yoYsZMGfFk4yO8awlwoEbEMbgLmJNhYjdYUTZn0XLC00mIeBVcsyoY86wgKzX6xwuUXtysBbvo+AwjK322Fwq9q0AjgWTEEqVJxUkz/ZpruuN7LxFjutq7EXFw5ZYwC6xhwbFmCtfJIdARqfAm43Uo590iilwccb4fESmDM0ZDWNntnzKy2zI4LMDbh3iq7DbemIuZZT4Nw5m1b3avQnNhJIIurXKynDRgFY41Q6KbkkuwJzNxNjbffnHVtA5jmQo671YWPiOY791QSV6RlXDTNO0Sm8igkllH3AvfouumtS+iePw3Wloej+IW97SqlyoPqmXKF3/dap/QhkOKJ0B6tgpGpvdb5e+1+fGh4noziZJZDisTjcYisckYU4aNhwVwlusPeuUabz6NXQ2iRwMymTMzohk6mZ1LRKvZDGJSQCbmx4231zjpvh8bhZJJsskeHzDWOYsikki4F7oCRuN7abrgC82NEWLQy4doY3KKkUA6tFjB1kl3NKLlgWPZPYGXiehQYqN1ZHKnfdX9VibAhtGFtOVTQ+fo+kUh/9WX/5G+dHXash3SS+cjV2DE/R5s2S5+rKpPGNnT2BTb4Vyvb+xIsNinhhk6xBYhiQSpI1RiNCR+YoI649uLyebt8LGvHGHgX99v5qU4bTevDiOVCfD+HtFFe+tnm3vt86a2M7299vnQnhb/GtBZGpoGbFD8XvN86G04/F7x+dDaBj/ihNGw/xTSnyz8s3vf1oDyE8SPOlynx8qQo3KoATg8zUR0PP41YFTu3edAkgfgCfDWpoRerbmd/PjXuoPP8Ae/rRhCx4EeRp/wBXbv8AjQa/qRwA8b07KOC3+Ip+c/0H+KehJ3W8xetmkMjJHDd4ACiqxvw48QKMAee6iA38e+rpAlQ93tFSo4iBrbdwoSqG3gbt1tPZSphkvbKL+HhTQlgrzHmfy/Oiqy8x7R5a2qIiKLaWvyA0tRzhFtfhvtYUBwijfbfz19m/n7KRpV3annxPnl03c6jdUMuYAaMRuF+/TdUlYb2ueGn9fhQDkdeGveCb/wBKrMbtBEv2xfkLn4jyq9iisOFiOV+7Wq9ui+GJAAZTp6DabvxX40olbQ6Vw9h+rkJUWRVuQtrFXkDWG8k2XNc21tvmbI+kkZurlMTjXLKWMJKgi2dJF0ax4HWx3bqqD0ZRmOSSQW0OYKb+wCvT7LEVg1mvaxsAdRfUU0jWz/SbgE9KYE8ow7n2hbfGsj0v6Xw44RHDqbozBmdGXskaLqBxF+IpAijWw3X3f1qs2zi0IAAOh4gfkalkiw1MWTbMqnmCL7vOjrtyYkjrGA3WEjC3leqQsP7Ar2HNje3wpKvi0MGCDsHaVywUqL4h9FIKm2umh31ZnESLoJ5W7himYjyzX/zVL9YGTVR/elRcVILaKBrVtXxXOK2n1gKuZ5LaW+sTWJ5FVexrO4sqD2IwgsNAGNtTvJO/50xHPC3soDm+v+dNKx2eKUMUeS/H50hx34FPmajZ9KZ1p7qhpL+v/g+P9Ka+0BxQ+9/SojSGk30RIbHLwQ+0fDShSOG+4w8ClAY25/ChdZeijtAvJ7/sn86G0YGhPtS350JpbG1t1CkkNAYMOa+21LmTmvtqGwoLKKmhbkL6wt4j4a0vZqmKin9TU0P/2Q=="/>
          <p:cNvSpPr>
            <a:spLocks noChangeAspect="1" noChangeArrowheads="1"/>
          </p:cNvSpPr>
          <p:nvPr/>
        </p:nvSpPr>
        <p:spPr bwMode="auto">
          <a:xfrm>
            <a:off x="16414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12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5763" y="4961540"/>
            <a:ext cx="2524125" cy="1809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5809761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Knee Osteoarthritis – Risk Factors</a:t>
            </a:r>
          </a:p>
        </p:txBody>
      </p:sp>
      <p:sp>
        <p:nvSpPr>
          <p:cNvPr id="3" name="Content Placeholder 2"/>
          <p:cNvSpPr>
            <a:spLocks noGrp="1"/>
          </p:cNvSpPr>
          <p:nvPr>
            <p:ph idx="1"/>
          </p:nvPr>
        </p:nvSpPr>
        <p:spPr>
          <a:xfrm>
            <a:off x="1981200" y="1600200"/>
            <a:ext cx="5715000" cy="5257800"/>
          </a:xfrm>
        </p:spPr>
        <p:txBody>
          <a:bodyPr>
            <a:normAutofit fontScale="92500" lnSpcReduction="20000"/>
          </a:bodyPr>
          <a:lstStyle/>
          <a:p>
            <a:r>
              <a:rPr lang="en-US" dirty="0"/>
              <a:t>Obesity: </a:t>
            </a:r>
          </a:p>
          <a:p>
            <a:pPr marL="457200" lvl="1" indent="0">
              <a:buNone/>
            </a:pPr>
            <a:r>
              <a:rPr lang="en-US" dirty="0"/>
              <a:t>FM OR=17.6; M OR=12.6</a:t>
            </a:r>
          </a:p>
          <a:p>
            <a:r>
              <a:rPr lang="en-US" dirty="0"/>
              <a:t>Genetic Predisposition: </a:t>
            </a:r>
          </a:p>
          <a:p>
            <a:pPr marL="457200" lvl="1" indent="0">
              <a:buNone/>
            </a:pPr>
            <a:r>
              <a:rPr lang="en-US" dirty="0"/>
              <a:t>FM OR=2.2; M OR=2.4</a:t>
            </a:r>
          </a:p>
          <a:p>
            <a:r>
              <a:rPr lang="en-US" dirty="0"/>
              <a:t>Malalignment: </a:t>
            </a:r>
          </a:p>
          <a:p>
            <a:pPr marL="457200" lvl="1" indent="0">
              <a:buNone/>
            </a:pPr>
            <a:r>
              <a:rPr lang="en-US" dirty="0"/>
              <a:t>FM OR=11.5</a:t>
            </a:r>
          </a:p>
          <a:p>
            <a:r>
              <a:rPr lang="en-US" dirty="0"/>
              <a:t>Squatting: &gt;8934 hours/life </a:t>
            </a:r>
          </a:p>
          <a:p>
            <a:pPr marL="457200" lvl="1" indent="0">
              <a:buNone/>
            </a:pPr>
            <a:r>
              <a:rPr lang="en-US" dirty="0"/>
              <a:t>OR =2.5</a:t>
            </a:r>
          </a:p>
          <a:p>
            <a:r>
              <a:rPr lang="en-US" dirty="0"/>
              <a:t>Carrying/Lifting: &gt;1088 tons/life </a:t>
            </a:r>
          </a:p>
          <a:p>
            <a:r>
              <a:rPr lang="en-US" dirty="0"/>
              <a:t>OR=2.1</a:t>
            </a:r>
          </a:p>
          <a:p>
            <a:r>
              <a:rPr lang="en-US" dirty="0"/>
              <a:t>Sports &gt; 1400 hours/life </a:t>
            </a:r>
          </a:p>
          <a:p>
            <a:pPr marL="0" indent="0">
              <a:buNone/>
            </a:pPr>
            <a:r>
              <a:rPr lang="en-US" dirty="0"/>
              <a:t>	OR=2.5</a:t>
            </a:r>
          </a:p>
          <a:p>
            <a:pPr lvl="5"/>
            <a:r>
              <a:rPr lang="en-US" dirty="0" err="1"/>
              <a:t>Klussman</a:t>
            </a:r>
            <a:r>
              <a:rPr lang="en-US" dirty="0"/>
              <a:t> et al. Arthritis Res and </a:t>
            </a:r>
            <a:r>
              <a:rPr lang="en-US" dirty="0" err="1"/>
              <a:t>Ther</a:t>
            </a:r>
            <a:r>
              <a:rPr lang="en-US" dirty="0"/>
              <a:t> 2010</a:t>
            </a:r>
          </a:p>
        </p:txBody>
      </p:sp>
      <p:pic>
        <p:nvPicPr>
          <p:cNvPr id="5" name="Picture 4"/>
          <p:cNvPicPr>
            <a:picLocks noChangeAspect="1"/>
          </p:cNvPicPr>
          <p:nvPr/>
        </p:nvPicPr>
        <p:blipFill>
          <a:blip r:embed="rId2"/>
          <a:stretch>
            <a:fillRect/>
          </a:stretch>
        </p:blipFill>
        <p:spPr>
          <a:xfrm>
            <a:off x="7239000" y="1417639"/>
            <a:ext cx="3225030" cy="2322851"/>
          </a:xfrm>
          <a:prstGeom prst="rect">
            <a:avLst/>
          </a:prstGeom>
        </p:spPr>
      </p:pic>
      <p:pic>
        <p:nvPicPr>
          <p:cNvPr id="6" name="Picture 5"/>
          <p:cNvPicPr>
            <a:picLocks noChangeAspect="1"/>
          </p:cNvPicPr>
          <p:nvPr/>
        </p:nvPicPr>
        <p:blipFill>
          <a:blip r:embed="rId3"/>
          <a:stretch>
            <a:fillRect/>
          </a:stretch>
        </p:blipFill>
        <p:spPr>
          <a:xfrm>
            <a:off x="7193279" y="4495800"/>
            <a:ext cx="3316472" cy="1474380"/>
          </a:xfrm>
          <a:prstGeom prst="rect">
            <a:avLst/>
          </a:prstGeom>
        </p:spPr>
      </p:pic>
    </p:spTree>
    <p:extLst>
      <p:ext uri="{BB962C8B-B14F-4D97-AF65-F5344CB8AC3E}">
        <p14:creationId xmlns:p14="http://schemas.microsoft.com/office/powerpoint/2010/main" val="18925394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can Evidence Based Medicine be used in Workers Compensation?</a:t>
            </a:r>
          </a:p>
        </p:txBody>
      </p:sp>
      <p:sp>
        <p:nvSpPr>
          <p:cNvPr id="3" name="Content Placeholder 2"/>
          <p:cNvSpPr>
            <a:spLocks noGrp="1"/>
          </p:cNvSpPr>
          <p:nvPr>
            <p:ph idx="1"/>
          </p:nvPr>
        </p:nvSpPr>
        <p:spPr>
          <a:xfrm>
            <a:off x="462579" y="1825624"/>
            <a:ext cx="10891221" cy="4768813"/>
          </a:xfrm>
        </p:spPr>
        <p:txBody>
          <a:bodyPr>
            <a:normAutofit fontScale="70000" lnSpcReduction="20000"/>
          </a:bodyPr>
          <a:lstStyle/>
          <a:p>
            <a:pPr lvl="1"/>
            <a:r>
              <a:rPr lang="en-US" dirty="0"/>
              <a:t>Prevention</a:t>
            </a:r>
          </a:p>
          <a:p>
            <a:pPr lvl="2"/>
            <a:r>
              <a:rPr lang="en-US" dirty="0"/>
              <a:t>Identify “at risk” jobs and modify</a:t>
            </a:r>
          </a:p>
          <a:p>
            <a:pPr lvl="2"/>
            <a:r>
              <a:rPr lang="en-US" dirty="0"/>
              <a:t>Ergonomic assessments/job rotation</a:t>
            </a:r>
          </a:p>
          <a:p>
            <a:pPr lvl="1"/>
            <a:r>
              <a:rPr lang="en-US" dirty="0"/>
              <a:t>Diagnosis</a:t>
            </a:r>
          </a:p>
          <a:p>
            <a:pPr lvl="2"/>
            <a:r>
              <a:rPr lang="en-US" dirty="0"/>
              <a:t>Accurate diagnosis is essential for appropriate treatment and to address causation</a:t>
            </a:r>
          </a:p>
          <a:p>
            <a:pPr lvl="1"/>
            <a:r>
              <a:rPr lang="en-US" dirty="0"/>
              <a:t>Causation </a:t>
            </a:r>
          </a:p>
          <a:p>
            <a:pPr lvl="2"/>
            <a:r>
              <a:rPr lang="en-US" dirty="0"/>
              <a:t>Did pathology come from work injury?</a:t>
            </a:r>
          </a:p>
          <a:p>
            <a:pPr lvl="2"/>
            <a:r>
              <a:rPr lang="en-US" dirty="0"/>
              <a:t>Likelihood that pathology was pre-existing</a:t>
            </a:r>
          </a:p>
          <a:p>
            <a:pPr lvl="3"/>
            <a:r>
              <a:rPr lang="en-US" dirty="0"/>
              <a:t>Was injury mechanism appropriate to cause the pathology present</a:t>
            </a:r>
          </a:p>
          <a:p>
            <a:pPr lvl="1"/>
            <a:r>
              <a:rPr lang="en-US" dirty="0"/>
              <a:t>Appropriate treatment</a:t>
            </a:r>
          </a:p>
          <a:p>
            <a:pPr lvl="2"/>
            <a:r>
              <a:rPr lang="en-US" dirty="0"/>
              <a:t>Surgery vs no surgery</a:t>
            </a:r>
          </a:p>
          <a:p>
            <a:pPr lvl="2"/>
            <a:r>
              <a:rPr lang="en-US" dirty="0"/>
              <a:t>If surgical – what is the right surgery?</a:t>
            </a:r>
          </a:p>
          <a:p>
            <a:pPr lvl="1"/>
            <a:r>
              <a:rPr lang="en-US" dirty="0"/>
              <a:t>Time to MMI estimation</a:t>
            </a:r>
          </a:p>
          <a:p>
            <a:pPr lvl="2"/>
            <a:r>
              <a:rPr lang="en-US" dirty="0"/>
              <a:t>Typical recovery time in general population</a:t>
            </a:r>
          </a:p>
          <a:p>
            <a:pPr lvl="1"/>
            <a:r>
              <a:rPr lang="en-US" dirty="0"/>
              <a:t>Permanent partial disability and ratings</a:t>
            </a:r>
          </a:p>
          <a:p>
            <a:pPr lvl="2"/>
            <a:r>
              <a:rPr lang="en-US" dirty="0"/>
              <a:t>What are normal limitations in general population</a:t>
            </a:r>
          </a:p>
          <a:p>
            <a:pPr lvl="3"/>
            <a:r>
              <a:rPr lang="en-US" dirty="0"/>
              <a:t>Removes secondary gain</a:t>
            </a:r>
          </a:p>
          <a:p>
            <a:pPr lvl="1"/>
            <a:r>
              <a:rPr lang="en-US" dirty="0"/>
              <a:t>Cost savings</a:t>
            </a:r>
          </a:p>
          <a:p>
            <a:pPr lvl="2"/>
            <a:r>
              <a:rPr lang="en-US" dirty="0"/>
              <a:t>Reduce unnecessary testing/treatment</a:t>
            </a:r>
          </a:p>
          <a:p>
            <a:pPr lvl="2"/>
            <a:r>
              <a:rPr lang="en-US" dirty="0"/>
              <a:t>Improve outcomes</a:t>
            </a:r>
          </a:p>
          <a:p>
            <a:endParaRPr lang="en-US" dirty="0"/>
          </a:p>
          <a:p>
            <a:endParaRPr lang="en-US" dirty="0"/>
          </a:p>
        </p:txBody>
      </p:sp>
      <p:pic>
        <p:nvPicPr>
          <p:cNvPr id="4" name="Picture 3"/>
          <p:cNvPicPr>
            <a:picLocks noChangeAspect="1"/>
          </p:cNvPicPr>
          <p:nvPr/>
        </p:nvPicPr>
        <p:blipFill>
          <a:blip r:embed="rId2"/>
          <a:stretch>
            <a:fillRect/>
          </a:stretch>
        </p:blipFill>
        <p:spPr>
          <a:xfrm>
            <a:off x="8173122" y="3950306"/>
            <a:ext cx="3832641" cy="2542569"/>
          </a:xfrm>
          <a:prstGeom prst="rect">
            <a:avLst/>
          </a:prstGeom>
        </p:spPr>
      </p:pic>
      <p:pic>
        <p:nvPicPr>
          <p:cNvPr id="5" name="Picture 4">
            <a:extLst>
              <a:ext uri="{FF2B5EF4-FFF2-40B4-BE49-F238E27FC236}">
                <a16:creationId xmlns:a16="http://schemas.microsoft.com/office/drawing/2014/main" id="{EF6DEF0D-D4A8-2E40-3B5E-4F0BA2B1B8BC}"/>
              </a:ext>
            </a:extLst>
          </p:cNvPr>
          <p:cNvPicPr>
            <a:picLocks noChangeAspect="1"/>
          </p:cNvPicPr>
          <p:nvPr/>
        </p:nvPicPr>
        <p:blipFill>
          <a:blip r:embed="rId3"/>
          <a:stretch>
            <a:fillRect/>
          </a:stretch>
        </p:blipFill>
        <p:spPr>
          <a:xfrm>
            <a:off x="8929811" y="1481230"/>
            <a:ext cx="2572735" cy="2249619"/>
          </a:xfrm>
          <a:prstGeom prst="rect">
            <a:avLst/>
          </a:prstGeom>
        </p:spPr>
      </p:pic>
    </p:spTree>
    <p:extLst>
      <p:ext uri="{BB962C8B-B14F-4D97-AF65-F5344CB8AC3E}">
        <p14:creationId xmlns:p14="http://schemas.microsoft.com/office/powerpoint/2010/main" val="32516747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5C736B-C47A-912F-6034-D97554228C22}"/>
              </a:ext>
            </a:extLst>
          </p:cNvPr>
          <p:cNvSpPr>
            <a:spLocks noGrp="1"/>
          </p:cNvSpPr>
          <p:nvPr>
            <p:ph type="title"/>
          </p:nvPr>
        </p:nvSpPr>
        <p:spPr/>
        <p:txBody>
          <a:bodyPr/>
          <a:lstStyle/>
          <a:p>
            <a:r>
              <a:rPr lang="en-US" dirty="0"/>
              <a:t>KEY POINT</a:t>
            </a:r>
          </a:p>
        </p:txBody>
      </p:sp>
      <p:sp>
        <p:nvSpPr>
          <p:cNvPr id="3" name="Content Placeholder 2">
            <a:extLst>
              <a:ext uri="{FF2B5EF4-FFF2-40B4-BE49-F238E27FC236}">
                <a16:creationId xmlns:a16="http://schemas.microsoft.com/office/drawing/2014/main" id="{A4BEAE02-C7A2-AC4C-36C4-248F288F80FA}"/>
              </a:ext>
            </a:extLst>
          </p:cNvPr>
          <p:cNvSpPr>
            <a:spLocks noGrp="1"/>
          </p:cNvSpPr>
          <p:nvPr>
            <p:ph idx="1"/>
          </p:nvPr>
        </p:nvSpPr>
        <p:spPr/>
        <p:txBody>
          <a:bodyPr>
            <a:normAutofit lnSpcReduction="10000"/>
          </a:bodyPr>
          <a:lstStyle/>
          <a:p>
            <a:r>
              <a:rPr lang="en-US" dirty="0"/>
              <a:t>This is EVIDENCE! </a:t>
            </a:r>
          </a:p>
          <a:p>
            <a:r>
              <a:rPr lang="en-US" dirty="0"/>
              <a:t>This is more valuable that one person’s opinion</a:t>
            </a:r>
          </a:p>
          <a:p>
            <a:r>
              <a:rPr lang="en-US" dirty="0"/>
              <a:t>Research studies from reputable journals are scrutinized by peer review process</a:t>
            </a:r>
          </a:p>
          <a:p>
            <a:pPr lvl="1"/>
            <a:r>
              <a:rPr lang="en-US" dirty="0"/>
              <a:t>Generally accepted conclusions</a:t>
            </a:r>
          </a:p>
          <a:p>
            <a:pPr lvl="1"/>
            <a:r>
              <a:rPr lang="en-US" dirty="0"/>
              <a:t>Statistics are appropriate</a:t>
            </a:r>
          </a:p>
          <a:p>
            <a:r>
              <a:rPr lang="en-US" dirty="0"/>
              <a:t>Medical evidence is independent of:</a:t>
            </a:r>
          </a:p>
          <a:p>
            <a:pPr lvl="1"/>
            <a:r>
              <a:rPr lang="en-US" dirty="0"/>
              <a:t>State laws</a:t>
            </a:r>
          </a:p>
          <a:p>
            <a:pPr lvl="1"/>
            <a:r>
              <a:rPr lang="en-US" dirty="0"/>
              <a:t>Requesting party</a:t>
            </a:r>
          </a:p>
          <a:p>
            <a:pPr lvl="1"/>
            <a:r>
              <a:rPr lang="en-US" dirty="0"/>
              <a:t>Employer bias</a:t>
            </a:r>
          </a:p>
        </p:txBody>
      </p:sp>
      <p:pic>
        <p:nvPicPr>
          <p:cNvPr id="4" name="Picture 3">
            <a:extLst>
              <a:ext uri="{FF2B5EF4-FFF2-40B4-BE49-F238E27FC236}">
                <a16:creationId xmlns:a16="http://schemas.microsoft.com/office/drawing/2014/main" id="{10EB9F4E-D894-5732-F927-E4388ADC54F1}"/>
              </a:ext>
            </a:extLst>
          </p:cNvPr>
          <p:cNvPicPr>
            <a:picLocks noChangeAspect="1"/>
          </p:cNvPicPr>
          <p:nvPr/>
        </p:nvPicPr>
        <p:blipFill>
          <a:blip r:embed="rId2"/>
          <a:stretch>
            <a:fillRect/>
          </a:stretch>
        </p:blipFill>
        <p:spPr>
          <a:xfrm>
            <a:off x="7366652" y="3673736"/>
            <a:ext cx="4572991" cy="3050185"/>
          </a:xfrm>
          <a:prstGeom prst="rect">
            <a:avLst/>
          </a:prstGeom>
        </p:spPr>
      </p:pic>
    </p:spTree>
    <p:extLst>
      <p:ext uri="{BB962C8B-B14F-4D97-AF65-F5344CB8AC3E}">
        <p14:creationId xmlns:p14="http://schemas.microsoft.com/office/powerpoint/2010/main" val="2085188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18657</TotalTime>
  <Words>5330</Words>
  <Application>Microsoft Office PowerPoint</Application>
  <PresentationFormat>Widescreen</PresentationFormat>
  <Paragraphs>589</Paragraphs>
  <Slides>75</Slides>
  <Notes>2</Notes>
  <HiddenSlides>0</HiddenSlides>
  <MMClips>1</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75</vt:i4>
      </vt:variant>
    </vt:vector>
  </HeadingPairs>
  <TitlesOfParts>
    <vt:vector size="88" baseType="lpstr">
      <vt:lpstr>Arial</vt:lpstr>
      <vt:lpstr>BlinkMacSystemFont</vt:lpstr>
      <vt:lpstr>Book Antiqua</vt:lpstr>
      <vt:lpstr>Calibri</vt:lpstr>
      <vt:lpstr>Calibri Light</vt:lpstr>
      <vt:lpstr>Cambria</vt:lpstr>
      <vt:lpstr>ElsevierGulliver</vt:lpstr>
      <vt:lpstr>inherit</vt:lpstr>
      <vt:lpstr>Merriweather</vt:lpstr>
      <vt:lpstr>Symbol</vt:lpstr>
      <vt:lpstr>Times New Roman</vt:lpstr>
      <vt:lpstr>Wingdings</vt:lpstr>
      <vt:lpstr>Office Theme</vt:lpstr>
      <vt:lpstr>Evidence Based Medical Reports</vt:lpstr>
      <vt:lpstr>About Me</vt:lpstr>
      <vt:lpstr>PowerPoint Presentation</vt:lpstr>
      <vt:lpstr>Evidence Based Medicine</vt:lpstr>
      <vt:lpstr>PowerPoint Presentation</vt:lpstr>
      <vt:lpstr>Evidence Based Medicine (EBM)</vt:lpstr>
      <vt:lpstr>Evidence Based Medicine in  Worker’s Compensation</vt:lpstr>
      <vt:lpstr>How can Evidence Based Medicine be used in Workers Compensation?</vt:lpstr>
      <vt:lpstr>KEY POINT</vt:lpstr>
      <vt:lpstr>Medical Reports</vt:lpstr>
      <vt:lpstr>Medical Reports</vt:lpstr>
      <vt:lpstr>Medical Reports</vt:lpstr>
      <vt:lpstr>Accurate Diagnosis</vt:lpstr>
      <vt:lpstr>Why does this matter?</vt:lpstr>
      <vt:lpstr>Diagnosis</vt:lpstr>
      <vt:lpstr>History</vt:lpstr>
      <vt:lpstr>SLAP tears</vt:lpstr>
      <vt:lpstr>Shoulder Pain</vt:lpstr>
      <vt:lpstr>Cervical Spine</vt:lpstr>
      <vt:lpstr>Physical Examination</vt:lpstr>
      <vt:lpstr>Diagnostic/Therapeutic Injections</vt:lpstr>
      <vt:lpstr>Imaging</vt:lpstr>
      <vt:lpstr>Rotator Cuff Tears</vt:lpstr>
      <vt:lpstr>Evidence based treatment </vt:lpstr>
      <vt:lpstr>SLAP Treatment/Outcomes</vt:lpstr>
      <vt:lpstr>Causation</vt:lpstr>
      <vt:lpstr>Pre-existing Conditions</vt:lpstr>
      <vt:lpstr>Degenerative vs Pre-Existing</vt:lpstr>
      <vt:lpstr>Rotator Cuff Tears</vt:lpstr>
      <vt:lpstr>Acute, Traumatic Tears</vt:lpstr>
      <vt:lpstr>Acute, traumatic rotator cuff tears</vt:lpstr>
      <vt:lpstr>Example</vt:lpstr>
      <vt:lpstr>PowerPoint Presentation</vt:lpstr>
      <vt:lpstr>Common Misconceptions </vt:lpstr>
      <vt:lpstr>Skewed View</vt:lpstr>
      <vt:lpstr>What we’ve learned….</vt:lpstr>
      <vt:lpstr>Meniscus Tears</vt:lpstr>
      <vt:lpstr>PowerPoint Presentation</vt:lpstr>
      <vt:lpstr>Advanced Imaging</vt:lpstr>
      <vt:lpstr>MRI of Knee Arthritis</vt:lpstr>
      <vt:lpstr>MYTH: Mechanical symptoms are caused by meniscus tears </vt:lpstr>
      <vt:lpstr>PowerPoint Presentation</vt:lpstr>
      <vt:lpstr>Myth: I can scope your knee and “clean out” the arthritis</vt:lpstr>
      <vt:lpstr>PowerPoint Presentation</vt:lpstr>
      <vt:lpstr>Myth: Arthritis has to be a slow, progressively worsening cause of pain</vt:lpstr>
      <vt:lpstr>Onset of Radiographic Arthritis</vt:lpstr>
      <vt:lpstr>It never hurt before…</vt:lpstr>
      <vt:lpstr>Synovitis in osteoarthritis: current understanding with therapeutic implications (2017) </vt:lpstr>
      <vt:lpstr>PowerPoint Presentation</vt:lpstr>
      <vt:lpstr>PowerPoint Presentation</vt:lpstr>
      <vt:lpstr>Myth: Knee replacements only last 10 years</vt:lpstr>
      <vt:lpstr>“Lifespan” of Knee Arthroplasty</vt:lpstr>
      <vt:lpstr>Effect of exercise and/or educational interventions on physical activity and pain in patients with hip/knee osteoarthritis: A systematic review with meta-analysis (2022) </vt:lpstr>
      <vt:lpstr>What do you believe?</vt:lpstr>
      <vt:lpstr>PowerPoint Presentation</vt:lpstr>
      <vt:lpstr>PowerPoint Presentation</vt:lpstr>
      <vt:lpstr>Obesity and Arthritis</vt:lpstr>
      <vt:lpstr>PowerPoint Presentation</vt:lpstr>
      <vt:lpstr>Biologic Evidence</vt:lpstr>
      <vt:lpstr>PowerPoint Presentation</vt:lpstr>
      <vt:lpstr>PowerPoint Presentation</vt:lpstr>
      <vt:lpstr>Biology of Knee Osteoarthritis</vt:lpstr>
      <vt:lpstr>Biology of Knee Arthritis</vt:lpstr>
      <vt:lpstr>KEY POINT</vt:lpstr>
      <vt:lpstr>Example: Carpal Tunnel Syndrome</vt:lpstr>
      <vt:lpstr>Carpal Tunnel Diagnosis</vt:lpstr>
      <vt:lpstr>PowerPoint Presentation</vt:lpstr>
      <vt:lpstr>Carpal Tunnel</vt:lpstr>
      <vt:lpstr>Carpal Tunnel and Work Relatedness</vt:lpstr>
      <vt:lpstr>Carpal Tunnel and Obesity</vt:lpstr>
      <vt:lpstr>Carpal Tunnel Release</vt:lpstr>
      <vt:lpstr>Carpal Tunnel</vt:lpstr>
      <vt:lpstr>Knee Osteoarthritis</vt:lpstr>
      <vt:lpstr>Meniscus Tears and Causation</vt:lpstr>
      <vt:lpstr>Knee Osteoarthritis – Risk Factors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Evidence Based Medical Reports</dc:title>
  <dc:creator>Nathan Mall</dc:creator>
  <cp:lastModifiedBy>Katherine Lange</cp:lastModifiedBy>
  <cp:revision>15</cp:revision>
  <dcterms:created xsi:type="dcterms:W3CDTF">2024-06-17T10:32:28Z</dcterms:created>
  <dcterms:modified xsi:type="dcterms:W3CDTF">2024-08-20T16:25:25Z</dcterms:modified>
</cp:coreProperties>
</file>