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</p:sldMasterIdLst>
  <p:notesMasterIdLst>
    <p:notesMasterId r:id="rId24"/>
  </p:notesMasterIdLst>
  <p:sldIdLst>
    <p:sldId id="272" r:id="rId5"/>
    <p:sldId id="261" r:id="rId6"/>
    <p:sldId id="262" r:id="rId7"/>
    <p:sldId id="263" r:id="rId8"/>
    <p:sldId id="264" r:id="rId9"/>
    <p:sldId id="275" r:id="rId10"/>
    <p:sldId id="466" r:id="rId11"/>
    <p:sldId id="273" r:id="rId12"/>
    <p:sldId id="265" r:id="rId13"/>
    <p:sldId id="267" r:id="rId14"/>
    <p:sldId id="441" r:id="rId15"/>
    <p:sldId id="465" r:id="rId16"/>
    <p:sldId id="462" r:id="rId17"/>
    <p:sldId id="467" r:id="rId18"/>
    <p:sldId id="268" r:id="rId19"/>
    <p:sldId id="269" r:id="rId20"/>
    <p:sldId id="270" r:id="rId21"/>
    <p:sldId id="463" r:id="rId22"/>
    <p:sldId id="468" r:id="rId2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505050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B2FD4F-3D72-436C-9378-576E120BA393}" v="2" dt="2024-08-11T17:34:49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62" autoAdjust="0"/>
    <p:restoredTop sz="94660"/>
  </p:normalViewPr>
  <p:slideViewPr>
    <p:cSldViewPr>
      <p:cViewPr varScale="1">
        <p:scale>
          <a:sx n="149" d="100"/>
          <a:sy n="149" d="100"/>
        </p:scale>
        <p:origin x="120" y="45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357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DE8972-8237-49DC-9A9C-30A8AE2AB79E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6319FD-DC3C-4D19-B9BC-56D3FCF6F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2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319FD-DC3C-4D19-B9BC-56D3FCF6F9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01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0" y="4416107"/>
            <a:ext cx="5608320" cy="4183380"/>
          </a:xfrm>
        </p:spPr>
        <p:txBody>
          <a:bodyPr/>
          <a:lstStyle/>
          <a:p>
            <a:pPr algn="l" rtl="0" fontAlgn="base"/>
            <a:endParaRPr lang="en-US" sz="14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319FD-DC3C-4D19-B9BC-56D3FCF6F97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17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319FD-DC3C-4D19-B9BC-56D3FCF6F97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44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319FD-DC3C-4D19-B9BC-56D3FCF6F97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43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August, NCCI released </a:t>
            </a:r>
            <a:r>
              <a:rPr lang="en-US" sz="1600" b="1" i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Regulatory and Legislative Trends</a:t>
            </a:r>
            <a:r>
              <a:rPr lang="en-US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 overview of this year’s key legislative, regulatory, and other developments affecting the workers compensation system. The format includes a summary report and two interactive dashboards. </a:t>
            </a:r>
            <a:endParaRPr lang="en-US" sz="16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319FD-DC3C-4D19-B9BC-56D3FCF6F9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4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2023 Enacted Legislation Dashboard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—offers interactive navigation for a countrywide view of 2023 and 2022 enacted workers compensation-related legislation. You can easily sort information by year, state, zone, and topic of interest. Enhancements to this year’s dashboard include the addition of links to enacted bills.</a:t>
            </a:r>
            <a:endParaRPr lang="en-US" sz="14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319FD-DC3C-4D19-B9BC-56D3FCF6F9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83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Loss Cost/Rate Filing Dashboard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—allows you to navigate filed and approved loss cost/rate information based on the 2020-2021, 2021- 2022, and 2022-2023 filing seasons. Enhancements to this year’s dashboard include the addition of assigned risk rate information.</a:t>
            </a:r>
            <a:endParaRPr lang="en-US" sz="14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319FD-DC3C-4D19-B9BC-56D3FCF6F9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67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 and A graphic.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319FD-DC3C-4D19-B9BC-56D3FCF6F97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04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 to Speaker: Talking points for this presentation are updated monthly. You can access them here: https://ncci.sharepoint.com/:f:/s/O365-NCCIExternalSpeakersBureau/ErRn6Nb8XZpPrPHSAAPm-hABepWYHbeAKbmotQYkZ8k0-A?e=uROvkx</a:t>
            </a:r>
            <a:endParaRPr lang="en-US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endParaRPr lang="en-US" sz="2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319FD-DC3C-4D19-B9BC-56D3FCF6F9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37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latin typeface="Aptos" panose="020B0004020202020204" pitchFamily="34" charset="0"/>
              </a:rPr>
              <a:t>The topics we will cover include:</a:t>
            </a:r>
          </a:p>
          <a:p>
            <a:endParaRPr lang="en-US" sz="1600" dirty="0">
              <a:latin typeface="Aptos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Mental Injuries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Marijuana Legalization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Hallucinogens and Psychedelics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Independent Contractors/Gig Economy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Single-Payer Health Insurance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319FD-DC3C-4D19-B9BC-56D3FCF6F9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93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319FD-DC3C-4D19-B9BC-56D3FCF6F97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01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4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This map shows the status of marijuana legalization in the US.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319FD-DC3C-4D19-B9BC-56D3FCF6F9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31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319FD-DC3C-4D19-B9BC-56D3FCF6F97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44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319FD-DC3C-4D19-B9BC-56D3FCF6F9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58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2560" y="8763000"/>
            <a:ext cx="3037840" cy="464820"/>
          </a:xfrm>
        </p:spPr>
        <p:txBody>
          <a:bodyPr/>
          <a:lstStyle/>
          <a:p>
            <a:fld id="{EA6319FD-DC3C-4D19-B9BC-56D3FCF6F97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0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CCI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285E994-34A1-4E71-9028-DCE8F62EE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84960"/>
            <a:ext cx="7315200" cy="605790"/>
          </a:xfrm>
        </p:spPr>
        <p:txBody>
          <a:bodyPr/>
          <a:lstStyle>
            <a:lvl1pPr algn="l">
              <a:defRPr sz="3200" b="0" cap="all" baseline="0">
                <a:solidFill>
                  <a:schemeClr val="bg1"/>
                </a:solidFill>
                <a:latin typeface="Aptos" panose="020B0004020202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9370E36-EEB8-4DA3-8259-2847D95009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" y="117840"/>
            <a:ext cx="457200" cy="39651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38EECD1-0254-4982-9E30-B0480A72BBED}"/>
              </a:ext>
            </a:extLst>
          </p:cNvPr>
          <p:cNvSpPr txBox="1"/>
          <p:nvPr userDrawn="1"/>
        </p:nvSpPr>
        <p:spPr>
          <a:xfrm>
            <a:off x="609600" y="209550"/>
            <a:ext cx="12875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  <a:latin typeface="+mj-lt"/>
              </a:rPr>
              <a:t>The Source You Trust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4A682A7F-273A-44CB-B921-2FF7A9A51C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2000" y="2190750"/>
            <a:ext cx="6858000" cy="726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subhead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026F66-935B-DB62-4834-1243EDC22DEF}"/>
              </a:ext>
            </a:extLst>
          </p:cNvPr>
          <p:cNvSpPr/>
          <p:nvPr userDrawn="1"/>
        </p:nvSpPr>
        <p:spPr>
          <a:xfrm>
            <a:off x="0" y="0"/>
            <a:ext cx="9144000" cy="737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3E9A41-6849-A4BE-CFA7-B1EF6B5EAF25}"/>
              </a:ext>
            </a:extLst>
          </p:cNvPr>
          <p:cNvSpPr txBox="1"/>
          <p:nvPr userDrawn="1"/>
        </p:nvSpPr>
        <p:spPr>
          <a:xfrm>
            <a:off x="784038" y="262349"/>
            <a:ext cx="1559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333333"/>
                </a:solidFill>
                <a:latin typeface="Aptos" panose="020B0004020202020204" pitchFamily="34" charset="0"/>
              </a:rPr>
              <a:t>The Source You Trust</a:t>
            </a:r>
          </a:p>
        </p:txBody>
      </p:sp>
      <p:pic>
        <p:nvPicPr>
          <p:cNvPr id="6" name="Picture 5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9EF52987-DF61-D59F-1CFE-055062BFCEA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3" y="161431"/>
            <a:ext cx="553654" cy="4788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2699A8-24A4-C4A6-C5D1-F1A26C438C84}"/>
              </a:ext>
            </a:extLst>
          </p:cNvPr>
          <p:cNvSpPr txBox="1"/>
          <p:nvPr userDrawn="1"/>
        </p:nvSpPr>
        <p:spPr>
          <a:xfrm>
            <a:off x="75369" y="4781550"/>
            <a:ext cx="4191000" cy="109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Aptos" panose="020B0004020202020204" pitchFamily="34" charset="0"/>
              </a:rPr>
              <a:t>© 2024 National Council on Compensation Insurance,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5519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CCI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0" y="2175510"/>
            <a:ext cx="164592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A285E994-34A1-4E71-9028-DCE8F62EE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0" y="1584960"/>
            <a:ext cx="7315200" cy="605790"/>
          </a:xfrm>
        </p:spPr>
        <p:txBody>
          <a:bodyPr/>
          <a:lstStyle>
            <a:lvl1pPr algn="l">
              <a:defRPr sz="32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C0C1C1-3EA8-4981-8A59-B8A57E9EDB34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51560" y="2175510"/>
            <a:ext cx="118872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D9370E36-EEB8-4DA3-8259-2847D95009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" y="117840"/>
            <a:ext cx="457200" cy="39651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38EECD1-0254-4982-9E30-B0480A72BBED}"/>
              </a:ext>
            </a:extLst>
          </p:cNvPr>
          <p:cNvSpPr txBox="1"/>
          <p:nvPr userDrawn="1"/>
        </p:nvSpPr>
        <p:spPr>
          <a:xfrm>
            <a:off x="609600" y="209550"/>
            <a:ext cx="12875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  <a:latin typeface="+mj-lt"/>
              </a:rPr>
              <a:t>The Source You Trust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4A682A7F-273A-44CB-B921-2FF7A9A51C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5920" y="2190750"/>
            <a:ext cx="6858000" cy="726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subhead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026F66-935B-DB62-4834-1243EDC22DEF}"/>
              </a:ext>
            </a:extLst>
          </p:cNvPr>
          <p:cNvSpPr/>
          <p:nvPr userDrawn="1"/>
        </p:nvSpPr>
        <p:spPr>
          <a:xfrm>
            <a:off x="0" y="0"/>
            <a:ext cx="9144000" cy="737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F87E147-8B5F-6137-BF6D-B6CD3357B8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204"/>
            <a:ext cx="1143000" cy="5039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B2E8C3-4CBE-A434-E716-F86026FC2FDD}"/>
              </a:ext>
            </a:extLst>
          </p:cNvPr>
          <p:cNvSpPr txBox="1"/>
          <p:nvPr userDrawn="1"/>
        </p:nvSpPr>
        <p:spPr>
          <a:xfrm>
            <a:off x="152400" y="4781550"/>
            <a:ext cx="419100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© Copyright 2023 National Council on Compensation Insurance,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1565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686800" cy="60579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15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"/>
            <a:ext cx="9144000" cy="6057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95350"/>
            <a:ext cx="4038600" cy="3394472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AFE"/>
              </a:buClr>
              <a:buSzPct val="150000"/>
              <a:buFont typeface="Wingdings" pitchFamily="2" charset="2"/>
              <a:buChar char="§"/>
              <a:tabLst/>
              <a:defRPr sz="2400">
                <a:solidFill>
                  <a:srgbClr val="505050"/>
                </a:solidFill>
                <a:latin typeface="+mj-lt"/>
              </a:defRPr>
            </a:lvl1pPr>
            <a:lvl2pPr marL="685800" marR="0" indent="-3397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C417"/>
              </a:buClr>
              <a:buSzPct val="130000"/>
              <a:buFont typeface="Wingdings" pitchFamily="2" charset="2"/>
              <a:buChar char="§"/>
              <a:tabLst/>
              <a:defRPr sz="2400">
                <a:solidFill>
                  <a:srgbClr val="505050"/>
                </a:solidFill>
                <a:latin typeface="+mj-lt"/>
              </a:defRPr>
            </a:lvl2pPr>
            <a:lvl3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C417"/>
              </a:buClr>
              <a:buSzPct val="60000"/>
              <a:buFont typeface="Wingdings" pitchFamily="2" charset="2"/>
              <a:buChar char="q"/>
              <a:tabLst>
                <a:tab pos="914400" algn="l"/>
              </a:tabLst>
              <a:defRPr sz="1800">
                <a:solidFill>
                  <a:srgbClr val="505050"/>
                </a:solidFill>
                <a:latin typeface="+mj-lt"/>
              </a:defRPr>
            </a:lvl3pPr>
            <a:lvl4pPr marL="1260475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>
                <a:solidFill>
                  <a:srgbClr val="505050"/>
                </a:solidFill>
                <a:latin typeface="+mj-lt"/>
              </a:defRPr>
            </a:lvl4pPr>
            <a:lvl5pPr marL="1489075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600">
                <a:solidFill>
                  <a:srgbClr val="50505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AFE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AFE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AFE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Third level</a:t>
            </a:r>
          </a:p>
          <a:p>
            <a:pPr marL="342900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AFE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Fourth level</a:t>
            </a:r>
          </a:p>
          <a:p>
            <a:pPr marL="342900" marR="0" lvl="4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AFE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Fifth level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038600" cy="3394472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AFE"/>
              </a:buClr>
              <a:buSzPct val="150000"/>
              <a:buFont typeface="Wingdings" pitchFamily="2" charset="2"/>
              <a:buChar char="§"/>
              <a:tabLst/>
              <a:defRPr sz="2400">
                <a:solidFill>
                  <a:srgbClr val="505050"/>
                </a:solidFill>
              </a:defRPr>
            </a:lvl1pPr>
            <a:lvl2pPr marL="685800" marR="0" indent="-3397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C417"/>
              </a:buClr>
              <a:buSzPct val="130000"/>
              <a:buFont typeface="Wingdings" pitchFamily="2" charset="2"/>
              <a:buChar char="§"/>
              <a:tabLst/>
              <a:defRPr sz="2400">
                <a:solidFill>
                  <a:srgbClr val="505050"/>
                </a:solidFill>
              </a:defRPr>
            </a:lvl2pPr>
            <a:lvl3pPr marL="1031875" marR="0" indent="-3460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C417"/>
              </a:buClr>
              <a:buSzPct val="60000"/>
              <a:buFont typeface="Wingdings" pitchFamily="2" charset="2"/>
              <a:buChar char="q"/>
              <a:tabLst/>
              <a:defRPr sz="1800">
                <a:solidFill>
                  <a:srgbClr val="505050"/>
                </a:solidFill>
              </a:defRPr>
            </a:lvl3pPr>
            <a:lvl4pPr marL="1260475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>
                <a:solidFill>
                  <a:srgbClr val="505050"/>
                </a:solidFill>
              </a:defRPr>
            </a:lvl4pPr>
            <a:lvl5pPr marL="1489075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6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AFE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AFE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AFE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Third level</a:t>
            </a:r>
          </a:p>
          <a:p>
            <a:pPr marL="342900" marR="0" lvl="3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AFE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Fourth level</a:t>
            </a:r>
          </a:p>
          <a:p>
            <a:pPr marL="342900" marR="0" lvl="4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AFE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Fifth level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914900"/>
            <a:ext cx="419100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Copyright 2021 National Council on Compensation Insurance,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5F9F9-CD9B-475C-98CB-95B8DE85AF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49" y="4628008"/>
            <a:ext cx="443251" cy="3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64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CCI Chapter Slid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285E994-34A1-4E71-9028-DCE8F62EE6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584960"/>
            <a:ext cx="7315200" cy="605790"/>
          </a:xfrm>
        </p:spPr>
        <p:txBody>
          <a:bodyPr/>
          <a:lstStyle>
            <a:lvl1pPr algn="l">
              <a:defRPr sz="3200" b="0" cap="all" baseline="0">
                <a:solidFill>
                  <a:schemeClr val="bg1"/>
                </a:solidFill>
                <a:latin typeface="Aptos" panose="020B0004020202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CHAPTER SLIDE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9370E36-EEB8-4DA3-8259-2847D95009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117840"/>
            <a:ext cx="457200" cy="39651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38EECD1-0254-4982-9E30-B0480A72BBED}"/>
              </a:ext>
            </a:extLst>
          </p:cNvPr>
          <p:cNvSpPr txBox="1"/>
          <p:nvPr userDrawn="1"/>
        </p:nvSpPr>
        <p:spPr>
          <a:xfrm>
            <a:off x="609600" y="209550"/>
            <a:ext cx="12875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  <a:latin typeface="+mj-lt"/>
              </a:rPr>
              <a:t>The Source You Trust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4A682A7F-273A-44CB-B921-2FF7A9A51C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2000" y="2190750"/>
            <a:ext cx="6858000" cy="726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subhead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026F66-935B-DB62-4834-1243EDC22DEF}"/>
              </a:ext>
            </a:extLst>
          </p:cNvPr>
          <p:cNvSpPr/>
          <p:nvPr userDrawn="1"/>
        </p:nvSpPr>
        <p:spPr>
          <a:xfrm>
            <a:off x="0" y="0"/>
            <a:ext cx="9144000" cy="737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3E9A41-6849-A4BE-CFA7-B1EF6B5EAF25}"/>
              </a:ext>
            </a:extLst>
          </p:cNvPr>
          <p:cNvSpPr txBox="1"/>
          <p:nvPr userDrawn="1"/>
        </p:nvSpPr>
        <p:spPr>
          <a:xfrm>
            <a:off x="784038" y="262349"/>
            <a:ext cx="1559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333333"/>
                </a:solidFill>
                <a:latin typeface="Aptos" panose="020B0004020202020204" pitchFamily="34" charset="0"/>
              </a:rPr>
              <a:t>The Source You Trust</a:t>
            </a:r>
          </a:p>
        </p:txBody>
      </p:sp>
      <p:pic>
        <p:nvPicPr>
          <p:cNvPr id="6" name="Picture 5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9EF52987-DF61-D59F-1CFE-055062BFCE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3" y="161431"/>
            <a:ext cx="553654" cy="4788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50044A-FDEC-91C5-7862-7254E4B4F280}"/>
              </a:ext>
            </a:extLst>
          </p:cNvPr>
          <p:cNvSpPr txBox="1"/>
          <p:nvPr userDrawn="1"/>
        </p:nvSpPr>
        <p:spPr>
          <a:xfrm>
            <a:off x="75369" y="4781550"/>
            <a:ext cx="4191000" cy="109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Aptos" panose="020B0004020202020204" pitchFamily="34" charset="0"/>
              </a:rPr>
              <a:t>© 2024 National Council on Compensation Insurance,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715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CCI 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605790"/>
          </a:xfrm>
        </p:spPr>
        <p:txBody>
          <a:bodyPr/>
          <a:lstStyle>
            <a:lvl1pPr algn="l">
              <a:defRPr sz="2800" b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959"/>
            <a:ext cx="8229600" cy="3474720"/>
          </a:xfrm>
        </p:spPr>
        <p:txBody>
          <a:bodyPr/>
          <a:lstStyle>
            <a:lvl1pPr>
              <a:lnSpc>
                <a:spcPct val="95000"/>
              </a:lnSpc>
              <a:buClr>
                <a:schemeClr val="accent1"/>
              </a:buClr>
              <a:defRPr sz="2400">
                <a:solidFill>
                  <a:srgbClr val="505050"/>
                </a:solidFill>
                <a:latin typeface="Aptos" panose="020B0004020202020204" pitchFamily="34" charset="0"/>
              </a:defRPr>
            </a:lvl1pPr>
            <a:lvl2pPr>
              <a:lnSpc>
                <a:spcPct val="95000"/>
              </a:lnSpc>
              <a:buClr>
                <a:schemeClr val="accent2"/>
              </a:buClr>
              <a:defRPr sz="2400">
                <a:solidFill>
                  <a:srgbClr val="505050"/>
                </a:solidFill>
                <a:latin typeface="Aptos" panose="020B0004020202020204" pitchFamily="34" charset="0"/>
              </a:defRPr>
            </a:lvl2pPr>
            <a:lvl3pPr>
              <a:lnSpc>
                <a:spcPct val="95000"/>
              </a:lnSpc>
              <a:buClr>
                <a:schemeClr val="bg1">
                  <a:lumMod val="50000"/>
                </a:schemeClr>
              </a:buClr>
              <a:defRPr sz="1800">
                <a:solidFill>
                  <a:srgbClr val="505050"/>
                </a:solidFill>
                <a:latin typeface="Aptos" panose="020B0004020202020204" pitchFamily="34" charset="0"/>
              </a:defRPr>
            </a:lvl3pPr>
            <a:lvl4pPr>
              <a:lnSpc>
                <a:spcPct val="95000"/>
              </a:lnSpc>
              <a:defRPr sz="1600">
                <a:solidFill>
                  <a:srgbClr val="505050"/>
                </a:solidFill>
                <a:latin typeface="Aptos" panose="020B0004020202020204" pitchFamily="34" charset="0"/>
              </a:defRPr>
            </a:lvl4pPr>
            <a:lvl5pPr>
              <a:defRPr sz="1600">
                <a:solidFill>
                  <a:srgbClr val="505050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229100" y="4705350"/>
            <a:ext cx="685800" cy="273844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625F9F9-CD9B-475C-98CB-95B8DE85AF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F3D17997-1FE0-32B9-53E8-E0ABEB4A7A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46" y="4531314"/>
            <a:ext cx="553654" cy="478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038255-1910-FA56-98D1-A37166D056ED}"/>
              </a:ext>
            </a:extLst>
          </p:cNvPr>
          <p:cNvSpPr txBox="1"/>
          <p:nvPr userDrawn="1"/>
        </p:nvSpPr>
        <p:spPr>
          <a:xfrm>
            <a:off x="75369" y="4781550"/>
            <a:ext cx="4191000" cy="109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rgbClr val="333333"/>
                </a:solidFill>
                <a:latin typeface="Aptos" panose="020B0004020202020204" pitchFamily="34" charset="0"/>
              </a:rPr>
              <a:t>© 2024 National Council on Compensation Insurance, Inc. All Rights Reserved.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CCI Content Slide &amp;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605790"/>
          </a:xfrm>
        </p:spPr>
        <p:txBody>
          <a:bodyPr/>
          <a:lstStyle>
            <a:lvl1pPr marL="0" indent="0" algn="l">
              <a:defRPr sz="2800" b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 flipH="1">
            <a:off x="457200" y="4270248"/>
            <a:ext cx="8229600" cy="246888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rgbClr val="505050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4229100" y="4705350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25F9F9-CD9B-475C-98CB-95B8DE85AFB1}" type="slidenum">
              <a:rPr lang="en-US" sz="1100" smtClean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pPr/>
              <a:t>‹#›</a:t>
            </a:fld>
            <a:endParaRPr lang="en-US"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016E21-9204-42FA-A8A8-880D90D69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22959"/>
            <a:ext cx="8229600" cy="3336417"/>
          </a:xfrm>
        </p:spPr>
        <p:txBody>
          <a:bodyPr/>
          <a:lstStyle>
            <a:lvl1pPr>
              <a:lnSpc>
                <a:spcPct val="95000"/>
              </a:lnSpc>
              <a:buClr>
                <a:schemeClr val="accent1"/>
              </a:buClr>
              <a:defRPr sz="2400">
                <a:solidFill>
                  <a:srgbClr val="505050"/>
                </a:solidFill>
                <a:latin typeface="Aptos" panose="020B0004020202020204" pitchFamily="34" charset="0"/>
              </a:defRPr>
            </a:lvl1pPr>
            <a:lvl2pPr>
              <a:lnSpc>
                <a:spcPct val="95000"/>
              </a:lnSpc>
              <a:buClr>
                <a:schemeClr val="accent2"/>
              </a:buClr>
              <a:defRPr sz="2400">
                <a:solidFill>
                  <a:srgbClr val="505050"/>
                </a:solidFill>
                <a:latin typeface="Aptos" panose="020B0004020202020204" pitchFamily="34" charset="0"/>
              </a:defRPr>
            </a:lvl2pPr>
            <a:lvl3pPr>
              <a:lnSpc>
                <a:spcPct val="95000"/>
              </a:lnSpc>
              <a:buClr>
                <a:schemeClr val="bg1">
                  <a:lumMod val="50000"/>
                </a:schemeClr>
              </a:buClr>
              <a:defRPr sz="1800">
                <a:solidFill>
                  <a:srgbClr val="505050"/>
                </a:solidFill>
                <a:latin typeface="Aptos" panose="020B0004020202020204" pitchFamily="34" charset="0"/>
              </a:defRPr>
            </a:lvl3pPr>
            <a:lvl4pPr>
              <a:lnSpc>
                <a:spcPct val="95000"/>
              </a:lnSpc>
              <a:defRPr sz="1600">
                <a:solidFill>
                  <a:srgbClr val="505050"/>
                </a:solidFill>
                <a:latin typeface="Aptos" panose="020B0004020202020204" pitchFamily="34" charset="0"/>
              </a:defRPr>
            </a:lvl4pPr>
            <a:lvl5pPr>
              <a:defRPr sz="1600">
                <a:solidFill>
                  <a:srgbClr val="505050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Picture 4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78A1833A-A6D9-6962-DC34-F612A120C6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46" y="4531314"/>
            <a:ext cx="553654" cy="4788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E0E3D2-A8D0-EDD1-F8B2-5B471FC94E4D}"/>
              </a:ext>
            </a:extLst>
          </p:cNvPr>
          <p:cNvSpPr txBox="1"/>
          <p:nvPr userDrawn="1"/>
        </p:nvSpPr>
        <p:spPr>
          <a:xfrm>
            <a:off x="75369" y="4781550"/>
            <a:ext cx="4191000" cy="109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rgbClr val="333333"/>
                </a:solidFill>
                <a:latin typeface="Aptos" panose="020B0004020202020204" pitchFamily="34" charset="0"/>
              </a:rPr>
              <a:t>© 2024 National Council on Compensation Insurance,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6030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CCI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229100" y="4705350"/>
            <a:ext cx="685800" cy="273844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4625F9F9-CD9B-475C-98CB-95B8DE85AF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DEBB9315-4CC8-D8F6-2722-050829E4A4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46" y="4531314"/>
            <a:ext cx="553654" cy="478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91EFB3-F417-9324-0C00-E4BD359F722D}"/>
              </a:ext>
            </a:extLst>
          </p:cNvPr>
          <p:cNvSpPr txBox="1"/>
          <p:nvPr userDrawn="1"/>
        </p:nvSpPr>
        <p:spPr>
          <a:xfrm>
            <a:off x="75369" y="4781550"/>
            <a:ext cx="4191000" cy="109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rgbClr val="333333"/>
                </a:solidFill>
                <a:latin typeface="Aptos" panose="020B0004020202020204" pitchFamily="34" charset="0"/>
              </a:rPr>
              <a:t>© 2024 National Council on Compensation Insurance, Inc. All Rights Reserved.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760041-905B-D1AD-6475-FCE84B6F2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605790"/>
          </a:xfrm>
        </p:spPr>
        <p:txBody>
          <a:bodyPr/>
          <a:lstStyle>
            <a:lvl1pPr marL="0" indent="0" algn="l">
              <a:defRPr sz="2800" b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CCI Blank Slide &amp;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229100" y="4705350"/>
            <a:ext cx="685800" cy="273844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625F9F9-CD9B-475C-98CB-95B8DE85AF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97E45662-F67C-5B19-C1CE-20406F28C6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46" y="4531314"/>
            <a:ext cx="553654" cy="47883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FAC7E3-E0B9-E8DE-6423-AB4AC35891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flipH="1">
            <a:off x="457200" y="4270248"/>
            <a:ext cx="8229600" cy="246888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rgbClr val="505050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2CD301-C795-2BDB-BB50-020248D401F9}"/>
              </a:ext>
            </a:extLst>
          </p:cNvPr>
          <p:cNvSpPr txBox="1"/>
          <p:nvPr userDrawn="1"/>
        </p:nvSpPr>
        <p:spPr>
          <a:xfrm>
            <a:off x="75369" y="4781550"/>
            <a:ext cx="4191000" cy="109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rgbClr val="333333"/>
                </a:solidFill>
                <a:latin typeface="Aptos" panose="020B0004020202020204" pitchFamily="34" charset="0"/>
              </a:rPr>
              <a:t>© 2024 National Council on Compensation Insurance, Inc. All Rights Reserved.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450AA4-AC04-2D3C-3120-2DBB8F2E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605790"/>
          </a:xfrm>
        </p:spPr>
        <p:txBody>
          <a:bodyPr/>
          <a:lstStyle>
            <a:lvl1pPr marL="0" indent="0" algn="l">
              <a:defRPr sz="2800" b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00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229100" y="4705350"/>
            <a:ext cx="685800" cy="273844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4625F9F9-CD9B-475C-98CB-95B8DE85AF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3B68A3-C317-4E53-8F50-9F04C0FF605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895350"/>
            <a:ext cx="4038600" cy="3394472"/>
          </a:xfrm>
        </p:spPr>
        <p:txBody>
          <a:bodyPr/>
          <a:lstStyle>
            <a:lvl1pPr>
              <a:lnSpc>
                <a:spcPct val="95000"/>
              </a:lnSpc>
              <a:buClr>
                <a:schemeClr val="accent1"/>
              </a:buClr>
              <a:defRPr sz="2400">
                <a:solidFill>
                  <a:srgbClr val="505050"/>
                </a:solidFill>
                <a:latin typeface="Aptos" panose="020B0004020202020204" pitchFamily="34" charset="0"/>
              </a:defRPr>
            </a:lvl1pPr>
            <a:lvl2pPr>
              <a:lnSpc>
                <a:spcPct val="95000"/>
              </a:lnSpc>
              <a:buClr>
                <a:schemeClr val="accent2"/>
              </a:buClr>
              <a:defRPr sz="2400">
                <a:solidFill>
                  <a:srgbClr val="505050"/>
                </a:solidFill>
                <a:latin typeface="Aptos" panose="020B0004020202020204" pitchFamily="34" charset="0"/>
              </a:defRPr>
            </a:lvl2pPr>
            <a:lvl3pPr marL="1031875" indent="-346075">
              <a:lnSpc>
                <a:spcPct val="95000"/>
              </a:lnSpc>
              <a:buClr>
                <a:schemeClr val="bg1">
                  <a:lumMod val="50000"/>
                </a:schemeClr>
              </a:buClr>
              <a:tabLst/>
              <a:defRPr sz="1800">
                <a:solidFill>
                  <a:srgbClr val="505050"/>
                </a:solidFill>
                <a:latin typeface="Aptos" panose="020B0004020202020204" pitchFamily="34" charset="0"/>
              </a:defRPr>
            </a:lvl3pPr>
            <a:lvl4pPr>
              <a:lnSpc>
                <a:spcPct val="95000"/>
              </a:lnSpc>
              <a:defRPr sz="1600">
                <a:solidFill>
                  <a:srgbClr val="505050"/>
                </a:solidFill>
                <a:latin typeface="Aptos" panose="020B0004020202020204" pitchFamily="34" charset="0"/>
              </a:defRPr>
            </a:lvl4pPr>
            <a:lvl5pPr>
              <a:defRPr sz="1600">
                <a:solidFill>
                  <a:srgbClr val="505050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26AFEA2-0E74-4D06-9DA2-3BDE58DF2BD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48201" y="898998"/>
            <a:ext cx="4038600" cy="3394472"/>
          </a:xfrm>
        </p:spPr>
        <p:txBody>
          <a:bodyPr/>
          <a:lstStyle>
            <a:lvl1pPr>
              <a:lnSpc>
                <a:spcPct val="95000"/>
              </a:lnSpc>
              <a:buClr>
                <a:schemeClr val="accent1"/>
              </a:buClr>
              <a:defRPr sz="2400">
                <a:solidFill>
                  <a:srgbClr val="505050"/>
                </a:solidFill>
                <a:latin typeface="Aptos" panose="020B0004020202020204" pitchFamily="34" charset="0"/>
              </a:defRPr>
            </a:lvl1pPr>
            <a:lvl2pPr>
              <a:lnSpc>
                <a:spcPct val="95000"/>
              </a:lnSpc>
              <a:buClr>
                <a:schemeClr val="accent2"/>
              </a:buClr>
              <a:defRPr sz="2400">
                <a:solidFill>
                  <a:srgbClr val="505050"/>
                </a:solidFill>
                <a:latin typeface="Aptos" panose="020B0004020202020204" pitchFamily="34" charset="0"/>
              </a:defRPr>
            </a:lvl2pPr>
            <a:lvl3pPr marL="1031875" indent="-346075">
              <a:lnSpc>
                <a:spcPct val="95000"/>
              </a:lnSpc>
              <a:buClr>
                <a:schemeClr val="bg1">
                  <a:lumMod val="50000"/>
                </a:schemeClr>
              </a:buClr>
              <a:tabLst/>
              <a:defRPr sz="1800">
                <a:solidFill>
                  <a:srgbClr val="505050"/>
                </a:solidFill>
                <a:latin typeface="Aptos" panose="020B0004020202020204" pitchFamily="34" charset="0"/>
              </a:defRPr>
            </a:lvl3pPr>
            <a:lvl4pPr>
              <a:lnSpc>
                <a:spcPct val="95000"/>
              </a:lnSpc>
              <a:defRPr sz="1600">
                <a:solidFill>
                  <a:srgbClr val="505050"/>
                </a:solidFill>
                <a:latin typeface="Aptos" panose="020B0004020202020204" pitchFamily="34" charset="0"/>
              </a:defRPr>
            </a:lvl4pPr>
            <a:lvl5pPr>
              <a:defRPr sz="1600">
                <a:solidFill>
                  <a:srgbClr val="505050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Picture 5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DB59F3F5-F839-1BE4-9216-79EC23536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46" y="4531314"/>
            <a:ext cx="553654" cy="4788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94AF54-557C-89B1-A69B-E6B9EE8D7E75}"/>
              </a:ext>
            </a:extLst>
          </p:cNvPr>
          <p:cNvSpPr txBox="1"/>
          <p:nvPr userDrawn="1"/>
        </p:nvSpPr>
        <p:spPr>
          <a:xfrm>
            <a:off x="75369" y="4781550"/>
            <a:ext cx="4191000" cy="109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rgbClr val="333333"/>
                </a:solidFill>
                <a:latin typeface="Aptos" panose="020B0004020202020204" pitchFamily="34" charset="0"/>
              </a:rPr>
              <a:t>© 2024 National Council on Compensation Insurance, Inc. All Rights Reserved.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14DCC2B-606A-6D2C-8134-E64E233A4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605790"/>
          </a:xfrm>
        </p:spPr>
        <p:txBody>
          <a:bodyPr/>
          <a:lstStyle>
            <a:lvl1pPr marL="0" indent="0" algn="l">
              <a:defRPr sz="2800" b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610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337560"/>
          </a:xfrm>
        </p:spPr>
        <p:txBody>
          <a:bodyPr/>
          <a:lstStyle>
            <a:lvl1pPr marL="0" indent="0">
              <a:buNone/>
              <a:defRPr sz="1400">
                <a:solidFill>
                  <a:srgbClr val="505050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229100" y="4705350"/>
            <a:ext cx="685800" cy="273844"/>
          </a:xfr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4625F9F9-CD9B-475C-98CB-95B8DE85AF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43924F-98CC-4757-BD33-1E761AECA64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75050" y="204787"/>
            <a:ext cx="5111751" cy="4206240"/>
          </a:xfrm>
        </p:spPr>
        <p:txBody>
          <a:bodyPr/>
          <a:lstStyle>
            <a:lvl1pPr>
              <a:lnSpc>
                <a:spcPct val="95000"/>
              </a:lnSpc>
              <a:buClr>
                <a:schemeClr val="accent1"/>
              </a:buClr>
              <a:defRPr sz="2400">
                <a:solidFill>
                  <a:srgbClr val="505050"/>
                </a:solidFill>
                <a:latin typeface="Aptos" panose="020B0004020202020204" pitchFamily="34" charset="0"/>
              </a:defRPr>
            </a:lvl1pPr>
            <a:lvl2pPr>
              <a:lnSpc>
                <a:spcPct val="95000"/>
              </a:lnSpc>
              <a:buClr>
                <a:schemeClr val="accent2"/>
              </a:buClr>
              <a:defRPr sz="2400">
                <a:solidFill>
                  <a:srgbClr val="505050"/>
                </a:solidFill>
                <a:latin typeface="Aptos" panose="020B0004020202020204" pitchFamily="34" charset="0"/>
              </a:defRPr>
            </a:lvl2pPr>
            <a:lvl3pPr marL="1031875" indent="-346075">
              <a:lnSpc>
                <a:spcPct val="95000"/>
              </a:lnSpc>
              <a:buClr>
                <a:schemeClr val="bg1">
                  <a:lumMod val="50000"/>
                </a:schemeClr>
              </a:buClr>
              <a:tabLst/>
              <a:defRPr sz="1800">
                <a:solidFill>
                  <a:srgbClr val="505050"/>
                </a:solidFill>
                <a:latin typeface="Aptos" panose="020B0004020202020204" pitchFamily="34" charset="0"/>
              </a:defRPr>
            </a:lvl3pPr>
            <a:lvl4pPr>
              <a:lnSpc>
                <a:spcPct val="95000"/>
              </a:lnSpc>
              <a:defRPr sz="1600">
                <a:solidFill>
                  <a:srgbClr val="505050"/>
                </a:solidFill>
                <a:latin typeface="Aptos" panose="020B0004020202020204" pitchFamily="34" charset="0"/>
              </a:defRPr>
            </a:lvl4pPr>
            <a:lvl5pPr>
              <a:defRPr sz="1600">
                <a:solidFill>
                  <a:srgbClr val="505050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" name="Picture 2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82F9FA87-7D56-8D21-5CAC-114DDF3C32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46" y="4531314"/>
            <a:ext cx="553654" cy="4788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67E3B2-97C5-A70E-743D-E6EFB5DE0D16}"/>
              </a:ext>
            </a:extLst>
          </p:cNvPr>
          <p:cNvSpPr txBox="1"/>
          <p:nvPr userDrawn="1"/>
        </p:nvSpPr>
        <p:spPr>
          <a:xfrm>
            <a:off x="75369" y="4781550"/>
            <a:ext cx="4191000" cy="109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rgbClr val="333333"/>
                </a:solidFill>
                <a:latin typeface="Aptos" panose="020B0004020202020204" pitchFamily="34" charset="0"/>
              </a:rPr>
              <a:t>© 2024 National Council on Compensation Insurance,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2551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72CC69-78E2-E0E5-8004-93FDECF5A5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6997" y="1928813"/>
            <a:ext cx="938213" cy="12989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6D4F95-4605-4242-840D-26CF6C001914}"/>
              </a:ext>
            </a:extLst>
          </p:cNvPr>
          <p:cNvSpPr txBox="1"/>
          <p:nvPr userDrawn="1"/>
        </p:nvSpPr>
        <p:spPr>
          <a:xfrm>
            <a:off x="639547" y="1200151"/>
            <a:ext cx="723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CONTACT US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40DA11E-7AC7-D563-48E3-0756C0D61E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6997" y="3311128"/>
            <a:ext cx="938213" cy="12989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91A3368-5F9A-22B9-FEB1-429FBAE67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1650" y="1928812"/>
            <a:ext cx="6000750" cy="308610"/>
          </a:xfrm>
        </p:spPr>
        <p:txBody>
          <a:bodyPr wrap="non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 marL="255985" indent="0">
              <a:buNone/>
              <a:defRPr/>
            </a:lvl2pPr>
            <a:lvl3pPr marL="513159" indent="0">
              <a:buNone/>
              <a:defRPr/>
            </a:lvl3pPr>
            <a:lvl4pPr marL="775097" indent="0">
              <a:buNone/>
              <a:defRPr/>
            </a:lvl4pPr>
            <a:lvl5pPr marL="948929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60E0000-8BA9-43EC-F5AC-CE15714B69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71650" y="2244184"/>
            <a:ext cx="6000750" cy="9836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ptos" panose="020B0004020202020204" pitchFamily="34" charset="0"/>
                <a:cs typeface="Calibri Light" panose="020F0302020204030204" pitchFamily="34" charset="0"/>
              </a:defRPr>
            </a:lvl1pPr>
            <a:lvl2pPr marL="255985" indent="0">
              <a:buNone/>
              <a:defRPr/>
            </a:lvl2pPr>
            <a:lvl3pPr marL="513159" indent="0">
              <a:buNone/>
              <a:defRPr/>
            </a:lvl3pPr>
            <a:lvl4pPr marL="775097" indent="0">
              <a:buNone/>
              <a:defRPr/>
            </a:lvl4pPr>
            <a:lvl5pPr marL="948929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Email (first_last@ncci.com)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83D5DA7-D782-7AD7-5637-600E654973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1650" y="3314700"/>
            <a:ext cx="6000750" cy="30861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Calibri" panose="020F0502020204030204" pitchFamily="34" charset="0"/>
              </a:defRPr>
            </a:lvl1pPr>
            <a:lvl2pPr marL="255985" indent="0">
              <a:buNone/>
              <a:defRPr/>
            </a:lvl2pPr>
            <a:lvl3pPr marL="513159" indent="0">
              <a:buNone/>
              <a:defRPr/>
            </a:lvl3pPr>
            <a:lvl4pPr marL="775097" indent="0">
              <a:buNone/>
              <a:defRPr/>
            </a:lvl4pPr>
            <a:lvl5pPr marL="948929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A372363-93D3-E78F-16E9-1A0D40C4BB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1650" y="3630073"/>
            <a:ext cx="6000750" cy="9836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1pPr>
            <a:lvl2pPr marL="255985" indent="0">
              <a:buNone/>
              <a:defRPr/>
            </a:lvl2pPr>
            <a:lvl3pPr marL="513159" indent="0">
              <a:buNone/>
              <a:defRPr/>
            </a:lvl3pPr>
            <a:lvl4pPr marL="775097" indent="0">
              <a:buNone/>
              <a:defRPr/>
            </a:lvl4pPr>
            <a:lvl5pPr marL="948929" indent="0">
              <a:buNone/>
              <a:defRPr/>
            </a:lvl5pPr>
          </a:lstStyle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None/>
              <a:tabLst/>
              <a:defRPr/>
            </a:pP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Email (first_last@ncci.com)</a:t>
            </a:r>
          </a:p>
          <a:p>
            <a:pPr lvl="0"/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69575D4-2D1E-A414-1CEB-1F9C06C9E6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229100" y="4705350"/>
            <a:ext cx="685800" cy="27384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4625F9F9-CD9B-475C-98CB-95B8DE85AF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14E2D3-0376-9654-4D85-D7A08D6C0C5E}"/>
              </a:ext>
            </a:extLst>
          </p:cNvPr>
          <p:cNvSpPr/>
          <p:nvPr userDrawn="1"/>
        </p:nvSpPr>
        <p:spPr>
          <a:xfrm>
            <a:off x="0" y="0"/>
            <a:ext cx="9144000" cy="737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B91642-899F-A3CA-F1B9-FE093FE9819E}"/>
              </a:ext>
            </a:extLst>
          </p:cNvPr>
          <p:cNvSpPr txBox="1"/>
          <p:nvPr userDrawn="1"/>
        </p:nvSpPr>
        <p:spPr>
          <a:xfrm>
            <a:off x="784038" y="262349"/>
            <a:ext cx="1559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333333"/>
                </a:solidFill>
                <a:latin typeface="Aptos" panose="020B0004020202020204" pitchFamily="34" charset="0"/>
              </a:rPr>
              <a:t>The Source You Trust</a:t>
            </a:r>
          </a:p>
        </p:txBody>
      </p:sp>
      <p:pic>
        <p:nvPicPr>
          <p:cNvPr id="15" name="Picture 14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981A7F19-9357-0AF7-4243-CD2229E81D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3" y="161431"/>
            <a:ext cx="553654" cy="4788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5178E6-3E08-090F-FB7D-F2954D3E8E13}"/>
              </a:ext>
            </a:extLst>
          </p:cNvPr>
          <p:cNvSpPr txBox="1"/>
          <p:nvPr userDrawn="1"/>
        </p:nvSpPr>
        <p:spPr>
          <a:xfrm>
            <a:off x="75369" y="4781550"/>
            <a:ext cx="4191000" cy="109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Aptos" panose="020B0004020202020204" pitchFamily="34" charset="0"/>
              </a:rPr>
              <a:t>© 2024 National Council on Compensation Insurance,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5452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1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60579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22960"/>
            <a:ext cx="82296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229100" y="4809744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Aptos" panose="020B0004020202020204" pitchFamily="34" charset="0"/>
              </a:defRPr>
            </a:lvl1pPr>
          </a:lstStyle>
          <a:p>
            <a:fld id="{4625F9F9-CD9B-475C-98CB-95B8DE85AF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02" r:id="rId3"/>
    <p:sldLayoutId id="2147483712" r:id="rId4"/>
    <p:sldLayoutId id="2147483703" r:id="rId5"/>
    <p:sldLayoutId id="2147483711" r:id="rId6"/>
    <p:sldLayoutId id="2147483713" r:id="rId7"/>
    <p:sldLayoutId id="2147483705" r:id="rId8"/>
    <p:sldLayoutId id="2147483716" r:id="rId9"/>
    <p:sldLayoutId id="2147483717" r:id="rId10"/>
    <p:sldLayoutId id="2147483718" r:id="rId11"/>
    <p:sldLayoutId id="2147483719" r:id="rId12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0" kern="1200">
          <a:solidFill>
            <a:schemeClr val="bg1">
              <a:lumMod val="50000"/>
            </a:schemeClr>
          </a:solidFill>
          <a:latin typeface="Aptos" panose="020B0004020202020204" pitchFamily="34" charset="0"/>
          <a:ea typeface="+mj-ea"/>
          <a:cs typeface="Calibri Light" panose="020F03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Clr>
          <a:schemeClr val="accent1"/>
        </a:buClr>
        <a:buSzPct val="130000"/>
        <a:buFont typeface="Calibri" panose="020F0502020204030204" pitchFamily="34" charset="0"/>
        <a:buChar char="»"/>
        <a:defRPr sz="2400" kern="1200">
          <a:solidFill>
            <a:srgbClr val="505050"/>
          </a:solidFill>
          <a:latin typeface="Aptos" panose="020B0004020202020204" pitchFamily="34" charset="0"/>
          <a:ea typeface="+mn-ea"/>
          <a:cs typeface="+mn-cs"/>
        </a:defRPr>
      </a:lvl1pPr>
      <a:lvl2pPr marL="685800" indent="-339725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Calibri" panose="020F0502020204030204" pitchFamily="34" charset="0"/>
        <a:buChar char="»"/>
        <a:defRPr sz="2400" kern="1200">
          <a:solidFill>
            <a:srgbClr val="505050"/>
          </a:solidFill>
          <a:latin typeface="Aptos" panose="020B0004020202020204" pitchFamily="34" charset="0"/>
          <a:ea typeface="+mn-ea"/>
          <a:cs typeface="+mn-cs"/>
        </a:defRPr>
      </a:lvl2pPr>
      <a:lvl3pPr marL="1031875" indent="-346075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130000"/>
        <a:buFont typeface="Calibri" panose="020F0502020204030204" pitchFamily="34" charset="0"/>
        <a:buChar char="−"/>
        <a:defRPr sz="1800" kern="1200">
          <a:solidFill>
            <a:srgbClr val="505050"/>
          </a:solidFill>
          <a:latin typeface="Aptos" panose="020B0004020202020204" pitchFamily="34" charset="0"/>
          <a:ea typeface="+mn-ea"/>
          <a:cs typeface="+mn-cs"/>
        </a:defRPr>
      </a:lvl3pPr>
      <a:lvl4pPr marL="1260475" indent="-228600" algn="l" defTabSz="914400" rtl="0" eaLnBrk="1" latinLnBrk="0" hangingPunct="1">
        <a:spcBef>
          <a:spcPts val="400"/>
        </a:spcBef>
        <a:buClr>
          <a:schemeClr val="bg1">
            <a:lumMod val="50000"/>
          </a:schemeClr>
        </a:buClr>
        <a:buSzPct val="130000"/>
        <a:buFont typeface="Calibri" panose="020F0502020204030204" pitchFamily="34" charset="0"/>
        <a:buChar char="−"/>
        <a:tabLst/>
        <a:defRPr sz="1600" kern="1200">
          <a:solidFill>
            <a:srgbClr val="505050"/>
          </a:solidFill>
          <a:latin typeface="Aptos" panose="020B0004020202020204" pitchFamily="34" charset="0"/>
          <a:ea typeface="+mn-ea"/>
          <a:cs typeface="+mn-cs"/>
        </a:defRPr>
      </a:lvl4pPr>
      <a:lvl5pPr marL="1489075" indent="-228600" algn="l" defTabSz="914400" rtl="0" eaLnBrk="1" latinLnBrk="0" hangingPunct="1">
        <a:spcBef>
          <a:spcPts val="400"/>
        </a:spcBef>
        <a:buFont typeface="Arial" pitchFamily="34" charset="0"/>
        <a:buChar char="»"/>
        <a:tabLst/>
        <a:defRPr sz="1600" kern="1200">
          <a:solidFill>
            <a:srgbClr val="50505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565E8B-7DBD-DECA-01A4-7007BF1C0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709" y="2419350"/>
            <a:ext cx="6858000" cy="72628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David Benedict, CPCU AU WCP®</a:t>
            </a:r>
            <a:endParaRPr lang="en-US" sz="1800" baseline="30000" dirty="0"/>
          </a:p>
          <a:p>
            <a:r>
              <a:rPr lang="en-US" dirty="0"/>
              <a:t>Senior State Relations Executive </a:t>
            </a:r>
          </a:p>
          <a:p>
            <a:r>
              <a:rPr lang="en-US" dirty="0"/>
              <a:t>August 21, 2024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7E9A86-B0C5-5CE0-218E-5CDB4FDBC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State and Federal Legislative and Regulatory Trends Update</a:t>
            </a:r>
          </a:p>
        </p:txBody>
      </p:sp>
    </p:spTree>
    <p:extLst>
      <p:ext uri="{BB962C8B-B14F-4D97-AF65-F5344CB8AC3E}">
        <p14:creationId xmlns:p14="http://schemas.microsoft.com/office/powerpoint/2010/main" val="291721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4C285-2A96-4AD4-BEEF-B281FECC5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Single-Payer Health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92B7E-5F86-41E0-865B-81F35BE8B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935354"/>
            <a:ext cx="5029200" cy="3272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Key elements of WC-related proposals:</a:t>
            </a:r>
          </a:p>
          <a:p>
            <a:pPr lvl="1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Whether and how to continue funding for those healthcare services currently covered by the WC system</a:t>
            </a:r>
          </a:p>
          <a:p>
            <a:pPr lvl="1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Whether and how to incorporate an element of experience rating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52CEE-863C-4CDE-9C7B-72921DFA55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5F9F9-CD9B-475C-98CB-95B8DE85AFB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944C7-DF95-B00A-56A0-1AC50AA28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" y="1828800"/>
            <a:ext cx="27432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345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uilding with a dome with United States Capitol in the background&#10;&#10;Description automatically generated">
            <a:extLst>
              <a:ext uri="{FF2B5EF4-FFF2-40B4-BE49-F238E27FC236}">
                <a16:creationId xmlns:a16="http://schemas.microsoft.com/office/drawing/2014/main" id="{BF1A12AD-586A-835A-C840-37E0737A21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764541"/>
            <a:ext cx="5334000" cy="355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AF98E8-AE64-C4A9-1F7E-4370B8059A81}"/>
              </a:ext>
            </a:extLst>
          </p:cNvPr>
          <p:cNvSpPr/>
          <p:nvPr/>
        </p:nvSpPr>
        <p:spPr>
          <a:xfrm>
            <a:off x="3771901" y="666750"/>
            <a:ext cx="2362200" cy="365379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9000">
                <a:schemeClr val="bg1">
                  <a:alpha val="8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B4B94-75F7-47F1-BDB9-1F145D65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Congressional Update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42623-D790-4999-B2EA-B020D9390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822959"/>
            <a:ext cx="3733800" cy="34747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Legislative Initiatives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Insurance Data Protection Act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Medicare Set Aside (MSA) Reform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85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sign&#10;&#10;Description automatically generated">
            <a:extLst>
              <a:ext uri="{FF2B5EF4-FFF2-40B4-BE49-F238E27FC236}">
                <a16:creationId xmlns:a16="http://schemas.microsoft.com/office/drawing/2014/main" id="{F87B77A0-3E09-8078-62FA-ED3A26BDD2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742950"/>
            <a:ext cx="4648200" cy="3486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AFB1C1-C1D0-CEC6-A256-220A9123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Agency Update – USDOL and FTC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BC7CA-36B3-B3FC-E477-6B65A4C8ACBE}"/>
              </a:ext>
            </a:extLst>
          </p:cNvPr>
          <p:cNvSpPr/>
          <p:nvPr/>
        </p:nvSpPr>
        <p:spPr>
          <a:xfrm>
            <a:off x="4419600" y="666750"/>
            <a:ext cx="2362200" cy="365379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9000">
                <a:schemeClr val="bg1">
                  <a:alpha val="8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59F8F-D8BE-2428-22EE-2869846E8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 Department of Labor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Employee Classification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Regulations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Heat Exposure Regulations</a:t>
            </a:r>
          </a:p>
          <a:p>
            <a:pPr marL="346075" lvl="1" indent="0">
              <a:lnSpc>
                <a:spcPct val="90000"/>
              </a:lnSpc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Federal Trade Commission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Noncompete Clause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Prohibition</a:t>
            </a:r>
          </a:p>
        </p:txBody>
      </p:sp>
    </p:spTree>
    <p:extLst>
      <p:ext uri="{BB962C8B-B14F-4D97-AF65-F5344CB8AC3E}">
        <p14:creationId xmlns:p14="http://schemas.microsoft.com/office/powerpoint/2010/main" val="3662322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1C761-F584-4D45-B95D-B770FAE68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Agency Update—US Department of the Treasury</a:t>
            </a:r>
          </a:p>
        </p:txBody>
      </p:sp>
      <p:pic>
        <p:nvPicPr>
          <p:cNvPr id="6" name="Picture 5" descr="A statue in front of a building&#10;&#10;Description automatically generated">
            <a:extLst>
              <a:ext uri="{FF2B5EF4-FFF2-40B4-BE49-F238E27FC236}">
                <a16:creationId xmlns:a16="http://schemas.microsoft.com/office/drawing/2014/main" id="{7A4BEF09-5679-1D2E-3FD1-50CE4EDAD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86" y="819150"/>
            <a:ext cx="5022214" cy="36120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A9DB56-CDFF-B09F-3604-3BDF68456550}"/>
              </a:ext>
            </a:extLst>
          </p:cNvPr>
          <p:cNvSpPr/>
          <p:nvPr/>
        </p:nvSpPr>
        <p:spPr>
          <a:xfrm>
            <a:off x="4038600" y="742950"/>
            <a:ext cx="2209800" cy="37338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9000">
                <a:schemeClr val="bg1">
                  <a:alpha val="8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E1FC-1106-48E4-BA7B-4BDE9154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4430"/>
            <a:ext cx="3886200" cy="347472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Federal Insurance Office (FIO)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2024 Terrorism Data Call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 on the effectiveness of the Terrorism Risk Insurance Program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FIO-National Science Foundation Modeling Initiative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03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05A45-C3EE-7B91-6C55-8561F2F33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Supreme Court Ruling: </a:t>
            </a:r>
            <a:r>
              <a:rPr lang="en-US" dirty="0" err="1"/>
              <a:t>Loper</a:t>
            </a:r>
            <a:r>
              <a:rPr lang="en-US" dirty="0"/>
              <a:t> Bright vs. Raimondo Chevron Deference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D4538-C1DF-88D2-9B7E-D44D21845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sz="2600" b="0" i="0" dirty="0">
              <a:solidFill>
                <a:srgbClr val="001D35"/>
              </a:solidFill>
              <a:effectLst/>
            </a:endParaRPr>
          </a:p>
          <a:p>
            <a:r>
              <a:rPr lang="en-US" sz="9600" b="0" i="0" dirty="0">
                <a:solidFill>
                  <a:srgbClr val="001D35"/>
                </a:solidFill>
                <a:effectLst/>
              </a:rPr>
              <a:t>Ended the 40-year-old precedent of "Chevron deference"</a:t>
            </a:r>
          </a:p>
          <a:p>
            <a:pPr marL="0" indent="0">
              <a:buNone/>
            </a:pPr>
            <a:endParaRPr lang="en-US" sz="9600" b="0" i="0" dirty="0">
              <a:solidFill>
                <a:srgbClr val="001D35"/>
              </a:solidFill>
              <a:effectLst/>
            </a:endParaRPr>
          </a:p>
          <a:p>
            <a:r>
              <a:rPr lang="en-US" sz="9600" b="0" i="0" dirty="0">
                <a:solidFill>
                  <a:srgbClr val="040C28"/>
                </a:solidFill>
                <a:effectLst/>
              </a:rPr>
              <a:t>Overturned the precedent that if federal legislation is ambiguous or leaves an administrative gap, the courts must defer to the regulatory agency's interpretation if the interpretation is reasonable</a:t>
            </a:r>
          </a:p>
          <a:p>
            <a:pPr marL="0" indent="0">
              <a:buNone/>
            </a:pPr>
            <a:endParaRPr lang="en-US" sz="9600" b="0" i="0" dirty="0">
              <a:solidFill>
                <a:srgbClr val="040C28"/>
              </a:solidFill>
              <a:effectLst/>
            </a:endParaRPr>
          </a:p>
          <a:p>
            <a:endParaRPr lang="en-US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B551-ECE7-6F38-8613-0FF4E8E96E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5F9F9-CD9B-475C-98CB-95B8DE85AFB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36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0512E8-8D30-7817-7570-14CBD8D6DF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5F9F9-CD9B-475C-98CB-95B8DE85AFB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11BE80-2C3A-1134-63D1-661D92F4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Regulatory and Legislative Trends Report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BF54B6-80DD-11CE-83E9-8A4290FB3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22959"/>
            <a:ext cx="3886199" cy="3474720"/>
          </a:xfrm>
        </p:spPr>
        <p:txBody>
          <a:bodyPr>
            <a:normAutofit/>
          </a:bodyPr>
          <a:lstStyle/>
          <a:p>
            <a:pPr lvl="1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Provides</a:t>
            </a:r>
            <a:r>
              <a:rPr lang="en-US" sz="22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2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an overview of key legislative, regulatory, and other developments affecting the workers compensation system</a:t>
            </a:r>
          </a:p>
          <a:p>
            <a:pPr lvl="1"/>
            <a:r>
              <a:rPr lang="en-US" sz="22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+mn-ea"/>
                <a:cs typeface="+mn-cs"/>
              </a:rPr>
              <a:t>Offers two interactive dashboards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lvl="1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Find it in the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INSIGHTS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section of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ncci.com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68375-CEB1-E4A4-17F3-1F070A0CD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767" y="644189"/>
            <a:ext cx="3401900" cy="398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1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8DE27-EE6A-3C4D-9710-47C8F8FDF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Enacted Legislation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8F418-B924-F209-027E-30BBA3E69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5F9F9-CD9B-475C-98CB-95B8DE85AFB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44A757-8ED0-4C8B-D2FC-25DAEB911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7623" y="742950"/>
            <a:ext cx="7028754" cy="3923331"/>
          </a:xfrm>
        </p:spPr>
      </p:pic>
    </p:spTree>
    <p:extLst>
      <p:ext uri="{BB962C8B-B14F-4D97-AF65-F5344CB8AC3E}">
        <p14:creationId xmlns:p14="http://schemas.microsoft.com/office/powerpoint/2010/main" val="1775180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5B52C-0C1E-5B43-46B7-8A19C4579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Loss Cost/Rate Changes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8D772-332B-CF58-22F4-D1156BCA8A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5F9F9-CD9B-475C-98CB-95B8DE85AFB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36D549-D19B-7200-A37B-4394FC0E9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590550"/>
            <a:ext cx="6934200" cy="3819833"/>
          </a:xfrm>
        </p:spPr>
      </p:pic>
    </p:spTree>
    <p:extLst>
      <p:ext uri="{BB962C8B-B14F-4D97-AF65-F5344CB8AC3E}">
        <p14:creationId xmlns:p14="http://schemas.microsoft.com/office/powerpoint/2010/main" val="4072321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19D289-87A7-FC5C-1601-3FC1C63CDB9B}"/>
              </a:ext>
            </a:extLst>
          </p:cNvPr>
          <p:cNvSpPr txBox="1">
            <a:spLocks/>
          </p:cNvSpPr>
          <p:nvPr/>
        </p:nvSpPr>
        <p:spPr>
          <a:xfrm>
            <a:off x="381000" y="1733550"/>
            <a:ext cx="3276600" cy="38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150000"/>
              <a:buFont typeface="Wingdings" pitchFamily="2" charset="2"/>
              <a:buChar char="§"/>
              <a:defRPr sz="2400" kern="1200">
                <a:solidFill>
                  <a:srgbClr val="505050"/>
                </a:solidFill>
                <a:latin typeface="+mj-lt"/>
                <a:ea typeface="+mn-ea"/>
                <a:cs typeface="+mn-cs"/>
              </a:defRPr>
            </a:lvl1pPr>
            <a:lvl2pPr marL="685800" indent="-33972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sz="2400" kern="1200">
                <a:solidFill>
                  <a:srgbClr val="505050"/>
                </a:solidFill>
                <a:latin typeface="+mj-lt"/>
                <a:ea typeface="+mn-ea"/>
                <a:cs typeface="+mn-cs"/>
              </a:defRPr>
            </a:lvl2pPr>
            <a:lvl3pPr marL="1031875" indent="-3460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1800" kern="1200">
                <a:solidFill>
                  <a:srgbClr val="505050"/>
                </a:solidFill>
                <a:latin typeface="+mj-lt"/>
                <a:ea typeface="+mn-ea"/>
                <a:cs typeface="+mn-cs"/>
              </a:defRPr>
            </a:lvl3pPr>
            <a:lvl4pPr marL="1260475" indent="-228600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tabLst/>
              <a:defRPr sz="1600" kern="1200">
                <a:solidFill>
                  <a:srgbClr val="505050"/>
                </a:solidFill>
                <a:latin typeface="+mj-lt"/>
                <a:ea typeface="+mn-ea"/>
                <a:cs typeface="+mn-cs"/>
              </a:defRPr>
            </a:lvl4pPr>
            <a:lvl5pPr marL="1489075" indent="-228600" algn="l" defTabSz="914400" rtl="0" eaLnBrk="1" latinLnBrk="0" hangingPunct="1">
              <a:spcBef>
                <a:spcPts val="400"/>
              </a:spcBef>
              <a:buFont typeface="Arial" pitchFamily="34" charset="0"/>
              <a:buChar char="»"/>
              <a:tabLst/>
              <a:defRPr sz="1600" kern="1200">
                <a:solidFill>
                  <a:srgbClr val="50505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3600" dirty="0">
                <a:solidFill>
                  <a:srgbClr val="008AFE"/>
                </a:solidFill>
                <a:latin typeface="Aptos" panose="020B0004020202020204" pitchFamily="34" charset="0"/>
              </a:rPr>
              <a:t>Questions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3600" dirty="0">
                <a:solidFill>
                  <a:srgbClr val="008AFE"/>
                </a:solidFill>
                <a:latin typeface="Aptos" panose="020B0004020202020204" pitchFamily="34" charset="0"/>
              </a:rPr>
              <a:t>and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3600" dirty="0">
                <a:solidFill>
                  <a:srgbClr val="008AFE"/>
                </a:solidFill>
                <a:latin typeface="Aptos" panose="020B0004020202020204" pitchFamily="34" charset="0"/>
              </a:rPr>
              <a:t>Answers</a:t>
            </a:r>
          </a:p>
        </p:txBody>
      </p:sp>
      <p:pic>
        <p:nvPicPr>
          <p:cNvPr id="3" name="Picture 2" descr="A compass pointing to answers&#10;&#10;Description automatically generated">
            <a:extLst>
              <a:ext uri="{FF2B5EF4-FFF2-40B4-BE49-F238E27FC236}">
                <a16:creationId xmlns:a16="http://schemas.microsoft.com/office/drawing/2014/main" id="{BE5A01EA-D861-4C9A-301D-4F6F1A127A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60" y="590550"/>
            <a:ext cx="5861940" cy="37633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EA6BAC-F5F2-39AA-9320-6FAC82C0FA92}"/>
              </a:ext>
            </a:extLst>
          </p:cNvPr>
          <p:cNvSpPr/>
          <p:nvPr/>
        </p:nvSpPr>
        <p:spPr>
          <a:xfrm>
            <a:off x="3200400" y="535763"/>
            <a:ext cx="1981200" cy="386478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9000">
                <a:schemeClr val="bg1">
                  <a:alpha val="8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02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C416B-399D-3A37-DC3E-D2A998F2A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David Benedict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3EA03-9D15-F448-4CBB-2D29C49E9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Senior State Relations Executive </a:t>
            </a:r>
          </a:p>
          <a:p>
            <a:r>
              <a:rPr lang="en-US" dirty="0"/>
              <a:t>david_benedict@ncci.com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EE4F67-0879-6885-3728-DCD36BE83C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5F9F9-CD9B-475C-98CB-95B8DE85AFB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1" name="Picture Placeholder 10" descr="A person in a suit and tie&#10;&#10;Description automatically generated">
            <a:extLst>
              <a:ext uri="{FF2B5EF4-FFF2-40B4-BE49-F238E27FC236}">
                <a16:creationId xmlns:a16="http://schemas.microsoft.com/office/drawing/2014/main" id="{A0CAC53D-C617-09E5-EC39-39DFD9BD21A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r="4835"/>
          <a:stretch>
            <a:fillRect/>
          </a:stretch>
        </p:blipFill>
        <p:spPr>
          <a:xfrm>
            <a:off x="833437" y="1922462"/>
            <a:ext cx="938213" cy="1298575"/>
          </a:xfrm>
        </p:spPr>
      </p:pic>
    </p:spTree>
    <p:extLst>
      <p:ext uri="{BB962C8B-B14F-4D97-AF65-F5344CB8AC3E}">
        <p14:creationId xmlns:p14="http://schemas.microsoft.com/office/powerpoint/2010/main" val="249087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88F91-5A7D-66A5-47A2-FBE744C7A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6927"/>
            <a:ext cx="9144000" cy="605790"/>
          </a:xfrm>
        </p:spPr>
        <p:txBody>
          <a:bodyPr anchor="t">
            <a:normAutofit/>
          </a:bodyPr>
          <a:lstStyle/>
          <a:p>
            <a:r>
              <a:rPr lang="en-US" dirty="0"/>
              <a:t>Legislative Monitoring Overview for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9E5CC-94D5-6C88-DC2B-72E935E6D1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229100" y="4705350"/>
            <a:ext cx="6858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625F9F9-CD9B-475C-98CB-95B8DE85AFB1}" type="slidenum">
              <a:rPr lang="en-US" sz="13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3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53788-FF1A-8CCA-75F1-5EFF1004153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895350"/>
            <a:ext cx="4267200" cy="3394472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120000"/>
            </a:pPr>
            <a:r>
              <a:rPr lang="en-US" dirty="0"/>
              <a:t>NCCI is tracking hundreds of state and federal WC-related bills</a:t>
            </a:r>
          </a:p>
          <a:p>
            <a:pPr>
              <a:buClr>
                <a:schemeClr val="accent2"/>
              </a:buClr>
              <a:buSzPct val="120000"/>
            </a:pPr>
            <a:r>
              <a:rPr lang="en-US" dirty="0"/>
              <a:t>We also track bills that may not be directly WC-related but may impact the WC system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5BC7EE5D-FAAD-3C75-927C-6EEC8839E093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95350"/>
            <a:ext cx="3106935" cy="3106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1398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4C285-2A96-4AD4-BEEF-B281FECC5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92B7E-5F86-41E0-865B-81F35BE8B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865934"/>
            <a:ext cx="7162800" cy="3583318"/>
          </a:xfrm>
        </p:spPr>
        <p:txBody>
          <a:bodyPr>
            <a:normAutofit fontScale="40000" lnSpcReduction="20000"/>
          </a:bodyPr>
          <a:lstStyle/>
          <a:p>
            <a:pPr marL="346075" lvl="1" indent="0">
              <a:lnSpc>
                <a:spcPct val="110000"/>
              </a:lnSpc>
              <a:buNone/>
            </a:pPr>
            <a:r>
              <a:rPr lang="en-US" sz="3500" dirty="0"/>
              <a:t>Mental Injuries</a:t>
            </a:r>
          </a:p>
          <a:p>
            <a:pPr marL="346075" lvl="1" indent="0">
              <a:lnSpc>
                <a:spcPct val="110000"/>
              </a:lnSpc>
              <a:buNone/>
            </a:pPr>
            <a:endParaRPr lang="en-US" sz="3500" dirty="0"/>
          </a:p>
          <a:p>
            <a:pPr marL="346075" lvl="1" indent="0">
              <a:lnSpc>
                <a:spcPct val="110000"/>
              </a:lnSpc>
              <a:buNone/>
            </a:pPr>
            <a:endParaRPr lang="en-US" sz="3500" dirty="0"/>
          </a:p>
          <a:p>
            <a:pPr marL="346075" lvl="1" indent="0">
              <a:lnSpc>
                <a:spcPct val="110000"/>
              </a:lnSpc>
              <a:buNone/>
            </a:pPr>
            <a:r>
              <a:rPr lang="en-US" sz="3500" dirty="0"/>
              <a:t>Marijuana Legalization</a:t>
            </a:r>
          </a:p>
          <a:p>
            <a:pPr marL="346075" lvl="1" indent="0">
              <a:lnSpc>
                <a:spcPct val="110000"/>
              </a:lnSpc>
              <a:buNone/>
            </a:pPr>
            <a:endParaRPr lang="en-US" sz="3500" dirty="0"/>
          </a:p>
          <a:p>
            <a:pPr marL="346075" lvl="1" indent="0">
              <a:lnSpc>
                <a:spcPct val="110000"/>
              </a:lnSpc>
              <a:buNone/>
            </a:pPr>
            <a:endParaRPr lang="en-US" sz="3500" dirty="0"/>
          </a:p>
          <a:p>
            <a:pPr marL="346075" lvl="1" indent="0">
              <a:lnSpc>
                <a:spcPct val="110000"/>
              </a:lnSpc>
              <a:buNone/>
            </a:pPr>
            <a:r>
              <a:rPr lang="en-US" sz="3500" dirty="0"/>
              <a:t>Hallucinogens and Psychedelics</a:t>
            </a:r>
          </a:p>
          <a:p>
            <a:pPr marL="346075" lvl="1" indent="0">
              <a:lnSpc>
                <a:spcPct val="110000"/>
              </a:lnSpc>
              <a:buNone/>
            </a:pPr>
            <a:endParaRPr lang="en-US" sz="3500" dirty="0"/>
          </a:p>
          <a:p>
            <a:pPr marL="346075" lvl="1" indent="0">
              <a:lnSpc>
                <a:spcPct val="110000"/>
              </a:lnSpc>
              <a:buNone/>
            </a:pPr>
            <a:endParaRPr lang="en-US" sz="35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lvl="1" indent="0">
              <a:lnSpc>
                <a:spcPct val="110000"/>
              </a:lnSpc>
              <a:buNone/>
            </a:pP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Independent Contractors/Gig Economy</a:t>
            </a:r>
          </a:p>
          <a:p>
            <a:pPr marL="346075" lvl="1" indent="0">
              <a:lnSpc>
                <a:spcPct val="110000"/>
              </a:lnSpc>
              <a:buNone/>
            </a:pPr>
            <a:endParaRPr lang="en-US" sz="3500" dirty="0"/>
          </a:p>
          <a:p>
            <a:pPr marL="346075" lvl="1" indent="0">
              <a:lnSpc>
                <a:spcPct val="110000"/>
              </a:lnSpc>
              <a:buNone/>
            </a:pPr>
            <a:endParaRPr lang="en-US" sz="35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lvl="1" indent="0">
              <a:lnSpc>
                <a:spcPct val="110000"/>
              </a:lnSpc>
              <a:buNone/>
            </a:pPr>
            <a:r>
              <a:rPr lang="en-US" sz="3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Single-Payer Health Insurance</a:t>
            </a:r>
          </a:p>
          <a:p>
            <a:pPr marL="346075" lvl="1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600" dirty="0"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52CEE-863C-4CDE-9C7B-72921DFA55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5F9F9-CD9B-475C-98CB-95B8DE85AFB1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8AF3C5E-11EA-A7AF-89B0-80721698ED07}"/>
              </a:ext>
            </a:extLst>
          </p:cNvPr>
          <p:cNvGrpSpPr/>
          <p:nvPr/>
        </p:nvGrpSpPr>
        <p:grpSpPr>
          <a:xfrm>
            <a:off x="1407624" y="719499"/>
            <a:ext cx="701510" cy="3765201"/>
            <a:chOff x="1331267" y="708636"/>
            <a:chExt cx="741843" cy="3875715"/>
          </a:xfrm>
        </p:grpSpPr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12735A6D-6F65-4E44-83DA-E767B6DAA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267" y="1489207"/>
              <a:ext cx="703210" cy="7032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654D7D6-56FF-5B4F-BC98-CA155F82A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59825" y="3871066"/>
              <a:ext cx="713285" cy="7132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5D8FAF66-0CD2-392F-098B-AE932D73F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497" y="708636"/>
              <a:ext cx="703210" cy="7032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69C9732-8BC3-5D16-71A1-4F8AA199E0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915" y="3040413"/>
            <a:ext cx="664977" cy="683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blue circle with a white brain and lightbulb&#10;&#10;Description automatically generated">
            <a:extLst>
              <a:ext uri="{FF2B5EF4-FFF2-40B4-BE49-F238E27FC236}">
                <a16:creationId xmlns:a16="http://schemas.microsoft.com/office/drawing/2014/main" id="{D3427AC2-D9B1-AA0F-8DF5-470C9EDCF0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92" y="2275146"/>
            <a:ext cx="683158" cy="68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2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4C285-2A96-4AD4-BEEF-B281FECC5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"/>
            <a:ext cx="8686800" cy="605790"/>
          </a:xfrm>
        </p:spPr>
        <p:txBody>
          <a:bodyPr anchor="t">
            <a:normAutofit/>
          </a:bodyPr>
          <a:lstStyle/>
          <a:p>
            <a:r>
              <a:rPr lang="en-US" dirty="0"/>
              <a:t>Mental Injuries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52CEE-863C-4CDE-9C7B-72921DFA55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229100" y="4705350"/>
            <a:ext cx="6858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625F9F9-CD9B-475C-98CB-95B8DE85AFB1}" type="slidenum">
              <a:rPr lang="en-US" sz="13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30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8B4702B-6303-F5BB-2359-9033C6131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" y="18288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92B7E-5F86-41E0-865B-81F35BE8B97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810000" y="1026914"/>
            <a:ext cx="5105400" cy="3221236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2200" dirty="0">
                <a:effectLst/>
              </a:rPr>
              <a:t>NCCI monitors bills addressing WC for workplace-related mental injuries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effectLst/>
              </a:rPr>
              <a:t>Many of these bills are related to post-traumatic stress disorder (PTSD)</a:t>
            </a:r>
          </a:p>
        </p:txBody>
      </p:sp>
    </p:spTree>
    <p:extLst>
      <p:ext uri="{BB962C8B-B14F-4D97-AF65-F5344CB8AC3E}">
        <p14:creationId xmlns:p14="http://schemas.microsoft.com/office/powerpoint/2010/main" val="364001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4C285-2A96-4AD4-BEEF-B281FECC5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"/>
            <a:ext cx="8686800" cy="605790"/>
          </a:xfrm>
        </p:spPr>
        <p:txBody>
          <a:bodyPr anchor="t">
            <a:normAutofit/>
          </a:bodyPr>
          <a:lstStyle/>
          <a:p>
            <a:r>
              <a:rPr lang="en-US" dirty="0"/>
              <a:t>Marijuana Legalization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52CEE-863C-4CDE-9C7B-72921DFA55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229100" y="4705350"/>
            <a:ext cx="6858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625F9F9-CD9B-475C-98CB-95B8DE85AFB1}" type="slidenum">
              <a:rPr lang="en-US" sz="13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3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92B7E-5F86-41E0-865B-81F35BE8B97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895350"/>
            <a:ext cx="4724400" cy="3394472"/>
          </a:xfrm>
        </p:spPr>
        <p:txBody>
          <a:bodyPr>
            <a:normAutofit/>
          </a:bodyPr>
          <a:lstStyle/>
          <a:p>
            <a:pPr lvl="1">
              <a:buSzPct val="120000"/>
            </a:pPr>
            <a:r>
              <a:rPr lang="en-US" dirty="0"/>
              <a:t>Recreational marijuana</a:t>
            </a:r>
          </a:p>
          <a:p>
            <a:pPr lvl="1">
              <a:buSzPct val="120000"/>
            </a:pPr>
            <a:r>
              <a:rPr lang="en-US" dirty="0"/>
              <a:t>Medical marijuana</a:t>
            </a:r>
          </a:p>
          <a:p>
            <a:pPr lvl="1">
              <a:buSzPct val="120000"/>
            </a:pPr>
            <a:r>
              <a:rPr lang="en-US" dirty="0"/>
              <a:t>Reimbursement for medical marijuana in WC</a:t>
            </a:r>
          </a:p>
          <a:p>
            <a:pPr marL="346075" lvl="1" indent="0">
              <a:buNone/>
            </a:pPr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AFC14A6-2B61-4A2D-89D6-3C98F6B72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54480"/>
            <a:ext cx="27432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322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B9397-FBBF-3D20-6873-A9D316C8A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605790"/>
          </a:xfrm>
        </p:spPr>
        <p:txBody>
          <a:bodyPr anchor="t">
            <a:normAutofit/>
          </a:bodyPr>
          <a:lstStyle>
            <a:defPPr>
              <a:defRPr lang="en-US"/>
            </a:defPPr>
            <a:lvl1pPr marL="0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3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5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Marijuana Legalization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858EF-8E9D-5704-CABB-C79270749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413" y="742951"/>
            <a:ext cx="8618008" cy="3771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779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B4B94-75F7-47F1-BDB9-1F145D65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Marijuana Reform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A picture containing indoor, plant&#10;&#10;Description automatically generated">
            <a:extLst>
              <a:ext uri="{FF2B5EF4-FFF2-40B4-BE49-F238E27FC236}">
                <a16:creationId xmlns:a16="http://schemas.microsoft.com/office/drawing/2014/main" id="{D5935406-8EC6-F549-9B24-EF1F81EC8F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r="8583"/>
          <a:stretch/>
        </p:blipFill>
        <p:spPr>
          <a:xfrm>
            <a:off x="4191000" y="744418"/>
            <a:ext cx="4953000" cy="37243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F0D4FA-817E-966F-47E6-8908C5A38396}"/>
              </a:ext>
            </a:extLst>
          </p:cNvPr>
          <p:cNvSpPr/>
          <p:nvPr/>
        </p:nvSpPr>
        <p:spPr>
          <a:xfrm>
            <a:off x="3962400" y="666750"/>
            <a:ext cx="2362200" cy="365379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9000">
                <a:schemeClr val="bg1">
                  <a:alpha val="8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42623-D790-4999-B2EA-B020D9390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22959"/>
            <a:ext cx="3809999" cy="34747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Rescheduling 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Department of Justice proposed rescheduling rulemaking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Congressional activity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57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3CCDDB-E8E2-1584-1E42-4C1BCFC090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229100" y="4705350"/>
            <a:ext cx="6858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625F9F9-CD9B-475C-98CB-95B8DE85AFB1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6" name="Content Placeholder 5" descr="A blue circle with a white brain and lightbulb&#10;&#10;Description automatically generated">
            <a:extLst>
              <a:ext uri="{FF2B5EF4-FFF2-40B4-BE49-F238E27FC236}">
                <a16:creationId xmlns:a16="http://schemas.microsoft.com/office/drawing/2014/main" id="{3E5A52F3-16B9-84F4-9573-59E2A232CFA3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828800"/>
            <a:ext cx="2743200" cy="27432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19B22-0629-ED74-884D-5C6DE489D45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152902" y="899547"/>
            <a:ext cx="4457698" cy="3394472"/>
          </a:xfrm>
        </p:spPr>
        <p:txBody>
          <a:bodyPr>
            <a:normAutofit/>
          </a:bodyPr>
          <a:lstStyle/>
          <a:p>
            <a:r>
              <a:rPr lang="en-US" dirty="0"/>
              <a:t>NCCI is monitoring a new trend regarding legalization of certain substances</a:t>
            </a:r>
          </a:p>
          <a:p>
            <a:r>
              <a:rPr lang="en-US" dirty="0"/>
              <a:t>Several states introduced legislation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6EFD8E-2BA0-8065-08AB-18FD9B9B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605790"/>
          </a:xfrm>
        </p:spPr>
        <p:txBody>
          <a:bodyPr anchor="t">
            <a:normAutofit/>
          </a:bodyPr>
          <a:lstStyle/>
          <a:p>
            <a:r>
              <a:rPr lang="en-US" dirty="0"/>
              <a:t>Hallucinogens and Psychedelics</a:t>
            </a:r>
          </a:p>
        </p:txBody>
      </p:sp>
    </p:spTree>
    <p:extLst>
      <p:ext uri="{BB962C8B-B14F-4D97-AF65-F5344CB8AC3E}">
        <p14:creationId xmlns:p14="http://schemas.microsoft.com/office/powerpoint/2010/main" val="175112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4C285-2A96-4AD4-BEEF-B281FECC5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"/>
            <a:ext cx="8686800" cy="605790"/>
          </a:xfrm>
        </p:spPr>
        <p:txBody>
          <a:bodyPr anchor="t">
            <a:normAutofit/>
          </a:bodyPr>
          <a:lstStyle/>
          <a:p>
            <a:r>
              <a:rPr lang="en-US" dirty="0"/>
              <a:t>Independent Contractors/Gig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52CEE-863C-4CDE-9C7B-72921DFA55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229100" y="4705350"/>
            <a:ext cx="6858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625F9F9-CD9B-475C-98CB-95B8DE85AFB1}" type="slidenum">
              <a:rPr lang="en-US" sz="13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3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92B7E-5F86-41E0-865B-81F35BE8B97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895350"/>
            <a:ext cx="4419600" cy="3394472"/>
          </a:xfrm>
        </p:spPr>
        <p:txBody>
          <a:bodyPr>
            <a:normAutofit fontScale="92500" lnSpcReduction="10000"/>
          </a:bodyPr>
          <a:lstStyle/>
          <a:p>
            <a:pPr marL="3175" indent="0">
              <a:buNone/>
            </a:pPr>
            <a:r>
              <a:rPr lang="en-US" sz="2200" dirty="0"/>
              <a:t>Types of Legislation:</a:t>
            </a:r>
          </a:p>
          <a:p>
            <a:pPr lvl="1"/>
            <a:r>
              <a:rPr lang="en-US" sz="2200" dirty="0"/>
              <a:t>Bills establishing conditions for when a transportation network company (TNC) driver is an independent contractor rather than an employee of the company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Bills establishing whether a worker is an employee or an independent contractor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1174041-30A8-5748-0E4C-5D37F3795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1554480"/>
            <a:ext cx="27432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76887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NCCI Color Scheme">
      <a:dk1>
        <a:sysClr val="windowText" lastClr="000000"/>
      </a:dk1>
      <a:lt1>
        <a:sysClr val="window" lastClr="FFFFFF"/>
      </a:lt1>
      <a:dk2>
        <a:srgbClr val="002060"/>
      </a:dk2>
      <a:lt2>
        <a:srgbClr val="D4EAF0"/>
      </a:lt2>
      <a:accent1>
        <a:srgbClr val="008AFE"/>
      </a:accent1>
      <a:accent2>
        <a:srgbClr val="00C417"/>
      </a:accent2>
      <a:accent3>
        <a:srgbClr val="EF7C00"/>
      </a:accent3>
      <a:accent4>
        <a:srgbClr val="7030A0"/>
      </a:accent4>
      <a:accent5>
        <a:srgbClr val="000080"/>
      </a:accent5>
      <a:accent6>
        <a:srgbClr val="CE1B00"/>
      </a:accent6>
      <a:hlink>
        <a:srgbClr val="0042C7"/>
      </a:hlink>
      <a:folHlink>
        <a:srgbClr val="0067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00-Years-NCCI-PowerPoint-Template.pptx" id="{A322326E-BFB6-4568-B855-5AB6AF988482}" vid="{D8681CCD-FF4D-4489-91DC-811660B82C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e585d3-4b2d-418b-8bfe-8496492ba131">
      <Terms xmlns="http://schemas.microsoft.com/office/infopath/2007/PartnerControls"/>
    </lcf76f155ced4ddcb4097134ff3c332f>
    <TaxCatchAll xmlns="11b8c032-fcc1-49e8-93e4-430279788ba7" xsi:nil="true"/>
    <SharedWithUsers xmlns="11b8c032-fcc1-49e8-93e4-430279788ba7">
      <UserInfo>
        <DisplayName>Tim Tucker</DisplayName>
        <AccountId>27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E6A661F6D3894DB80AA814E87824DF" ma:contentTypeVersion="17" ma:contentTypeDescription="Create a new document." ma:contentTypeScope="" ma:versionID="47c504a691e4a6cb726effadc4947431">
  <xsd:schema xmlns:xsd="http://www.w3.org/2001/XMLSchema" xmlns:xs="http://www.w3.org/2001/XMLSchema" xmlns:p="http://schemas.microsoft.com/office/2006/metadata/properties" xmlns:ns2="4be585d3-4b2d-418b-8bfe-8496492ba131" xmlns:ns3="11b8c032-fcc1-49e8-93e4-430279788ba7" targetNamespace="http://schemas.microsoft.com/office/2006/metadata/properties" ma:root="true" ma:fieldsID="ef6576f2854d0d8eaf5f6da3183863c0" ns2:_="" ns3:_="">
    <xsd:import namespace="4be585d3-4b2d-418b-8bfe-8496492ba131"/>
    <xsd:import namespace="11b8c032-fcc1-49e8-93e4-430279788b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e585d3-4b2d-418b-8bfe-8496492ba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81058cd-4b41-49fc-b40b-49cf775a2f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b8c032-fcc1-49e8-93e4-430279788ba7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afd387e-931a-4f5f-906d-e766e11938af}" ma:internalName="TaxCatchAll" ma:showField="CatchAllData" ma:web="11b8c032-fcc1-49e8-93e4-430279788b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4CD829-35F0-4D39-88D0-1BDC62BE2A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3A6D89-B422-479B-A245-B7E105597EAC}">
  <ds:schemaRefs>
    <ds:schemaRef ds:uri="http://schemas.microsoft.com/office/2006/metadata/properties"/>
    <ds:schemaRef ds:uri="http://schemas.microsoft.com/office/infopath/2007/PartnerControls"/>
    <ds:schemaRef ds:uri="4be585d3-4b2d-418b-8bfe-8496492ba131"/>
    <ds:schemaRef ds:uri="11b8c032-fcc1-49e8-93e4-430279788ba7"/>
  </ds:schemaRefs>
</ds:datastoreItem>
</file>

<file path=customXml/itemProps3.xml><?xml version="1.0" encoding="utf-8"?>
<ds:datastoreItem xmlns:ds="http://schemas.openxmlformats.org/officeDocument/2006/customXml" ds:itemID="{6E465BD1-9AB3-421E-B252-A88CDDD9F9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e585d3-4b2d-418b-8bfe-8496492ba131"/>
    <ds:schemaRef ds:uri="11b8c032-fcc1-49e8-93e4-430279788b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2392</TotalTime>
  <Words>653</Words>
  <Application>Microsoft Office PowerPoint</Application>
  <PresentationFormat>On-screen Show (16:9)</PresentationFormat>
  <Paragraphs>126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Aptos</vt:lpstr>
      <vt:lpstr>Arial</vt:lpstr>
      <vt:lpstr>Calibri</vt:lpstr>
      <vt:lpstr>Google Sans</vt:lpstr>
      <vt:lpstr>Symbol</vt:lpstr>
      <vt:lpstr>Times New Roman</vt:lpstr>
      <vt:lpstr>Verdana</vt:lpstr>
      <vt:lpstr>Wingdings</vt:lpstr>
      <vt:lpstr>Blank</vt:lpstr>
      <vt:lpstr>State and Federal Legislative and Regulatory Trends Update</vt:lpstr>
      <vt:lpstr>Legislative Monitoring Overview for 2024</vt:lpstr>
      <vt:lpstr>Highlights</vt:lpstr>
      <vt:lpstr>Mental Injuries</vt:lpstr>
      <vt:lpstr>Marijuana Legalization</vt:lpstr>
      <vt:lpstr>Marijuana Legalization</vt:lpstr>
      <vt:lpstr>Federal Marijuana Reform </vt:lpstr>
      <vt:lpstr>Hallucinogens and Psychedelics</vt:lpstr>
      <vt:lpstr>Independent Contractors/Gig Economy</vt:lpstr>
      <vt:lpstr>Single-Payer Health Insurance</vt:lpstr>
      <vt:lpstr>Congressional Update </vt:lpstr>
      <vt:lpstr>Federal Agency Update – USDOL and FTC</vt:lpstr>
      <vt:lpstr>Federal Agency Update—US Department of the Treasury</vt:lpstr>
      <vt:lpstr>Supreme Court Ruling: Loper Bright vs. Raimondo Chevron Deference Decision</vt:lpstr>
      <vt:lpstr>2023 Regulatory and Legislative Trends Report</vt:lpstr>
      <vt:lpstr>2023 Enacted Legislation Dashboard</vt:lpstr>
      <vt:lpstr>2023 Loss Cost/Rate Changes Dashboard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Chris Bennett</dc:creator>
  <cp:lastModifiedBy>David Benedict</cp:lastModifiedBy>
  <cp:revision>50</cp:revision>
  <dcterms:created xsi:type="dcterms:W3CDTF">2023-01-13T13:39:06Z</dcterms:created>
  <dcterms:modified xsi:type="dcterms:W3CDTF">2024-08-12T19:00:12Z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Blank:6</vt:lpwstr>
  </property>
  <property fmtid="{D5CDD505-2E9C-101B-9397-08002B2CF9AE}" pid="3" name="ClassificationContentMarkingFooterText">
    <vt:lpwstr>NCCI Proprietary Information—For Authorized Use Only</vt:lpwstr>
  </property>
  <property fmtid="{D5CDD505-2E9C-101B-9397-08002B2CF9AE}" pid="4" name="MSIP_Label_2df9b9e3-f235-43d2-9f13-6ead4d83caef_Enabled">
    <vt:lpwstr>true</vt:lpwstr>
  </property>
  <property fmtid="{D5CDD505-2E9C-101B-9397-08002B2CF9AE}" pid="5" name="MSIP_Label_2df9b9e3-f235-43d2-9f13-6ead4d83caef_SetDate">
    <vt:lpwstr>2023-10-05T20:20:17Z</vt:lpwstr>
  </property>
  <property fmtid="{D5CDD505-2E9C-101B-9397-08002B2CF9AE}" pid="6" name="MSIP_Label_2df9b9e3-f235-43d2-9f13-6ead4d83caef_Method">
    <vt:lpwstr>Privileged</vt:lpwstr>
  </property>
  <property fmtid="{D5CDD505-2E9C-101B-9397-08002B2CF9AE}" pid="7" name="MSIP_Label_2df9b9e3-f235-43d2-9f13-6ead4d83caef_Name">
    <vt:lpwstr>Proprietary - Published</vt:lpwstr>
  </property>
  <property fmtid="{D5CDD505-2E9C-101B-9397-08002B2CF9AE}" pid="8" name="MSIP_Label_2df9b9e3-f235-43d2-9f13-6ead4d83caef_SiteId">
    <vt:lpwstr>e28ac86c-1f54-4c09-8e1a-4851e50e47bd</vt:lpwstr>
  </property>
  <property fmtid="{D5CDD505-2E9C-101B-9397-08002B2CF9AE}" pid="9" name="MSIP_Label_2df9b9e3-f235-43d2-9f13-6ead4d83caef_ActionId">
    <vt:lpwstr>c8f73a0b-038e-4293-b1da-74449a826436</vt:lpwstr>
  </property>
  <property fmtid="{D5CDD505-2E9C-101B-9397-08002B2CF9AE}" pid="10" name="MSIP_Label_2df9b9e3-f235-43d2-9f13-6ead4d83caef_ContentBits">
    <vt:lpwstr>0</vt:lpwstr>
  </property>
  <property fmtid="{D5CDD505-2E9C-101B-9397-08002B2CF9AE}" pid="11" name="ContentTypeId">
    <vt:lpwstr>0x01010076E6A661F6D3894DB80AA814E87824DF</vt:lpwstr>
  </property>
  <property fmtid="{D5CDD505-2E9C-101B-9397-08002B2CF9AE}" pid="12" name="MediaServiceImageTags">
    <vt:lpwstr/>
  </property>
</Properties>
</file>