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57" r:id="rId3"/>
    <p:sldId id="283" r:id="rId4"/>
    <p:sldId id="263" r:id="rId5"/>
    <p:sldId id="278" r:id="rId6"/>
    <p:sldId id="285" r:id="rId7"/>
    <p:sldId id="284" r:id="rId8"/>
    <p:sldId id="286" r:id="rId9"/>
    <p:sldId id="258" r:id="rId10"/>
    <p:sldId id="273" r:id="rId11"/>
    <p:sldId id="276" r:id="rId12"/>
    <p:sldId id="274" r:id="rId13"/>
    <p:sldId id="271" r:id="rId14"/>
    <p:sldId id="272" r:id="rId15"/>
    <p:sldId id="270" r:id="rId16"/>
    <p:sldId id="275" r:id="rId17"/>
    <p:sldId id="282" r:id="rId18"/>
    <p:sldId id="280" r:id="rId19"/>
    <p:sldId id="281" r:id="rId20"/>
    <p:sldId id="279"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269"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277" r:id="rId52"/>
    <p:sldId id="317" r:id="rId53"/>
    <p:sldId id="26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F441EB-3FF0-4DBE-AB5B-2477752ABA0C}" v="15" dt="2024-08-18T20:37:33.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4" d="100"/>
          <a:sy n="74" d="100"/>
        </p:scale>
        <p:origin x="8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93ECC-D2DA-4A37-9F55-D9CB718461EF}"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88473-0747-4058-B9F0-8B5FBDC1BC81}" type="slidenum">
              <a:rPr lang="en-US" smtClean="0"/>
              <a:t>‹#›</a:t>
            </a:fld>
            <a:endParaRPr lang="en-US"/>
          </a:p>
        </p:txBody>
      </p:sp>
    </p:spTree>
    <p:extLst>
      <p:ext uri="{BB962C8B-B14F-4D97-AF65-F5344CB8AC3E}">
        <p14:creationId xmlns:p14="http://schemas.microsoft.com/office/powerpoint/2010/main" val="365505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F287C-9089-DB4C-91E1-7B387FBE907B}" type="slidenum">
              <a:rPr lang="en-US" smtClean="0"/>
              <a:t>44</a:t>
            </a:fld>
            <a:endParaRPr lang="en-US"/>
          </a:p>
        </p:txBody>
      </p:sp>
    </p:spTree>
    <p:extLst>
      <p:ext uri="{BB962C8B-B14F-4D97-AF65-F5344CB8AC3E}">
        <p14:creationId xmlns:p14="http://schemas.microsoft.com/office/powerpoint/2010/main" val="57315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F287C-9089-DB4C-91E1-7B387FBE907B}" type="slidenum">
              <a:rPr lang="en-US" smtClean="0"/>
              <a:t>48</a:t>
            </a:fld>
            <a:endParaRPr lang="en-US"/>
          </a:p>
        </p:txBody>
      </p:sp>
    </p:spTree>
    <p:extLst>
      <p:ext uri="{BB962C8B-B14F-4D97-AF65-F5344CB8AC3E}">
        <p14:creationId xmlns:p14="http://schemas.microsoft.com/office/powerpoint/2010/main" val="4091546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8/20/2024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bedwards@stlbrainandspine.com"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Kbrickey@stlbrainandspine.com" TargetMode="External"/><Relationship Id="rId2" Type="http://schemas.openxmlformats.org/officeDocument/2006/relationships/hyperlink" Target="mailto:bedwards@stlurology.com"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mailto:Workcomp@stlbrainandspine.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sjohans@stlbrainandspine.com"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blue and grey text&#10;&#10;Description automatically generated">
            <a:extLst>
              <a:ext uri="{FF2B5EF4-FFF2-40B4-BE49-F238E27FC236}">
                <a16:creationId xmlns:a16="http://schemas.microsoft.com/office/drawing/2014/main" id="{9E2F8653-13BD-E21F-E8A3-9577AC919229}"/>
              </a:ext>
            </a:extLst>
          </p:cNvPr>
          <p:cNvPicPr>
            <a:picLocks noChangeAspect="1"/>
          </p:cNvPicPr>
          <p:nvPr/>
        </p:nvPicPr>
        <p:blipFill>
          <a:blip r:embed="rId2"/>
          <a:srcRect l="1778" r="1779" b="1"/>
          <a:stretch/>
        </p:blipFill>
        <p:spPr>
          <a:xfrm>
            <a:off x="812823" y="457200"/>
            <a:ext cx="10566353" cy="59436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Michael N. Polinsky,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
        <p:nvSpPr>
          <p:cNvPr id="6" name="TextBox 5">
            <a:extLst>
              <a:ext uri="{FF2B5EF4-FFF2-40B4-BE49-F238E27FC236}">
                <a16:creationId xmlns:a16="http://schemas.microsoft.com/office/drawing/2014/main" id="{49A81FA4-CF2E-4F13-81A5-BE1FB269B602}"/>
              </a:ext>
            </a:extLst>
          </p:cNvPr>
          <p:cNvSpPr txBox="1"/>
          <p:nvPr/>
        </p:nvSpPr>
        <p:spPr>
          <a:xfrm>
            <a:off x="3757083" y="1830916"/>
            <a:ext cx="7482416"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US" sz="2000" dirty="0"/>
              <a:t>College: University of Illinois</a:t>
            </a:r>
          </a:p>
          <a:p>
            <a:pPr marL="285750" indent="-285750">
              <a:lnSpc>
                <a:spcPct val="150000"/>
              </a:lnSpc>
              <a:buFont typeface="Arial" panose="020B0604020202020204" pitchFamily="34" charset="0"/>
              <a:buChar char="•"/>
            </a:pPr>
            <a:r>
              <a:rPr lang="en-US" sz="2000" dirty="0"/>
              <a:t>Medical School: </a:t>
            </a:r>
            <a:r>
              <a:rPr lang="en-US" sz="2000" dirty="0">
                <a:ea typeface="+mn-lt"/>
                <a:cs typeface="+mn-lt"/>
              </a:rPr>
              <a:t>Washington University School of Medicine </a:t>
            </a:r>
          </a:p>
          <a:p>
            <a:pPr marL="285750" indent="-285750">
              <a:lnSpc>
                <a:spcPct val="150000"/>
              </a:lnSpc>
              <a:buFont typeface="Arial" panose="020B0604020202020204" pitchFamily="34" charset="0"/>
              <a:buChar char="•"/>
            </a:pPr>
            <a:r>
              <a:rPr lang="en-US" sz="2000" dirty="0"/>
              <a:t>Residency: University of Michigan Hospitals</a:t>
            </a:r>
          </a:p>
          <a:p>
            <a:pPr marL="285750" indent="-285750">
              <a:lnSpc>
                <a:spcPct val="150000"/>
              </a:lnSpc>
              <a:buFont typeface="Arial" panose="020B0604020202020204" pitchFamily="34" charset="0"/>
              <a:buChar char="•"/>
            </a:pPr>
            <a:r>
              <a:rPr lang="en-US" sz="2000" dirty="0"/>
              <a:t>Chief of Neurosurgery – MBMC</a:t>
            </a:r>
          </a:p>
          <a:p>
            <a:pPr marL="285750" indent="-285750">
              <a:lnSpc>
                <a:spcPct val="150000"/>
              </a:lnSpc>
              <a:buFont typeface="Arial" panose="020B0604020202020204" pitchFamily="34" charset="0"/>
              <a:buChar char="•"/>
            </a:pPr>
            <a:r>
              <a:rPr lang="en-US" sz="2000" dirty="0"/>
              <a:t>Managing Partner NSL</a:t>
            </a:r>
          </a:p>
          <a:p>
            <a:pPr marL="285750" indent="-285750">
              <a:lnSpc>
                <a:spcPct val="150000"/>
              </a:lnSpc>
              <a:buFont typeface="Arial" panose="020B0604020202020204" pitchFamily="34" charset="0"/>
              <a:buChar char="•"/>
            </a:pPr>
            <a:r>
              <a:rPr lang="en-US" sz="2000" dirty="0"/>
              <a:t>General Neurosurgery – Brain and Spine</a:t>
            </a:r>
          </a:p>
          <a:p>
            <a:pPr marL="285750" indent="-285750">
              <a:lnSpc>
                <a:spcPct val="150000"/>
              </a:lnSpc>
              <a:buFont typeface="Arial" panose="020B0604020202020204" pitchFamily="34" charset="0"/>
              <a:buChar char="•"/>
            </a:pPr>
            <a:r>
              <a:rPr lang="en-US" sz="2000" dirty="0"/>
              <a:t>St. Louis Native</a:t>
            </a:r>
          </a:p>
          <a:p>
            <a:endParaRPr lang="en-US" sz="3200" dirty="0"/>
          </a:p>
        </p:txBody>
      </p:sp>
      <p:pic>
        <p:nvPicPr>
          <p:cNvPr id="3" name="Picture 2" descr="A person in a white coat&#10;&#10;Description automatically generated">
            <a:extLst>
              <a:ext uri="{FF2B5EF4-FFF2-40B4-BE49-F238E27FC236}">
                <a16:creationId xmlns:a16="http://schemas.microsoft.com/office/drawing/2014/main" id="{0F5D6E98-58C4-40E1-053B-21BC0E5BC02B}"/>
              </a:ext>
            </a:extLst>
          </p:cNvPr>
          <p:cNvPicPr>
            <a:picLocks noChangeAspect="1"/>
          </p:cNvPicPr>
          <p:nvPr/>
        </p:nvPicPr>
        <p:blipFill>
          <a:blip r:embed="rId3"/>
          <a:stretch>
            <a:fillRect/>
          </a:stretch>
        </p:blipFill>
        <p:spPr>
          <a:xfrm>
            <a:off x="840317" y="1656521"/>
            <a:ext cx="2743199" cy="3714292"/>
          </a:xfrm>
          <a:prstGeom prst="rect">
            <a:avLst/>
          </a:prstGeom>
        </p:spPr>
      </p:pic>
    </p:spTree>
    <p:extLst>
      <p:ext uri="{BB962C8B-B14F-4D97-AF65-F5344CB8AC3E}">
        <p14:creationId xmlns:p14="http://schemas.microsoft.com/office/powerpoint/2010/main" val="86973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Neill M. Wright,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
        <p:nvSpPr>
          <p:cNvPr id="6" name="TextBox 5">
            <a:extLst>
              <a:ext uri="{FF2B5EF4-FFF2-40B4-BE49-F238E27FC236}">
                <a16:creationId xmlns:a16="http://schemas.microsoft.com/office/drawing/2014/main" id="{49A81FA4-CF2E-4F13-81A5-BE1FB269B602}"/>
              </a:ext>
            </a:extLst>
          </p:cNvPr>
          <p:cNvSpPr txBox="1"/>
          <p:nvPr/>
        </p:nvSpPr>
        <p:spPr>
          <a:xfrm>
            <a:off x="3757083" y="1629833"/>
            <a:ext cx="8202082"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US" sz="2000" dirty="0"/>
              <a:t>College: University of California – Berkeley, CA</a:t>
            </a:r>
          </a:p>
          <a:p>
            <a:pPr marL="285750" indent="-285750">
              <a:lnSpc>
                <a:spcPct val="150000"/>
              </a:lnSpc>
              <a:buFont typeface="Arial" panose="020B0604020202020204" pitchFamily="34" charset="0"/>
              <a:buChar char="•"/>
            </a:pPr>
            <a:r>
              <a:rPr lang="en-US" sz="2000" dirty="0"/>
              <a:t>Medical School: </a:t>
            </a:r>
            <a:r>
              <a:rPr lang="en-US" sz="2000" dirty="0">
                <a:ea typeface="+mn-lt"/>
                <a:cs typeface="+mn-lt"/>
              </a:rPr>
              <a:t>University of California, Los Angeles    </a:t>
            </a:r>
          </a:p>
          <a:p>
            <a:pPr marL="285750" indent="-285750">
              <a:lnSpc>
                <a:spcPct val="150000"/>
              </a:lnSpc>
              <a:buFont typeface="Arial" panose="020B0604020202020204" pitchFamily="34" charset="0"/>
              <a:buChar char="•"/>
            </a:pPr>
            <a:r>
              <a:rPr lang="en-US" sz="2000" dirty="0">
                <a:ea typeface="+mn-lt"/>
                <a:cs typeface="+mn-lt"/>
              </a:rPr>
              <a:t>Residency</a:t>
            </a:r>
            <a:r>
              <a:rPr lang="en-US" sz="2000" dirty="0"/>
              <a:t>: </a:t>
            </a:r>
            <a:r>
              <a:rPr lang="en-US" sz="2000" dirty="0">
                <a:ea typeface="+mn-lt"/>
                <a:cs typeface="+mn-lt"/>
              </a:rPr>
              <a:t>Washington University School of Medicine, Neurosurgery</a:t>
            </a:r>
          </a:p>
          <a:p>
            <a:pPr marL="285750" indent="-285750">
              <a:lnSpc>
                <a:spcPct val="150000"/>
              </a:lnSpc>
              <a:buFont typeface="Arial" panose="020B0604020202020204" pitchFamily="34" charset="0"/>
              <a:buChar char="•"/>
            </a:pPr>
            <a:r>
              <a:rPr lang="en-US" sz="2000" dirty="0">
                <a:ea typeface="+mn-lt"/>
                <a:cs typeface="+mn-lt"/>
              </a:rPr>
              <a:t>Spine Fellowship:  UCLA, Cedars Sinai Medical Center</a:t>
            </a:r>
          </a:p>
          <a:p>
            <a:pPr marL="285750" indent="-285750">
              <a:lnSpc>
                <a:spcPct val="150000"/>
              </a:lnSpc>
              <a:buFont typeface="Arial" panose="020B0604020202020204" pitchFamily="34" charset="0"/>
              <a:buChar char="•"/>
            </a:pPr>
            <a:r>
              <a:rPr lang="en-US" sz="2000" dirty="0">
                <a:ea typeface="+mn-lt"/>
                <a:cs typeface="+mn-lt"/>
              </a:rPr>
              <a:t>Professor Neurosurgery</a:t>
            </a:r>
          </a:p>
          <a:p>
            <a:pPr marL="285750" indent="-285750">
              <a:lnSpc>
                <a:spcPct val="150000"/>
              </a:lnSpc>
              <a:buFont typeface="Arial" panose="020B0604020202020204" pitchFamily="34" charset="0"/>
              <a:buChar char="•"/>
            </a:pPr>
            <a:r>
              <a:rPr lang="en-US" sz="2000" dirty="0">
                <a:ea typeface="+mn-lt"/>
                <a:cs typeface="+mn-lt"/>
              </a:rPr>
              <a:t>Director of Spine Fellowship until 2020</a:t>
            </a:r>
          </a:p>
          <a:p>
            <a:pPr marL="285750" indent="-285750">
              <a:lnSpc>
                <a:spcPct val="150000"/>
              </a:lnSpc>
              <a:buFont typeface="Arial" panose="020B0604020202020204" pitchFamily="34" charset="0"/>
              <a:buChar char="•"/>
            </a:pPr>
            <a:r>
              <a:rPr lang="en-US" sz="2000" dirty="0">
                <a:ea typeface="+mn-lt"/>
                <a:cs typeface="+mn-lt"/>
              </a:rPr>
              <a:t>Leadership role Cervical Spine Research Society</a:t>
            </a:r>
          </a:p>
          <a:p>
            <a:pPr marL="285750" indent="-285750">
              <a:lnSpc>
                <a:spcPct val="150000"/>
              </a:lnSpc>
              <a:buFont typeface="Arial" panose="020B0604020202020204" pitchFamily="34" charset="0"/>
              <a:buChar char="•"/>
            </a:pPr>
            <a:r>
              <a:rPr lang="en-US" sz="2000" dirty="0">
                <a:ea typeface="+mn-lt"/>
                <a:cs typeface="+mn-lt"/>
              </a:rPr>
              <a:t>NSL 2022 – Medical Director</a:t>
            </a:r>
          </a:p>
          <a:p>
            <a:pPr marL="285750" indent="-285750">
              <a:lnSpc>
                <a:spcPct val="150000"/>
              </a:lnSpc>
              <a:buFont typeface="Arial" panose="020B0604020202020204" pitchFamily="34" charset="0"/>
              <a:buChar char="•"/>
            </a:pPr>
            <a:r>
              <a:rPr lang="en-US" sz="2000" dirty="0">
                <a:ea typeface="+mn-lt"/>
                <a:cs typeface="+mn-lt"/>
              </a:rPr>
              <a:t>Cervical Spine</a:t>
            </a:r>
          </a:p>
          <a:p>
            <a:endParaRPr lang="en-US" dirty="0">
              <a:ea typeface="+mn-lt"/>
              <a:cs typeface="+mn-lt"/>
            </a:endParaRPr>
          </a:p>
          <a:p>
            <a:endParaRPr lang="en-US" dirty="0">
              <a:solidFill>
                <a:srgbClr val="000000"/>
              </a:solidFill>
              <a:ea typeface="+mn-lt"/>
              <a:cs typeface="+mn-lt"/>
            </a:endParaRPr>
          </a:p>
          <a:p>
            <a:endParaRPr lang="en-US" sz="1400" dirty="0">
              <a:solidFill>
                <a:srgbClr val="333333"/>
              </a:solidFill>
              <a:ea typeface="+mn-lt"/>
              <a:cs typeface="+mn-lt"/>
            </a:endParaRPr>
          </a:p>
          <a:p>
            <a:endParaRPr lang="en-US" sz="1400" dirty="0">
              <a:solidFill>
                <a:srgbClr val="333333"/>
              </a:solidFill>
              <a:ea typeface="+mn-lt"/>
              <a:cs typeface="+mn-lt"/>
            </a:endParaRPr>
          </a:p>
        </p:txBody>
      </p:sp>
      <p:pic>
        <p:nvPicPr>
          <p:cNvPr id="5" name="Picture 4" descr="A person in a white coat&#10;&#10;Description automatically generated">
            <a:extLst>
              <a:ext uri="{FF2B5EF4-FFF2-40B4-BE49-F238E27FC236}">
                <a16:creationId xmlns:a16="http://schemas.microsoft.com/office/drawing/2014/main" id="{12D17F48-338B-D241-C6DB-3D8B495D486C}"/>
              </a:ext>
            </a:extLst>
          </p:cNvPr>
          <p:cNvPicPr>
            <a:picLocks noChangeAspect="1"/>
          </p:cNvPicPr>
          <p:nvPr/>
        </p:nvPicPr>
        <p:blipFill>
          <a:blip r:embed="rId3"/>
          <a:stretch>
            <a:fillRect/>
          </a:stretch>
        </p:blipFill>
        <p:spPr>
          <a:xfrm>
            <a:off x="807104" y="1833111"/>
            <a:ext cx="2743199" cy="3714292"/>
          </a:xfrm>
          <a:prstGeom prst="rect">
            <a:avLst/>
          </a:prstGeom>
        </p:spPr>
      </p:pic>
    </p:spTree>
    <p:extLst>
      <p:ext uri="{BB962C8B-B14F-4D97-AF65-F5344CB8AC3E}">
        <p14:creationId xmlns:p14="http://schemas.microsoft.com/office/powerpoint/2010/main" val="3528930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Scott H. Purvines,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
        <p:nvSpPr>
          <p:cNvPr id="6" name="TextBox 5">
            <a:extLst>
              <a:ext uri="{FF2B5EF4-FFF2-40B4-BE49-F238E27FC236}">
                <a16:creationId xmlns:a16="http://schemas.microsoft.com/office/drawing/2014/main" id="{49A81FA4-CF2E-4F13-81A5-BE1FB269B602}"/>
              </a:ext>
            </a:extLst>
          </p:cNvPr>
          <p:cNvSpPr txBox="1"/>
          <p:nvPr/>
        </p:nvSpPr>
        <p:spPr>
          <a:xfrm>
            <a:off x="3869267" y="1622183"/>
            <a:ext cx="7482416"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US" sz="2000" dirty="0"/>
              <a:t>College: Purdue University</a:t>
            </a:r>
          </a:p>
          <a:p>
            <a:pPr marL="285750" indent="-285750">
              <a:lnSpc>
                <a:spcPct val="150000"/>
              </a:lnSpc>
              <a:buFont typeface="Arial" panose="020B0604020202020204" pitchFamily="34" charset="0"/>
              <a:buChar char="•"/>
            </a:pPr>
            <a:r>
              <a:rPr lang="en-US" sz="2000" dirty="0"/>
              <a:t>Medical School: </a:t>
            </a:r>
            <a:r>
              <a:rPr lang="en-US" sz="2000" dirty="0">
                <a:ea typeface="+mn-lt"/>
                <a:cs typeface="+mn-lt"/>
              </a:rPr>
              <a:t>Indiana University School of Medicine</a:t>
            </a:r>
          </a:p>
          <a:p>
            <a:pPr marL="285750" indent="-285750">
              <a:lnSpc>
                <a:spcPct val="150000"/>
              </a:lnSpc>
              <a:buFont typeface="Arial" panose="020B0604020202020204" pitchFamily="34" charset="0"/>
              <a:buChar char="•"/>
            </a:pPr>
            <a:r>
              <a:rPr lang="en-US" sz="2000" dirty="0">
                <a:ea typeface="+mn-lt"/>
                <a:cs typeface="+mn-lt"/>
              </a:rPr>
              <a:t>Residency</a:t>
            </a:r>
            <a:r>
              <a:rPr lang="en-US" sz="2000" dirty="0"/>
              <a:t>: </a:t>
            </a:r>
            <a:r>
              <a:rPr lang="en-US" sz="2000" dirty="0">
                <a:ea typeface="+mn-lt"/>
                <a:cs typeface="+mn-lt"/>
              </a:rPr>
              <a:t>Indiana University School of Medicine</a:t>
            </a:r>
          </a:p>
          <a:p>
            <a:pPr marL="285750" indent="-285750">
              <a:lnSpc>
                <a:spcPct val="150000"/>
              </a:lnSpc>
              <a:buFont typeface="Arial" panose="020B0604020202020204" pitchFamily="34" charset="0"/>
              <a:buChar char="•"/>
            </a:pPr>
            <a:r>
              <a:rPr lang="en-US" sz="2000" dirty="0">
                <a:ea typeface="+mn-lt"/>
                <a:cs typeface="+mn-lt"/>
              </a:rPr>
              <a:t>Focus:</a:t>
            </a:r>
          </a:p>
          <a:p>
            <a:pPr marL="742950" lvl="1" indent="-285750">
              <a:lnSpc>
                <a:spcPct val="150000"/>
              </a:lnSpc>
              <a:buFont typeface="Arial" panose="020B0604020202020204" pitchFamily="34" charset="0"/>
              <a:buChar char="•"/>
            </a:pPr>
            <a:r>
              <a:rPr lang="en-US" sz="2000" dirty="0">
                <a:ea typeface="+mn-lt"/>
                <a:cs typeface="+mn-lt"/>
              </a:rPr>
              <a:t>General Neurosurgery – Brain and Spinal Injury</a:t>
            </a:r>
          </a:p>
          <a:p>
            <a:pPr marL="742950" lvl="1" indent="-285750">
              <a:lnSpc>
                <a:spcPct val="150000"/>
              </a:lnSpc>
              <a:buFont typeface="Arial" panose="020B0604020202020204" pitchFamily="34" charset="0"/>
              <a:buChar char="•"/>
            </a:pPr>
            <a:r>
              <a:rPr lang="en-US" sz="2000" dirty="0">
                <a:ea typeface="+mn-lt"/>
                <a:cs typeface="+mn-lt"/>
              </a:rPr>
              <a:t>Dorsal Column Stimulation – Paddle leads</a:t>
            </a:r>
          </a:p>
          <a:p>
            <a:pPr marL="742950" lvl="1" indent="-285750">
              <a:lnSpc>
                <a:spcPct val="150000"/>
              </a:lnSpc>
              <a:buFont typeface="Arial" panose="020B0604020202020204" pitchFamily="34" charset="0"/>
              <a:buChar char="•"/>
            </a:pPr>
            <a:r>
              <a:rPr lang="en-US" sz="2000" dirty="0">
                <a:ea typeface="+mn-lt"/>
                <a:cs typeface="+mn-lt"/>
              </a:rPr>
              <a:t>Extensive network with Pain Management MDs</a:t>
            </a:r>
          </a:p>
          <a:p>
            <a:pPr marL="285750" indent="-285750">
              <a:lnSpc>
                <a:spcPct val="150000"/>
              </a:lnSpc>
              <a:buFont typeface="Arial" panose="020B0604020202020204" pitchFamily="34" charset="0"/>
              <a:buChar char="•"/>
            </a:pPr>
            <a:r>
              <a:rPr lang="en-US" sz="2000" dirty="0">
                <a:ea typeface="+mn-lt"/>
                <a:cs typeface="+mn-lt"/>
              </a:rPr>
              <a:t>St. Louis Native</a:t>
            </a:r>
          </a:p>
          <a:p>
            <a:endParaRPr lang="en-US" dirty="0">
              <a:solidFill>
                <a:srgbClr val="000000"/>
              </a:solidFill>
              <a:ea typeface="+mn-lt"/>
              <a:cs typeface="+mn-lt"/>
            </a:endParaRPr>
          </a:p>
          <a:p>
            <a:endParaRPr lang="en-US" sz="1400" dirty="0">
              <a:solidFill>
                <a:srgbClr val="333333"/>
              </a:solidFill>
              <a:ea typeface="+mn-lt"/>
              <a:cs typeface="+mn-lt"/>
            </a:endParaRPr>
          </a:p>
        </p:txBody>
      </p:sp>
      <p:pic>
        <p:nvPicPr>
          <p:cNvPr id="5" name="Picture 4" descr="A person in a white lab coat&#10;&#10;Description automatically generated">
            <a:extLst>
              <a:ext uri="{FF2B5EF4-FFF2-40B4-BE49-F238E27FC236}">
                <a16:creationId xmlns:a16="http://schemas.microsoft.com/office/drawing/2014/main" id="{ED0CF4BD-8451-2C3C-F1DF-8B7FB74F416F}"/>
              </a:ext>
            </a:extLst>
          </p:cNvPr>
          <p:cNvPicPr>
            <a:picLocks noChangeAspect="1"/>
          </p:cNvPicPr>
          <p:nvPr/>
        </p:nvPicPr>
        <p:blipFill>
          <a:blip r:embed="rId3"/>
          <a:stretch>
            <a:fillRect/>
          </a:stretch>
        </p:blipFill>
        <p:spPr>
          <a:xfrm>
            <a:off x="840317" y="1698854"/>
            <a:ext cx="2743199" cy="3714292"/>
          </a:xfrm>
          <a:prstGeom prst="rect">
            <a:avLst/>
          </a:prstGeom>
        </p:spPr>
      </p:pic>
    </p:spTree>
    <p:extLst>
      <p:ext uri="{BB962C8B-B14F-4D97-AF65-F5344CB8AC3E}">
        <p14:creationId xmlns:p14="http://schemas.microsoft.com/office/powerpoint/2010/main" val="4059010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Sarah J. Fouke,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
        <p:nvSpPr>
          <p:cNvPr id="6" name="TextBox 5">
            <a:extLst>
              <a:ext uri="{FF2B5EF4-FFF2-40B4-BE49-F238E27FC236}">
                <a16:creationId xmlns:a16="http://schemas.microsoft.com/office/drawing/2014/main" id="{49A81FA4-CF2E-4F13-81A5-BE1FB269B602}"/>
              </a:ext>
            </a:extLst>
          </p:cNvPr>
          <p:cNvSpPr txBox="1"/>
          <p:nvPr/>
        </p:nvSpPr>
        <p:spPr>
          <a:xfrm>
            <a:off x="3859720" y="1550997"/>
            <a:ext cx="732366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US" sz="2000" dirty="0"/>
              <a:t>College: Princeton University</a:t>
            </a:r>
          </a:p>
          <a:p>
            <a:pPr marL="285750" indent="-285750">
              <a:lnSpc>
                <a:spcPct val="150000"/>
              </a:lnSpc>
              <a:buFont typeface="Arial" panose="020B0604020202020204" pitchFamily="34" charset="0"/>
              <a:buChar char="•"/>
            </a:pPr>
            <a:r>
              <a:rPr lang="en-US" sz="2000" dirty="0"/>
              <a:t>Medical School: </a:t>
            </a:r>
            <a:r>
              <a:rPr lang="en-US" sz="2000" dirty="0">
                <a:ea typeface="+mn-lt"/>
                <a:cs typeface="+mn-lt"/>
              </a:rPr>
              <a:t>Washington University – St. Louis, MO</a:t>
            </a:r>
          </a:p>
          <a:p>
            <a:pPr marL="285750" indent="-285750">
              <a:lnSpc>
                <a:spcPct val="150000"/>
              </a:lnSpc>
              <a:buFont typeface="Arial" panose="020B0604020202020204" pitchFamily="34" charset="0"/>
              <a:buChar char="•"/>
            </a:pPr>
            <a:r>
              <a:rPr lang="en-US" sz="2000" dirty="0"/>
              <a:t>Residency: Washington University – St. Louis, MO</a:t>
            </a:r>
          </a:p>
          <a:p>
            <a:pPr marL="285750" indent="-285750">
              <a:lnSpc>
                <a:spcPct val="150000"/>
              </a:lnSpc>
              <a:buFont typeface="Arial" panose="020B0604020202020204" pitchFamily="34" charset="0"/>
              <a:buChar char="•"/>
            </a:pPr>
            <a:r>
              <a:rPr lang="en-US" sz="2000" dirty="0"/>
              <a:t>Fellowship: Neurosurgical Oncology</a:t>
            </a:r>
          </a:p>
          <a:p>
            <a:pPr marL="285750" indent="-285750">
              <a:lnSpc>
                <a:spcPct val="150000"/>
              </a:lnSpc>
              <a:buFont typeface="Arial" panose="020B0604020202020204" pitchFamily="34" charset="0"/>
              <a:buChar char="•"/>
            </a:pPr>
            <a:r>
              <a:rPr lang="en-US" sz="2000" dirty="0"/>
              <a:t>First woman to graduate from Wash U NS residency program</a:t>
            </a:r>
          </a:p>
          <a:p>
            <a:pPr marL="285750" indent="-285750">
              <a:lnSpc>
                <a:spcPct val="150000"/>
              </a:lnSpc>
              <a:buFont typeface="Arial" panose="020B0604020202020204" pitchFamily="34" charset="0"/>
              <a:buChar char="•"/>
            </a:pPr>
            <a:r>
              <a:rPr lang="en-US" sz="2000" dirty="0"/>
              <a:t>WU faculty until 2008</a:t>
            </a:r>
          </a:p>
          <a:p>
            <a:pPr marL="285750" indent="-285750">
              <a:lnSpc>
                <a:spcPct val="150000"/>
              </a:lnSpc>
              <a:buFont typeface="Arial" panose="020B0604020202020204" pitchFamily="34" charset="0"/>
              <a:buChar char="•"/>
            </a:pPr>
            <a:r>
              <a:rPr lang="en-US" sz="2000" dirty="0"/>
              <a:t>General Neurosurgery – brain and spine injury</a:t>
            </a:r>
          </a:p>
          <a:p>
            <a:pPr marL="285750" indent="-285750">
              <a:lnSpc>
                <a:spcPct val="150000"/>
              </a:lnSpc>
              <a:buFont typeface="Arial" panose="020B0604020202020204" pitchFamily="34" charset="0"/>
              <a:buChar char="•"/>
            </a:pPr>
            <a:r>
              <a:rPr lang="en-US" sz="2000" dirty="0"/>
              <a:t>St. Louis Native</a:t>
            </a:r>
          </a:p>
          <a:p>
            <a:pPr marL="285750" indent="-285750">
              <a:lnSpc>
                <a:spcPct val="150000"/>
              </a:lnSpc>
              <a:buFont typeface="Arial" panose="020B0604020202020204" pitchFamily="34" charset="0"/>
              <a:buChar char="•"/>
            </a:pPr>
            <a:endParaRPr lang="en-US" sz="2000" dirty="0"/>
          </a:p>
          <a:p>
            <a:endParaRPr lang="en-US" dirty="0"/>
          </a:p>
        </p:txBody>
      </p:sp>
      <p:pic>
        <p:nvPicPr>
          <p:cNvPr id="3" name="Picture 2" descr="A person in a white lab coat&#10;&#10;Description automatically generated">
            <a:extLst>
              <a:ext uri="{FF2B5EF4-FFF2-40B4-BE49-F238E27FC236}">
                <a16:creationId xmlns:a16="http://schemas.microsoft.com/office/drawing/2014/main" id="{F2388EE0-00E3-A162-31E2-ECCFBBFFB3B7}"/>
              </a:ext>
            </a:extLst>
          </p:cNvPr>
          <p:cNvPicPr>
            <a:picLocks noChangeAspect="1"/>
          </p:cNvPicPr>
          <p:nvPr/>
        </p:nvPicPr>
        <p:blipFill>
          <a:blip r:embed="rId3"/>
          <a:stretch>
            <a:fillRect/>
          </a:stretch>
        </p:blipFill>
        <p:spPr>
          <a:xfrm>
            <a:off x="840317" y="1698854"/>
            <a:ext cx="2743199" cy="3714292"/>
          </a:xfrm>
          <a:prstGeom prst="rect">
            <a:avLst/>
          </a:prstGeom>
        </p:spPr>
      </p:pic>
    </p:spTree>
    <p:extLst>
      <p:ext uri="{BB962C8B-B14F-4D97-AF65-F5344CB8AC3E}">
        <p14:creationId xmlns:p14="http://schemas.microsoft.com/office/powerpoint/2010/main" val="118151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Stephen J. Johans,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
        <p:nvSpPr>
          <p:cNvPr id="6" name="TextBox 5">
            <a:extLst>
              <a:ext uri="{FF2B5EF4-FFF2-40B4-BE49-F238E27FC236}">
                <a16:creationId xmlns:a16="http://schemas.microsoft.com/office/drawing/2014/main" id="{49A81FA4-CF2E-4F13-81A5-BE1FB269B602}"/>
              </a:ext>
            </a:extLst>
          </p:cNvPr>
          <p:cNvSpPr txBox="1"/>
          <p:nvPr/>
        </p:nvSpPr>
        <p:spPr>
          <a:xfrm>
            <a:off x="3897042" y="1774932"/>
            <a:ext cx="732366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lnSpc>
                <a:spcPct val="150000"/>
              </a:lnSpc>
              <a:buFont typeface="Arial" panose="020B0604020202020204" pitchFamily="34" charset="0"/>
              <a:buChar char="•"/>
            </a:pPr>
            <a:r>
              <a:rPr lang="en-US" sz="2000" dirty="0"/>
              <a:t>College: Miami University (Oxford, OH)</a:t>
            </a:r>
          </a:p>
          <a:p>
            <a:pPr marL="742950" lvl="1" indent="-285750">
              <a:lnSpc>
                <a:spcPct val="150000"/>
              </a:lnSpc>
              <a:buFont typeface="Arial" panose="020B0604020202020204" pitchFamily="34" charset="0"/>
              <a:buChar char="•"/>
            </a:pPr>
            <a:r>
              <a:rPr lang="en-US" sz="2000" dirty="0"/>
              <a:t>Medical School: </a:t>
            </a:r>
            <a:r>
              <a:rPr lang="en-US" sz="2000" dirty="0">
                <a:ea typeface="+mn-lt"/>
                <a:cs typeface="+mn-lt"/>
              </a:rPr>
              <a:t>University of Missouri - Columbia</a:t>
            </a:r>
          </a:p>
          <a:p>
            <a:pPr marL="742950" lvl="1" indent="-285750">
              <a:lnSpc>
                <a:spcPct val="150000"/>
              </a:lnSpc>
              <a:buFont typeface="Arial" panose="020B0604020202020204" pitchFamily="34" charset="0"/>
              <a:buChar char="•"/>
            </a:pPr>
            <a:r>
              <a:rPr lang="en-US" sz="2000" dirty="0"/>
              <a:t>Residency: Loyola University Medical Center – Chicago, IL</a:t>
            </a:r>
          </a:p>
          <a:p>
            <a:pPr marL="742950" lvl="1" indent="-285750">
              <a:lnSpc>
                <a:spcPct val="150000"/>
              </a:lnSpc>
              <a:buFont typeface="Arial" panose="020B0604020202020204" pitchFamily="34" charset="0"/>
              <a:buChar char="•"/>
            </a:pPr>
            <a:r>
              <a:rPr lang="en-US" sz="2000" dirty="0"/>
              <a:t>General Neurosurgery – Brain and Spine Injury</a:t>
            </a:r>
          </a:p>
          <a:p>
            <a:pPr marL="742950" lvl="1" indent="-285750">
              <a:lnSpc>
                <a:spcPct val="150000"/>
              </a:lnSpc>
              <a:buFont typeface="Arial" panose="020B0604020202020204" pitchFamily="34" charset="0"/>
              <a:buChar char="•"/>
            </a:pPr>
            <a:r>
              <a:rPr lang="en-US" sz="2000" dirty="0"/>
              <a:t>St. Louis Native</a:t>
            </a:r>
          </a:p>
          <a:p>
            <a:endParaRPr lang="en-US" dirty="0"/>
          </a:p>
        </p:txBody>
      </p:sp>
      <p:pic>
        <p:nvPicPr>
          <p:cNvPr id="5" name="Picture 4" descr="A person in a white coat&#10;&#10;Description automatically generated">
            <a:extLst>
              <a:ext uri="{FF2B5EF4-FFF2-40B4-BE49-F238E27FC236}">
                <a16:creationId xmlns:a16="http://schemas.microsoft.com/office/drawing/2014/main" id="{7CEEED21-2C7D-6D64-5C6D-F463B4D159D5}"/>
              </a:ext>
            </a:extLst>
          </p:cNvPr>
          <p:cNvPicPr>
            <a:picLocks noChangeAspect="1"/>
          </p:cNvPicPr>
          <p:nvPr/>
        </p:nvPicPr>
        <p:blipFill>
          <a:blip r:embed="rId3"/>
          <a:stretch>
            <a:fillRect/>
          </a:stretch>
        </p:blipFill>
        <p:spPr>
          <a:xfrm>
            <a:off x="840317" y="1656521"/>
            <a:ext cx="2743200" cy="3714292"/>
          </a:xfrm>
          <a:prstGeom prst="rect">
            <a:avLst/>
          </a:prstGeom>
        </p:spPr>
      </p:pic>
    </p:spTree>
    <p:extLst>
      <p:ext uri="{BB962C8B-B14F-4D97-AF65-F5344CB8AC3E}">
        <p14:creationId xmlns:p14="http://schemas.microsoft.com/office/powerpoint/2010/main" val="3726620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Brendan M. Fong,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
        <p:nvSpPr>
          <p:cNvPr id="6" name="TextBox 5">
            <a:extLst>
              <a:ext uri="{FF2B5EF4-FFF2-40B4-BE49-F238E27FC236}">
                <a16:creationId xmlns:a16="http://schemas.microsoft.com/office/drawing/2014/main" id="{49A81FA4-CF2E-4F13-81A5-BE1FB269B602}"/>
              </a:ext>
            </a:extLst>
          </p:cNvPr>
          <p:cNvSpPr txBox="1"/>
          <p:nvPr/>
        </p:nvSpPr>
        <p:spPr>
          <a:xfrm>
            <a:off x="4428719" y="1928674"/>
            <a:ext cx="7323666"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US" sz="2000" dirty="0"/>
              <a:t>Medical School: University of California, Los Angeles</a:t>
            </a:r>
          </a:p>
          <a:p>
            <a:pPr marL="285750" indent="-285750">
              <a:lnSpc>
                <a:spcPct val="150000"/>
              </a:lnSpc>
              <a:buFont typeface="Arial" panose="020B0604020202020204" pitchFamily="34" charset="0"/>
              <a:buChar char="•"/>
            </a:pPr>
            <a:r>
              <a:rPr lang="en-US" sz="2000" dirty="0"/>
              <a:t>Residency: Washington University School of Medicine</a:t>
            </a:r>
          </a:p>
          <a:p>
            <a:pPr marL="285750" indent="-285750">
              <a:lnSpc>
                <a:spcPct val="150000"/>
              </a:lnSpc>
              <a:buFont typeface="Arial" panose="020B0604020202020204" pitchFamily="34" charset="0"/>
              <a:buChar char="•"/>
            </a:pPr>
            <a:r>
              <a:rPr lang="en-US" sz="2000" dirty="0"/>
              <a:t>Fellowship: Skull Base - University of California, Irvine</a:t>
            </a:r>
          </a:p>
          <a:p>
            <a:pPr marL="285750" indent="-285750">
              <a:lnSpc>
                <a:spcPct val="150000"/>
              </a:lnSpc>
              <a:buFont typeface="Arial" panose="020B0604020202020204" pitchFamily="34" charset="0"/>
              <a:buChar char="•"/>
            </a:pPr>
            <a:r>
              <a:rPr lang="en-US" sz="2000" dirty="0"/>
              <a:t>General Neurosurgery – brain and spine injury</a:t>
            </a:r>
          </a:p>
          <a:p>
            <a:endParaRPr lang="en-US" dirty="0"/>
          </a:p>
          <a:p>
            <a:endParaRPr lang="en-US" dirty="0"/>
          </a:p>
        </p:txBody>
      </p:sp>
      <p:pic>
        <p:nvPicPr>
          <p:cNvPr id="5" name="Picture 4" descr="Dr-Brendan-Fong-MD-Neurosurgery-of-St-Louis-2">
            <a:extLst>
              <a:ext uri="{FF2B5EF4-FFF2-40B4-BE49-F238E27FC236}">
                <a16:creationId xmlns:a16="http://schemas.microsoft.com/office/drawing/2014/main" id="{262AC3DD-0056-7FDD-4A78-7FDE964E0C5E}"/>
              </a:ext>
            </a:extLst>
          </p:cNvPr>
          <p:cNvPicPr>
            <a:picLocks noChangeAspect="1"/>
          </p:cNvPicPr>
          <p:nvPr/>
        </p:nvPicPr>
        <p:blipFill>
          <a:blip r:embed="rId3"/>
          <a:stretch>
            <a:fillRect/>
          </a:stretch>
        </p:blipFill>
        <p:spPr>
          <a:xfrm>
            <a:off x="840317" y="1825854"/>
            <a:ext cx="2743199" cy="3714292"/>
          </a:xfrm>
          <a:prstGeom prst="rect">
            <a:avLst/>
          </a:prstGeom>
        </p:spPr>
      </p:pic>
    </p:spTree>
    <p:extLst>
      <p:ext uri="{BB962C8B-B14F-4D97-AF65-F5344CB8AC3E}">
        <p14:creationId xmlns:p14="http://schemas.microsoft.com/office/powerpoint/2010/main" val="1248252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Sarah S. Travers,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
        <p:nvSpPr>
          <p:cNvPr id="6" name="TextBox 5">
            <a:extLst>
              <a:ext uri="{FF2B5EF4-FFF2-40B4-BE49-F238E27FC236}">
                <a16:creationId xmlns:a16="http://schemas.microsoft.com/office/drawing/2014/main" id="{49A81FA4-CF2E-4F13-81A5-BE1FB269B602}"/>
              </a:ext>
            </a:extLst>
          </p:cNvPr>
          <p:cNvSpPr txBox="1"/>
          <p:nvPr/>
        </p:nvSpPr>
        <p:spPr>
          <a:xfrm>
            <a:off x="3777403" y="1632610"/>
            <a:ext cx="8202082"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US" sz="2000" dirty="0"/>
              <a:t>College: Emory University </a:t>
            </a:r>
          </a:p>
          <a:p>
            <a:pPr marL="285750" indent="-285750">
              <a:lnSpc>
                <a:spcPct val="150000"/>
              </a:lnSpc>
              <a:buFont typeface="Arial" panose="020B0604020202020204" pitchFamily="34" charset="0"/>
              <a:buChar char="•"/>
            </a:pPr>
            <a:r>
              <a:rPr lang="en-US" sz="2000" dirty="0"/>
              <a:t>Medical School: </a:t>
            </a:r>
            <a:r>
              <a:rPr lang="en-US" sz="2000" dirty="0">
                <a:ea typeface="+mn-lt"/>
                <a:cs typeface="+mn-lt"/>
              </a:rPr>
              <a:t>St. George's University School of Medicine</a:t>
            </a:r>
          </a:p>
          <a:p>
            <a:pPr marL="285750" indent="-285750">
              <a:lnSpc>
                <a:spcPct val="150000"/>
              </a:lnSpc>
              <a:buFont typeface="Arial" panose="020B0604020202020204" pitchFamily="34" charset="0"/>
              <a:buChar char="•"/>
            </a:pPr>
            <a:r>
              <a:rPr lang="en-US" sz="2000" dirty="0">
                <a:ea typeface="+mn-lt"/>
                <a:cs typeface="+mn-lt"/>
              </a:rPr>
              <a:t>Internship: Louisiana State University Health Sciences Center </a:t>
            </a:r>
          </a:p>
          <a:p>
            <a:pPr marL="285750" indent="-285750">
              <a:lnSpc>
                <a:spcPct val="150000"/>
              </a:lnSpc>
              <a:buFont typeface="Arial" panose="020B0604020202020204" pitchFamily="34" charset="0"/>
              <a:buChar char="•"/>
            </a:pPr>
            <a:r>
              <a:rPr lang="en-US" sz="2000" dirty="0">
                <a:ea typeface="+mn-lt"/>
                <a:cs typeface="+mn-lt"/>
              </a:rPr>
              <a:t>Residency</a:t>
            </a:r>
            <a:r>
              <a:rPr lang="en-US" sz="2000" dirty="0"/>
              <a:t>: </a:t>
            </a:r>
            <a:r>
              <a:rPr lang="en-US" sz="2000" dirty="0">
                <a:ea typeface="+mn-lt"/>
                <a:cs typeface="+mn-lt"/>
              </a:rPr>
              <a:t>University of Missouri </a:t>
            </a:r>
          </a:p>
          <a:p>
            <a:pPr marL="285750" indent="-285750">
              <a:lnSpc>
                <a:spcPct val="150000"/>
              </a:lnSpc>
              <a:buFont typeface="Arial" panose="020B0604020202020204" pitchFamily="34" charset="0"/>
              <a:buChar char="•"/>
            </a:pPr>
            <a:r>
              <a:rPr lang="en-US" sz="2000" dirty="0">
                <a:ea typeface="+mn-lt"/>
                <a:cs typeface="+mn-lt"/>
              </a:rPr>
              <a:t>Fellowship: Neurosurgical Oncology - University of Colorado</a:t>
            </a:r>
          </a:p>
          <a:p>
            <a:pPr marL="285750" indent="-285750">
              <a:lnSpc>
                <a:spcPct val="150000"/>
              </a:lnSpc>
              <a:buFont typeface="Arial" panose="020B0604020202020204" pitchFamily="34" charset="0"/>
              <a:buChar char="•"/>
            </a:pPr>
            <a:r>
              <a:rPr lang="en-US" sz="2000" dirty="0">
                <a:ea typeface="+mn-lt"/>
                <a:cs typeface="+mn-lt"/>
              </a:rPr>
              <a:t>General Neurosurgery</a:t>
            </a:r>
          </a:p>
          <a:p>
            <a:pPr marL="742950" lvl="1" indent="-285750">
              <a:lnSpc>
                <a:spcPct val="150000"/>
              </a:lnSpc>
              <a:buFont typeface="Arial" panose="020B0604020202020204" pitchFamily="34" charset="0"/>
              <a:buChar char="•"/>
            </a:pPr>
            <a:r>
              <a:rPr lang="en-US" sz="2000" dirty="0">
                <a:ea typeface="+mn-lt"/>
                <a:cs typeface="+mn-lt"/>
              </a:rPr>
              <a:t>Brain and spine injury</a:t>
            </a:r>
          </a:p>
          <a:p>
            <a:pPr marL="742950" lvl="1" indent="-285750">
              <a:lnSpc>
                <a:spcPct val="150000"/>
              </a:lnSpc>
              <a:buFont typeface="Arial" panose="020B0604020202020204" pitchFamily="34" charset="0"/>
              <a:buChar char="•"/>
            </a:pPr>
            <a:r>
              <a:rPr lang="en-US" sz="2000" dirty="0">
                <a:ea typeface="+mn-lt"/>
                <a:cs typeface="+mn-lt"/>
              </a:rPr>
              <a:t>Dorsal Column Stimulation</a:t>
            </a:r>
          </a:p>
          <a:p>
            <a:pPr marL="285750" indent="-285750">
              <a:lnSpc>
                <a:spcPct val="150000"/>
              </a:lnSpc>
              <a:buFont typeface="Arial" panose="020B0604020202020204" pitchFamily="34" charset="0"/>
              <a:buChar char="•"/>
            </a:pPr>
            <a:r>
              <a:rPr lang="en-US" sz="2000" dirty="0">
                <a:ea typeface="+mn-lt"/>
                <a:cs typeface="+mn-lt"/>
              </a:rPr>
              <a:t>St. Louis Native</a:t>
            </a:r>
          </a:p>
          <a:p>
            <a:endParaRPr lang="en-US" dirty="0">
              <a:solidFill>
                <a:srgbClr val="000000"/>
              </a:solidFill>
              <a:ea typeface="+mn-lt"/>
              <a:cs typeface="+mn-lt"/>
            </a:endParaRPr>
          </a:p>
          <a:p>
            <a:endParaRPr lang="en-US" sz="1400" dirty="0">
              <a:solidFill>
                <a:srgbClr val="333333"/>
              </a:solidFill>
              <a:ea typeface="+mn-lt"/>
              <a:cs typeface="+mn-lt"/>
            </a:endParaRPr>
          </a:p>
        </p:txBody>
      </p:sp>
      <p:pic>
        <p:nvPicPr>
          <p:cNvPr id="3" name="Picture 2" descr="A person in a white lab coat&#10;&#10;Description automatically generated">
            <a:extLst>
              <a:ext uri="{FF2B5EF4-FFF2-40B4-BE49-F238E27FC236}">
                <a16:creationId xmlns:a16="http://schemas.microsoft.com/office/drawing/2014/main" id="{1AE229EE-FE36-B6FA-491B-9F7617A5913A}"/>
              </a:ext>
            </a:extLst>
          </p:cNvPr>
          <p:cNvPicPr>
            <a:picLocks noChangeAspect="1"/>
          </p:cNvPicPr>
          <p:nvPr/>
        </p:nvPicPr>
        <p:blipFill>
          <a:blip r:embed="rId3"/>
          <a:stretch>
            <a:fillRect/>
          </a:stretch>
        </p:blipFill>
        <p:spPr>
          <a:xfrm>
            <a:off x="840317" y="1632610"/>
            <a:ext cx="2743200" cy="3719779"/>
          </a:xfrm>
          <a:prstGeom prst="rect">
            <a:avLst/>
          </a:prstGeom>
        </p:spPr>
      </p:pic>
    </p:spTree>
    <p:extLst>
      <p:ext uri="{BB962C8B-B14F-4D97-AF65-F5344CB8AC3E}">
        <p14:creationId xmlns:p14="http://schemas.microsoft.com/office/powerpoint/2010/main" val="186684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Michael J. Reiter,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
        <p:nvSpPr>
          <p:cNvPr id="6" name="TextBox 5">
            <a:extLst>
              <a:ext uri="{FF2B5EF4-FFF2-40B4-BE49-F238E27FC236}">
                <a16:creationId xmlns:a16="http://schemas.microsoft.com/office/drawing/2014/main" id="{49A81FA4-CF2E-4F13-81A5-BE1FB269B602}"/>
              </a:ext>
            </a:extLst>
          </p:cNvPr>
          <p:cNvSpPr txBox="1"/>
          <p:nvPr/>
        </p:nvSpPr>
        <p:spPr>
          <a:xfrm>
            <a:off x="3757083" y="1629833"/>
            <a:ext cx="8202082"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panose="020B0604020202020204" pitchFamily="34" charset="0"/>
              <a:buChar char="•"/>
            </a:pPr>
            <a:r>
              <a:rPr lang="en-US" sz="2000" dirty="0"/>
              <a:t>College: Indiana University</a:t>
            </a:r>
          </a:p>
          <a:p>
            <a:pPr marL="342900" indent="-342900">
              <a:lnSpc>
                <a:spcPct val="150000"/>
              </a:lnSpc>
              <a:buFont typeface="Arial" panose="020B0604020202020204" pitchFamily="34" charset="0"/>
              <a:buChar char="•"/>
            </a:pPr>
            <a:r>
              <a:rPr lang="en-US" sz="2000" dirty="0"/>
              <a:t>Medical School: </a:t>
            </a:r>
            <a:r>
              <a:rPr lang="en-US" sz="2000" dirty="0">
                <a:ea typeface="+mn-lt"/>
                <a:cs typeface="+mn-lt"/>
              </a:rPr>
              <a:t>University of Missouri School of Medicine</a:t>
            </a:r>
          </a:p>
          <a:p>
            <a:pPr marL="342900" indent="-342900">
              <a:lnSpc>
                <a:spcPct val="150000"/>
              </a:lnSpc>
              <a:buFont typeface="Arial" panose="020B0604020202020204" pitchFamily="34" charset="0"/>
              <a:buChar char="•"/>
            </a:pPr>
            <a:r>
              <a:rPr lang="en-US" sz="2000" dirty="0">
                <a:ea typeface="+mn-lt"/>
                <a:cs typeface="+mn-lt"/>
              </a:rPr>
              <a:t>Residency</a:t>
            </a:r>
            <a:r>
              <a:rPr lang="en-US" sz="2000" dirty="0"/>
              <a:t>: </a:t>
            </a:r>
            <a:r>
              <a:rPr lang="en-US" sz="2000" dirty="0">
                <a:ea typeface="+mn-lt"/>
                <a:cs typeface="+mn-lt"/>
              </a:rPr>
              <a:t>University of Colorado</a:t>
            </a:r>
          </a:p>
          <a:p>
            <a:pPr marL="342900" indent="-342900">
              <a:lnSpc>
                <a:spcPct val="150000"/>
              </a:lnSpc>
              <a:buFont typeface="Arial" panose="020B0604020202020204" pitchFamily="34" charset="0"/>
              <a:buChar char="•"/>
            </a:pPr>
            <a:r>
              <a:rPr lang="en-US" sz="2000" dirty="0">
                <a:ea typeface="+mn-lt"/>
                <a:cs typeface="+mn-lt"/>
              </a:rPr>
              <a:t>Fellowship: Washington University School of Medicine, Spine Surgery</a:t>
            </a:r>
          </a:p>
          <a:p>
            <a:pPr marL="342900" indent="-342900">
              <a:lnSpc>
                <a:spcPct val="150000"/>
              </a:lnSpc>
              <a:buFont typeface="Arial" panose="020B0604020202020204" pitchFamily="34" charset="0"/>
              <a:buChar char="•"/>
            </a:pPr>
            <a:r>
              <a:rPr lang="en-US" sz="2000" dirty="0">
                <a:ea typeface="+mn-lt"/>
                <a:cs typeface="+mn-lt"/>
              </a:rPr>
              <a:t>Spinal Surgery:</a:t>
            </a:r>
          </a:p>
          <a:p>
            <a:pPr marL="800100" lvl="1" indent="-342900">
              <a:lnSpc>
                <a:spcPct val="150000"/>
              </a:lnSpc>
              <a:buFont typeface="Arial" panose="020B0604020202020204" pitchFamily="34" charset="0"/>
              <a:buChar char="•"/>
            </a:pPr>
            <a:r>
              <a:rPr lang="en-US" sz="2000" dirty="0">
                <a:ea typeface="+mn-lt"/>
                <a:cs typeface="+mn-lt"/>
              </a:rPr>
              <a:t>Spine Injury</a:t>
            </a:r>
          </a:p>
          <a:p>
            <a:pPr marL="800100" lvl="1" indent="-342900">
              <a:lnSpc>
                <a:spcPct val="150000"/>
              </a:lnSpc>
              <a:buFont typeface="Arial" panose="020B0604020202020204" pitchFamily="34" charset="0"/>
              <a:buChar char="•"/>
            </a:pPr>
            <a:r>
              <a:rPr lang="en-US" sz="2000" dirty="0">
                <a:ea typeface="+mn-lt"/>
                <a:cs typeface="+mn-lt"/>
              </a:rPr>
              <a:t>Complex Deformity</a:t>
            </a:r>
          </a:p>
          <a:p>
            <a:pPr marL="342900" indent="-342900">
              <a:lnSpc>
                <a:spcPct val="150000"/>
              </a:lnSpc>
              <a:buFont typeface="Arial" panose="020B0604020202020204" pitchFamily="34" charset="0"/>
              <a:buChar char="•"/>
            </a:pPr>
            <a:r>
              <a:rPr lang="en-US" sz="2000" dirty="0">
                <a:ea typeface="+mn-lt"/>
                <a:cs typeface="+mn-lt"/>
              </a:rPr>
              <a:t>Peer Review Committee:  MBMC</a:t>
            </a:r>
          </a:p>
          <a:p>
            <a:pPr marL="342900" indent="-342900">
              <a:lnSpc>
                <a:spcPct val="150000"/>
              </a:lnSpc>
              <a:buFont typeface="Arial" panose="020B0604020202020204" pitchFamily="34" charset="0"/>
              <a:buChar char="•"/>
            </a:pPr>
            <a:r>
              <a:rPr lang="en-US" sz="2000" dirty="0">
                <a:ea typeface="+mn-lt"/>
                <a:cs typeface="+mn-lt"/>
              </a:rPr>
              <a:t>St. Louis Native</a:t>
            </a:r>
          </a:p>
          <a:p>
            <a:endParaRPr lang="en-US" dirty="0">
              <a:ea typeface="+mn-lt"/>
              <a:cs typeface="+mn-lt"/>
            </a:endParaRPr>
          </a:p>
          <a:p>
            <a:endParaRPr lang="en-US" dirty="0">
              <a:solidFill>
                <a:srgbClr val="000000"/>
              </a:solidFill>
              <a:ea typeface="+mn-lt"/>
              <a:cs typeface="+mn-lt"/>
            </a:endParaRPr>
          </a:p>
          <a:p>
            <a:endParaRPr lang="en-US" sz="2000" dirty="0">
              <a:solidFill>
                <a:srgbClr val="333333"/>
              </a:solidFill>
              <a:ea typeface="+mn-lt"/>
              <a:cs typeface="+mn-lt"/>
            </a:endParaRPr>
          </a:p>
        </p:txBody>
      </p:sp>
      <p:pic>
        <p:nvPicPr>
          <p:cNvPr id="1026" name="Picture 2" descr="Dr. Reiter">
            <a:extLst>
              <a:ext uri="{FF2B5EF4-FFF2-40B4-BE49-F238E27FC236}">
                <a16:creationId xmlns:a16="http://schemas.microsoft.com/office/drawing/2014/main" id="{C39AAE47-54EA-1281-6CE2-36A52E276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29833"/>
            <a:ext cx="2731032" cy="369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03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Katie Brickey</a:t>
            </a:r>
            <a:br>
              <a:rPr lang="en-US" dirty="0"/>
            </a:br>
            <a:r>
              <a:rPr lang="en-US" sz="3600" dirty="0"/>
              <a:t>Director of Workers Compensation</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sz="half" idx="1"/>
          </p:nvPr>
        </p:nvPicPr>
        <p:blipFill>
          <a:blip r:embed="rId2"/>
          <a:stretch>
            <a:fillRect/>
          </a:stretch>
        </p:blipFill>
        <p:spPr>
          <a:xfrm>
            <a:off x="8900160" y="5466382"/>
            <a:ext cx="2306320" cy="1252140"/>
          </a:xfrm>
        </p:spPr>
      </p:pic>
      <p:sp>
        <p:nvSpPr>
          <p:cNvPr id="6" name="Content Placeholder 5">
            <a:extLst>
              <a:ext uri="{FF2B5EF4-FFF2-40B4-BE49-F238E27FC236}">
                <a16:creationId xmlns:a16="http://schemas.microsoft.com/office/drawing/2014/main" id="{1A91BF9F-9506-3C46-847D-B80D51213A81}"/>
              </a:ext>
            </a:extLst>
          </p:cNvPr>
          <p:cNvSpPr>
            <a:spLocks noGrp="1"/>
          </p:cNvSpPr>
          <p:nvPr>
            <p:ph sz="half" idx="2"/>
          </p:nvPr>
        </p:nvSpPr>
        <p:spPr>
          <a:xfrm>
            <a:off x="4927600" y="1856105"/>
            <a:ext cx="6426200" cy="4351338"/>
          </a:xfrm>
        </p:spPr>
        <p:txBody>
          <a:bodyPr>
            <a:normAutofit/>
          </a:bodyPr>
          <a:lstStyle/>
          <a:p>
            <a:r>
              <a:rPr lang="en-US" sz="2000" dirty="0"/>
              <a:t>Bachelors in Communication</a:t>
            </a:r>
          </a:p>
          <a:p>
            <a:r>
              <a:rPr lang="en-US" sz="2000" dirty="0"/>
              <a:t>16 years in WC</a:t>
            </a:r>
          </a:p>
          <a:p>
            <a:r>
              <a:rPr lang="en-US" sz="2000" dirty="0"/>
              <a:t>11 years adjustor</a:t>
            </a:r>
          </a:p>
          <a:p>
            <a:r>
              <a:rPr lang="en-US" sz="2000" dirty="0"/>
              <a:t>5 years – marketing/management</a:t>
            </a:r>
          </a:p>
          <a:p>
            <a:pPr lvl="1"/>
            <a:r>
              <a:rPr lang="en-US" sz="2000" dirty="0"/>
              <a:t>4 Orthopedics</a:t>
            </a:r>
          </a:p>
          <a:p>
            <a:pPr lvl="1"/>
            <a:r>
              <a:rPr lang="en-US" sz="2000" dirty="0"/>
              <a:t>1 NSL (June 2023)</a:t>
            </a:r>
          </a:p>
          <a:p>
            <a:r>
              <a:rPr lang="en-US" sz="2000" dirty="0"/>
              <a:t>314-408-3070</a:t>
            </a:r>
          </a:p>
          <a:p>
            <a:r>
              <a:rPr lang="en-US" sz="2000" dirty="0"/>
              <a:t>workcomp@stlbrainandspine.com</a:t>
            </a:r>
          </a:p>
          <a:p>
            <a:pPr marL="457200" lvl="1" indent="0">
              <a:lnSpc>
                <a:spcPct val="150000"/>
              </a:lnSpc>
              <a:buNone/>
            </a:pPr>
            <a:endParaRPr lang="en-US" dirty="0"/>
          </a:p>
          <a:p>
            <a:endParaRPr lang="en-US" dirty="0"/>
          </a:p>
        </p:txBody>
      </p:sp>
      <p:pic>
        <p:nvPicPr>
          <p:cNvPr id="1026" name="Picture 2" descr="Katie Brickey">
            <a:extLst>
              <a:ext uri="{FF2B5EF4-FFF2-40B4-BE49-F238E27FC236}">
                <a16:creationId xmlns:a16="http://schemas.microsoft.com/office/drawing/2014/main" id="{EED00826-8106-7BE4-14AA-BFBDE3811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24" y="1885542"/>
            <a:ext cx="3086915" cy="308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679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Bryce Edwards</a:t>
            </a:r>
            <a:br>
              <a:rPr lang="en-US" dirty="0"/>
            </a:br>
            <a:r>
              <a:rPr lang="en-US" sz="3600"/>
              <a:t>Operations Analyst</a:t>
            </a:r>
            <a:endParaRPr lang="en-US" sz="3600" dirty="0"/>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sz="half" idx="1"/>
          </p:nvPr>
        </p:nvPicPr>
        <p:blipFill>
          <a:blip r:embed="rId2"/>
          <a:stretch>
            <a:fillRect/>
          </a:stretch>
        </p:blipFill>
        <p:spPr>
          <a:xfrm>
            <a:off x="9408160" y="5436555"/>
            <a:ext cx="1945640" cy="1056320"/>
          </a:xfrm>
        </p:spPr>
      </p:pic>
      <p:sp>
        <p:nvSpPr>
          <p:cNvPr id="3" name="Content Placeholder 2">
            <a:extLst>
              <a:ext uri="{FF2B5EF4-FFF2-40B4-BE49-F238E27FC236}">
                <a16:creationId xmlns:a16="http://schemas.microsoft.com/office/drawing/2014/main" id="{7D82A4B1-719E-541F-36E5-C55F3ED6DE32}"/>
              </a:ext>
            </a:extLst>
          </p:cNvPr>
          <p:cNvSpPr>
            <a:spLocks noGrp="1"/>
          </p:cNvSpPr>
          <p:nvPr>
            <p:ph sz="half" idx="2"/>
          </p:nvPr>
        </p:nvSpPr>
        <p:spPr>
          <a:xfrm>
            <a:off x="4724400" y="1698790"/>
            <a:ext cx="6629400" cy="4351338"/>
          </a:xfrm>
        </p:spPr>
        <p:txBody>
          <a:bodyPr>
            <a:normAutofit fontScale="92500" lnSpcReduction="10000"/>
          </a:bodyPr>
          <a:lstStyle/>
          <a:p>
            <a:pPr>
              <a:lnSpc>
                <a:spcPct val="150000"/>
              </a:lnSpc>
            </a:pPr>
            <a:r>
              <a:rPr lang="en-US" sz="2000" dirty="0"/>
              <a:t>Masters – Healthcare Administration</a:t>
            </a:r>
          </a:p>
          <a:p>
            <a:pPr>
              <a:lnSpc>
                <a:spcPct val="150000"/>
              </a:lnSpc>
            </a:pPr>
            <a:r>
              <a:rPr lang="en-US" sz="2000" dirty="0"/>
              <a:t>Bachelors in Biology and Chemistry</a:t>
            </a:r>
          </a:p>
          <a:p>
            <a:pPr>
              <a:lnSpc>
                <a:spcPct val="150000"/>
              </a:lnSpc>
            </a:pPr>
            <a:r>
              <a:rPr lang="en-US" sz="2000" dirty="0"/>
              <a:t>MBMC Anesthesia Technician</a:t>
            </a:r>
          </a:p>
          <a:p>
            <a:pPr>
              <a:lnSpc>
                <a:spcPct val="150000"/>
              </a:lnSpc>
            </a:pPr>
            <a:r>
              <a:rPr lang="en-US" sz="2000" dirty="0"/>
              <a:t>USL Analyst</a:t>
            </a:r>
          </a:p>
          <a:p>
            <a:pPr>
              <a:lnSpc>
                <a:spcPct val="150000"/>
              </a:lnSpc>
            </a:pPr>
            <a:r>
              <a:rPr lang="en-US" sz="2000" dirty="0"/>
              <a:t>NSL Analyst, Medical Legal Manager (June, 2023)</a:t>
            </a:r>
          </a:p>
          <a:p>
            <a:pPr>
              <a:lnSpc>
                <a:spcPct val="150000"/>
              </a:lnSpc>
            </a:pPr>
            <a:r>
              <a:rPr lang="en-US" sz="2000" dirty="0"/>
              <a:t>314-336-4940</a:t>
            </a:r>
          </a:p>
          <a:p>
            <a:pPr>
              <a:lnSpc>
                <a:spcPct val="150000"/>
              </a:lnSpc>
            </a:pPr>
            <a:r>
              <a:rPr lang="en-US" sz="2000" dirty="0">
                <a:hlinkClick r:id="rId3"/>
              </a:rPr>
              <a:t>bedwards@stlbrainandspine.com</a:t>
            </a:r>
            <a:endParaRPr lang="en-US" sz="2000" dirty="0"/>
          </a:p>
          <a:p>
            <a:pPr>
              <a:lnSpc>
                <a:spcPct val="150000"/>
              </a:lnSpc>
            </a:pPr>
            <a:r>
              <a:rPr lang="en-US" sz="2000" dirty="0"/>
              <a:t>bedwards@stlurology.com</a:t>
            </a:r>
          </a:p>
        </p:txBody>
      </p:sp>
      <p:pic>
        <p:nvPicPr>
          <p:cNvPr id="2050" name="Picture 2" descr="Anthony Edwards">
            <a:extLst>
              <a:ext uri="{FF2B5EF4-FFF2-40B4-BE49-F238E27FC236}">
                <a16:creationId xmlns:a16="http://schemas.microsoft.com/office/drawing/2014/main" id="{C5408E09-FCAC-07BE-6CD3-35F2326B0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7571"/>
            <a:ext cx="3527836" cy="352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17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3" name="Straight Connector 12">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a:xfrm>
            <a:off x="761652" y="0"/>
            <a:ext cx="10071536" cy="929750"/>
          </a:xfrm>
        </p:spPr>
        <p:txBody>
          <a:bodyPr vert="horz" lIns="91440" tIns="45720" rIns="91440" bIns="45720" rtlCol="0" anchor="b">
            <a:noAutofit/>
          </a:bodyPr>
          <a:lstStyle/>
          <a:p>
            <a:pPr algn="ctr"/>
            <a:r>
              <a:rPr lang="en-US" sz="3200" b="1" dirty="0"/>
              <a:t>A Novel Approach to the Brain and Spine Injured Worker</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249365" y="4290668"/>
            <a:ext cx="2122378" cy="1151390"/>
          </a:xfrm>
          <a:prstGeom prst="rect">
            <a:avLst/>
          </a:prstGeom>
        </p:spPr>
      </p:pic>
      <p:pic>
        <p:nvPicPr>
          <p:cNvPr id="5" name="Picture 4" descr="A group of people in white coats&#10;&#10;Description automatically generated">
            <a:extLst>
              <a:ext uri="{FF2B5EF4-FFF2-40B4-BE49-F238E27FC236}">
                <a16:creationId xmlns:a16="http://schemas.microsoft.com/office/drawing/2014/main" id="{0FAD1EDF-FDA8-0AED-6823-3A4BDBB167DB}"/>
              </a:ext>
            </a:extLst>
          </p:cNvPr>
          <p:cNvPicPr>
            <a:picLocks noChangeAspect="1"/>
          </p:cNvPicPr>
          <p:nvPr/>
        </p:nvPicPr>
        <p:blipFill>
          <a:blip r:embed="rId3"/>
          <a:srcRect l="8221" t="14823" r="9118" b="21018"/>
          <a:stretch/>
        </p:blipFill>
        <p:spPr>
          <a:xfrm>
            <a:off x="1049610" y="1214816"/>
            <a:ext cx="8087930" cy="4190309"/>
          </a:xfrm>
          <a:prstGeom prst="rect">
            <a:avLst/>
          </a:prstGeom>
        </p:spPr>
      </p:pic>
    </p:spTree>
    <p:extLst>
      <p:ext uri="{BB962C8B-B14F-4D97-AF65-F5344CB8AC3E}">
        <p14:creationId xmlns:p14="http://schemas.microsoft.com/office/powerpoint/2010/main" val="2333226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4294967295"/>
          </p:nvPr>
        </p:nvPicPr>
        <p:blipFill>
          <a:blip r:embed="rId2"/>
          <a:srcRect r="3672"/>
          <a:stretch/>
        </p:blipFill>
        <p:spPr>
          <a:xfrm>
            <a:off x="819183" y="457200"/>
            <a:ext cx="10553633" cy="5943600"/>
          </a:xfrm>
          <a:prstGeom prst="rect">
            <a:avLst/>
          </a:prstGeom>
        </p:spPr>
      </p:pic>
    </p:spTree>
    <p:extLst>
      <p:ext uri="{BB962C8B-B14F-4D97-AF65-F5344CB8AC3E}">
        <p14:creationId xmlns:p14="http://schemas.microsoft.com/office/powerpoint/2010/main" val="3380592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C5B4-C756-4145-84C7-703B5BCC039B}"/>
              </a:ext>
            </a:extLst>
          </p:cNvPr>
          <p:cNvSpPr>
            <a:spLocks noGrp="1"/>
          </p:cNvSpPr>
          <p:nvPr>
            <p:ph type="ctrTitle"/>
          </p:nvPr>
        </p:nvSpPr>
        <p:spPr>
          <a:xfrm>
            <a:off x="1524003" y="1999615"/>
            <a:ext cx="9144000" cy="2764028"/>
          </a:xfrm>
        </p:spPr>
        <p:txBody>
          <a:bodyPr anchor="ctr">
            <a:normAutofit/>
          </a:bodyPr>
          <a:lstStyle/>
          <a:p>
            <a:r>
              <a:rPr lang="en-US" sz="7200" dirty="0"/>
              <a:t>The Lumbar Spine</a:t>
            </a:r>
          </a:p>
        </p:txBody>
      </p:sp>
      <p:sp>
        <p:nvSpPr>
          <p:cNvPr id="3" name="Subtitle 2">
            <a:extLst>
              <a:ext uri="{FF2B5EF4-FFF2-40B4-BE49-F238E27FC236}">
                <a16:creationId xmlns:a16="http://schemas.microsoft.com/office/drawing/2014/main" id="{EA2BE01A-29E1-CB4C-B306-8D14F7014714}"/>
              </a:ext>
            </a:extLst>
          </p:cNvPr>
          <p:cNvSpPr>
            <a:spLocks noGrp="1"/>
          </p:cNvSpPr>
          <p:nvPr>
            <p:ph type="subTitle" idx="1"/>
          </p:nvPr>
        </p:nvSpPr>
        <p:spPr>
          <a:xfrm>
            <a:off x="1966912" y="5236305"/>
            <a:ext cx="8258176" cy="631825"/>
          </a:xfrm>
        </p:spPr>
        <p:txBody>
          <a:bodyPr anchor="ctr">
            <a:noAutofit/>
          </a:bodyPr>
          <a:lstStyle/>
          <a:p>
            <a:r>
              <a:rPr lang="en-US" dirty="0"/>
              <a:t>In the Workers’ Comp Realm</a:t>
            </a:r>
          </a:p>
          <a:p>
            <a:endParaRPr lang="en-US" dirty="0"/>
          </a:p>
          <a:p>
            <a:r>
              <a:rPr lang="en-US" dirty="0"/>
              <a:t>Michael Reiter, MD</a:t>
            </a:r>
          </a:p>
          <a:p>
            <a:r>
              <a:rPr lang="en-US" dirty="0"/>
              <a:t>Board Certified Orthopedic Surgeon</a:t>
            </a:r>
          </a:p>
        </p:txBody>
      </p:sp>
      <p:pic>
        <p:nvPicPr>
          <p:cNvPr id="4" name="Picture 3">
            <a:extLst>
              <a:ext uri="{FF2B5EF4-FFF2-40B4-BE49-F238E27FC236}">
                <a16:creationId xmlns:a16="http://schemas.microsoft.com/office/drawing/2014/main" id="{A97270D0-57B5-7340-9B9C-EF5D4D7CDA7E}"/>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327325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4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400"/>
                                        <p:tgtEl>
                                          <p:spTgt spid="3">
                                            <p:txEl>
                                              <p:pRg st="3" end="3"/>
                                            </p:txEl>
                                          </p:spTgt>
                                        </p:tgtEl>
                                      </p:cBhvr>
                                    </p:animEffect>
                                  </p:childTnLst>
                                </p:cTn>
                              </p:par>
                              <p:par>
                                <p:cTn id="18" presetID="10" presetClass="entr" presetSubtype="0" fill="hold" grpId="0" nodeType="with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spine&#10;&#10;Description automatically generated">
            <a:extLst>
              <a:ext uri="{FF2B5EF4-FFF2-40B4-BE49-F238E27FC236}">
                <a16:creationId xmlns:a16="http://schemas.microsoft.com/office/drawing/2014/main" id="{F12699F2-968B-D841-A765-49821FB2EEFB}"/>
              </a:ext>
            </a:extLst>
          </p:cNvPr>
          <p:cNvPicPr>
            <a:picLocks noGrp="1" noChangeAspect="1"/>
          </p:cNvPicPr>
          <p:nvPr>
            <p:ph idx="1"/>
          </p:nvPr>
        </p:nvPicPr>
        <p:blipFill>
          <a:blip r:embed="rId2"/>
          <a:stretch>
            <a:fillRect/>
          </a:stretch>
        </p:blipFill>
        <p:spPr>
          <a:xfrm>
            <a:off x="3582056" y="643466"/>
            <a:ext cx="5027887" cy="5571067"/>
          </a:xfrm>
          <a:prstGeom prst="rect">
            <a:avLst/>
          </a:prstGeom>
        </p:spPr>
      </p:pic>
      <p:pic>
        <p:nvPicPr>
          <p:cNvPr id="6" name="Picture 5">
            <a:extLst>
              <a:ext uri="{FF2B5EF4-FFF2-40B4-BE49-F238E27FC236}">
                <a16:creationId xmlns:a16="http://schemas.microsoft.com/office/drawing/2014/main" id="{03B57A06-DFE4-754C-A4AC-E25FC1740FDA}"/>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806636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spine&#10;&#10;Description automatically generated">
            <a:extLst>
              <a:ext uri="{FF2B5EF4-FFF2-40B4-BE49-F238E27FC236}">
                <a16:creationId xmlns:a16="http://schemas.microsoft.com/office/drawing/2014/main" id="{2466118C-75FE-054B-97AA-0D7FB6F8E7C7}"/>
              </a:ext>
            </a:extLst>
          </p:cNvPr>
          <p:cNvPicPr>
            <a:picLocks noGrp="1" noChangeAspect="1"/>
          </p:cNvPicPr>
          <p:nvPr>
            <p:ph idx="1"/>
          </p:nvPr>
        </p:nvPicPr>
        <p:blipFill>
          <a:blip r:embed="rId2"/>
          <a:stretch>
            <a:fillRect/>
          </a:stretch>
        </p:blipFill>
        <p:spPr>
          <a:xfrm>
            <a:off x="3209436" y="643466"/>
            <a:ext cx="5773127" cy="5571067"/>
          </a:xfrm>
          <a:prstGeom prst="rect">
            <a:avLst/>
          </a:prstGeom>
        </p:spPr>
      </p:pic>
      <p:pic>
        <p:nvPicPr>
          <p:cNvPr id="6" name="Picture 5">
            <a:extLst>
              <a:ext uri="{FF2B5EF4-FFF2-40B4-BE49-F238E27FC236}">
                <a16:creationId xmlns:a16="http://schemas.microsoft.com/office/drawing/2014/main" id="{ADAF5F02-B335-594A-8B98-1207A7590455}"/>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4255120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spine&#10;&#10;Description automatically generated">
            <a:extLst>
              <a:ext uri="{FF2B5EF4-FFF2-40B4-BE49-F238E27FC236}">
                <a16:creationId xmlns:a16="http://schemas.microsoft.com/office/drawing/2014/main" id="{994AA973-4447-0F48-A954-C51D8BA77FEB}"/>
              </a:ext>
            </a:extLst>
          </p:cNvPr>
          <p:cNvPicPr>
            <a:picLocks noGrp="1" noChangeAspect="1"/>
          </p:cNvPicPr>
          <p:nvPr>
            <p:ph idx="1"/>
          </p:nvPr>
        </p:nvPicPr>
        <p:blipFill>
          <a:blip r:embed="rId2"/>
          <a:stretch>
            <a:fillRect/>
          </a:stretch>
        </p:blipFill>
        <p:spPr>
          <a:xfrm>
            <a:off x="2306158" y="643466"/>
            <a:ext cx="7579684" cy="5571067"/>
          </a:xfrm>
          <a:prstGeom prst="rect">
            <a:avLst/>
          </a:prstGeom>
        </p:spPr>
      </p:pic>
      <p:pic>
        <p:nvPicPr>
          <p:cNvPr id="6" name="Picture 5">
            <a:extLst>
              <a:ext uri="{FF2B5EF4-FFF2-40B4-BE49-F238E27FC236}">
                <a16:creationId xmlns:a16="http://schemas.microsoft.com/office/drawing/2014/main" id="{BC50DB54-1303-6649-B721-70D151598EE7}"/>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2907135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F776EE-983F-CC48-84A6-28512762F39F}"/>
              </a:ext>
            </a:extLst>
          </p:cNvPr>
          <p:cNvSpPr>
            <a:spLocks noGrp="1"/>
          </p:cNvSpPr>
          <p:nvPr>
            <p:ph type="title"/>
          </p:nvPr>
        </p:nvSpPr>
        <p:spPr>
          <a:xfrm>
            <a:off x="730377" y="729694"/>
            <a:ext cx="10515600" cy="1325563"/>
          </a:xfrm>
        </p:spPr>
        <p:txBody>
          <a:bodyPr>
            <a:normAutofit/>
          </a:bodyPr>
          <a:lstStyle/>
          <a:p>
            <a:r>
              <a:rPr lang="en-US" sz="5400" dirty="0"/>
              <a:t>Degenerative Disc and Facet Disease </a:t>
            </a:r>
          </a:p>
        </p:txBody>
      </p:sp>
      <p:sp>
        <p:nvSpPr>
          <p:cNvPr id="7" name="Content Placeholder 6">
            <a:extLst>
              <a:ext uri="{FF2B5EF4-FFF2-40B4-BE49-F238E27FC236}">
                <a16:creationId xmlns:a16="http://schemas.microsoft.com/office/drawing/2014/main" id="{B93116CC-6A2C-AB4A-B892-F653A91CC072}"/>
              </a:ext>
            </a:extLst>
          </p:cNvPr>
          <p:cNvSpPr>
            <a:spLocks noGrp="1"/>
          </p:cNvSpPr>
          <p:nvPr>
            <p:ph idx="1"/>
          </p:nvPr>
        </p:nvSpPr>
        <p:spPr>
          <a:xfrm>
            <a:off x="836676" y="2268134"/>
            <a:ext cx="10515600" cy="4251960"/>
          </a:xfrm>
        </p:spPr>
        <p:txBody>
          <a:bodyPr>
            <a:normAutofit/>
          </a:bodyPr>
          <a:lstStyle/>
          <a:p>
            <a:r>
              <a:rPr lang="en-US" sz="2200" dirty="0"/>
              <a:t>Most of what we see is from normal wear and tear of life</a:t>
            </a:r>
          </a:p>
          <a:p>
            <a:r>
              <a:rPr lang="en-US" sz="2200" dirty="0"/>
              <a:t>Degenerative disc disease/Spondylosis</a:t>
            </a:r>
          </a:p>
          <a:p>
            <a:r>
              <a:rPr lang="en-US" sz="2200" dirty="0"/>
              <a:t>Overgrowth of the facet joints</a:t>
            </a:r>
          </a:p>
          <a:p>
            <a:r>
              <a:rPr lang="en-US" sz="2200" dirty="0"/>
              <a:t>From gravity working against the spine and from us being upright</a:t>
            </a:r>
          </a:p>
          <a:p>
            <a:r>
              <a:rPr lang="en-US" sz="2200" dirty="0"/>
              <a:t>Genetic component, smoking, obesity, lack of aerobic exercise, and other environmental factors</a:t>
            </a:r>
          </a:p>
        </p:txBody>
      </p:sp>
      <p:pic>
        <p:nvPicPr>
          <p:cNvPr id="6" name="Picture 5">
            <a:extLst>
              <a:ext uri="{FF2B5EF4-FFF2-40B4-BE49-F238E27FC236}">
                <a16:creationId xmlns:a16="http://schemas.microsoft.com/office/drawing/2014/main" id="{ADAF5F02-B335-594A-8B98-1207A7590455}"/>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2676245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C153-7BEA-5740-961D-36EC212868F5}"/>
              </a:ext>
            </a:extLst>
          </p:cNvPr>
          <p:cNvSpPr>
            <a:spLocks noGrp="1"/>
          </p:cNvSpPr>
          <p:nvPr>
            <p:ph type="title"/>
          </p:nvPr>
        </p:nvSpPr>
        <p:spPr>
          <a:xfrm>
            <a:off x="838200" y="365125"/>
            <a:ext cx="10515600" cy="1325563"/>
          </a:xfrm>
        </p:spPr>
        <p:txBody>
          <a:bodyPr>
            <a:normAutofit/>
          </a:bodyPr>
          <a:lstStyle/>
          <a:p>
            <a:r>
              <a:rPr lang="en-US" sz="5400"/>
              <a:t>Terms</a:t>
            </a:r>
          </a:p>
        </p:txBody>
      </p:sp>
      <p:sp>
        <p:nvSpPr>
          <p:cNvPr id="3" name="Content Placeholder 2">
            <a:extLst>
              <a:ext uri="{FF2B5EF4-FFF2-40B4-BE49-F238E27FC236}">
                <a16:creationId xmlns:a16="http://schemas.microsoft.com/office/drawing/2014/main" id="{046BFD8D-ADA8-2048-A662-C6C4CE2648A3}"/>
              </a:ext>
            </a:extLst>
          </p:cNvPr>
          <p:cNvSpPr>
            <a:spLocks noGrp="1"/>
          </p:cNvSpPr>
          <p:nvPr>
            <p:ph idx="1"/>
          </p:nvPr>
        </p:nvSpPr>
        <p:spPr>
          <a:xfrm>
            <a:off x="838200" y="1929384"/>
            <a:ext cx="10515600" cy="4251960"/>
          </a:xfrm>
        </p:spPr>
        <p:txBody>
          <a:bodyPr>
            <a:normAutofit/>
          </a:bodyPr>
          <a:lstStyle/>
          <a:p>
            <a:pPr marL="0" indent="0">
              <a:buNone/>
            </a:pPr>
            <a:r>
              <a:rPr lang="en-US" sz="2200" dirty="0"/>
              <a:t>Spondylosis</a:t>
            </a:r>
          </a:p>
          <a:p>
            <a:endParaRPr lang="en-US" sz="2200" dirty="0"/>
          </a:p>
          <a:p>
            <a:pPr lvl="1"/>
            <a:r>
              <a:rPr lang="en-US" sz="2200" dirty="0"/>
              <a:t>Normal wear and tear of life in the spine</a:t>
            </a:r>
          </a:p>
          <a:p>
            <a:endParaRPr lang="en-US" sz="2200" dirty="0"/>
          </a:p>
          <a:p>
            <a:pPr lvl="1"/>
            <a:r>
              <a:rPr lang="en-US" sz="2200" dirty="0"/>
              <a:t>Everyone is going to get spondylosis </a:t>
            </a:r>
          </a:p>
        </p:txBody>
      </p:sp>
      <p:pic>
        <p:nvPicPr>
          <p:cNvPr id="4" name="Picture 3">
            <a:extLst>
              <a:ext uri="{FF2B5EF4-FFF2-40B4-BE49-F238E27FC236}">
                <a16:creationId xmlns:a16="http://schemas.microsoft.com/office/drawing/2014/main" id="{5806DD60-243A-FE49-8F28-CFAD00DBD1FE}"/>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3510454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C153-7BEA-5740-961D-36EC212868F5}"/>
              </a:ext>
            </a:extLst>
          </p:cNvPr>
          <p:cNvSpPr>
            <a:spLocks noGrp="1"/>
          </p:cNvSpPr>
          <p:nvPr>
            <p:ph type="title"/>
          </p:nvPr>
        </p:nvSpPr>
        <p:spPr/>
        <p:txBody>
          <a:bodyPr/>
          <a:lstStyle/>
          <a:p>
            <a:r>
              <a:rPr lang="en-US" dirty="0"/>
              <a:t>Stenosis </a:t>
            </a:r>
          </a:p>
        </p:txBody>
      </p:sp>
      <p:sp>
        <p:nvSpPr>
          <p:cNvPr id="3" name="Content Placeholder 2">
            <a:extLst>
              <a:ext uri="{FF2B5EF4-FFF2-40B4-BE49-F238E27FC236}">
                <a16:creationId xmlns:a16="http://schemas.microsoft.com/office/drawing/2014/main" id="{046BFD8D-ADA8-2048-A662-C6C4CE2648A3}"/>
              </a:ext>
            </a:extLst>
          </p:cNvPr>
          <p:cNvSpPr>
            <a:spLocks noGrp="1"/>
          </p:cNvSpPr>
          <p:nvPr>
            <p:ph idx="1"/>
          </p:nvPr>
        </p:nvSpPr>
        <p:spPr/>
        <p:txBody>
          <a:bodyPr/>
          <a:lstStyle/>
          <a:p>
            <a:r>
              <a:rPr lang="en-US" dirty="0"/>
              <a:t>Central Stenosis</a:t>
            </a:r>
          </a:p>
          <a:p>
            <a:r>
              <a:rPr lang="en-US" dirty="0"/>
              <a:t>Foraminal Stenosis</a:t>
            </a:r>
          </a:p>
        </p:txBody>
      </p:sp>
      <p:pic>
        <p:nvPicPr>
          <p:cNvPr id="4" name="Picture 3">
            <a:extLst>
              <a:ext uri="{FF2B5EF4-FFF2-40B4-BE49-F238E27FC236}">
                <a16:creationId xmlns:a16="http://schemas.microsoft.com/office/drawing/2014/main" id="{5806DD60-243A-FE49-8F28-CFAD00DBD1FE}"/>
              </a:ext>
            </a:extLst>
          </p:cNvPr>
          <p:cNvPicPr>
            <a:picLocks noChangeAspect="1"/>
          </p:cNvPicPr>
          <p:nvPr/>
        </p:nvPicPr>
        <p:blipFill>
          <a:blip r:embed="rId2"/>
          <a:stretch>
            <a:fillRect/>
          </a:stretch>
        </p:blipFill>
        <p:spPr>
          <a:xfrm>
            <a:off x="10067925" y="0"/>
            <a:ext cx="2124075" cy="1104900"/>
          </a:xfrm>
          <a:prstGeom prst="rect">
            <a:avLst/>
          </a:prstGeom>
        </p:spPr>
      </p:pic>
      <p:pic>
        <p:nvPicPr>
          <p:cNvPr id="1026" name="Picture 2" descr="Lumbar Spinal Stenosis is an abnormal narrowing in spinal canal.">
            <a:extLst>
              <a:ext uri="{FF2B5EF4-FFF2-40B4-BE49-F238E27FC236}">
                <a16:creationId xmlns:a16="http://schemas.microsoft.com/office/drawing/2014/main" id="{F1822F6E-BA83-CC48-AC5B-779C7FFD2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53" y="2787455"/>
            <a:ext cx="4070545" cy="4070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C6DC64C-F5E7-5F95-F776-4B0D8C2E475A}"/>
              </a:ext>
            </a:extLst>
          </p:cNvPr>
          <p:cNvPicPr>
            <a:picLocks noChangeAspect="1"/>
          </p:cNvPicPr>
          <p:nvPr/>
        </p:nvPicPr>
        <p:blipFill>
          <a:blip r:embed="rId4"/>
          <a:stretch>
            <a:fillRect/>
          </a:stretch>
        </p:blipFill>
        <p:spPr>
          <a:xfrm>
            <a:off x="5096327" y="552450"/>
            <a:ext cx="4686954" cy="6220693"/>
          </a:xfrm>
          <a:prstGeom prst="rect">
            <a:avLst/>
          </a:prstGeom>
        </p:spPr>
      </p:pic>
    </p:spTree>
    <p:extLst>
      <p:ext uri="{BB962C8B-B14F-4D97-AF65-F5344CB8AC3E}">
        <p14:creationId xmlns:p14="http://schemas.microsoft.com/office/powerpoint/2010/main" val="2341361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30CF-4F54-41B8-2480-5CC7D6EA48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A7758-4E6E-D00A-9214-5C9EA2D7F4F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3145F39-3729-7B11-B8A1-A8139EBA2D31}"/>
              </a:ext>
            </a:extLst>
          </p:cNvPr>
          <p:cNvPicPr>
            <a:picLocks noChangeAspect="1"/>
          </p:cNvPicPr>
          <p:nvPr/>
        </p:nvPicPr>
        <p:blipFill>
          <a:blip r:embed="rId2"/>
          <a:stretch>
            <a:fillRect/>
          </a:stretch>
        </p:blipFill>
        <p:spPr>
          <a:xfrm>
            <a:off x="7962814" y="876980"/>
            <a:ext cx="4229186" cy="3937518"/>
          </a:xfrm>
          <a:prstGeom prst="rect">
            <a:avLst/>
          </a:prstGeom>
        </p:spPr>
      </p:pic>
      <p:pic>
        <p:nvPicPr>
          <p:cNvPr id="7" name="Picture 6">
            <a:extLst>
              <a:ext uri="{FF2B5EF4-FFF2-40B4-BE49-F238E27FC236}">
                <a16:creationId xmlns:a16="http://schemas.microsoft.com/office/drawing/2014/main" id="{3AD98515-F05A-4EFE-44C3-43A0EBB13E13}"/>
              </a:ext>
            </a:extLst>
          </p:cNvPr>
          <p:cNvPicPr>
            <a:picLocks noChangeAspect="1"/>
          </p:cNvPicPr>
          <p:nvPr/>
        </p:nvPicPr>
        <p:blipFill>
          <a:blip r:embed="rId3"/>
          <a:stretch>
            <a:fillRect/>
          </a:stretch>
        </p:blipFill>
        <p:spPr>
          <a:xfrm>
            <a:off x="4340006" y="876980"/>
            <a:ext cx="3615928" cy="3937518"/>
          </a:xfrm>
          <a:prstGeom prst="rect">
            <a:avLst/>
          </a:prstGeom>
        </p:spPr>
      </p:pic>
      <p:pic>
        <p:nvPicPr>
          <p:cNvPr id="9" name="Picture 8">
            <a:extLst>
              <a:ext uri="{FF2B5EF4-FFF2-40B4-BE49-F238E27FC236}">
                <a16:creationId xmlns:a16="http://schemas.microsoft.com/office/drawing/2014/main" id="{76197EE2-0DA6-D105-82D0-9AFCCA77545E}"/>
              </a:ext>
            </a:extLst>
          </p:cNvPr>
          <p:cNvPicPr>
            <a:picLocks noChangeAspect="1"/>
          </p:cNvPicPr>
          <p:nvPr/>
        </p:nvPicPr>
        <p:blipFill>
          <a:blip r:embed="rId4"/>
          <a:stretch>
            <a:fillRect/>
          </a:stretch>
        </p:blipFill>
        <p:spPr>
          <a:xfrm>
            <a:off x="-172332" y="0"/>
            <a:ext cx="4512338" cy="6858000"/>
          </a:xfrm>
          <a:prstGeom prst="rect">
            <a:avLst/>
          </a:prstGeom>
        </p:spPr>
      </p:pic>
    </p:spTree>
    <p:extLst>
      <p:ext uri="{BB962C8B-B14F-4D97-AF65-F5344CB8AC3E}">
        <p14:creationId xmlns:p14="http://schemas.microsoft.com/office/powerpoint/2010/main" val="2369511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pondylolisthesis | Causes, Treatment, Surgery | Premia Spine">
            <a:extLst>
              <a:ext uri="{FF2B5EF4-FFF2-40B4-BE49-F238E27FC236}">
                <a16:creationId xmlns:a16="http://schemas.microsoft.com/office/drawing/2014/main" id="{651AEBBD-419D-C746-B0CA-CE22D820645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64" r="786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0DC153-7BEA-5740-961D-36EC212868F5}"/>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000"/>
              <a:t>Spondylolisthesis </a:t>
            </a:r>
          </a:p>
        </p:txBody>
      </p:sp>
      <p:pic>
        <p:nvPicPr>
          <p:cNvPr id="4" name="Picture 3">
            <a:extLst>
              <a:ext uri="{FF2B5EF4-FFF2-40B4-BE49-F238E27FC236}">
                <a16:creationId xmlns:a16="http://schemas.microsoft.com/office/drawing/2014/main" id="{5806DD60-243A-FE49-8F28-CFAD00DBD1FE}"/>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3455254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5" name="Rectangle 3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a:xfrm>
            <a:off x="1178848" y="612278"/>
            <a:ext cx="5040285" cy="1169585"/>
          </a:xfrm>
        </p:spPr>
        <p:txBody>
          <a:bodyPr vert="horz" lIns="91440" tIns="45720" rIns="91440" bIns="45720" rtlCol="0" anchor="b">
            <a:normAutofit/>
          </a:bodyPr>
          <a:lstStyle/>
          <a:p>
            <a:r>
              <a:rPr lang="en-US" sz="2800" b="1" dirty="0"/>
              <a:t>A Novel Approach to the Brain and Spine Injured Worker</a:t>
            </a:r>
          </a:p>
        </p:txBody>
      </p:sp>
      <p:sp>
        <p:nvSpPr>
          <p:cNvPr id="40" name="Rectangle 3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8DADC1-6133-1355-7BFB-FFD77B4B7481}"/>
              </a:ext>
            </a:extLst>
          </p:cNvPr>
          <p:cNvSpPr>
            <a:spLocks noGrp="1"/>
          </p:cNvSpPr>
          <p:nvPr>
            <p:ph sz="half" idx="2"/>
          </p:nvPr>
        </p:nvSpPr>
        <p:spPr>
          <a:xfrm>
            <a:off x="1055715" y="2508105"/>
            <a:ext cx="5040285" cy="3632493"/>
          </a:xfrm>
        </p:spPr>
        <p:txBody>
          <a:bodyPr vert="horz" lIns="91440" tIns="45720" rIns="91440" bIns="45720" rtlCol="0" anchor="ctr">
            <a:normAutofit/>
          </a:bodyPr>
          <a:lstStyle/>
          <a:p>
            <a:pPr>
              <a:lnSpc>
                <a:spcPct val="150000"/>
              </a:lnSpc>
            </a:pPr>
            <a:r>
              <a:rPr lang="en-US" sz="2400" dirty="0">
                <a:highlight>
                  <a:srgbClr val="FFFF00"/>
                </a:highlight>
              </a:rPr>
              <a:t>High  Quality</a:t>
            </a:r>
          </a:p>
          <a:p>
            <a:pPr>
              <a:lnSpc>
                <a:spcPct val="150000"/>
              </a:lnSpc>
            </a:pPr>
            <a:r>
              <a:rPr lang="en-US" sz="2400" dirty="0">
                <a:highlight>
                  <a:srgbClr val="FFFF00"/>
                </a:highlight>
              </a:rPr>
              <a:t>Compassion</a:t>
            </a:r>
          </a:p>
          <a:p>
            <a:pPr>
              <a:lnSpc>
                <a:spcPct val="150000"/>
              </a:lnSpc>
            </a:pPr>
            <a:r>
              <a:rPr lang="en-US" sz="2400" dirty="0">
                <a:highlight>
                  <a:srgbClr val="FFFF00"/>
                </a:highlight>
              </a:rPr>
              <a:t>Cost Contain</a:t>
            </a:r>
          </a:p>
          <a:p>
            <a:pPr>
              <a:lnSpc>
                <a:spcPct val="150000"/>
              </a:lnSpc>
            </a:pPr>
            <a:r>
              <a:rPr lang="en-US" sz="2400" dirty="0"/>
              <a:t>WC compatible framework</a:t>
            </a:r>
          </a:p>
          <a:p>
            <a:endParaRPr lang="en-US" sz="2000" dirty="0"/>
          </a:p>
        </p:txBody>
      </p:sp>
      <p:pic>
        <p:nvPicPr>
          <p:cNvPr id="5" name="Picture 4" descr="A group of people in white coats&#10;&#10;Description automatically generated">
            <a:extLst>
              <a:ext uri="{FF2B5EF4-FFF2-40B4-BE49-F238E27FC236}">
                <a16:creationId xmlns:a16="http://schemas.microsoft.com/office/drawing/2014/main" id="{0FAD1EDF-FDA8-0AED-6823-3A4BDBB167DB}"/>
              </a:ext>
            </a:extLst>
          </p:cNvPr>
          <p:cNvPicPr>
            <a:picLocks noChangeAspect="1"/>
          </p:cNvPicPr>
          <p:nvPr/>
        </p:nvPicPr>
        <p:blipFill>
          <a:blip r:embed="rId2"/>
          <a:srcRect t="5344" r="3" b="3046"/>
          <a:stretch/>
        </p:blipFill>
        <p:spPr>
          <a:xfrm>
            <a:off x="6349479" y="357675"/>
            <a:ext cx="4902220" cy="2997784"/>
          </a:xfrm>
          <a:prstGeom prst="rect">
            <a:avLst/>
          </a:prstGeom>
        </p:spPr>
      </p:pic>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sz="half" idx="1"/>
          </p:nvPr>
        </p:nvPicPr>
        <p:blipFill>
          <a:blip r:embed="rId3"/>
          <a:srcRect l="1196" r="10088" b="-3"/>
          <a:stretch/>
        </p:blipFill>
        <p:spPr>
          <a:xfrm>
            <a:off x="6635845" y="3355459"/>
            <a:ext cx="4329488" cy="2647565"/>
          </a:xfrm>
          <a:prstGeom prst="rect">
            <a:avLst/>
          </a:prstGeom>
        </p:spPr>
      </p:pic>
    </p:spTree>
    <p:extLst>
      <p:ext uri="{BB962C8B-B14F-4D97-AF65-F5344CB8AC3E}">
        <p14:creationId xmlns:p14="http://schemas.microsoft.com/office/powerpoint/2010/main" val="2796119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3186-9355-CBD6-2D14-6802BF4107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B2F016-376B-67E2-733B-03B7D33D04A0}"/>
              </a:ext>
            </a:extLst>
          </p:cNvPr>
          <p:cNvSpPr>
            <a:spLocks noGrp="1"/>
          </p:cNvSpPr>
          <p:nvPr>
            <p:ph idx="1"/>
          </p:nvPr>
        </p:nvSpPr>
        <p:spPr>
          <a:xfrm>
            <a:off x="651588" y="5938982"/>
            <a:ext cx="5257800" cy="475959"/>
          </a:xfrm>
        </p:spPr>
        <p:txBody>
          <a:bodyPr>
            <a:normAutofit fontScale="77500" lnSpcReduction="20000"/>
          </a:bodyPr>
          <a:lstStyle/>
          <a:p>
            <a:r>
              <a:rPr lang="en-US" dirty="0"/>
              <a:t>Dynamic instability and </a:t>
            </a:r>
            <a:r>
              <a:rPr lang="en-US" dirty="0" err="1"/>
              <a:t>spondy</a:t>
            </a:r>
            <a:r>
              <a:rPr lang="en-US" dirty="0"/>
              <a:t> at L4-5</a:t>
            </a:r>
          </a:p>
        </p:txBody>
      </p:sp>
      <p:pic>
        <p:nvPicPr>
          <p:cNvPr id="5" name="Picture 4">
            <a:extLst>
              <a:ext uri="{FF2B5EF4-FFF2-40B4-BE49-F238E27FC236}">
                <a16:creationId xmlns:a16="http://schemas.microsoft.com/office/drawing/2014/main" id="{7DC84CCE-6648-E8D0-215B-F3BD31100B3A}"/>
              </a:ext>
            </a:extLst>
          </p:cNvPr>
          <p:cNvPicPr>
            <a:picLocks noChangeAspect="1"/>
          </p:cNvPicPr>
          <p:nvPr/>
        </p:nvPicPr>
        <p:blipFill>
          <a:blip r:embed="rId2"/>
          <a:stretch>
            <a:fillRect/>
          </a:stretch>
        </p:blipFill>
        <p:spPr>
          <a:xfrm>
            <a:off x="0" y="0"/>
            <a:ext cx="4306123" cy="5583956"/>
          </a:xfrm>
          <a:prstGeom prst="rect">
            <a:avLst/>
          </a:prstGeom>
        </p:spPr>
      </p:pic>
      <p:pic>
        <p:nvPicPr>
          <p:cNvPr id="9" name="Picture 8">
            <a:extLst>
              <a:ext uri="{FF2B5EF4-FFF2-40B4-BE49-F238E27FC236}">
                <a16:creationId xmlns:a16="http://schemas.microsoft.com/office/drawing/2014/main" id="{DF60E3E7-BA0F-BAE9-5407-89E8FA248653}"/>
              </a:ext>
            </a:extLst>
          </p:cNvPr>
          <p:cNvPicPr>
            <a:picLocks noChangeAspect="1"/>
          </p:cNvPicPr>
          <p:nvPr/>
        </p:nvPicPr>
        <p:blipFill>
          <a:blip r:embed="rId3"/>
          <a:stretch>
            <a:fillRect/>
          </a:stretch>
        </p:blipFill>
        <p:spPr>
          <a:xfrm>
            <a:off x="4306123" y="0"/>
            <a:ext cx="5849913" cy="3975044"/>
          </a:xfrm>
          <a:prstGeom prst="rect">
            <a:avLst/>
          </a:prstGeom>
        </p:spPr>
      </p:pic>
      <p:pic>
        <p:nvPicPr>
          <p:cNvPr id="11" name="Picture 10">
            <a:extLst>
              <a:ext uri="{FF2B5EF4-FFF2-40B4-BE49-F238E27FC236}">
                <a16:creationId xmlns:a16="http://schemas.microsoft.com/office/drawing/2014/main" id="{3E16F278-063A-128D-D528-F12CDE7B42C8}"/>
              </a:ext>
            </a:extLst>
          </p:cNvPr>
          <p:cNvPicPr>
            <a:picLocks noChangeAspect="1"/>
          </p:cNvPicPr>
          <p:nvPr/>
        </p:nvPicPr>
        <p:blipFill>
          <a:blip r:embed="rId4"/>
          <a:stretch>
            <a:fillRect/>
          </a:stretch>
        </p:blipFill>
        <p:spPr>
          <a:xfrm>
            <a:off x="8537510" y="2475129"/>
            <a:ext cx="3654490" cy="4395401"/>
          </a:xfrm>
          <a:prstGeom prst="rect">
            <a:avLst/>
          </a:prstGeom>
        </p:spPr>
      </p:pic>
    </p:spTree>
    <p:extLst>
      <p:ext uri="{BB962C8B-B14F-4D97-AF65-F5344CB8AC3E}">
        <p14:creationId xmlns:p14="http://schemas.microsoft.com/office/powerpoint/2010/main" val="3485499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C153-7BEA-5740-961D-36EC212868F5}"/>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Spondylolysis </a:t>
            </a:r>
          </a:p>
        </p:txBody>
      </p:sp>
      <p:pic>
        <p:nvPicPr>
          <p:cNvPr id="7174" name="Picture 6" descr="When Your Child has Spondylolysis or Spondylolisthesis | Saint Luke's  Health System">
            <a:extLst>
              <a:ext uri="{FF2B5EF4-FFF2-40B4-BE49-F238E27FC236}">
                <a16:creationId xmlns:a16="http://schemas.microsoft.com/office/drawing/2014/main" id="{E6F16C9B-CAB4-984D-8D88-C906FEDCAF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95751" y="883178"/>
            <a:ext cx="5708649" cy="50616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06DD60-243A-FE49-8F28-CFAD00DBD1FE}"/>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1592063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FC13-D4F8-BD2A-E027-B3F5590305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91AF42-4DA3-6C3A-884A-DD789D2317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8FF9F12-B609-2D82-D444-EF127C93FB87}"/>
              </a:ext>
            </a:extLst>
          </p:cNvPr>
          <p:cNvPicPr>
            <a:picLocks noChangeAspect="1"/>
          </p:cNvPicPr>
          <p:nvPr/>
        </p:nvPicPr>
        <p:blipFill>
          <a:blip r:embed="rId2"/>
          <a:stretch>
            <a:fillRect/>
          </a:stretch>
        </p:blipFill>
        <p:spPr>
          <a:xfrm>
            <a:off x="737119" y="1416792"/>
            <a:ext cx="5622760" cy="4895108"/>
          </a:xfrm>
          <a:prstGeom prst="rect">
            <a:avLst/>
          </a:prstGeom>
        </p:spPr>
      </p:pic>
      <p:pic>
        <p:nvPicPr>
          <p:cNvPr id="7" name="Picture 6">
            <a:extLst>
              <a:ext uri="{FF2B5EF4-FFF2-40B4-BE49-F238E27FC236}">
                <a16:creationId xmlns:a16="http://schemas.microsoft.com/office/drawing/2014/main" id="{D0B56FA5-D28A-F161-3012-D47B8BC6678F}"/>
              </a:ext>
            </a:extLst>
          </p:cNvPr>
          <p:cNvPicPr>
            <a:picLocks noChangeAspect="1"/>
          </p:cNvPicPr>
          <p:nvPr/>
        </p:nvPicPr>
        <p:blipFill>
          <a:blip r:embed="rId3"/>
          <a:stretch>
            <a:fillRect/>
          </a:stretch>
        </p:blipFill>
        <p:spPr>
          <a:xfrm>
            <a:off x="6455091" y="1416791"/>
            <a:ext cx="4750974" cy="4907845"/>
          </a:xfrm>
          <a:prstGeom prst="rect">
            <a:avLst/>
          </a:prstGeom>
        </p:spPr>
      </p:pic>
    </p:spTree>
    <p:extLst>
      <p:ext uri="{BB962C8B-B14F-4D97-AF65-F5344CB8AC3E}">
        <p14:creationId xmlns:p14="http://schemas.microsoft.com/office/powerpoint/2010/main" val="413823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C153-7BEA-5740-961D-36EC212868F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Spondylitis </a:t>
            </a:r>
          </a:p>
        </p:txBody>
      </p:sp>
      <p:pic>
        <p:nvPicPr>
          <p:cNvPr id="22530" name="Picture 2" descr="Ankylosing spondylitis">
            <a:extLst>
              <a:ext uri="{FF2B5EF4-FFF2-40B4-BE49-F238E27FC236}">
                <a16:creationId xmlns:a16="http://schemas.microsoft.com/office/drawing/2014/main" id="{A6A6C489-36E5-134C-91F5-9A1BD44751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94038" y="1627682"/>
            <a:ext cx="7214616" cy="47075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06DD60-243A-FE49-8F28-CFAD00DBD1FE}"/>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1706731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C425-863B-4748-9D6E-267F56ADAFD8}"/>
              </a:ext>
            </a:extLst>
          </p:cNvPr>
          <p:cNvSpPr>
            <a:spLocks noGrp="1"/>
          </p:cNvSpPr>
          <p:nvPr>
            <p:ph type="title"/>
          </p:nvPr>
        </p:nvSpPr>
        <p:spPr>
          <a:xfrm>
            <a:off x="1115568" y="548640"/>
            <a:ext cx="10168128" cy="1179576"/>
          </a:xfrm>
        </p:spPr>
        <p:txBody>
          <a:bodyPr>
            <a:normAutofit/>
          </a:bodyPr>
          <a:lstStyle/>
          <a:p>
            <a:r>
              <a:rPr lang="en-US" sz="4000" dirty="0"/>
              <a:t>Symptoms from Stenosis</a:t>
            </a:r>
          </a:p>
        </p:txBody>
      </p:sp>
      <p:sp>
        <p:nvSpPr>
          <p:cNvPr id="3" name="Content Placeholder 2">
            <a:extLst>
              <a:ext uri="{FF2B5EF4-FFF2-40B4-BE49-F238E27FC236}">
                <a16:creationId xmlns:a16="http://schemas.microsoft.com/office/drawing/2014/main" id="{C30605C8-7A88-FF49-B3B7-945906B5A8A8}"/>
              </a:ext>
            </a:extLst>
          </p:cNvPr>
          <p:cNvSpPr>
            <a:spLocks noGrp="1"/>
          </p:cNvSpPr>
          <p:nvPr>
            <p:ph idx="1"/>
          </p:nvPr>
        </p:nvSpPr>
        <p:spPr>
          <a:xfrm>
            <a:off x="1115568" y="2481943"/>
            <a:ext cx="10168128" cy="3695020"/>
          </a:xfrm>
        </p:spPr>
        <p:txBody>
          <a:bodyPr>
            <a:normAutofit/>
          </a:bodyPr>
          <a:lstStyle/>
          <a:p>
            <a:r>
              <a:rPr lang="en-US" sz="2200" b="1" i="0" dirty="0">
                <a:effectLst/>
                <a:latin typeface="Ubuntu"/>
              </a:rPr>
              <a:t>Neurogenic Claudication –</a:t>
            </a:r>
            <a:r>
              <a:rPr lang="en-US" sz="2200" b="0" i="0" dirty="0">
                <a:effectLst/>
                <a:latin typeface="Ubuntu"/>
              </a:rPr>
              <a:t> Symptoms usually include numbness or heaviness in your legs when you walk or stand for too long. You can also feel like you have no strength in your legs when you walk. </a:t>
            </a:r>
          </a:p>
          <a:p>
            <a:r>
              <a:rPr lang="en-US" sz="2200" b="0" i="0" dirty="0">
                <a:effectLst/>
                <a:latin typeface="Ubuntu"/>
              </a:rPr>
              <a:t>Most patients can only walk several hundred feet before having to stop and sit because their legs feel so weak, numb, or tired. After sitting for a short amount of time, the symptoms improve. </a:t>
            </a:r>
          </a:p>
          <a:p>
            <a:r>
              <a:rPr lang="en-US" sz="2200" b="0" i="0" dirty="0">
                <a:effectLst/>
                <a:latin typeface="Ubuntu"/>
              </a:rPr>
              <a:t>Symptoms may also improve with leaning over a shopping cart or chair.</a:t>
            </a:r>
            <a:endParaRPr lang="en-US" sz="2200" dirty="0"/>
          </a:p>
        </p:txBody>
      </p:sp>
      <p:pic>
        <p:nvPicPr>
          <p:cNvPr id="6" name="Picture 5">
            <a:extLst>
              <a:ext uri="{FF2B5EF4-FFF2-40B4-BE49-F238E27FC236}">
                <a16:creationId xmlns:a16="http://schemas.microsoft.com/office/drawing/2014/main" id="{0BB6D6C9-0A20-5644-899A-1101978EB808}"/>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1381741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CE4C-4DA7-884B-9786-6940EA529CCB}"/>
              </a:ext>
            </a:extLst>
          </p:cNvPr>
          <p:cNvSpPr>
            <a:spLocks noGrp="1"/>
          </p:cNvSpPr>
          <p:nvPr>
            <p:ph type="title"/>
          </p:nvPr>
        </p:nvSpPr>
        <p:spPr>
          <a:xfrm>
            <a:off x="1115568" y="548640"/>
            <a:ext cx="10168128" cy="1179576"/>
          </a:xfrm>
        </p:spPr>
        <p:txBody>
          <a:bodyPr>
            <a:normAutofit fontScale="90000"/>
          </a:bodyPr>
          <a:lstStyle/>
          <a:p>
            <a:r>
              <a:rPr lang="en-US" sz="4000" b="1" i="0" dirty="0">
                <a:effectLst/>
                <a:latin typeface="Ubuntu"/>
              </a:rPr>
              <a:t>What is Causing your Shooting Leg Pain?</a:t>
            </a:r>
            <a:br>
              <a:rPr lang="en-US" sz="4000" b="1" i="0" dirty="0">
                <a:effectLst/>
                <a:latin typeface="Ubuntu"/>
              </a:rPr>
            </a:br>
            <a:endParaRPr lang="en-US" sz="4000" dirty="0"/>
          </a:p>
        </p:txBody>
      </p:sp>
      <p:sp>
        <p:nvSpPr>
          <p:cNvPr id="3" name="Content Placeholder 2">
            <a:extLst>
              <a:ext uri="{FF2B5EF4-FFF2-40B4-BE49-F238E27FC236}">
                <a16:creationId xmlns:a16="http://schemas.microsoft.com/office/drawing/2014/main" id="{DB80FBC8-ED6B-F746-BE84-5342A60DFE01}"/>
              </a:ext>
            </a:extLst>
          </p:cNvPr>
          <p:cNvSpPr>
            <a:spLocks noGrp="1"/>
          </p:cNvSpPr>
          <p:nvPr>
            <p:ph idx="1"/>
          </p:nvPr>
        </p:nvSpPr>
        <p:spPr>
          <a:xfrm>
            <a:off x="1115568" y="2481943"/>
            <a:ext cx="10168128" cy="3695020"/>
          </a:xfrm>
        </p:spPr>
        <p:txBody>
          <a:bodyPr>
            <a:normAutofit/>
          </a:bodyPr>
          <a:lstStyle/>
          <a:p>
            <a:pPr fontAlgn="base"/>
            <a:r>
              <a:rPr lang="en-US" sz="2000" b="0" i="0" dirty="0">
                <a:effectLst/>
                <a:latin typeface="Ubuntu"/>
              </a:rPr>
              <a:t>Sharp pain that shoots down your leg is usually more concerning than back pain, and comes from nerve root compression, usually caused by:</a:t>
            </a:r>
          </a:p>
          <a:p>
            <a:pPr fontAlgn="base">
              <a:buFont typeface="Arial" panose="020B0604020202020204" pitchFamily="34" charset="0"/>
              <a:buChar char="•"/>
            </a:pPr>
            <a:r>
              <a:rPr lang="en-US" sz="2000" b="1" i="0" dirty="0">
                <a:effectLst/>
                <a:latin typeface="Ubuntu"/>
              </a:rPr>
              <a:t>Herniated Disc </a:t>
            </a:r>
            <a:r>
              <a:rPr lang="en-US" sz="2000" b="0" i="0" dirty="0">
                <a:effectLst/>
                <a:latin typeface="Ubuntu"/>
              </a:rPr>
              <a:t>– A disc between the vertebrae moves and pinches a nerve</a:t>
            </a:r>
          </a:p>
          <a:p>
            <a:pPr fontAlgn="base">
              <a:buFont typeface="Arial" panose="020B0604020202020204" pitchFamily="34" charset="0"/>
              <a:buChar char="•"/>
            </a:pPr>
            <a:r>
              <a:rPr lang="en-US" sz="2000" b="1" i="0" dirty="0">
                <a:effectLst/>
                <a:latin typeface="Ubuntu"/>
              </a:rPr>
              <a:t>Stenosis </a:t>
            </a:r>
            <a:r>
              <a:rPr lang="en-US" sz="2000" b="0" i="0" dirty="0">
                <a:effectLst/>
                <a:latin typeface="Ubuntu"/>
              </a:rPr>
              <a:t>– narrowing of the central canal (where the nerve originates) or narrowing of the foramen (where the nerve exits to go down your leg)</a:t>
            </a:r>
          </a:p>
          <a:p>
            <a:pPr fontAlgn="base">
              <a:buFont typeface="Arial" panose="020B0604020202020204" pitchFamily="34" charset="0"/>
              <a:buChar char="•"/>
            </a:pPr>
            <a:r>
              <a:rPr lang="en-US" sz="2000" b="1" i="0" dirty="0">
                <a:effectLst/>
                <a:latin typeface="Ubuntu"/>
              </a:rPr>
              <a:t>Spondylolisthesis</a:t>
            </a:r>
            <a:r>
              <a:rPr lang="en-US" sz="2000" b="0" i="0" dirty="0">
                <a:effectLst/>
                <a:latin typeface="Ubuntu"/>
              </a:rPr>
              <a:t> – caused by a vertebra slipping out of place, leaving less room for the nerve root</a:t>
            </a:r>
          </a:p>
          <a:p>
            <a:pPr fontAlgn="base">
              <a:buFont typeface="Arial" panose="020B0604020202020204" pitchFamily="34" charset="0"/>
              <a:buChar char="•"/>
            </a:pPr>
            <a:r>
              <a:rPr lang="en-US" sz="2000" b="1" i="0" dirty="0">
                <a:effectLst/>
                <a:latin typeface="Ubuntu"/>
              </a:rPr>
              <a:t>Scoliosis</a:t>
            </a:r>
            <a:r>
              <a:rPr lang="en-US" sz="2000" b="0" i="0" dirty="0">
                <a:effectLst/>
                <a:latin typeface="Ubuntu"/>
              </a:rPr>
              <a:t> – narrows the space for the nerve root, causing nerve root compression</a:t>
            </a:r>
          </a:p>
          <a:p>
            <a:pPr fontAlgn="base">
              <a:buFont typeface="Arial" panose="020B0604020202020204" pitchFamily="34" charset="0"/>
              <a:buChar char="•"/>
            </a:pPr>
            <a:r>
              <a:rPr lang="en-US" sz="2000" b="1" i="0" dirty="0">
                <a:effectLst/>
                <a:latin typeface="Ubuntu"/>
              </a:rPr>
              <a:t>Synovial Cyst</a:t>
            </a:r>
            <a:r>
              <a:rPr lang="en-US" sz="2000" b="0" i="0" dirty="0">
                <a:effectLst/>
                <a:latin typeface="Ubuntu"/>
              </a:rPr>
              <a:t> – a cyst that arises from the joint of the spine</a:t>
            </a:r>
          </a:p>
        </p:txBody>
      </p:sp>
      <p:pic>
        <p:nvPicPr>
          <p:cNvPr id="6" name="Picture 5">
            <a:extLst>
              <a:ext uri="{FF2B5EF4-FFF2-40B4-BE49-F238E27FC236}">
                <a16:creationId xmlns:a16="http://schemas.microsoft.com/office/drawing/2014/main" id="{04B1300C-E772-5246-890F-E3A772A1CD85}"/>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302430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CE4C-4DA7-884B-9786-6940EA529CC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b="1" i="0" kern="1200">
                <a:solidFill>
                  <a:srgbClr val="FFFFFF"/>
                </a:solidFill>
                <a:effectLst/>
                <a:latin typeface="+mj-lt"/>
                <a:ea typeface="+mj-ea"/>
                <a:cs typeface="+mj-cs"/>
              </a:rPr>
              <a:t>What is Causing your Shooting Leg Pain?</a:t>
            </a:r>
            <a:br>
              <a:rPr lang="en-US" sz="3300" b="1" i="0" kern="1200">
                <a:solidFill>
                  <a:srgbClr val="FFFFFF"/>
                </a:solidFill>
                <a:effectLst/>
                <a:latin typeface="+mj-lt"/>
                <a:ea typeface="+mj-ea"/>
                <a:cs typeface="+mj-cs"/>
              </a:rPr>
            </a:br>
            <a:endParaRPr lang="en-US" sz="3300" kern="1200">
              <a:solidFill>
                <a:srgbClr val="FFFFFF"/>
              </a:solidFill>
              <a:latin typeface="+mj-lt"/>
              <a:ea typeface="+mj-ea"/>
              <a:cs typeface="+mj-cs"/>
            </a:endParaRPr>
          </a:p>
        </p:txBody>
      </p:sp>
      <p:pic>
        <p:nvPicPr>
          <p:cNvPr id="4098" name="Picture 2" descr="Illustration demonstration of human herniated lumbar disc.">
            <a:extLst>
              <a:ext uri="{FF2B5EF4-FFF2-40B4-BE49-F238E27FC236}">
                <a16:creationId xmlns:a16="http://schemas.microsoft.com/office/drawing/2014/main" id="{E7E48209-05EB-2648-9868-92CB8F2794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4B1300C-E772-5246-890F-E3A772A1CD85}"/>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1590125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CE4C-4DA7-884B-9786-6940EA529CCB}"/>
              </a:ext>
            </a:extLst>
          </p:cNvPr>
          <p:cNvSpPr>
            <a:spLocks noGrp="1"/>
          </p:cNvSpPr>
          <p:nvPr>
            <p:ph type="title"/>
          </p:nvPr>
        </p:nvSpPr>
        <p:spPr>
          <a:xfrm>
            <a:off x="876301" y="1060682"/>
            <a:ext cx="3937240" cy="3047235"/>
          </a:xfrm>
        </p:spPr>
        <p:txBody>
          <a:bodyPr anchor="t">
            <a:normAutofit/>
          </a:bodyPr>
          <a:lstStyle/>
          <a:p>
            <a:r>
              <a:rPr lang="en-US" sz="3600" b="1" i="0">
                <a:effectLst/>
                <a:latin typeface="Ubuntu"/>
              </a:rPr>
              <a:t>Symptoms related to a work injury?</a:t>
            </a:r>
            <a:endParaRPr lang="en-US" sz="3600"/>
          </a:p>
        </p:txBody>
      </p:sp>
      <p:sp>
        <p:nvSpPr>
          <p:cNvPr id="3" name="Content Placeholder 2">
            <a:extLst>
              <a:ext uri="{FF2B5EF4-FFF2-40B4-BE49-F238E27FC236}">
                <a16:creationId xmlns:a16="http://schemas.microsoft.com/office/drawing/2014/main" id="{DB80FBC8-ED6B-F746-BE84-5342A60DFE01}"/>
              </a:ext>
            </a:extLst>
          </p:cNvPr>
          <p:cNvSpPr>
            <a:spLocks noGrp="1"/>
          </p:cNvSpPr>
          <p:nvPr>
            <p:ph idx="1"/>
          </p:nvPr>
        </p:nvSpPr>
        <p:spPr>
          <a:xfrm>
            <a:off x="6106175" y="1035843"/>
            <a:ext cx="5150643" cy="4561393"/>
          </a:xfrm>
        </p:spPr>
        <p:txBody>
          <a:bodyPr>
            <a:normAutofit/>
          </a:bodyPr>
          <a:lstStyle/>
          <a:p>
            <a:pPr fontAlgn="base"/>
            <a:r>
              <a:rPr lang="en-US" sz="1900" b="0" i="0">
                <a:effectLst/>
                <a:latin typeface="Ubuntu"/>
              </a:rPr>
              <a:t>Did patient have any pain prior?</a:t>
            </a:r>
          </a:p>
          <a:p>
            <a:pPr lvl="1" fontAlgn="base"/>
            <a:r>
              <a:rPr lang="en-US" sz="1900">
                <a:latin typeface="Ubuntu"/>
              </a:rPr>
              <a:t>Low back pain or buttock pain from normal wear and tear of life</a:t>
            </a:r>
          </a:p>
          <a:p>
            <a:pPr fontAlgn="base"/>
            <a:endParaRPr lang="en-US" sz="1900" b="0" i="0">
              <a:effectLst/>
              <a:latin typeface="Ubuntu"/>
            </a:endParaRPr>
          </a:p>
          <a:p>
            <a:pPr fontAlgn="base"/>
            <a:r>
              <a:rPr lang="en-US" sz="1900">
                <a:latin typeface="Ubuntu"/>
              </a:rPr>
              <a:t>Acute Exacerbation of Pain or symptoms?</a:t>
            </a:r>
          </a:p>
          <a:p>
            <a:pPr fontAlgn="base"/>
            <a:endParaRPr lang="en-US" sz="1900" b="0" i="0">
              <a:effectLst/>
              <a:latin typeface="Ubuntu"/>
            </a:endParaRPr>
          </a:p>
          <a:p>
            <a:pPr fontAlgn="base"/>
            <a:r>
              <a:rPr lang="en-US" sz="1900">
                <a:latin typeface="Ubuntu"/>
              </a:rPr>
              <a:t>Acute Leg pain?</a:t>
            </a:r>
          </a:p>
          <a:p>
            <a:pPr fontAlgn="base"/>
            <a:endParaRPr lang="en-US" sz="1900" b="0" i="0">
              <a:effectLst/>
              <a:latin typeface="Ubuntu"/>
            </a:endParaRPr>
          </a:p>
          <a:p>
            <a:pPr fontAlgn="base"/>
            <a:r>
              <a:rPr lang="en-US" sz="1900">
                <a:latin typeface="Ubuntu"/>
              </a:rPr>
              <a:t>Images suggestive of acute injury?</a:t>
            </a:r>
          </a:p>
          <a:p>
            <a:pPr lvl="1" fontAlgn="base"/>
            <a:r>
              <a:rPr lang="en-US" sz="1900">
                <a:latin typeface="Ubuntu"/>
              </a:rPr>
              <a:t>Acute large disc herniation in setting of acute leg pain</a:t>
            </a:r>
          </a:p>
          <a:p>
            <a:pPr lvl="1" fontAlgn="base"/>
            <a:r>
              <a:rPr lang="en-US" sz="1900" b="0" i="0">
                <a:effectLst/>
                <a:latin typeface="Ubuntu"/>
              </a:rPr>
              <a:t>Edema or swelling around the </a:t>
            </a:r>
            <a:r>
              <a:rPr lang="en-US" sz="1900">
                <a:latin typeface="Ubuntu"/>
              </a:rPr>
              <a:t>joints or in the bone</a:t>
            </a:r>
            <a:endParaRPr lang="en-US" sz="1900" b="0" i="0">
              <a:effectLst/>
              <a:latin typeface="Ubuntu"/>
            </a:endParaRPr>
          </a:p>
        </p:txBody>
      </p:sp>
      <p:pic>
        <p:nvPicPr>
          <p:cNvPr id="6" name="Picture 5">
            <a:extLst>
              <a:ext uri="{FF2B5EF4-FFF2-40B4-BE49-F238E27FC236}">
                <a16:creationId xmlns:a16="http://schemas.microsoft.com/office/drawing/2014/main" id="{04B1300C-E772-5246-890F-E3A772A1CD85}"/>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3472049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CE4C-4DA7-884B-9786-6940EA529CCB}"/>
              </a:ext>
            </a:extLst>
          </p:cNvPr>
          <p:cNvSpPr>
            <a:spLocks noGrp="1"/>
          </p:cNvSpPr>
          <p:nvPr>
            <p:ph type="title"/>
          </p:nvPr>
        </p:nvSpPr>
        <p:spPr>
          <a:xfrm>
            <a:off x="838200" y="365125"/>
            <a:ext cx="10515600" cy="1325563"/>
          </a:xfrm>
        </p:spPr>
        <p:txBody>
          <a:bodyPr>
            <a:normAutofit/>
          </a:bodyPr>
          <a:lstStyle/>
          <a:p>
            <a:r>
              <a:rPr lang="en-US" sz="5400" b="1" i="0">
                <a:effectLst/>
                <a:latin typeface="Ubuntu"/>
              </a:rPr>
              <a:t>Treatment</a:t>
            </a:r>
            <a:endParaRPr lang="en-US" sz="5400"/>
          </a:p>
        </p:txBody>
      </p:sp>
      <p:sp>
        <p:nvSpPr>
          <p:cNvPr id="3" name="Content Placeholder 2">
            <a:extLst>
              <a:ext uri="{FF2B5EF4-FFF2-40B4-BE49-F238E27FC236}">
                <a16:creationId xmlns:a16="http://schemas.microsoft.com/office/drawing/2014/main" id="{DB80FBC8-ED6B-F746-BE84-5342A60DFE01}"/>
              </a:ext>
            </a:extLst>
          </p:cNvPr>
          <p:cNvSpPr>
            <a:spLocks noGrp="1"/>
          </p:cNvSpPr>
          <p:nvPr>
            <p:ph idx="1"/>
          </p:nvPr>
        </p:nvSpPr>
        <p:spPr>
          <a:xfrm>
            <a:off x="838200" y="1929384"/>
            <a:ext cx="10515600" cy="4251960"/>
          </a:xfrm>
        </p:spPr>
        <p:txBody>
          <a:bodyPr>
            <a:normAutofit/>
          </a:bodyPr>
          <a:lstStyle/>
          <a:p>
            <a:pPr fontAlgn="base"/>
            <a:r>
              <a:rPr lang="en-US" sz="2000" dirty="0">
                <a:latin typeface="Ubuntu"/>
              </a:rPr>
              <a:t>Physical Therapy</a:t>
            </a:r>
          </a:p>
          <a:p>
            <a:pPr marL="0" indent="0" fontAlgn="base">
              <a:buNone/>
            </a:pPr>
            <a:r>
              <a:rPr lang="en-US" sz="2000" dirty="0">
                <a:latin typeface="Ubuntu"/>
              </a:rPr>
              <a:t>           Especially for muscle related back pain</a:t>
            </a:r>
          </a:p>
          <a:p>
            <a:pPr fontAlgn="base"/>
            <a:endParaRPr lang="en-US" sz="2000" b="0" i="0" dirty="0">
              <a:effectLst/>
              <a:latin typeface="Ubuntu"/>
            </a:endParaRPr>
          </a:p>
          <a:p>
            <a:pPr fontAlgn="base"/>
            <a:r>
              <a:rPr lang="en-US" sz="2000" dirty="0">
                <a:latin typeface="Ubuntu"/>
              </a:rPr>
              <a:t>Epidural Injection </a:t>
            </a:r>
          </a:p>
          <a:p>
            <a:pPr marL="0" indent="0" fontAlgn="base">
              <a:buNone/>
            </a:pPr>
            <a:r>
              <a:rPr lang="en-US" sz="2000" dirty="0">
                <a:latin typeface="Ubuntu"/>
              </a:rPr>
              <a:t>            For Nerve related leg pain</a:t>
            </a:r>
          </a:p>
          <a:p>
            <a:pPr fontAlgn="base"/>
            <a:endParaRPr lang="en-US" sz="2000" b="0" i="0" dirty="0">
              <a:effectLst/>
              <a:latin typeface="Ubuntu"/>
            </a:endParaRPr>
          </a:p>
          <a:p>
            <a:pPr fontAlgn="base"/>
            <a:r>
              <a:rPr lang="en-US" sz="2000" dirty="0">
                <a:latin typeface="Ubuntu"/>
              </a:rPr>
              <a:t>Medial Branch Block with possible Radiofrequency Ablation for facet related back pain</a:t>
            </a:r>
          </a:p>
          <a:p>
            <a:pPr marL="0" indent="0" fontAlgn="base">
              <a:buNone/>
            </a:pPr>
            <a:r>
              <a:rPr lang="en-US" sz="2000" dirty="0">
                <a:latin typeface="Ubuntu"/>
              </a:rPr>
              <a:t>              Back pain, buttock pain, thigh pain stopping at the knee</a:t>
            </a:r>
          </a:p>
          <a:p>
            <a:pPr marL="0" indent="0" fontAlgn="base">
              <a:buNone/>
            </a:pPr>
            <a:endParaRPr lang="en-US" sz="2000" dirty="0">
              <a:latin typeface="Ubuntu"/>
            </a:endParaRPr>
          </a:p>
          <a:p>
            <a:pPr fontAlgn="base"/>
            <a:r>
              <a:rPr lang="en-US" sz="2000" dirty="0">
                <a:latin typeface="Ubuntu"/>
              </a:rPr>
              <a:t>Surgery</a:t>
            </a:r>
          </a:p>
        </p:txBody>
      </p:sp>
      <p:pic>
        <p:nvPicPr>
          <p:cNvPr id="6" name="Picture 5">
            <a:extLst>
              <a:ext uri="{FF2B5EF4-FFF2-40B4-BE49-F238E27FC236}">
                <a16:creationId xmlns:a16="http://schemas.microsoft.com/office/drawing/2014/main" id="{04B1300C-E772-5246-890F-E3A772A1CD85}"/>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2991541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CE4C-4DA7-884B-9786-6940EA529CCB}"/>
              </a:ext>
            </a:extLst>
          </p:cNvPr>
          <p:cNvSpPr>
            <a:spLocks noGrp="1"/>
          </p:cNvSpPr>
          <p:nvPr>
            <p:ph type="title"/>
          </p:nvPr>
        </p:nvSpPr>
        <p:spPr>
          <a:xfrm>
            <a:off x="838200" y="365125"/>
            <a:ext cx="10515600" cy="1325563"/>
          </a:xfrm>
        </p:spPr>
        <p:txBody>
          <a:bodyPr>
            <a:normAutofit/>
          </a:bodyPr>
          <a:lstStyle/>
          <a:p>
            <a:r>
              <a:rPr lang="en-US" sz="5400" b="1" i="0" dirty="0">
                <a:effectLst/>
                <a:latin typeface="Ubuntu"/>
              </a:rPr>
              <a:t>Surgery</a:t>
            </a:r>
            <a:endParaRPr lang="en-US" sz="5400" dirty="0"/>
          </a:p>
        </p:txBody>
      </p:sp>
      <p:sp>
        <p:nvSpPr>
          <p:cNvPr id="3" name="Content Placeholder 2">
            <a:extLst>
              <a:ext uri="{FF2B5EF4-FFF2-40B4-BE49-F238E27FC236}">
                <a16:creationId xmlns:a16="http://schemas.microsoft.com/office/drawing/2014/main" id="{DB80FBC8-ED6B-F746-BE84-5342A60DFE01}"/>
              </a:ext>
            </a:extLst>
          </p:cNvPr>
          <p:cNvSpPr>
            <a:spLocks noGrp="1"/>
          </p:cNvSpPr>
          <p:nvPr>
            <p:ph idx="1"/>
          </p:nvPr>
        </p:nvSpPr>
        <p:spPr>
          <a:xfrm>
            <a:off x="838200" y="1929384"/>
            <a:ext cx="10515600" cy="4416178"/>
          </a:xfrm>
        </p:spPr>
        <p:txBody>
          <a:bodyPr>
            <a:normAutofit lnSpcReduction="10000"/>
          </a:bodyPr>
          <a:lstStyle/>
          <a:p>
            <a:pPr fontAlgn="base"/>
            <a:r>
              <a:rPr lang="en-US" sz="2200" dirty="0">
                <a:latin typeface="Ubuntu"/>
              </a:rPr>
              <a:t>Lumbar Microdiscectomy </a:t>
            </a:r>
          </a:p>
          <a:p>
            <a:pPr lvl="1" fontAlgn="base"/>
            <a:r>
              <a:rPr lang="en-US" sz="2200" dirty="0">
                <a:latin typeface="Ubuntu"/>
              </a:rPr>
              <a:t>Indication: Severe leg pain in the setting of a disc herniation </a:t>
            </a:r>
          </a:p>
          <a:p>
            <a:pPr fontAlgn="base"/>
            <a:endParaRPr lang="en-US" sz="2200" b="0" i="0" dirty="0">
              <a:effectLst/>
              <a:latin typeface="Ubuntu"/>
            </a:endParaRPr>
          </a:p>
          <a:p>
            <a:pPr fontAlgn="base"/>
            <a:r>
              <a:rPr lang="en-US" sz="2200" dirty="0">
                <a:latin typeface="Ubuntu"/>
              </a:rPr>
              <a:t>Lumbar Laminectomy</a:t>
            </a:r>
          </a:p>
          <a:p>
            <a:pPr lvl="1" fontAlgn="base"/>
            <a:r>
              <a:rPr lang="en-US" sz="2200" dirty="0">
                <a:latin typeface="Ubuntu"/>
              </a:rPr>
              <a:t>Indication: Severe leg pain due to stenosis, claudication symptoms </a:t>
            </a:r>
          </a:p>
          <a:p>
            <a:pPr fontAlgn="base"/>
            <a:endParaRPr lang="en-US" sz="2200" b="0" i="0" dirty="0">
              <a:effectLst/>
              <a:latin typeface="Ubuntu"/>
            </a:endParaRPr>
          </a:p>
          <a:p>
            <a:pPr fontAlgn="base"/>
            <a:r>
              <a:rPr lang="en-US" sz="2200" dirty="0">
                <a:latin typeface="Ubuntu"/>
              </a:rPr>
              <a:t>Laminectomy and Fusion</a:t>
            </a:r>
          </a:p>
          <a:p>
            <a:pPr lvl="1" fontAlgn="base"/>
            <a:r>
              <a:rPr lang="en-US" sz="2200" dirty="0">
                <a:latin typeface="Ubuntu"/>
              </a:rPr>
              <a:t>Indication: Spondylolisthesis or Instability </a:t>
            </a:r>
          </a:p>
          <a:p>
            <a:pPr lvl="1" fontAlgn="base"/>
            <a:r>
              <a:rPr lang="en-US" sz="2200" dirty="0">
                <a:latin typeface="Ubuntu"/>
              </a:rPr>
              <a:t>Scoliosis </a:t>
            </a:r>
          </a:p>
          <a:p>
            <a:pPr marL="457200" lvl="1" indent="0" fontAlgn="base">
              <a:buNone/>
            </a:pPr>
            <a:endParaRPr lang="en-US" sz="2200" dirty="0">
              <a:latin typeface="Ubuntu"/>
            </a:endParaRPr>
          </a:p>
          <a:p>
            <a:pPr fontAlgn="base"/>
            <a:r>
              <a:rPr lang="en-US" sz="2200" dirty="0">
                <a:latin typeface="Ubuntu"/>
              </a:rPr>
              <a:t>Cervical fusion and arthroplasty</a:t>
            </a:r>
          </a:p>
          <a:p>
            <a:pPr lvl="1" fontAlgn="base"/>
            <a:r>
              <a:rPr lang="en-US" sz="2200" dirty="0">
                <a:latin typeface="Ubuntu"/>
              </a:rPr>
              <a:t>Cervical stenosis and radiculopathy</a:t>
            </a:r>
          </a:p>
        </p:txBody>
      </p:sp>
      <p:pic>
        <p:nvPicPr>
          <p:cNvPr id="6" name="Picture 5">
            <a:extLst>
              <a:ext uri="{FF2B5EF4-FFF2-40B4-BE49-F238E27FC236}">
                <a16:creationId xmlns:a16="http://schemas.microsoft.com/office/drawing/2014/main" id="{04B1300C-E772-5246-890F-E3A772A1CD85}"/>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388691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a:xfrm>
            <a:off x="793662" y="521881"/>
            <a:ext cx="10066122" cy="1298448"/>
          </a:xfrm>
        </p:spPr>
        <p:txBody>
          <a:bodyPr anchor="b">
            <a:normAutofit/>
          </a:bodyPr>
          <a:lstStyle/>
          <a:p>
            <a:r>
              <a:rPr lang="en-US" sz="4800"/>
              <a:t>A  History of Integrity and Quality</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6100AC4-F23C-7C3F-C100-E74792699670}"/>
              </a:ext>
            </a:extLst>
          </p:cNvPr>
          <p:cNvSpPr>
            <a:spLocks noGrp="1"/>
          </p:cNvSpPr>
          <p:nvPr>
            <p:ph idx="1"/>
          </p:nvPr>
        </p:nvSpPr>
        <p:spPr>
          <a:xfrm>
            <a:off x="654736" y="3024768"/>
            <a:ext cx="7370598" cy="3639450"/>
          </a:xfrm>
        </p:spPr>
        <p:txBody>
          <a:bodyPr anchor="ctr">
            <a:normAutofit fontScale="77500" lnSpcReduction="20000"/>
          </a:bodyPr>
          <a:lstStyle/>
          <a:p>
            <a:r>
              <a:rPr lang="en-US" sz="2400" dirty="0"/>
              <a:t>1930’s – Ernest Sachs</a:t>
            </a:r>
          </a:p>
          <a:p>
            <a:pPr lvl="1"/>
            <a:r>
              <a:rPr lang="en-US" dirty="0"/>
              <a:t>Wash U Chairman of NS</a:t>
            </a:r>
          </a:p>
          <a:p>
            <a:pPr lvl="1"/>
            <a:r>
              <a:rPr lang="en-US" dirty="0"/>
              <a:t>Private Practice NS</a:t>
            </a:r>
          </a:p>
          <a:p>
            <a:pPr lvl="1"/>
            <a:endParaRPr lang="en-US" dirty="0"/>
          </a:p>
          <a:p>
            <a:r>
              <a:rPr lang="en-US" sz="2400" dirty="0"/>
              <a:t>1945 – Sachs, Furlow in full time private practice</a:t>
            </a:r>
          </a:p>
          <a:p>
            <a:endParaRPr lang="en-US" sz="2400" dirty="0"/>
          </a:p>
          <a:p>
            <a:r>
              <a:rPr lang="en-US" sz="2400" dirty="0"/>
              <a:t>1945 – 2022</a:t>
            </a:r>
          </a:p>
          <a:p>
            <a:pPr lvl="1"/>
            <a:r>
              <a:rPr lang="en-US" dirty="0"/>
              <a:t>Barnes, Jewish, St. Luke’s, Missouri Baptist, St. John’s, DePaul</a:t>
            </a:r>
          </a:p>
          <a:p>
            <a:pPr lvl="1"/>
            <a:endParaRPr lang="en-US" dirty="0"/>
          </a:p>
          <a:p>
            <a:r>
              <a:rPr lang="en-US" sz="2400" dirty="0"/>
              <a:t>2022 – Merged with Urology of St. Louis</a:t>
            </a:r>
          </a:p>
          <a:p>
            <a:pPr lvl="1"/>
            <a:r>
              <a:rPr lang="en-US" sz="2000" dirty="0"/>
              <a:t>Independent</a:t>
            </a:r>
          </a:p>
          <a:p>
            <a:pPr lvl="1"/>
            <a:r>
              <a:rPr lang="en-US" sz="2000" dirty="0"/>
              <a:t>Multispecialty</a:t>
            </a:r>
          </a:p>
          <a:p>
            <a:pPr lvl="1"/>
            <a:endParaRPr lang="en-US" dirty="0"/>
          </a:p>
          <a:p>
            <a:endParaRPr lang="en-US" dirty="0"/>
          </a:p>
          <a:p>
            <a:pPr marL="457200" lvl="1" indent="0">
              <a:buNone/>
            </a:pPr>
            <a:endParaRPr lang="en-US" sz="1900" dirty="0"/>
          </a:p>
        </p:txBody>
      </p:sp>
      <p:pic>
        <p:nvPicPr>
          <p:cNvPr id="6" name="Content Placeholder 3" descr="A logo with blue and grey text&#10;&#10;Description automatically generated">
            <a:extLst>
              <a:ext uri="{FF2B5EF4-FFF2-40B4-BE49-F238E27FC236}">
                <a16:creationId xmlns:a16="http://schemas.microsoft.com/office/drawing/2014/main" id="{CF951AE2-648E-3002-AA83-37EABFDAD4EC}"/>
              </a:ext>
            </a:extLst>
          </p:cNvPr>
          <p:cNvPicPr>
            <a:picLocks noChangeAspect="1"/>
          </p:cNvPicPr>
          <p:nvPr/>
        </p:nvPicPr>
        <p:blipFill>
          <a:blip r:embed="rId2"/>
          <a:stretch>
            <a:fillRect/>
          </a:stretch>
        </p:blipFill>
        <p:spPr>
          <a:xfrm>
            <a:off x="8653338" y="4844493"/>
            <a:ext cx="2412220" cy="1308629"/>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271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A83A7-5215-4914-91B7-DC1C9E79009B}"/>
              </a:ext>
            </a:extLst>
          </p:cNvPr>
          <p:cNvSpPr>
            <a:spLocks noGrp="1"/>
          </p:cNvSpPr>
          <p:nvPr>
            <p:ph type="title"/>
          </p:nvPr>
        </p:nvSpPr>
        <p:spPr>
          <a:xfrm>
            <a:off x="572493" y="238539"/>
            <a:ext cx="11018520" cy="1434415"/>
          </a:xfrm>
        </p:spPr>
        <p:txBody>
          <a:bodyPr anchor="b">
            <a:normAutofit/>
          </a:bodyPr>
          <a:lstStyle/>
          <a:p>
            <a:r>
              <a:rPr lang="en-US" sz="5400" dirty="0"/>
              <a:t>Interbody Approaches </a:t>
            </a:r>
          </a:p>
        </p:txBody>
      </p:sp>
      <p:sp>
        <p:nvSpPr>
          <p:cNvPr id="3" name="Content Placeholder 2">
            <a:extLst>
              <a:ext uri="{FF2B5EF4-FFF2-40B4-BE49-F238E27FC236}">
                <a16:creationId xmlns:a16="http://schemas.microsoft.com/office/drawing/2014/main" id="{EFE6B932-2C97-4706-AF20-6FC5F2D58994}"/>
              </a:ext>
            </a:extLst>
          </p:cNvPr>
          <p:cNvSpPr>
            <a:spLocks noGrp="1"/>
          </p:cNvSpPr>
          <p:nvPr>
            <p:ph idx="1"/>
          </p:nvPr>
        </p:nvSpPr>
        <p:spPr>
          <a:xfrm>
            <a:off x="572493" y="2071316"/>
            <a:ext cx="6713552" cy="4119172"/>
          </a:xfrm>
        </p:spPr>
        <p:txBody>
          <a:bodyPr anchor="t">
            <a:normAutofit lnSpcReduction="10000"/>
          </a:bodyPr>
          <a:lstStyle/>
          <a:p>
            <a:r>
              <a:rPr lang="en-US" sz="1000" dirty="0"/>
              <a:t>PLIF – posterior lumbar interbody fusion</a:t>
            </a:r>
          </a:p>
          <a:p>
            <a:pPr lvl="1"/>
            <a:r>
              <a:rPr lang="en-US" sz="1000" dirty="0"/>
              <a:t> Pro: traditional teaching, knowledge of anatomy straight forward</a:t>
            </a:r>
          </a:p>
          <a:p>
            <a:pPr lvl="1"/>
            <a:r>
              <a:rPr lang="en-US" sz="1000" dirty="0"/>
              <a:t> Con: excessive nerve root retraction -  arachnoiditis, minimal lordosis improvement</a:t>
            </a:r>
          </a:p>
          <a:p>
            <a:r>
              <a:rPr lang="en-US" sz="1000" dirty="0"/>
              <a:t>TLIF -  transforaminal lumbar interbody fusion</a:t>
            </a:r>
          </a:p>
          <a:p>
            <a:pPr lvl="1"/>
            <a:r>
              <a:rPr lang="en-US" sz="1000" dirty="0"/>
              <a:t>Pro: traditional teaching, safe, less retraction on nerve roots, decent interbody size</a:t>
            </a:r>
          </a:p>
          <a:p>
            <a:pPr lvl="1"/>
            <a:r>
              <a:rPr lang="en-US" sz="1000" dirty="0"/>
              <a:t>Con:  Dorsal root ganglion irritation, small footprint comparatively, subsidence, minimal lordosis  improvement</a:t>
            </a:r>
          </a:p>
          <a:p>
            <a:r>
              <a:rPr lang="en-US" sz="1000" dirty="0"/>
              <a:t>ALIF -  anterior lumbar interbody fusion</a:t>
            </a:r>
          </a:p>
          <a:p>
            <a:pPr lvl="1"/>
            <a:r>
              <a:rPr lang="en-US" sz="1000" dirty="0"/>
              <a:t>Pro:  thorough discectomy, anterior release, improved lumbar lordosis and deformity correction, indirect decompression, large surface area implant, good fusion rate</a:t>
            </a:r>
          </a:p>
          <a:p>
            <a:pPr lvl="1"/>
            <a:r>
              <a:rPr lang="en-US" sz="1000" dirty="0"/>
              <a:t>Con: reliance on vascular surgeon approach, damage to retroperitoneal structures, increased risk of major vessel injury, retrograde ejaculation, supine positioning</a:t>
            </a:r>
          </a:p>
          <a:p>
            <a:r>
              <a:rPr lang="en-US" sz="1000" dirty="0"/>
              <a:t>OLIF/ATP -  anterior to psoas interbody fusion</a:t>
            </a:r>
          </a:p>
          <a:p>
            <a:pPr lvl="1"/>
            <a:r>
              <a:rPr lang="en-US" sz="1000" dirty="0"/>
              <a:t>Pro: discectomy, anterior release, improve lumbar lordosis, large surface area implant, good fusion rate, indirect decompression, potential approach by surgeon</a:t>
            </a:r>
          </a:p>
          <a:p>
            <a:pPr lvl="1"/>
            <a:r>
              <a:rPr lang="en-US" sz="1000" dirty="0"/>
              <a:t>Con: damage to retroperitoneal structures, increased risk of major vessel injury, retrograde ejaculation, lateral positioning, lumbar plexus irritation</a:t>
            </a:r>
          </a:p>
          <a:p>
            <a:r>
              <a:rPr lang="en-US" sz="1000" dirty="0"/>
              <a:t>LLIF/XLIF/DLIF -  direct lateral or </a:t>
            </a:r>
            <a:r>
              <a:rPr lang="en-US" sz="1000" dirty="0" err="1"/>
              <a:t>transpsoas</a:t>
            </a:r>
            <a:r>
              <a:rPr lang="en-US" sz="1000" dirty="0"/>
              <a:t> interbody fusion</a:t>
            </a:r>
          </a:p>
          <a:p>
            <a:pPr lvl="1"/>
            <a:r>
              <a:rPr lang="en-US" sz="1000" dirty="0"/>
              <a:t>Pro: discectomy, anterior release, improve lumbar lordosis, large surface area implant, good fusion rate, indirect decompression, lower rate of vessel injury</a:t>
            </a:r>
          </a:p>
          <a:p>
            <a:pPr lvl="1"/>
            <a:r>
              <a:rPr lang="en-US" sz="1000" dirty="0"/>
              <a:t>Con: damage to retroperitoneal structures, lateral positioning, lumbar plexus irritation, thigh pain, hip flexor weakness</a:t>
            </a:r>
          </a:p>
        </p:txBody>
      </p:sp>
      <p:pic>
        <p:nvPicPr>
          <p:cNvPr id="4098" name="Picture 2" descr="Lumbar interbody fusion (overview) | Radiology Reference Article |  Radiopaedia.org">
            <a:extLst>
              <a:ext uri="{FF2B5EF4-FFF2-40B4-BE49-F238E27FC236}">
                <a16:creationId xmlns:a16="http://schemas.microsoft.com/office/drawing/2014/main" id="{0A2D2D40-6ADC-44CC-89E2-DC8E6E2808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8" r="-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16E12A0-B0B4-41B6-9518-16BA22BA0D86}"/>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131069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A83A7-5215-4914-91B7-DC1C9E79009B}"/>
              </a:ext>
            </a:extLst>
          </p:cNvPr>
          <p:cNvSpPr>
            <a:spLocks noGrp="1"/>
          </p:cNvSpPr>
          <p:nvPr>
            <p:ph type="title"/>
          </p:nvPr>
        </p:nvSpPr>
        <p:spPr>
          <a:xfrm>
            <a:off x="572493" y="238539"/>
            <a:ext cx="11018520" cy="1434415"/>
          </a:xfrm>
        </p:spPr>
        <p:txBody>
          <a:bodyPr anchor="b">
            <a:normAutofit/>
          </a:bodyPr>
          <a:lstStyle/>
          <a:p>
            <a:r>
              <a:rPr lang="en-US" sz="5400" dirty="0"/>
              <a:t>Interbody Approaches </a:t>
            </a:r>
          </a:p>
        </p:txBody>
      </p:sp>
      <p:sp>
        <p:nvSpPr>
          <p:cNvPr id="3" name="Content Placeholder 2">
            <a:extLst>
              <a:ext uri="{FF2B5EF4-FFF2-40B4-BE49-F238E27FC236}">
                <a16:creationId xmlns:a16="http://schemas.microsoft.com/office/drawing/2014/main" id="{EFE6B932-2C97-4706-AF20-6FC5F2D58994}"/>
              </a:ext>
            </a:extLst>
          </p:cNvPr>
          <p:cNvSpPr>
            <a:spLocks noGrp="1"/>
          </p:cNvSpPr>
          <p:nvPr>
            <p:ph idx="1"/>
          </p:nvPr>
        </p:nvSpPr>
        <p:spPr>
          <a:xfrm>
            <a:off x="572493" y="2071316"/>
            <a:ext cx="6713552" cy="4119172"/>
          </a:xfrm>
        </p:spPr>
        <p:txBody>
          <a:bodyPr anchor="t">
            <a:normAutofit/>
          </a:bodyPr>
          <a:lstStyle/>
          <a:p>
            <a:endParaRPr lang="en-US" sz="1000" dirty="0"/>
          </a:p>
        </p:txBody>
      </p:sp>
      <p:pic>
        <p:nvPicPr>
          <p:cNvPr id="4" name="Picture 3">
            <a:extLst>
              <a:ext uri="{FF2B5EF4-FFF2-40B4-BE49-F238E27FC236}">
                <a16:creationId xmlns:a16="http://schemas.microsoft.com/office/drawing/2014/main" id="{016E12A0-B0B4-41B6-9518-16BA22BA0D86}"/>
              </a:ext>
            </a:extLst>
          </p:cNvPr>
          <p:cNvPicPr>
            <a:picLocks noChangeAspect="1"/>
          </p:cNvPicPr>
          <p:nvPr/>
        </p:nvPicPr>
        <p:blipFill>
          <a:blip r:embed="rId2"/>
          <a:stretch>
            <a:fillRect/>
          </a:stretch>
        </p:blipFill>
        <p:spPr>
          <a:xfrm>
            <a:off x="10067925" y="0"/>
            <a:ext cx="2124075" cy="1104900"/>
          </a:xfrm>
          <a:prstGeom prst="rect">
            <a:avLst/>
          </a:prstGeom>
        </p:spPr>
      </p:pic>
      <p:pic>
        <p:nvPicPr>
          <p:cNvPr id="6" name="Picture 5">
            <a:extLst>
              <a:ext uri="{FF2B5EF4-FFF2-40B4-BE49-F238E27FC236}">
                <a16:creationId xmlns:a16="http://schemas.microsoft.com/office/drawing/2014/main" id="{E91E18B7-53FF-F3B7-00CD-292561CDEFE7}"/>
              </a:ext>
            </a:extLst>
          </p:cNvPr>
          <p:cNvPicPr>
            <a:picLocks noChangeAspect="1"/>
          </p:cNvPicPr>
          <p:nvPr/>
        </p:nvPicPr>
        <p:blipFill>
          <a:blip r:embed="rId3"/>
          <a:stretch>
            <a:fillRect/>
          </a:stretch>
        </p:blipFill>
        <p:spPr>
          <a:xfrm>
            <a:off x="249831" y="1783017"/>
            <a:ext cx="3064968" cy="4855068"/>
          </a:xfrm>
          <a:prstGeom prst="rect">
            <a:avLst/>
          </a:prstGeom>
        </p:spPr>
      </p:pic>
      <p:pic>
        <p:nvPicPr>
          <p:cNvPr id="8" name="Picture 7">
            <a:extLst>
              <a:ext uri="{FF2B5EF4-FFF2-40B4-BE49-F238E27FC236}">
                <a16:creationId xmlns:a16="http://schemas.microsoft.com/office/drawing/2014/main" id="{77C6F437-5AEE-BDCD-5F3B-D5F82F421FCD}"/>
              </a:ext>
            </a:extLst>
          </p:cNvPr>
          <p:cNvPicPr>
            <a:picLocks noChangeAspect="1"/>
          </p:cNvPicPr>
          <p:nvPr/>
        </p:nvPicPr>
        <p:blipFill>
          <a:blip r:embed="rId4"/>
          <a:stretch>
            <a:fillRect/>
          </a:stretch>
        </p:blipFill>
        <p:spPr>
          <a:xfrm>
            <a:off x="3226993" y="1781852"/>
            <a:ext cx="2631583" cy="4832669"/>
          </a:xfrm>
          <a:prstGeom prst="rect">
            <a:avLst/>
          </a:prstGeom>
        </p:spPr>
      </p:pic>
      <p:pic>
        <p:nvPicPr>
          <p:cNvPr id="10" name="Picture 9">
            <a:extLst>
              <a:ext uri="{FF2B5EF4-FFF2-40B4-BE49-F238E27FC236}">
                <a16:creationId xmlns:a16="http://schemas.microsoft.com/office/drawing/2014/main" id="{B48BDAFF-B8F4-2082-748B-E0E45D9DB44B}"/>
              </a:ext>
            </a:extLst>
          </p:cNvPr>
          <p:cNvPicPr>
            <a:picLocks noChangeAspect="1"/>
          </p:cNvPicPr>
          <p:nvPr/>
        </p:nvPicPr>
        <p:blipFill>
          <a:blip r:embed="rId5"/>
          <a:stretch>
            <a:fillRect/>
          </a:stretch>
        </p:blipFill>
        <p:spPr>
          <a:xfrm>
            <a:off x="8778526" y="1783017"/>
            <a:ext cx="3410426" cy="4991797"/>
          </a:xfrm>
          <a:prstGeom prst="rect">
            <a:avLst/>
          </a:prstGeom>
        </p:spPr>
      </p:pic>
      <p:pic>
        <p:nvPicPr>
          <p:cNvPr id="12" name="Picture 11">
            <a:extLst>
              <a:ext uri="{FF2B5EF4-FFF2-40B4-BE49-F238E27FC236}">
                <a16:creationId xmlns:a16="http://schemas.microsoft.com/office/drawing/2014/main" id="{F38F8605-D991-4D52-82B2-DA8B538938D0}"/>
              </a:ext>
            </a:extLst>
          </p:cNvPr>
          <p:cNvPicPr>
            <a:picLocks noChangeAspect="1"/>
          </p:cNvPicPr>
          <p:nvPr/>
        </p:nvPicPr>
        <p:blipFill>
          <a:blip r:embed="rId6"/>
          <a:stretch>
            <a:fillRect/>
          </a:stretch>
        </p:blipFill>
        <p:spPr>
          <a:xfrm>
            <a:off x="5770769" y="1781852"/>
            <a:ext cx="3033601" cy="4973509"/>
          </a:xfrm>
          <a:prstGeom prst="rect">
            <a:avLst/>
          </a:prstGeom>
        </p:spPr>
      </p:pic>
    </p:spTree>
    <p:extLst>
      <p:ext uri="{BB962C8B-B14F-4D97-AF65-F5344CB8AC3E}">
        <p14:creationId xmlns:p14="http://schemas.microsoft.com/office/powerpoint/2010/main" val="249241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A83A7-5215-4914-91B7-DC1C9E79009B}"/>
              </a:ext>
            </a:extLst>
          </p:cNvPr>
          <p:cNvSpPr>
            <a:spLocks noGrp="1"/>
          </p:cNvSpPr>
          <p:nvPr>
            <p:ph type="title"/>
          </p:nvPr>
        </p:nvSpPr>
        <p:spPr>
          <a:xfrm>
            <a:off x="572493" y="238539"/>
            <a:ext cx="11018520" cy="1434415"/>
          </a:xfrm>
        </p:spPr>
        <p:txBody>
          <a:bodyPr anchor="b">
            <a:normAutofit/>
          </a:bodyPr>
          <a:lstStyle/>
          <a:p>
            <a:r>
              <a:rPr lang="en-US" sz="5400" dirty="0"/>
              <a:t>Cervical disc arthroplasty</a:t>
            </a:r>
          </a:p>
        </p:txBody>
      </p:sp>
      <p:sp>
        <p:nvSpPr>
          <p:cNvPr id="3" name="Content Placeholder 2">
            <a:extLst>
              <a:ext uri="{FF2B5EF4-FFF2-40B4-BE49-F238E27FC236}">
                <a16:creationId xmlns:a16="http://schemas.microsoft.com/office/drawing/2014/main" id="{EFE6B932-2C97-4706-AF20-6FC5F2D58994}"/>
              </a:ext>
            </a:extLst>
          </p:cNvPr>
          <p:cNvSpPr>
            <a:spLocks noGrp="1"/>
          </p:cNvSpPr>
          <p:nvPr>
            <p:ph idx="1"/>
          </p:nvPr>
        </p:nvSpPr>
        <p:spPr>
          <a:xfrm>
            <a:off x="572493" y="2071316"/>
            <a:ext cx="6713552" cy="4119172"/>
          </a:xfrm>
        </p:spPr>
        <p:txBody>
          <a:bodyPr anchor="t">
            <a:normAutofit/>
          </a:bodyPr>
          <a:lstStyle/>
          <a:p>
            <a:endParaRPr lang="en-US" sz="1000" dirty="0"/>
          </a:p>
        </p:txBody>
      </p:sp>
      <p:pic>
        <p:nvPicPr>
          <p:cNvPr id="4" name="Picture 3">
            <a:extLst>
              <a:ext uri="{FF2B5EF4-FFF2-40B4-BE49-F238E27FC236}">
                <a16:creationId xmlns:a16="http://schemas.microsoft.com/office/drawing/2014/main" id="{016E12A0-B0B4-41B6-9518-16BA22BA0D86}"/>
              </a:ext>
            </a:extLst>
          </p:cNvPr>
          <p:cNvPicPr>
            <a:picLocks noChangeAspect="1"/>
          </p:cNvPicPr>
          <p:nvPr/>
        </p:nvPicPr>
        <p:blipFill>
          <a:blip r:embed="rId2"/>
          <a:stretch>
            <a:fillRect/>
          </a:stretch>
        </p:blipFill>
        <p:spPr>
          <a:xfrm>
            <a:off x="10067925" y="0"/>
            <a:ext cx="2124075" cy="1104900"/>
          </a:xfrm>
          <a:prstGeom prst="rect">
            <a:avLst/>
          </a:prstGeom>
        </p:spPr>
      </p:pic>
      <p:pic>
        <p:nvPicPr>
          <p:cNvPr id="8" name="Picture 7">
            <a:extLst>
              <a:ext uri="{FF2B5EF4-FFF2-40B4-BE49-F238E27FC236}">
                <a16:creationId xmlns:a16="http://schemas.microsoft.com/office/drawing/2014/main" id="{807EE319-01B4-631A-2A57-DDCAF38D7087}"/>
              </a:ext>
            </a:extLst>
          </p:cNvPr>
          <p:cNvPicPr>
            <a:picLocks noChangeAspect="1"/>
          </p:cNvPicPr>
          <p:nvPr/>
        </p:nvPicPr>
        <p:blipFill>
          <a:blip r:embed="rId3"/>
          <a:stretch>
            <a:fillRect/>
          </a:stretch>
        </p:blipFill>
        <p:spPr>
          <a:xfrm>
            <a:off x="9311951" y="1854464"/>
            <a:ext cx="2877001" cy="4859599"/>
          </a:xfrm>
          <a:prstGeom prst="rect">
            <a:avLst/>
          </a:prstGeom>
        </p:spPr>
      </p:pic>
      <p:pic>
        <p:nvPicPr>
          <p:cNvPr id="10" name="Picture 9">
            <a:extLst>
              <a:ext uri="{FF2B5EF4-FFF2-40B4-BE49-F238E27FC236}">
                <a16:creationId xmlns:a16="http://schemas.microsoft.com/office/drawing/2014/main" id="{5BEE24A7-4B85-FE8B-71B9-F698546BDCEE}"/>
              </a:ext>
            </a:extLst>
          </p:cNvPr>
          <p:cNvPicPr>
            <a:picLocks noChangeAspect="1"/>
          </p:cNvPicPr>
          <p:nvPr/>
        </p:nvPicPr>
        <p:blipFill>
          <a:blip r:embed="rId4"/>
          <a:stretch>
            <a:fillRect/>
          </a:stretch>
        </p:blipFill>
        <p:spPr>
          <a:xfrm>
            <a:off x="6006598" y="1854464"/>
            <a:ext cx="3302305" cy="4886215"/>
          </a:xfrm>
          <a:prstGeom prst="rect">
            <a:avLst/>
          </a:prstGeom>
        </p:spPr>
      </p:pic>
      <p:pic>
        <p:nvPicPr>
          <p:cNvPr id="12" name="Picture 11">
            <a:extLst>
              <a:ext uri="{FF2B5EF4-FFF2-40B4-BE49-F238E27FC236}">
                <a16:creationId xmlns:a16="http://schemas.microsoft.com/office/drawing/2014/main" id="{A5987CFA-620D-589B-5AD4-0CF05A861BE3}"/>
              </a:ext>
            </a:extLst>
          </p:cNvPr>
          <p:cNvPicPr>
            <a:picLocks noChangeAspect="1"/>
          </p:cNvPicPr>
          <p:nvPr/>
        </p:nvPicPr>
        <p:blipFill>
          <a:blip r:embed="rId5"/>
          <a:stretch>
            <a:fillRect/>
          </a:stretch>
        </p:blipFill>
        <p:spPr>
          <a:xfrm>
            <a:off x="1350938" y="2344715"/>
            <a:ext cx="3877216" cy="3572374"/>
          </a:xfrm>
          <a:prstGeom prst="rect">
            <a:avLst/>
          </a:prstGeom>
        </p:spPr>
      </p:pic>
    </p:spTree>
    <p:extLst>
      <p:ext uri="{BB962C8B-B14F-4D97-AF65-F5344CB8AC3E}">
        <p14:creationId xmlns:p14="http://schemas.microsoft.com/office/powerpoint/2010/main" val="518078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CE4C-4DA7-884B-9786-6940EA529CCB}"/>
              </a:ext>
            </a:extLst>
          </p:cNvPr>
          <p:cNvSpPr>
            <a:spLocks noGrp="1"/>
          </p:cNvSpPr>
          <p:nvPr>
            <p:ph type="title"/>
          </p:nvPr>
        </p:nvSpPr>
        <p:spPr>
          <a:xfrm>
            <a:off x="838200" y="365125"/>
            <a:ext cx="10515600" cy="1325563"/>
          </a:xfrm>
        </p:spPr>
        <p:txBody>
          <a:bodyPr>
            <a:normAutofit/>
          </a:bodyPr>
          <a:lstStyle/>
          <a:p>
            <a:r>
              <a:rPr lang="en-US" sz="5400" b="1" dirty="0">
                <a:latin typeface="Ubuntu"/>
              </a:rPr>
              <a:t>My </a:t>
            </a:r>
            <a:r>
              <a:rPr lang="en-US" sz="5400" b="1" i="0" dirty="0">
                <a:effectLst/>
                <a:latin typeface="Ubuntu"/>
              </a:rPr>
              <a:t>Treatment</a:t>
            </a:r>
            <a:endParaRPr lang="en-US" sz="5400" dirty="0"/>
          </a:p>
        </p:txBody>
      </p:sp>
      <p:sp>
        <p:nvSpPr>
          <p:cNvPr id="3" name="Content Placeholder 2">
            <a:extLst>
              <a:ext uri="{FF2B5EF4-FFF2-40B4-BE49-F238E27FC236}">
                <a16:creationId xmlns:a16="http://schemas.microsoft.com/office/drawing/2014/main" id="{DB80FBC8-ED6B-F746-BE84-5342A60DFE01}"/>
              </a:ext>
            </a:extLst>
          </p:cNvPr>
          <p:cNvSpPr>
            <a:spLocks noGrp="1"/>
          </p:cNvSpPr>
          <p:nvPr>
            <p:ph idx="1"/>
          </p:nvPr>
        </p:nvSpPr>
        <p:spPr>
          <a:xfrm>
            <a:off x="838200" y="1929384"/>
            <a:ext cx="10515600" cy="4251960"/>
          </a:xfrm>
        </p:spPr>
        <p:txBody>
          <a:bodyPr>
            <a:normAutofit/>
          </a:bodyPr>
          <a:lstStyle/>
          <a:p>
            <a:pPr fontAlgn="base"/>
            <a:r>
              <a:rPr lang="en-US" sz="1700" dirty="0">
                <a:latin typeface="Ubuntu"/>
              </a:rPr>
              <a:t>I always try to avoid surgery</a:t>
            </a:r>
          </a:p>
          <a:p>
            <a:pPr fontAlgn="base"/>
            <a:endParaRPr lang="en-US" sz="1700" b="0" i="0" dirty="0">
              <a:effectLst/>
              <a:latin typeface="Ubuntu"/>
            </a:endParaRPr>
          </a:p>
          <a:p>
            <a:pPr fontAlgn="base"/>
            <a:r>
              <a:rPr lang="en-US" sz="1700" dirty="0">
                <a:latin typeface="Ubuntu"/>
              </a:rPr>
              <a:t>I am very conservative, especially when it comes to screws and rods</a:t>
            </a:r>
          </a:p>
          <a:p>
            <a:pPr lvl="1" fontAlgn="base"/>
            <a:r>
              <a:rPr lang="en-US" sz="1700" dirty="0">
                <a:latin typeface="Ubuntu"/>
              </a:rPr>
              <a:t>We are changing the mechanics of the spine forever</a:t>
            </a:r>
          </a:p>
          <a:p>
            <a:pPr lvl="1" fontAlgn="base"/>
            <a:r>
              <a:rPr lang="en-US" sz="1700" dirty="0">
                <a:latin typeface="Ubuntu"/>
              </a:rPr>
              <a:t>Always a risk of adjacent level disease down the road</a:t>
            </a:r>
          </a:p>
          <a:p>
            <a:pPr lvl="1" fontAlgn="base"/>
            <a:r>
              <a:rPr lang="en-US" sz="1700" dirty="0">
                <a:latin typeface="Ubuntu"/>
              </a:rPr>
              <a:t>Or we are creating a deformity that leads to more issues</a:t>
            </a:r>
          </a:p>
          <a:p>
            <a:pPr fontAlgn="base"/>
            <a:endParaRPr lang="en-US" sz="1700" b="0" i="0" dirty="0">
              <a:effectLst/>
              <a:latin typeface="Ubuntu"/>
            </a:endParaRPr>
          </a:p>
          <a:p>
            <a:pPr fontAlgn="base"/>
            <a:r>
              <a:rPr lang="en-US" sz="1700" dirty="0">
                <a:latin typeface="Ubuntu"/>
              </a:rPr>
              <a:t>PT especially for back pain</a:t>
            </a:r>
          </a:p>
          <a:p>
            <a:pPr marL="0" indent="0" fontAlgn="base">
              <a:buNone/>
            </a:pPr>
            <a:endParaRPr lang="en-US" sz="1700" dirty="0">
              <a:latin typeface="Ubuntu"/>
            </a:endParaRPr>
          </a:p>
          <a:p>
            <a:pPr fontAlgn="base"/>
            <a:r>
              <a:rPr lang="en-US" sz="1700" dirty="0">
                <a:latin typeface="Ubuntu"/>
              </a:rPr>
              <a:t>ESI for leg pain or arm pain</a:t>
            </a:r>
          </a:p>
          <a:p>
            <a:pPr fontAlgn="base"/>
            <a:endParaRPr lang="en-US" sz="1700" dirty="0">
              <a:latin typeface="Ubuntu"/>
            </a:endParaRPr>
          </a:p>
          <a:p>
            <a:pPr fontAlgn="base"/>
            <a:r>
              <a:rPr lang="en-US" sz="1700" dirty="0">
                <a:latin typeface="Ubuntu"/>
              </a:rPr>
              <a:t>MBBs with possible RFA for back, buttock, and posterior thigh pain </a:t>
            </a:r>
          </a:p>
        </p:txBody>
      </p:sp>
      <p:pic>
        <p:nvPicPr>
          <p:cNvPr id="6" name="Picture 5">
            <a:extLst>
              <a:ext uri="{FF2B5EF4-FFF2-40B4-BE49-F238E27FC236}">
                <a16:creationId xmlns:a16="http://schemas.microsoft.com/office/drawing/2014/main" id="{04B1300C-E772-5246-890F-E3A772A1CD85}"/>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3435788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26237-36EB-2841-BD94-2B9F3D09ACFE}"/>
              </a:ext>
            </a:extLst>
          </p:cNvPr>
          <p:cNvSpPr>
            <a:spLocks noGrp="1"/>
          </p:cNvSpPr>
          <p:nvPr>
            <p:ph type="title"/>
          </p:nvPr>
        </p:nvSpPr>
        <p:spPr>
          <a:xfrm>
            <a:off x="599440" y="439887"/>
            <a:ext cx="8199120" cy="1205250"/>
          </a:xfrm>
        </p:spPr>
        <p:txBody>
          <a:bodyPr anchor="b">
            <a:normAutofit/>
          </a:bodyPr>
          <a:lstStyle/>
          <a:p>
            <a:r>
              <a:rPr lang="en-US" sz="5000" dirty="0"/>
              <a:t>Why Workers’ Compensation?</a:t>
            </a:r>
          </a:p>
        </p:txBody>
      </p:sp>
      <p:pic>
        <p:nvPicPr>
          <p:cNvPr id="7" name="Content Placeholder 6">
            <a:extLst>
              <a:ext uri="{FF2B5EF4-FFF2-40B4-BE49-F238E27FC236}">
                <a16:creationId xmlns:a16="http://schemas.microsoft.com/office/drawing/2014/main" id="{3EE5EAFA-9C97-C74C-A71A-3C9383162517}"/>
              </a:ext>
            </a:extLst>
          </p:cNvPr>
          <p:cNvPicPr>
            <a:picLocks noGrp="1" noChangeAspect="1"/>
          </p:cNvPicPr>
          <p:nvPr>
            <p:ph idx="1"/>
          </p:nvPr>
        </p:nvPicPr>
        <p:blipFill>
          <a:blip r:embed="rId3"/>
          <a:stretch>
            <a:fillRect/>
          </a:stretch>
        </p:blipFill>
        <p:spPr>
          <a:xfrm>
            <a:off x="9043547" y="0"/>
            <a:ext cx="3148453" cy="1645137"/>
          </a:xfrm>
          <a:prstGeom prst="rect">
            <a:avLst/>
          </a:prstGeom>
        </p:spPr>
      </p:pic>
      <p:pic>
        <p:nvPicPr>
          <p:cNvPr id="3" name="Picture 2" descr="A group of people in white coats&#10;&#10;Description automatically generated">
            <a:extLst>
              <a:ext uri="{FF2B5EF4-FFF2-40B4-BE49-F238E27FC236}">
                <a16:creationId xmlns:a16="http://schemas.microsoft.com/office/drawing/2014/main" id="{86546383-BB49-466D-FF25-60F51FD85FBC}"/>
              </a:ext>
            </a:extLst>
          </p:cNvPr>
          <p:cNvPicPr>
            <a:picLocks noChangeAspect="1"/>
          </p:cNvPicPr>
          <p:nvPr/>
        </p:nvPicPr>
        <p:blipFill>
          <a:blip r:embed="rId4"/>
          <a:srcRect l="8221" t="14823" r="9118" b="21018"/>
          <a:stretch/>
        </p:blipFill>
        <p:spPr>
          <a:xfrm>
            <a:off x="1624776" y="2194560"/>
            <a:ext cx="8373136" cy="4338072"/>
          </a:xfrm>
          <a:prstGeom prst="rect">
            <a:avLst/>
          </a:prstGeom>
        </p:spPr>
      </p:pic>
    </p:spTree>
    <p:extLst>
      <p:ext uri="{BB962C8B-B14F-4D97-AF65-F5344CB8AC3E}">
        <p14:creationId xmlns:p14="http://schemas.microsoft.com/office/powerpoint/2010/main" val="9114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0419-8529-8646-8582-FA00A78A7728}"/>
              </a:ext>
            </a:extLst>
          </p:cNvPr>
          <p:cNvSpPr>
            <a:spLocks noGrp="1"/>
          </p:cNvSpPr>
          <p:nvPr>
            <p:ph type="title"/>
          </p:nvPr>
        </p:nvSpPr>
        <p:spPr>
          <a:xfrm>
            <a:off x="838200" y="365125"/>
            <a:ext cx="10515600" cy="1325563"/>
          </a:xfrm>
        </p:spPr>
        <p:txBody>
          <a:bodyPr>
            <a:normAutofit/>
          </a:bodyPr>
          <a:lstStyle/>
          <a:p>
            <a:r>
              <a:rPr lang="en-US" sz="5400"/>
              <a:t>Why Workers’ Compensation?</a:t>
            </a:r>
          </a:p>
        </p:txBody>
      </p:sp>
      <p:sp>
        <p:nvSpPr>
          <p:cNvPr id="3" name="Content Placeholder 2">
            <a:extLst>
              <a:ext uri="{FF2B5EF4-FFF2-40B4-BE49-F238E27FC236}">
                <a16:creationId xmlns:a16="http://schemas.microsoft.com/office/drawing/2014/main" id="{B794B13F-131C-AA4D-BF42-B11EBBA6C888}"/>
              </a:ext>
            </a:extLst>
          </p:cNvPr>
          <p:cNvSpPr>
            <a:spLocks noGrp="1"/>
          </p:cNvSpPr>
          <p:nvPr>
            <p:ph idx="1"/>
          </p:nvPr>
        </p:nvSpPr>
        <p:spPr>
          <a:xfrm>
            <a:off x="838200" y="1929384"/>
            <a:ext cx="10515600" cy="4251960"/>
          </a:xfrm>
        </p:spPr>
        <p:txBody>
          <a:bodyPr>
            <a:normAutofit/>
          </a:bodyPr>
          <a:lstStyle/>
          <a:p>
            <a:pPr marL="0" indent="0">
              <a:buNone/>
            </a:pPr>
            <a:endParaRPr lang="en-US" sz="2200" dirty="0"/>
          </a:p>
          <a:p>
            <a:r>
              <a:rPr lang="en-US" sz="2200" dirty="0"/>
              <a:t>A Service to the community</a:t>
            </a:r>
          </a:p>
          <a:p>
            <a:pPr lvl="1"/>
            <a:r>
              <a:rPr lang="en-US" sz="1800" dirty="0"/>
              <a:t>a group of 9 surgeons can make a difference on the quality that is currently being offered in the community </a:t>
            </a:r>
          </a:p>
          <a:p>
            <a:r>
              <a:rPr lang="en-US" sz="2200" dirty="0"/>
              <a:t>Financial Benefit for Our Company</a:t>
            </a:r>
          </a:p>
          <a:p>
            <a:pPr lvl="1"/>
            <a:endParaRPr lang="en-US" sz="1800" dirty="0"/>
          </a:p>
          <a:p>
            <a:pPr lvl="1"/>
            <a:endParaRPr lang="en-US" sz="1800" dirty="0"/>
          </a:p>
          <a:p>
            <a:endParaRPr lang="en-US" sz="2200" dirty="0"/>
          </a:p>
          <a:p>
            <a:pPr marL="0" indent="0">
              <a:buNone/>
            </a:pPr>
            <a:endParaRPr lang="en-US" sz="2200" dirty="0"/>
          </a:p>
        </p:txBody>
      </p:sp>
      <p:pic>
        <p:nvPicPr>
          <p:cNvPr id="4" name="Picture 3">
            <a:extLst>
              <a:ext uri="{FF2B5EF4-FFF2-40B4-BE49-F238E27FC236}">
                <a16:creationId xmlns:a16="http://schemas.microsoft.com/office/drawing/2014/main" id="{519F7D4B-E69D-4F4E-BFA0-307F4FF3CA6D}"/>
              </a:ext>
            </a:extLst>
          </p:cNvPr>
          <p:cNvPicPr>
            <a:picLocks noChangeAspect="1"/>
          </p:cNvPicPr>
          <p:nvPr/>
        </p:nvPicPr>
        <p:blipFill>
          <a:blip r:embed="rId2"/>
          <a:stretch>
            <a:fillRect/>
          </a:stretch>
        </p:blipFill>
        <p:spPr>
          <a:xfrm>
            <a:off x="10067925" y="0"/>
            <a:ext cx="2124075" cy="1104900"/>
          </a:xfrm>
          <a:prstGeom prst="rect">
            <a:avLst/>
          </a:prstGeom>
        </p:spPr>
      </p:pic>
    </p:spTree>
    <p:extLst>
      <p:ext uri="{BB962C8B-B14F-4D97-AF65-F5344CB8AC3E}">
        <p14:creationId xmlns:p14="http://schemas.microsoft.com/office/powerpoint/2010/main" val="1050988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EE80-C8CD-454C-9CC6-7015372FEECC}"/>
              </a:ext>
            </a:extLst>
          </p:cNvPr>
          <p:cNvSpPr>
            <a:spLocks noGrp="1"/>
          </p:cNvSpPr>
          <p:nvPr>
            <p:ph type="title"/>
          </p:nvPr>
        </p:nvSpPr>
        <p:spPr>
          <a:xfrm>
            <a:off x="5297762" y="329184"/>
            <a:ext cx="6251110" cy="1783080"/>
          </a:xfrm>
        </p:spPr>
        <p:txBody>
          <a:bodyPr anchor="b">
            <a:normAutofit/>
          </a:bodyPr>
          <a:lstStyle/>
          <a:p>
            <a:r>
              <a:rPr lang="en-US" sz="5400" dirty="0"/>
              <a:t>Worst Nightmare, yet Common Situation</a:t>
            </a:r>
          </a:p>
        </p:txBody>
      </p:sp>
      <p:pic>
        <p:nvPicPr>
          <p:cNvPr id="16386" name="Picture 2" descr="Spinal degenerative changes are a natural part of ageing — Rayner &amp; Smale">
            <a:extLst>
              <a:ext uri="{FF2B5EF4-FFF2-40B4-BE49-F238E27FC236}">
                <a16:creationId xmlns:a16="http://schemas.microsoft.com/office/drawing/2014/main" id="{5B01DB55-4A9D-8444-872B-A6982124F7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46" r="1633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5F620F0-9D1A-C040-B9F2-6B169D639F91}"/>
              </a:ext>
            </a:extLst>
          </p:cNvPr>
          <p:cNvSpPr>
            <a:spLocks noGrp="1"/>
          </p:cNvSpPr>
          <p:nvPr>
            <p:ph idx="1"/>
          </p:nvPr>
        </p:nvSpPr>
        <p:spPr>
          <a:xfrm>
            <a:off x="5297762" y="2706624"/>
            <a:ext cx="6251110" cy="3483864"/>
          </a:xfrm>
        </p:spPr>
        <p:txBody>
          <a:bodyPr>
            <a:normAutofit/>
          </a:bodyPr>
          <a:lstStyle/>
          <a:p>
            <a:r>
              <a:rPr lang="en-US" sz="2200" dirty="0"/>
              <a:t>“Black Disc Disease”</a:t>
            </a:r>
          </a:p>
          <a:p>
            <a:endParaRPr lang="en-US" sz="2200" dirty="0"/>
          </a:p>
          <a:p>
            <a:r>
              <a:rPr lang="en-US" sz="2200" dirty="0"/>
              <a:t>No Spondylolisthesis </a:t>
            </a:r>
          </a:p>
          <a:p>
            <a:endParaRPr lang="en-US" sz="2200" dirty="0"/>
          </a:p>
          <a:p>
            <a:r>
              <a:rPr lang="en-US" sz="2200" dirty="0"/>
              <a:t>No radicular leg pain</a:t>
            </a:r>
          </a:p>
        </p:txBody>
      </p:sp>
      <p:pic>
        <p:nvPicPr>
          <p:cNvPr id="4" name="Picture 3">
            <a:extLst>
              <a:ext uri="{FF2B5EF4-FFF2-40B4-BE49-F238E27FC236}">
                <a16:creationId xmlns:a16="http://schemas.microsoft.com/office/drawing/2014/main" id="{6EFE5036-9E42-1E44-BC3D-671F80FC7AC4}"/>
              </a:ext>
            </a:extLst>
          </p:cNvPr>
          <p:cNvPicPr>
            <a:picLocks noChangeAspect="1"/>
          </p:cNvPicPr>
          <p:nvPr/>
        </p:nvPicPr>
        <p:blipFill>
          <a:blip r:embed="rId3"/>
          <a:stretch>
            <a:fillRect/>
          </a:stretch>
        </p:blipFill>
        <p:spPr>
          <a:xfrm>
            <a:off x="10067925" y="5753100"/>
            <a:ext cx="2124075" cy="1104900"/>
          </a:xfrm>
          <a:prstGeom prst="rect">
            <a:avLst/>
          </a:prstGeom>
        </p:spPr>
      </p:pic>
    </p:spTree>
    <p:extLst>
      <p:ext uri="{BB962C8B-B14F-4D97-AF65-F5344CB8AC3E}">
        <p14:creationId xmlns:p14="http://schemas.microsoft.com/office/powerpoint/2010/main" val="2966958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0419-8529-8646-8582-FA00A78A772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dirty="0">
                <a:solidFill>
                  <a:schemeClr val="tx1"/>
                </a:solidFill>
                <a:latin typeface="+mj-lt"/>
                <a:ea typeface="+mj-ea"/>
                <a:cs typeface="+mj-cs"/>
              </a:rPr>
              <a:t>Posterior Lateral Fusion</a:t>
            </a:r>
          </a:p>
        </p:txBody>
      </p:sp>
      <p:pic>
        <p:nvPicPr>
          <p:cNvPr id="18434" name="Picture 2" descr="PLIF Surgery - ONZ Spine">
            <a:extLst>
              <a:ext uri="{FF2B5EF4-FFF2-40B4-BE49-F238E27FC236}">
                <a16:creationId xmlns:a16="http://schemas.microsoft.com/office/drawing/2014/main" id="{C15C9F30-2A90-2242-8F89-E95D52B87A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709803"/>
            <a:ext cx="7214616" cy="5410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9F7D4B-E69D-4F4E-BFA0-307F4FF3CA6D}"/>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1843322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0419-8529-8646-8582-FA00A78A7728}"/>
              </a:ext>
            </a:extLst>
          </p:cNvPr>
          <p:cNvSpPr>
            <a:spLocks noGrp="1"/>
          </p:cNvSpPr>
          <p:nvPr>
            <p:ph type="title"/>
          </p:nvPr>
        </p:nvSpPr>
        <p:spPr>
          <a:xfrm>
            <a:off x="585789" y="756961"/>
            <a:ext cx="2381250" cy="2101850"/>
          </a:xfrm>
        </p:spPr>
        <p:txBody>
          <a:bodyPr>
            <a:normAutofit/>
          </a:bodyPr>
          <a:lstStyle/>
          <a:p>
            <a:r>
              <a:rPr lang="en-US" sz="2800" dirty="0"/>
              <a:t>Interbody Fusion</a:t>
            </a:r>
          </a:p>
        </p:txBody>
      </p:sp>
      <p:sp>
        <p:nvSpPr>
          <p:cNvPr id="3" name="Content Placeholder 2">
            <a:extLst>
              <a:ext uri="{FF2B5EF4-FFF2-40B4-BE49-F238E27FC236}">
                <a16:creationId xmlns:a16="http://schemas.microsoft.com/office/drawing/2014/main" id="{B794B13F-131C-AA4D-BF42-B11EBBA6C888}"/>
              </a:ext>
            </a:extLst>
          </p:cNvPr>
          <p:cNvSpPr>
            <a:spLocks noGrp="1"/>
          </p:cNvSpPr>
          <p:nvPr>
            <p:ph idx="1"/>
          </p:nvPr>
        </p:nvSpPr>
        <p:spPr>
          <a:xfrm>
            <a:off x="3157538" y="412454"/>
            <a:ext cx="3243262" cy="2101850"/>
          </a:xfrm>
        </p:spPr>
        <p:txBody>
          <a:bodyPr anchor="ctr">
            <a:normAutofit/>
          </a:bodyPr>
          <a:lstStyle/>
          <a:p>
            <a:endParaRPr lang="en-US" sz="1700"/>
          </a:p>
        </p:txBody>
      </p:sp>
      <p:pic>
        <p:nvPicPr>
          <p:cNvPr id="19460" name="Picture 4" descr="Anterior Lumbar Interbody Fusion Westmead, NSW | ACDF Wahroonga, NSW">
            <a:extLst>
              <a:ext uri="{FF2B5EF4-FFF2-40B4-BE49-F238E27FC236}">
                <a16:creationId xmlns:a16="http://schemas.microsoft.com/office/drawing/2014/main" id="{891BB529-4FB9-DF4C-BCD9-0D58F1BB98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3067"/>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Lateral X-ray of lumbar spine showing (a) PLIF, Pedicle screws were... |  Download Scientific Diagram">
            <a:extLst>
              <a:ext uri="{FF2B5EF4-FFF2-40B4-BE49-F238E27FC236}">
                <a16:creationId xmlns:a16="http://schemas.microsoft.com/office/drawing/2014/main" id="{5B84F6E8-3408-494E-A29C-303C340F4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74" r="-2" b="3713"/>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9F7D4B-E69D-4F4E-BFA0-307F4FF3CA6D}"/>
              </a:ext>
            </a:extLst>
          </p:cNvPr>
          <p:cNvPicPr>
            <a:picLocks noChangeAspect="1"/>
          </p:cNvPicPr>
          <p:nvPr/>
        </p:nvPicPr>
        <p:blipFill>
          <a:blip r:embed="rId5"/>
          <a:stretch>
            <a:fillRect/>
          </a:stretch>
        </p:blipFill>
        <p:spPr>
          <a:xfrm>
            <a:off x="0" y="-3055"/>
            <a:ext cx="2124075" cy="1104900"/>
          </a:xfrm>
          <a:prstGeom prst="rect">
            <a:avLst/>
          </a:prstGeom>
        </p:spPr>
      </p:pic>
    </p:spTree>
    <p:extLst>
      <p:ext uri="{BB962C8B-B14F-4D97-AF65-F5344CB8AC3E}">
        <p14:creationId xmlns:p14="http://schemas.microsoft.com/office/powerpoint/2010/main" val="2235058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0419-8529-8646-8582-FA00A78A772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dirty="0">
                <a:solidFill>
                  <a:schemeClr val="tx1"/>
                </a:solidFill>
                <a:latin typeface="+mj-lt"/>
                <a:ea typeface="+mj-ea"/>
                <a:cs typeface="+mj-cs"/>
              </a:rPr>
              <a:t>Adjacent Level Disease</a:t>
            </a:r>
          </a:p>
        </p:txBody>
      </p:sp>
      <p:pic>
        <p:nvPicPr>
          <p:cNvPr id="20482" name="Picture 2">
            <a:extLst>
              <a:ext uri="{FF2B5EF4-FFF2-40B4-BE49-F238E27FC236}">
                <a16:creationId xmlns:a16="http://schemas.microsoft.com/office/drawing/2014/main" id="{9554D8BA-06E5-1645-B164-524EAD54B7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85514" y="640080"/>
            <a:ext cx="5952180" cy="55504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9F7D4B-E69D-4F4E-BFA0-307F4FF3CA6D}"/>
              </a:ext>
            </a:extLst>
          </p:cNvPr>
          <p:cNvPicPr>
            <a:picLocks noChangeAspect="1"/>
          </p:cNvPicPr>
          <p:nvPr/>
        </p:nvPicPr>
        <p:blipFill>
          <a:blip r:embed="rId3"/>
          <a:stretch>
            <a:fillRect/>
          </a:stretch>
        </p:blipFill>
        <p:spPr>
          <a:xfrm>
            <a:off x="0" y="5753100"/>
            <a:ext cx="2124075" cy="1104900"/>
          </a:xfrm>
          <a:prstGeom prst="rect">
            <a:avLst/>
          </a:prstGeom>
        </p:spPr>
      </p:pic>
    </p:spTree>
    <p:extLst>
      <p:ext uri="{BB962C8B-B14F-4D97-AF65-F5344CB8AC3E}">
        <p14:creationId xmlns:p14="http://schemas.microsoft.com/office/powerpoint/2010/main" val="2141045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AEB597D-11C8-B4BC-2E29-9C9A49C49F3E}"/>
              </a:ext>
            </a:extLst>
          </p:cNvPr>
          <p:cNvSpPr>
            <a:spLocks noGrp="1"/>
          </p:cNvSpPr>
          <p:nvPr>
            <p:ph type="title"/>
          </p:nvPr>
        </p:nvSpPr>
        <p:spPr>
          <a:xfrm>
            <a:off x="793662" y="386930"/>
            <a:ext cx="10066122" cy="1298448"/>
          </a:xfrm>
        </p:spPr>
        <p:txBody>
          <a:bodyPr anchor="b">
            <a:normAutofit/>
          </a:bodyPr>
          <a:lstStyle/>
          <a:p>
            <a:r>
              <a:rPr lang="en-US" sz="4800" dirty="0"/>
              <a:t>A History of Integrity and Quality</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8A53575-3D5F-291B-5C1C-7C3FB5122D8D}"/>
              </a:ext>
            </a:extLst>
          </p:cNvPr>
          <p:cNvSpPr>
            <a:spLocks noGrp="1"/>
          </p:cNvSpPr>
          <p:nvPr>
            <p:ph idx="1"/>
          </p:nvPr>
        </p:nvSpPr>
        <p:spPr>
          <a:xfrm>
            <a:off x="793661" y="2448560"/>
            <a:ext cx="5596980" cy="3790399"/>
          </a:xfrm>
        </p:spPr>
        <p:txBody>
          <a:bodyPr anchor="ctr">
            <a:noAutofit/>
          </a:bodyPr>
          <a:lstStyle/>
          <a:p>
            <a:r>
              <a:rPr lang="en-US" sz="1600" b="1" dirty="0"/>
              <a:t>Hospitals</a:t>
            </a:r>
          </a:p>
          <a:p>
            <a:pPr lvl="1"/>
            <a:r>
              <a:rPr lang="en-US" sz="1600" dirty="0"/>
              <a:t>Missouri Baptist</a:t>
            </a:r>
          </a:p>
          <a:p>
            <a:pPr lvl="1"/>
            <a:r>
              <a:rPr lang="en-US" sz="1600" dirty="0"/>
              <a:t>St. Luke’s</a:t>
            </a:r>
          </a:p>
          <a:p>
            <a:pPr lvl="1"/>
            <a:r>
              <a:rPr lang="en-US" sz="1600" dirty="0"/>
              <a:t>Barnes St. Peters</a:t>
            </a:r>
          </a:p>
          <a:p>
            <a:pPr lvl="1"/>
            <a:r>
              <a:rPr lang="en-US" sz="1600" dirty="0"/>
              <a:t>Anderson</a:t>
            </a:r>
          </a:p>
          <a:p>
            <a:pPr lvl="1"/>
            <a:r>
              <a:rPr lang="en-US" sz="1600" dirty="0"/>
              <a:t>St. Elizabeth’s</a:t>
            </a:r>
          </a:p>
          <a:p>
            <a:pPr lvl="1"/>
            <a:endParaRPr lang="en-US" sz="1600" dirty="0"/>
          </a:p>
          <a:p>
            <a:r>
              <a:rPr lang="en-US" sz="1600" b="1" dirty="0"/>
              <a:t>Offices</a:t>
            </a:r>
          </a:p>
          <a:p>
            <a:pPr lvl="1"/>
            <a:r>
              <a:rPr lang="en-US" sz="1600" dirty="0"/>
              <a:t>West County, St. Louis - Walker Medical Building</a:t>
            </a:r>
          </a:p>
          <a:p>
            <a:pPr lvl="1"/>
            <a:r>
              <a:rPr lang="en-US" sz="1600" dirty="0"/>
              <a:t>St. Peter’s, MO</a:t>
            </a:r>
          </a:p>
          <a:p>
            <a:pPr lvl="1"/>
            <a:r>
              <a:rPr lang="en-US" sz="1600" dirty="0"/>
              <a:t>O’Fallon, IL - St. Elizabeth’s</a:t>
            </a:r>
          </a:p>
          <a:p>
            <a:pPr lvl="1"/>
            <a:r>
              <a:rPr lang="en-US" sz="1600" dirty="0"/>
              <a:t>Maryville, IL – Anderson Campus</a:t>
            </a:r>
          </a:p>
          <a:p>
            <a:pPr lvl="1"/>
            <a:endParaRPr lang="en-US" sz="1600" dirty="0"/>
          </a:p>
          <a:p>
            <a:r>
              <a:rPr lang="en-US" sz="1600" b="1" dirty="0"/>
              <a:t>ASC</a:t>
            </a:r>
            <a:r>
              <a:rPr lang="en-US" sz="1600" dirty="0"/>
              <a:t> – Walker Medical Building</a:t>
            </a:r>
          </a:p>
        </p:txBody>
      </p:sp>
      <p:pic>
        <p:nvPicPr>
          <p:cNvPr id="9" name="Content Placeholder 3" descr="A logo with blue and grey text&#10;&#10;Description automatically generated">
            <a:extLst>
              <a:ext uri="{FF2B5EF4-FFF2-40B4-BE49-F238E27FC236}">
                <a16:creationId xmlns:a16="http://schemas.microsoft.com/office/drawing/2014/main" id="{994E6BD9-90B6-0643-E29C-A89B769A7833}"/>
              </a:ext>
            </a:extLst>
          </p:cNvPr>
          <p:cNvPicPr>
            <a:picLocks noChangeAspect="1"/>
          </p:cNvPicPr>
          <p:nvPr/>
        </p:nvPicPr>
        <p:blipFill>
          <a:blip r:embed="rId2"/>
          <a:stretch>
            <a:fillRect/>
          </a:stretch>
        </p:blipFill>
        <p:spPr>
          <a:xfrm>
            <a:off x="8341361" y="4860953"/>
            <a:ext cx="2621280" cy="1439527"/>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28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0419-8529-8646-8582-FA00A78A772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Marching Up</a:t>
            </a:r>
            <a:br>
              <a:rPr lang="en-US" sz="4200"/>
            </a:br>
            <a:br>
              <a:rPr lang="en-US" sz="4200"/>
            </a:br>
            <a:endParaRPr lang="en-US" sz="4200"/>
          </a:p>
        </p:txBody>
      </p:sp>
      <p:sp>
        <p:nvSpPr>
          <p:cNvPr id="5" name="TextBox 4">
            <a:extLst>
              <a:ext uri="{FF2B5EF4-FFF2-40B4-BE49-F238E27FC236}">
                <a16:creationId xmlns:a16="http://schemas.microsoft.com/office/drawing/2014/main" id="{0031970D-5220-5D4C-8BD8-F65837695763}"/>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200" dirty="0"/>
              <a:t>No longer Work Comp</a:t>
            </a:r>
          </a:p>
          <a:p>
            <a:pPr marL="28575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r>
              <a:rPr lang="en-US" sz="2200" dirty="0"/>
              <a:t>Previous Surgeon doesn’t take Private Insurance </a:t>
            </a:r>
          </a:p>
          <a:p>
            <a:pPr marL="28575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r>
              <a:rPr lang="en-US" sz="2200" dirty="0"/>
              <a:t>Previous Surgeon doesn’t take Medicare</a:t>
            </a:r>
          </a:p>
          <a:p>
            <a:pPr marL="28575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r>
              <a:rPr lang="en-US" sz="2200" dirty="0"/>
              <a:t>And now shows up for 2</a:t>
            </a:r>
            <a:r>
              <a:rPr lang="en-US" sz="2200" baseline="30000" dirty="0"/>
              <a:t>nd</a:t>
            </a:r>
            <a:r>
              <a:rPr lang="en-US" sz="2200" dirty="0"/>
              <a:t> opinion </a:t>
            </a:r>
          </a:p>
        </p:txBody>
      </p:sp>
      <p:pic>
        <p:nvPicPr>
          <p:cNvPr id="21506" name="Picture 2" descr="Standing AP Spine radiographs following instrumented T10 to Ilium fusion. |  Download Scientific Diagram">
            <a:extLst>
              <a:ext uri="{FF2B5EF4-FFF2-40B4-BE49-F238E27FC236}">
                <a16:creationId xmlns:a16="http://schemas.microsoft.com/office/drawing/2014/main" id="{D3BD51B3-15BE-D345-B65F-EC28584111E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9F7D4B-E69D-4F4E-BFA0-307F4FF3CA6D}"/>
              </a:ext>
            </a:extLst>
          </p:cNvPr>
          <p:cNvPicPr>
            <a:picLocks noChangeAspect="1"/>
          </p:cNvPicPr>
          <p:nvPr/>
        </p:nvPicPr>
        <p:blipFill>
          <a:blip r:embed="rId3"/>
          <a:stretch>
            <a:fillRect/>
          </a:stretch>
        </p:blipFill>
        <p:spPr>
          <a:xfrm>
            <a:off x="10067925" y="0"/>
            <a:ext cx="2124075" cy="1104900"/>
          </a:xfrm>
          <a:prstGeom prst="rect">
            <a:avLst/>
          </a:prstGeom>
        </p:spPr>
      </p:pic>
    </p:spTree>
    <p:extLst>
      <p:ext uri="{BB962C8B-B14F-4D97-AF65-F5344CB8AC3E}">
        <p14:creationId xmlns:p14="http://schemas.microsoft.com/office/powerpoint/2010/main" val="2107418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0419-8529-8646-8582-FA00A78A7728}"/>
              </a:ext>
            </a:extLst>
          </p:cNvPr>
          <p:cNvSpPr>
            <a:spLocks noGrp="1"/>
          </p:cNvSpPr>
          <p:nvPr>
            <p:ph type="title"/>
          </p:nvPr>
        </p:nvSpPr>
        <p:spPr>
          <a:xfrm>
            <a:off x="838200" y="365125"/>
            <a:ext cx="10515600" cy="1325563"/>
          </a:xfrm>
        </p:spPr>
        <p:txBody>
          <a:bodyPr>
            <a:normAutofit/>
          </a:bodyPr>
          <a:lstStyle/>
          <a:p>
            <a:r>
              <a:rPr lang="en-US" sz="5400" dirty="0"/>
              <a:t>How to Send Patients to us?</a:t>
            </a:r>
          </a:p>
        </p:txBody>
      </p:sp>
      <p:sp>
        <p:nvSpPr>
          <p:cNvPr id="3" name="Content Placeholder 2">
            <a:extLst>
              <a:ext uri="{FF2B5EF4-FFF2-40B4-BE49-F238E27FC236}">
                <a16:creationId xmlns:a16="http://schemas.microsoft.com/office/drawing/2014/main" id="{B794B13F-131C-AA4D-BF42-B11EBBA6C888}"/>
              </a:ext>
            </a:extLst>
          </p:cNvPr>
          <p:cNvSpPr>
            <a:spLocks noGrp="1"/>
          </p:cNvSpPr>
          <p:nvPr>
            <p:ph idx="1"/>
          </p:nvPr>
        </p:nvSpPr>
        <p:spPr>
          <a:xfrm>
            <a:off x="838200" y="1929384"/>
            <a:ext cx="10515600" cy="4251960"/>
          </a:xfrm>
        </p:spPr>
        <p:txBody>
          <a:bodyPr>
            <a:normAutofit/>
          </a:bodyPr>
          <a:lstStyle/>
          <a:p>
            <a:r>
              <a:rPr lang="en-US" sz="2000" dirty="0"/>
              <a:t>Patient will have initial contact with Katie</a:t>
            </a:r>
          </a:p>
          <a:p>
            <a:r>
              <a:rPr lang="en-US" sz="2000" dirty="0"/>
              <a:t>Then will have one on one contact with Surgeon and Medical Assistant through the rest of the process</a:t>
            </a:r>
          </a:p>
          <a:p>
            <a:endParaRPr lang="en-US" sz="2000" dirty="0"/>
          </a:p>
          <a:p>
            <a:pPr marL="0" indent="0" rtl="0">
              <a:buNone/>
            </a:pPr>
            <a:r>
              <a:rPr lang="en-US" sz="2000" b="0" i="0" u="none" strike="noStrike" dirty="0">
                <a:effectLst/>
                <a:latin typeface="-webkit-standard"/>
              </a:rPr>
              <a:t>Katie Brickey                                                      	</a:t>
            </a:r>
            <a:r>
              <a:rPr lang="en-US" sz="2000" dirty="0">
                <a:latin typeface="-webkit-standard"/>
              </a:rPr>
              <a:t>  </a:t>
            </a:r>
            <a:r>
              <a:rPr lang="en-US" sz="2000" b="0" i="0" u="none" strike="noStrike" dirty="0">
                <a:effectLst/>
                <a:latin typeface="-webkit-standard"/>
              </a:rPr>
              <a:t>Bryce Edwards: </a:t>
            </a:r>
            <a:r>
              <a:rPr lang="en-US" sz="2000" b="0" i="0" u="none" strike="noStrike" dirty="0">
                <a:effectLst/>
                <a:latin typeface="-webkit-standard"/>
                <a:hlinkClick r:id="rId2"/>
              </a:rPr>
              <a:t>bedwards@stlurology.com</a:t>
            </a:r>
            <a:r>
              <a:rPr lang="en-US" sz="2000" dirty="0">
                <a:latin typeface="-webkit-standard"/>
              </a:rPr>
              <a:t> </a:t>
            </a:r>
            <a:endParaRPr lang="en-US" sz="2000" b="0" i="0" u="none" strike="noStrike" dirty="0">
              <a:effectLst/>
              <a:latin typeface="-webkit-standard"/>
            </a:endParaRPr>
          </a:p>
          <a:p>
            <a:pPr marL="0" indent="0" rtl="0">
              <a:buNone/>
            </a:pPr>
            <a:r>
              <a:rPr lang="en-US" sz="2000" b="0" i="0" u="none" strike="noStrike" dirty="0">
                <a:effectLst/>
                <a:latin typeface="-webkit-standard"/>
              </a:rPr>
              <a:t>Director of Workers Compensation</a:t>
            </a:r>
          </a:p>
          <a:p>
            <a:pPr marL="0" indent="0" rtl="0">
              <a:buNone/>
            </a:pPr>
            <a:r>
              <a:rPr lang="en-US" sz="2000" b="0" i="0" u="none" strike="noStrike" dirty="0">
                <a:effectLst/>
                <a:latin typeface="-webkit-standard"/>
              </a:rPr>
              <a:t>Direct </a:t>
            </a:r>
            <a:r>
              <a:rPr lang="en-US" sz="2000" b="0" i="0" u="none" strike="noStrike" dirty="0" err="1">
                <a:effectLst/>
                <a:latin typeface="-webkit-standard"/>
              </a:rPr>
              <a:t>ph</a:t>
            </a:r>
            <a:r>
              <a:rPr lang="en-US" sz="2000" b="0" i="0" u="none" strike="noStrike" dirty="0">
                <a:effectLst/>
                <a:latin typeface="-webkit-standard"/>
              </a:rPr>
              <a:t>- 314-408-3070</a:t>
            </a:r>
          </a:p>
          <a:p>
            <a:pPr marL="0" indent="0" rtl="0">
              <a:buNone/>
            </a:pPr>
            <a:r>
              <a:rPr lang="en-US" sz="2000" b="0" i="0" u="none" strike="noStrike" dirty="0">
                <a:effectLst/>
                <a:latin typeface="-webkit-standard"/>
              </a:rPr>
              <a:t>Fax- 314-788-5636</a:t>
            </a:r>
          </a:p>
          <a:p>
            <a:pPr marL="0" indent="0" rtl="0">
              <a:buNone/>
            </a:pPr>
            <a:r>
              <a:rPr lang="en-US" sz="2000" b="0" i="0" u="none" strike="noStrike" dirty="0">
                <a:effectLst/>
                <a:latin typeface="-webkit-standard"/>
                <a:hlinkClick r:id="rId3" tooltip="mailto:Kbrickey@stlbrainandspine.com"/>
              </a:rPr>
              <a:t>Kbrickey@stlbrainandspine.com</a:t>
            </a:r>
            <a:endParaRPr lang="en-US" sz="2000" b="0" i="0" u="none" strike="noStrike" dirty="0">
              <a:effectLst/>
              <a:latin typeface="-webkit-standard"/>
            </a:endParaRPr>
          </a:p>
          <a:p>
            <a:pPr marL="0" indent="0">
              <a:buNone/>
            </a:pPr>
            <a:r>
              <a:rPr lang="en-US" sz="2000" b="0" i="0" u="none" strike="noStrike" dirty="0">
                <a:effectLst/>
                <a:latin typeface="-webkit-standard"/>
                <a:hlinkClick r:id="rId4" tooltip="mailto:Workcomp@stlbrainandspine.com"/>
              </a:rPr>
              <a:t>Workcomp@stlbrainandspine.com</a:t>
            </a:r>
            <a:endParaRPr lang="en-US" sz="2000" dirty="0"/>
          </a:p>
        </p:txBody>
      </p:sp>
      <p:pic>
        <p:nvPicPr>
          <p:cNvPr id="4" name="Picture 3">
            <a:extLst>
              <a:ext uri="{FF2B5EF4-FFF2-40B4-BE49-F238E27FC236}">
                <a16:creationId xmlns:a16="http://schemas.microsoft.com/office/drawing/2014/main" id="{519F7D4B-E69D-4F4E-BFA0-307F4FF3CA6D}"/>
              </a:ext>
            </a:extLst>
          </p:cNvPr>
          <p:cNvPicPr>
            <a:picLocks noChangeAspect="1"/>
          </p:cNvPicPr>
          <p:nvPr/>
        </p:nvPicPr>
        <p:blipFill>
          <a:blip r:embed="rId5"/>
          <a:stretch>
            <a:fillRect/>
          </a:stretch>
        </p:blipFill>
        <p:spPr>
          <a:xfrm>
            <a:off x="10067925" y="0"/>
            <a:ext cx="2124075" cy="1104900"/>
          </a:xfrm>
          <a:prstGeom prst="rect">
            <a:avLst/>
          </a:prstGeom>
        </p:spPr>
      </p:pic>
    </p:spTree>
    <p:extLst>
      <p:ext uri="{BB962C8B-B14F-4D97-AF65-F5344CB8AC3E}">
        <p14:creationId xmlns:p14="http://schemas.microsoft.com/office/powerpoint/2010/main" val="1407619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0419-8529-8646-8582-FA00A78A7728}"/>
              </a:ext>
            </a:extLst>
          </p:cNvPr>
          <p:cNvSpPr>
            <a:spLocks noGrp="1"/>
          </p:cNvSpPr>
          <p:nvPr>
            <p:ph type="title"/>
          </p:nvPr>
        </p:nvSpPr>
        <p:spPr>
          <a:xfrm>
            <a:off x="640080" y="325369"/>
            <a:ext cx="4368602" cy="1956841"/>
          </a:xfrm>
        </p:spPr>
        <p:txBody>
          <a:bodyPr anchor="b">
            <a:normAutofit/>
          </a:bodyPr>
          <a:lstStyle/>
          <a:p>
            <a:r>
              <a:rPr lang="en-US" sz="5400" dirty="0"/>
              <a:t>Thank You!</a:t>
            </a:r>
          </a:p>
        </p:txBody>
      </p:sp>
      <p:sp>
        <p:nvSpPr>
          <p:cNvPr id="3" name="Content Placeholder 2">
            <a:extLst>
              <a:ext uri="{FF2B5EF4-FFF2-40B4-BE49-F238E27FC236}">
                <a16:creationId xmlns:a16="http://schemas.microsoft.com/office/drawing/2014/main" id="{B794B13F-131C-AA4D-BF42-B11EBBA6C888}"/>
              </a:ext>
            </a:extLst>
          </p:cNvPr>
          <p:cNvSpPr>
            <a:spLocks noGrp="1"/>
          </p:cNvSpPr>
          <p:nvPr>
            <p:ph idx="1"/>
          </p:nvPr>
        </p:nvSpPr>
        <p:spPr>
          <a:xfrm>
            <a:off x="640080" y="2872899"/>
            <a:ext cx="4243589" cy="3320668"/>
          </a:xfrm>
        </p:spPr>
        <p:txBody>
          <a:bodyPr>
            <a:normAutofit/>
          </a:bodyPr>
          <a:lstStyle/>
          <a:p>
            <a:pPr marL="0" indent="0">
              <a:buNone/>
            </a:pPr>
            <a:r>
              <a:rPr lang="en-US" sz="2200" dirty="0"/>
              <a:t>Michael Reiter, MD</a:t>
            </a:r>
          </a:p>
          <a:p>
            <a:pPr marL="0" indent="0">
              <a:buNone/>
            </a:pPr>
            <a:r>
              <a:rPr lang="en-US" sz="2200" dirty="0">
                <a:hlinkClick r:id="rId2"/>
              </a:rPr>
              <a:t>mreiter@stlbrainandspine.com</a:t>
            </a:r>
            <a:endParaRPr lang="en-US" sz="2200" dirty="0"/>
          </a:p>
          <a:p>
            <a:pPr marL="0" indent="0">
              <a:buNone/>
            </a:pPr>
            <a:endParaRPr lang="en-US" sz="2200" dirty="0"/>
          </a:p>
          <a:p>
            <a:pPr marL="0" indent="0">
              <a:buNone/>
            </a:pPr>
            <a:r>
              <a:rPr lang="en-US" sz="2200" dirty="0" err="1"/>
              <a:t>www.stlbrainandspine.com</a:t>
            </a:r>
            <a:endParaRPr lang="en-US" sz="2200" dirty="0"/>
          </a:p>
          <a:p>
            <a:pPr marL="0" indent="0">
              <a:buNone/>
            </a:pPr>
            <a:endParaRPr lang="en-US" sz="2200" dirty="0"/>
          </a:p>
        </p:txBody>
      </p:sp>
      <p:pic>
        <p:nvPicPr>
          <p:cNvPr id="4" name="Picture 3">
            <a:extLst>
              <a:ext uri="{FF2B5EF4-FFF2-40B4-BE49-F238E27FC236}">
                <a16:creationId xmlns:a16="http://schemas.microsoft.com/office/drawing/2014/main" id="{519F7D4B-E69D-4F4E-BFA0-307F4FF3CA6D}"/>
              </a:ext>
            </a:extLst>
          </p:cNvPr>
          <p:cNvPicPr>
            <a:picLocks noChangeAspect="1"/>
          </p:cNvPicPr>
          <p:nvPr/>
        </p:nvPicPr>
        <p:blipFill>
          <a:blip r:embed="rId3"/>
          <a:stretch>
            <a:fillRect/>
          </a:stretch>
        </p:blipFill>
        <p:spPr>
          <a:xfrm>
            <a:off x="-1525" y="5440294"/>
            <a:ext cx="2725418" cy="1417706"/>
          </a:xfrm>
          <a:prstGeom prst="rect">
            <a:avLst/>
          </a:prstGeom>
        </p:spPr>
      </p:pic>
      <p:pic>
        <p:nvPicPr>
          <p:cNvPr id="1026" name="Picture 2">
            <a:extLst>
              <a:ext uri="{FF2B5EF4-FFF2-40B4-BE49-F238E27FC236}">
                <a16:creationId xmlns:a16="http://schemas.microsoft.com/office/drawing/2014/main" id="{1E14C2D7-D6BF-CE58-AC7E-22B83C56D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5925" y="0"/>
            <a:ext cx="4581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739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endParaRPr lang="en-US"/>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spTree>
    <p:extLst>
      <p:ext uri="{BB962C8B-B14F-4D97-AF65-F5344CB8AC3E}">
        <p14:creationId xmlns:p14="http://schemas.microsoft.com/office/powerpoint/2010/main" val="3187756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5" name="Rectangle 3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a:xfrm>
            <a:off x="1004451" y="504152"/>
            <a:ext cx="5040285" cy="1237667"/>
          </a:xfrm>
        </p:spPr>
        <p:txBody>
          <a:bodyPr vert="horz" lIns="91440" tIns="45720" rIns="91440" bIns="45720" rtlCol="0" anchor="b">
            <a:normAutofit/>
          </a:bodyPr>
          <a:lstStyle/>
          <a:p>
            <a:r>
              <a:rPr lang="en-US" sz="2800" b="1" dirty="0"/>
              <a:t>A Novel Approach to the Brain and Spine Injured Worker</a:t>
            </a:r>
          </a:p>
        </p:txBody>
      </p:sp>
      <p:sp>
        <p:nvSpPr>
          <p:cNvPr id="40" name="Rectangle 3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8DADC1-6133-1355-7BFB-FFD77B4B7481}"/>
              </a:ext>
            </a:extLst>
          </p:cNvPr>
          <p:cNvSpPr>
            <a:spLocks noGrp="1"/>
          </p:cNvSpPr>
          <p:nvPr>
            <p:ph sz="half" idx="2"/>
          </p:nvPr>
        </p:nvSpPr>
        <p:spPr>
          <a:xfrm>
            <a:off x="1055715" y="2508105"/>
            <a:ext cx="5040285" cy="3632493"/>
          </a:xfrm>
        </p:spPr>
        <p:txBody>
          <a:bodyPr vert="horz" lIns="91440" tIns="45720" rIns="91440" bIns="45720" rtlCol="0" anchor="ctr">
            <a:normAutofit/>
          </a:bodyPr>
          <a:lstStyle/>
          <a:p>
            <a:pPr>
              <a:lnSpc>
                <a:spcPct val="150000"/>
              </a:lnSpc>
            </a:pPr>
            <a:r>
              <a:rPr lang="en-US" sz="2400" dirty="0"/>
              <a:t>High  Quality</a:t>
            </a:r>
          </a:p>
          <a:p>
            <a:pPr>
              <a:lnSpc>
                <a:spcPct val="150000"/>
              </a:lnSpc>
            </a:pPr>
            <a:r>
              <a:rPr lang="en-US" sz="2400" dirty="0"/>
              <a:t>Compassion</a:t>
            </a:r>
          </a:p>
          <a:p>
            <a:pPr>
              <a:lnSpc>
                <a:spcPct val="150000"/>
              </a:lnSpc>
            </a:pPr>
            <a:r>
              <a:rPr lang="en-US" sz="2400" dirty="0"/>
              <a:t>Cost Contain</a:t>
            </a:r>
          </a:p>
          <a:p>
            <a:pPr>
              <a:lnSpc>
                <a:spcPct val="150000"/>
              </a:lnSpc>
            </a:pPr>
            <a:r>
              <a:rPr lang="en-US" sz="2400" dirty="0">
                <a:highlight>
                  <a:srgbClr val="FFFF00"/>
                </a:highlight>
              </a:rPr>
              <a:t>WC compatible framework</a:t>
            </a:r>
          </a:p>
          <a:p>
            <a:endParaRPr lang="en-US" sz="2000" dirty="0"/>
          </a:p>
        </p:txBody>
      </p:sp>
      <p:pic>
        <p:nvPicPr>
          <p:cNvPr id="5" name="Picture 4" descr="A group of people in white coats&#10;&#10;Description automatically generated">
            <a:extLst>
              <a:ext uri="{FF2B5EF4-FFF2-40B4-BE49-F238E27FC236}">
                <a16:creationId xmlns:a16="http://schemas.microsoft.com/office/drawing/2014/main" id="{0FAD1EDF-FDA8-0AED-6823-3A4BDBB167DB}"/>
              </a:ext>
            </a:extLst>
          </p:cNvPr>
          <p:cNvPicPr>
            <a:picLocks noChangeAspect="1"/>
          </p:cNvPicPr>
          <p:nvPr/>
        </p:nvPicPr>
        <p:blipFill>
          <a:blip r:embed="rId2"/>
          <a:srcRect t="5344" r="3" b="3046"/>
          <a:stretch/>
        </p:blipFill>
        <p:spPr>
          <a:xfrm>
            <a:off x="6211414" y="774285"/>
            <a:ext cx="5040285" cy="3082213"/>
          </a:xfrm>
          <a:prstGeom prst="rect">
            <a:avLst/>
          </a:prstGeom>
        </p:spPr>
      </p:pic>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sz="half" idx="1"/>
          </p:nvPr>
        </p:nvPicPr>
        <p:blipFill>
          <a:blip r:embed="rId3"/>
          <a:srcRect l="1196" r="10088" b="-3"/>
          <a:stretch/>
        </p:blipFill>
        <p:spPr>
          <a:xfrm>
            <a:off x="6960636" y="3870243"/>
            <a:ext cx="3567590" cy="2181650"/>
          </a:xfrm>
          <a:prstGeom prst="rect">
            <a:avLst/>
          </a:prstGeom>
        </p:spPr>
      </p:pic>
    </p:spTree>
    <p:extLst>
      <p:ext uri="{BB962C8B-B14F-4D97-AF65-F5344CB8AC3E}">
        <p14:creationId xmlns:p14="http://schemas.microsoft.com/office/powerpoint/2010/main" val="220531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5" name="Rectangle 3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a:xfrm>
            <a:off x="1079768" y="517897"/>
            <a:ext cx="5040285" cy="1169585"/>
          </a:xfrm>
        </p:spPr>
        <p:txBody>
          <a:bodyPr vert="horz" lIns="91440" tIns="45720" rIns="91440" bIns="45720" rtlCol="0" anchor="b">
            <a:normAutofit/>
          </a:bodyPr>
          <a:lstStyle/>
          <a:p>
            <a:r>
              <a:rPr lang="en-US" sz="2800" b="1" dirty="0"/>
              <a:t>A Novel Approach to the Brain and Spine Injured Worker</a:t>
            </a:r>
          </a:p>
        </p:txBody>
      </p:sp>
      <p:sp>
        <p:nvSpPr>
          <p:cNvPr id="40" name="Rectangle 3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8DADC1-6133-1355-7BFB-FFD77B4B7481}"/>
              </a:ext>
            </a:extLst>
          </p:cNvPr>
          <p:cNvSpPr>
            <a:spLocks noGrp="1"/>
          </p:cNvSpPr>
          <p:nvPr>
            <p:ph sz="half" idx="2"/>
          </p:nvPr>
        </p:nvSpPr>
        <p:spPr>
          <a:xfrm>
            <a:off x="1057024" y="3068940"/>
            <a:ext cx="5040285" cy="3632493"/>
          </a:xfrm>
        </p:spPr>
        <p:txBody>
          <a:bodyPr vert="horz" lIns="91440" tIns="45720" rIns="91440" bIns="45720" rtlCol="0" anchor="ctr">
            <a:normAutofit/>
          </a:bodyPr>
          <a:lstStyle/>
          <a:p>
            <a:r>
              <a:rPr lang="en-US" sz="2000" dirty="0"/>
              <a:t>Clinic work-ins 2-3 days from time of referral</a:t>
            </a:r>
          </a:p>
          <a:p>
            <a:r>
              <a:rPr lang="en-US" sz="2000" dirty="0"/>
              <a:t>Address causation at first visit</a:t>
            </a:r>
          </a:p>
          <a:p>
            <a:r>
              <a:rPr lang="en-US" sz="2000" dirty="0"/>
              <a:t>RTW slip day of visit</a:t>
            </a:r>
          </a:p>
          <a:p>
            <a:r>
              <a:rPr lang="en-US" sz="2000" dirty="0"/>
              <a:t>Office note completed day of visit</a:t>
            </a:r>
          </a:p>
          <a:p>
            <a:r>
              <a:rPr lang="en-US" sz="2000" dirty="0"/>
              <a:t>Meet case managers day of visit</a:t>
            </a:r>
          </a:p>
          <a:p>
            <a:r>
              <a:rPr lang="en-US" sz="2000" dirty="0"/>
              <a:t>Return to workplace safely as soon as possible with appropriate restrictions when necessary</a:t>
            </a:r>
          </a:p>
          <a:p>
            <a:r>
              <a:rPr lang="en-US" sz="2000" dirty="0"/>
              <a:t>Follow up q 3-4 weeks until MMI</a:t>
            </a:r>
          </a:p>
          <a:p>
            <a:endParaRPr lang="en-US" sz="2000" dirty="0"/>
          </a:p>
          <a:p>
            <a:endParaRPr lang="en-US" sz="2000" dirty="0"/>
          </a:p>
          <a:p>
            <a:endParaRPr lang="en-US" sz="2000" dirty="0"/>
          </a:p>
          <a:p>
            <a:pPr marL="457200" lvl="1"/>
            <a:endParaRPr lang="en-US" sz="2000" dirty="0"/>
          </a:p>
        </p:txBody>
      </p:sp>
      <p:pic>
        <p:nvPicPr>
          <p:cNvPr id="5" name="Picture 4" descr="A group of people in white coats&#10;&#10;Description automatically generated">
            <a:extLst>
              <a:ext uri="{FF2B5EF4-FFF2-40B4-BE49-F238E27FC236}">
                <a16:creationId xmlns:a16="http://schemas.microsoft.com/office/drawing/2014/main" id="{0FAD1EDF-FDA8-0AED-6823-3A4BDBB167DB}"/>
              </a:ext>
            </a:extLst>
          </p:cNvPr>
          <p:cNvPicPr>
            <a:picLocks noChangeAspect="1"/>
          </p:cNvPicPr>
          <p:nvPr/>
        </p:nvPicPr>
        <p:blipFill>
          <a:blip r:embed="rId2"/>
          <a:srcRect t="5344" r="3" b="3046"/>
          <a:stretch/>
        </p:blipFill>
        <p:spPr>
          <a:xfrm>
            <a:off x="6246953" y="774285"/>
            <a:ext cx="5004746" cy="3060480"/>
          </a:xfrm>
          <a:prstGeom prst="rect">
            <a:avLst/>
          </a:prstGeom>
        </p:spPr>
      </p:pic>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sz="half" idx="1"/>
          </p:nvPr>
        </p:nvPicPr>
        <p:blipFill>
          <a:blip r:embed="rId3"/>
          <a:srcRect l="1196" r="10088" b="-3"/>
          <a:stretch/>
        </p:blipFill>
        <p:spPr>
          <a:xfrm>
            <a:off x="7072604" y="3956065"/>
            <a:ext cx="3479286" cy="2127650"/>
          </a:xfrm>
          <a:prstGeom prst="rect">
            <a:avLst/>
          </a:prstGeom>
        </p:spPr>
      </p:pic>
    </p:spTree>
    <p:extLst>
      <p:ext uri="{BB962C8B-B14F-4D97-AF65-F5344CB8AC3E}">
        <p14:creationId xmlns:p14="http://schemas.microsoft.com/office/powerpoint/2010/main" val="237229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5" name="Rectangle 3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a:xfrm>
            <a:off x="1055714" y="656795"/>
            <a:ext cx="5040285" cy="1169585"/>
          </a:xfrm>
        </p:spPr>
        <p:txBody>
          <a:bodyPr vert="horz" lIns="91440" tIns="45720" rIns="91440" bIns="45720" rtlCol="0" anchor="b">
            <a:normAutofit/>
          </a:bodyPr>
          <a:lstStyle/>
          <a:p>
            <a:r>
              <a:rPr lang="en-US" sz="2800" b="1" dirty="0"/>
              <a:t>A </a:t>
            </a:r>
            <a:r>
              <a:rPr lang="en-US" sz="2800" b="1" dirty="0">
                <a:highlight>
                  <a:srgbClr val="FFFF00"/>
                </a:highlight>
              </a:rPr>
              <a:t>Novel</a:t>
            </a:r>
            <a:r>
              <a:rPr lang="en-US" sz="2800" b="1" dirty="0"/>
              <a:t> Approach to the Brain and Spine Injured Worker</a:t>
            </a:r>
          </a:p>
        </p:txBody>
      </p:sp>
      <p:sp>
        <p:nvSpPr>
          <p:cNvPr id="40" name="Rectangle 3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8DADC1-6133-1355-7BFB-FFD77B4B7481}"/>
              </a:ext>
            </a:extLst>
          </p:cNvPr>
          <p:cNvSpPr>
            <a:spLocks noGrp="1"/>
          </p:cNvSpPr>
          <p:nvPr>
            <p:ph sz="half" idx="2"/>
          </p:nvPr>
        </p:nvSpPr>
        <p:spPr>
          <a:xfrm>
            <a:off x="1004451" y="2984121"/>
            <a:ext cx="5040285" cy="3632493"/>
          </a:xfrm>
        </p:spPr>
        <p:txBody>
          <a:bodyPr vert="horz" lIns="91440" tIns="45720" rIns="91440" bIns="45720" rtlCol="0" anchor="ctr">
            <a:normAutofit fontScale="92500" lnSpcReduction="10000"/>
          </a:bodyPr>
          <a:lstStyle/>
          <a:p>
            <a:r>
              <a:rPr lang="en-US" sz="1600" dirty="0"/>
              <a:t>8 Neurosurgeons, 1 Ortho Spine Surgeon</a:t>
            </a:r>
          </a:p>
          <a:p>
            <a:pPr lvl="1"/>
            <a:r>
              <a:rPr lang="en-US" sz="1600" dirty="0"/>
              <a:t>Diverse Training Backgrounds</a:t>
            </a:r>
          </a:p>
          <a:p>
            <a:pPr lvl="1"/>
            <a:r>
              <a:rPr lang="en-US" sz="1600" dirty="0"/>
              <a:t>Diverse Experiences</a:t>
            </a:r>
          </a:p>
          <a:p>
            <a:pPr lvl="1"/>
            <a:r>
              <a:rPr lang="en-US" sz="1600" dirty="0"/>
              <a:t>Extensive Collective Experience – 132 years!</a:t>
            </a:r>
          </a:p>
          <a:p>
            <a:pPr lvl="1"/>
            <a:r>
              <a:rPr lang="en-US" sz="1600" dirty="0"/>
              <a:t>Clinic and OR collaboration</a:t>
            </a:r>
          </a:p>
          <a:p>
            <a:pPr lvl="1"/>
            <a:endParaRPr lang="en-US" sz="1600" dirty="0"/>
          </a:p>
          <a:p>
            <a:r>
              <a:rPr lang="en-US" sz="1600" dirty="0"/>
              <a:t>Dedicated Clinic Time slots </a:t>
            </a:r>
          </a:p>
          <a:p>
            <a:pPr lvl="1"/>
            <a:r>
              <a:rPr lang="en-US" sz="1600" dirty="0"/>
              <a:t>2 per MD per week</a:t>
            </a:r>
          </a:p>
          <a:p>
            <a:pPr lvl="1"/>
            <a:r>
              <a:rPr lang="en-US" sz="1600" dirty="0"/>
              <a:t>18 slots per group per week</a:t>
            </a:r>
          </a:p>
          <a:p>
            <a:pPr lvl="1"/>
            <a:endParaRPr lang="en-US" sz="1600" dirty="0"/>
          </a:p>
          <a:p>
            <a:r>
              <a:rPr lang="en-US" sz="1600" dirty="0"/>
              <a:t>Dedicated WC Manager – Katie</a:t>
            </a:r>
          </a:p>
          <a:p>
            <a:endParaRPr lang="en-US" sz="1600" dirty="0"/>
          </a:p>
          <a:p>
            <a:r>
              <a:rPr lang="en-US" sz="1600" dirty="0"/>
              <a:t>Dedicated Medical Legal Manager – Bryce</a:t>
            </a:r>
          </a:p>
          <a:p>
            <a:endParaRPr lang="en-US" sz="1400" dirty="0"/>
          </a:p>
          <a:p>
            <a:endParaRPr lang="en-US" sz="1400" dirty="0"/>
          </a:p>
          <a:p>
            <a:pPr marL="457200" lvl="1"/>
            <a:endParaRPr lang="en-US" sz="1400" dirty="0"/>
          </a:p>
        </p:txBody>
      </p:sp>
      <p:pic>
        <p:nvPicPr>
          <p:cNvPr id="5" name="Picture 4" descr="A group of people in white coats&#10;&#10;Description automatically generated">
            <a:extLst>
              <a:ext uri="{FF2B5EF4-FFF2-40B4-BE49-F238E27FC236}">
                <a16:creationId xmlns:a16="http://schemas.microsoft.com/office/drawing/2014/main" id="{0FAD1EDF-FDA8-0AED-6823-3A4BDBB167DB}"/>
              </a:ext>
            </a:extLst>
          </p:cNvPr>
          <p:cNvPicPr>
            <a:picLocks noChangeAspect="1"/>
          </p:cNvPicPr>
          <p:nvPr/>
        </p:nvPicPr>
        <p:blipFill>
          <a:blip r:embed="rId2"/>
          <a:srcRect t="5344" r="3" b="3046"/>
          <a:stretch/>
        </p:blipFill>
        <p:spPr>
          <a:xfrm>
            <a:off x="6147266" y="774285"/>
            <a:ext cx="5104433" cy="3121440"/>
          </a:xfrm>
          <a:prstGeom prst="rect">
            <a:avLst/>
          </a:prstGeom>
        </p:spPr>
      </p:pic>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sz="half" idx="1"/>
          </p:nvPr>
        </p:nvPicPr>
        <p:blipFill>
          <a:blip r:embed="rId3"/>
          <a:srcRect l="1196" r="10088" b="-3"/>
          <a:stretch/>
        </p:blipFill>
        <p:spPr>
          <a:xfrm>
            <a:off x="7049187" y="4016247"/>
            <a:ext cx="3255351" cy="1990710"/>
          </a:xfrm>
          <a:prstGeom prst="rect">
            <a:avLst/>
          </a:prstGeom>
        </p:spPr>
      </p:pic>
    </p:spTree>
    <p:extLst>
      <p:ext uri="{BB962C8B-B14F-4D97-AF65-F5344CB8AC3E}">
        <p14:creationId xmlns:p14="http://schemas.microsoft.com/office/powerpoint/2010/main" val="111153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FCAB-3E91-DF6F-5CE7-B0FB5AEC99F8}"/>
              </a:ext>
            </a:extLst>
          </p:cNvPr>
          <p:cNvSpPr>
            <a:spLocks noGrp="1"/>
          </p:cNvSpPr>
          <p:nvPr>
            <p:ph type="title"/>
          </p:nvPr>
        </p:nvSpPr>
        <p:spPr/>
        <p:txBody>
          <a:bodyPr/>
          <a:lstStyle/>
          <a:p>
            <a:r>
              <a:rPr lang="en-US" dirty="0"/>
              <a:t>Michael F. Boland, MD </a:t>
            </a:r>
          </a:p>
        </p:txBody>
      </p:sp>
      <p:pic>
        <p:nvPicPr>
          <p:cNvPr id="4" name="Content Placeholder 3" descr="A logo with blue and grey text&#10;&#10;Description automatically generated">
            <a:extLst>
              <a:ext uri="{FF2B5EF4-FFF2-40B4-BE49-F238E27FC236}">
                <a16:creationId xmlns:a16="http://schemas.microsoft.com/office/drawing/2014/main" id="{75534EC0-96C8-E9C5-C1AD-F522639B40C7}"/>
              </a:ext>
            </a:extLst>
          </p:cNvPr>
          <p:cNvPicPr>
            <a:picLocks noGrp="1" noChangeAspect="1"/>
          </p:cNvPicPr>
          <p:nvPr>
            <p:ph idx="1"/>
          </p:nvPr>
        </p:nvPicPr>
        <p:blipFill>
          <a:blip r:embed="rId2"/>
          <a:stretch>
            <a:fillRect/>
          </a:stretch>
        </p:blipFill>
        <p:spPr>
          <a:xfrm>
            <a:off x="9515231" y="5355407"/>
            <a:ext cx="2237154" cy="1219005"/>
          </a:xfrm>
        </p:spPr>
      </p:pic>
      <p:pic>
        <p:nvPicPr>
          <p:cNvPr id="3" name="Picture 2" descr="Dr. Boland">
            <a:extLst>
              <a:ext uri="{FF2B5EF4-FFF2-40B4-BE49-F238E27FC236}">
                <a16:creationId xmlns:a16="http://schemas.microsoft.com/office/drawing/2014/main" id="{B1782532-7E05-0D68-2E94-538BF000D1D7}"/>
              </a:ext>
            </a:extLst>
          </p:cNvPr>
          <p:cNvPicPr>
            <a:picLocks noChangeAspect="1"/>
          </p:cNvPicPr>
          <p:nvPr/>
        </p:nvPicPr>
        <p:blipFill>
          <a:blip r:embed="rId3"/>
          <a:stretch>
            <a:fillRect/>
          </a:stretch>
        </p:blipFill>
        <p:spPr>
          <a:xfrm>
            <a:off x="838200" y="1727646"/>
            <a:ext cx="2743200" cy="3714292"/>
          </a:xfrm>
          <a:prstGeom prst="rect">
            <a:avLst/>
          </a:prstGeom>
        </p:spPr>
      </p:pic>
      <p:sp>
        <p:nvSpPr>
          <p:cNvPr id="6" name="TextBox 5">
            <a:extLst>
              <a:ext uri="{FF2B5EF4-FFF2-40B4-BE49-F238E27FC236}">
                <a16:creationId xmlns:a16="http://schemas.microsoft.com/office/drawing/2014/main" id="{49A81FA4-CF2E-4F13-81A5-BE1FB269B602}"/>
              </a:ext>
            </a:extLst>
          </p:cNvPr>
          <p:cNvSpPr txBox="1"/>
          <p:nvPr/>
        </p:nvSpPr>
        <p:spPr>
          <a:xfrm>
            <a:off x="3841058" y="1523006"/>
            <a:ext cx="7323666"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US" sz="2000" dirty="0"/>
              <a:t>College: Benedictine College</a:t>
            </a:r>
          </a:p>
          <a:p>
            <a:pPr marL="285750" indent="-285750">
              <a:lnSpc>
                <a:spcPct val="150000"/>
              </a:lnSpc>
              <a:buFont typeface="Arial" panose="020B0604020202020204" pitchFamily="34" charset="0"/>
              <a:buChar char="•"/>
            </a:pPr>
            <a:r>
              <a:rPr lang="en-US" sz="2000" dirty="0"/>
              <a:t>Medical School: University of Missouri – Columbia</a:t>
            </a:r>
          </a:p>
          <a:p>
            <a:pPr marL="285750" indent="-285750">
              <a:lnSpc>
                <a:spcPct val="150000"/>
              </a:lnSpc>
              <a:buFont typeface="Arial" panose="020B0604020202020204" pitchFamily="34" charset="0"/>
              <a:buChar char="•"/>
            </a:pPr>
            <a:r>
              <a:rPr lang="en-US" sz="2000" dirty="0"/>
              <a:t>Residency: University of Michigan</a:t>
            </a:r>
          </a:p>
          <a:p>
            <a:pPr marL="285750" indent="-285750">
              <a:lnSpc>
                <a:spcPct val="150000"/>
              </a:lnSpc>
              <a:buFont typeface="Arial" panose="020B0604020202020204" pitchFamily="34" charset="0"/>
              <a:buChar char="•"/>
            </a:pPr>
            <a:r>
              <a:rPr lang="en-US" sz="2000" dirty="0"/>
              <a:t>Former Chief Neurosurgery – MBMC</a:t>
            </a:r>
          </a:p>
          <a:p>
            <a:pPr marL="285750" indent="-285750">
              <a:lnSpc>
                <a:spcPct val="150000"/>
              </a:lnSpc>
              <a:buFont typeface="Arial" panose="020B0604020202020204" pitchFamily="34" charset="0"/>
              <a:buChar char="•"/>
            </a:pPr>
            <a:r>
              <a:rPr lang="en-US" sz="2000" dirty="0"/>
              <a:t>Former Chief Neurosurgery – St. Luke’s Hospital</a:t>
            </a:r>
          </a:p>
          <a:p>
            <a:pPr marL="285750" indent="-285750">
              <a:lnSpc>
                <a:spcPct val="150000"/>
              </a:lnSpc>
              <a:buFont typeface="Arial" panose="020B0604020202020204" pitchFamily="34" charset="0"/>
              <a:buChar char="•"/>
            </a:pPr>
            <a:r>
              <a:rPr lang="en-US" sz="2000" dirty="0"/>
              <a:t>Former Chief Surgery – St. Luke’s Hospital</a:t>
            </a:r>
          </a:p>
          <a:p>
            <a:pPr marL="285750" indent="-285750">
              <a:lnSpc>
                <a:spcPct val="150000"/>
              </a:lnSpc>
              <a:buFont typeface="Arial" panose="020B0604020202020204" pitchFamily="34" charset="0"/>
              <a:buChar char="•"/>
            </a:pPr>
            <a:r>
              <a:rPr lang="en-US" sz="2000" dirty="0"/>
              <a:t>Current VP Neurosurgical Society of America</a:t>
            </a:r>
          </a:p>
          <a:p>
            <a:pPr marL="285750" indent="-285750">
              <a:lnSpc>
                <a:spcPct val="150000"/>
              </a:lnSpc>
              <a:buFont typeface="Arial" panose="020B0604020202020204" pitchFamily="34" charset="0"/>
              <a:buChar char="•"/>
            </a:pPr>
            <a:r>
              <a:rPr lang="en-US" sz="2000" dirty="0"/>
              <a:t>General Neurosurgery – Brain and Spine</a:t>
            </a:r>
          </a:p>
          <a:p>
            <a:pPr marL="285750" indent="-285750">
              <a:lnSpc>
                <a:spcPct val="150000"/>
              </a:lnSpc>
              <a:buFont typeface="Arial" panose="020B0604020202020204" pitchFamily="34" charset="0"/>
              <a:buChar char="•"/>
            </a:pPr>
            <a:r>
              <a:rPr lang="en-US" sz="2000" dirty="0"/>
              <a:t>St. Louis Native</a:t>
            </a:r>
          </a:p>
          <a:p>
            <a:pPr marL="285750" indent="-285750">
              <a:lnSpc>
                <a:spcPct val="150000"/>
              </a:lnSpc>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3819938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431</TotalTime>
  <Words>1797</Words>
  <Application>Microsoft Office PowerPoint</Application>
  <PresentationFormat>Widescreen</PresentationFormat>
  <Paragraphs>307</Paragraphs>
  <Slides>53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Aptos</vt:lpstr>
      <vt:lpstr>Aptos Display</vt:lpstr>
      <vt:lpstr>Arial</vt:lpstr>
      <vt:lpstr>Ubuntu</vt:lpstr>
      <vt:lpstr>-webkit-standard</vt:lpstr>
      <vt:lpstr>office theme</vt:lpstr>
      <vt:lpstr>PowerPoint Presentation</vt:lpstr>
      <vt:lpstr>A Novel Approach to the Brain and Spine Injured Worker</vt:lpstr>
      <vt:lpstr>A Novel Approach to the Brain and Spine Injured Worker</vt:lpstr>
      <vt:lpstr>A  History of Integrity and Quality</vt:lpstr>
      <vt:lpstr>A History of Integrity and Quality</vt:lpstr>
      <vt:lpstr>A Novel Approach to the Brain and Spine Injured Worker</vt:lpstr>
      <vt:lpstr>A Novel Approach to the Brain and Spine Injured Worker</vt:lpstr>
      <vt:lpstr>A Novel Approach to the Brain and Spine Injured Worker</vt:lpstr>
      <vt:lpstr>Michael F. Boland, MD </vt:lpstr>
      <vt:lpstr>Michael N. Polinsky, MD </vt:lpstr>
      <vt:lpstr>Neill M. Wright, MD </vt:lpstr>
      <vt:lpstr>Scott H. Purvines, MD </vt:lpstr>
      <vt:lpstr>Sarah J. Fouke, MD </vt:lpstr>
      <vt:lpstr>Stephen J. Johans, MD </vt:lpstr>
      <vt:lpstr>Brendan M. Fong, MD </vt:lpstr>
      <vt:lpstr>Sarah S. Travers, MD </vt:lpstr>
      <vt:lpstr>Michael J. Reiter, MD </vt:lpstr>
      <vt:lpstr>Katie Brickey Director of Workers Compensation</vt:lpstr>
      <vt:lpstr>Bryce Edwards Operations Analyst</vt:lpstr>
      <vt:lpstr>PowerPoint Presentation</vt:lpstr>
      <vt:lpstr>The Lumbar Spine</vt:lpstr>
      <vt:lpstr>PowerPoint Presentation</vt:lpstr>
      <vt:lpstr>PowerPoint Presentation</vt:lpstr>
      <vt:lpstr>PowerPoint Presentation</vt:lpstr>
      <vt:lpstr>Degenerative Disc and Facet Disease </vt:lpstr>
      <vt:lpstr>Terms</vt:lpstr>
      <vt:lpstr>Stenosis </vt:lpstr>
      <vt:lpstr>PowerPoint Presentation</vt:lpstr>
      <vt:lpstr>Spondylolisthesis </vt:lpstr>
      <vt:lpstr>PowerPoint Presentation</vt:lpstr>
      <vt:lpstr>Spondylolysis </vt:lpstr>
      <vt:lpstr>PowerPoint Presentation</vt:lpstr>
      <vt:lpstr>Spondylitis </vt:lpstr>
      <vt:lpstr>Symptoms from Stenosis</vt:lpstr>
      <vt:lpstr>What is Causing your Shooting Leg Pain? </vt:lpstr>
      <vt:lpstr>What is Causing your Shooting Leg Pain? </vt:lpstr>
      <vt:lpstr>Symptoms related to a work injury?</vt:lpstr>
      <vt:lpstr>Treatment</vt:lpstr>
      <vt:lpstr>Surgery</vt:lpstr>
      <vt:lpstr>Interbody Approaches </vt:lpstr>
      <vt:lpstr>Interbody Approaches </vt:lpstr>
      <vt:lpstr>Cervical disc arthroplasty</vt:lpstr>
      <vt:lpstr>My Treatment</vt:lpstr>
      <vt:lpstr>Why Workers’ Compensation?</vt:lpstr>
      <vt:lpstr>Why Workers’ Compensation?</vt:lpstr>
      <vt:lpstr>Worst Nightmare, yet Common Situation</vt:lpstr>
      <vt:lpstr>Posterior Lateral Fusion</vt:lpstr>
      <vt:lpstr>Interbody Fusion</vt:lpstr>
      <vt:lpstr>Adjacent Level Disease</vt:lpstr>
      <vt:lpstr>Marching Up  </vt:lpstr>
      <vt:lpstr>How to Send Patients to us?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Murray</dc:creator>
  <cp:lastModifiedBy>Lange, Katherine</cp:lastModifiedBy>
  <cp:revision>174</cp:revision>
  <dcterms:created xsi:type="dcterms:W3CDTF">2024-08-15T17:52:12Z</dcterms:created>
  <dcterms:modified xsi:type="dcterms:W3CDTF">2024-08-20T17:51:09Z</dcterms:modified>
</cp:coreProperties>
</file>