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8"/>
  </p:notesMasterIdLst>
  <p:sldIdLst>
    <p:sldId id="256" r:id="rId2"/>
    <p:sldId id="259" r:id="rId3"/>
    <p:sldId id="257" r:id="rId4"/>
    <p:sldId id="263" r:id="rId5"/>
    <p:sldId id="267" r:id="rId6"/>
    <p:sldId id="268" r:id="rId7"/>
    <p:sldId id="258" r:id="rId8"/>
    <p:sldId id="264" r:id="rId9"/>
    <p:sldId id="260" r:id="rId10"/>
    <p:sldId id="261" r:id="rId11"/>
    <p:sldId id="271" r:id="rId12"/>
    <p:sldId id="262" r:id="rId13"/>
    <p:sldId id="279" r:id="rId14"/>
    <p:sldId id="277" r:id="rId15"/>
    <p:sldId id="275" r:id="rId16"/>
    <p:sldId id="276" r:id="rId17"/>
    <p:sldId id="278" r:id="rId18"/>
    <p:sldId id="280" r:id="rId19"/>
    <p:sldId id="265" r:id="rId20"/>
    <p:sldId id="281" r:id="rId21"/>
    <p:sldId id="282" r:id="rId22"/>
    <p:sldId id="269" r:id="rId23"/>
    <p:sldId id="270" r:id="rId24"/>
    <p:sldId id="285" r:id="rId25"/>
    <p:sldId id="283" r:id="rId26"/>
    <p:sldId id="28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0632" autoAdjust="0"/>
  </p:normalViewPr>
  <p:slideViewPr>
    <p:cSldViewPr snapToGrid="0">
      <p:cViewPr varScale="1">
        <p:scale>
          <a:sx n="79" d="100"/>
          <a:sy n="79" d="100"/>
        </p:scale>
        <p:origin x="114"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1AE87-D04C-4B15-87A0-C1F2DCA64E0E}" type="datetimeFigureOut">
              <a:rPr lang="en-US" smtClean="0"/>
              <a:t>8/21/2024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63C721-F4FF-4674-8894-1F2379E4DC4F}" type="slidenum">
              <a:rPr lang="en-US" smtClean="0"/>
              <a:t>‹#›</a:t>
            </a:fld>
            <a:endParaRPr lang="en-US" dirty="0"/>
          </a:p>
        </p:txBody>
      </p:sp>
    </p:spTree>
    <p:extLst>
      <p:ext uri="{BB962C8B-B14F-4D97-AF65-F5344CB8AC3E}">
        <p14:creationId xmlns:p14="http://schemas.microsoft.com/office/powerpoint/2010/main" val="3475168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63C721-F4FF-4674-8894-1F2379E4DC4F}" type="slidenum">
              <a:rPr lang="en-US" smtClean="0"/>
              <a:t>1</a:t>
            </a:fld>
            <a:endParaRPr lang="en-US" dirty="0"/>
          </a:p>
        </p:txBody>
      </p:sp>
    </p:spTree>
    <p:extLst>
      <p:ext uri="{BB962C8B-B14F-4D97-AF65-F5344CB8AC3E}">
        <p14:creationId xmlns:p14="http://schemas.microsoft.com/office/powerpoint/2010/main" val="654606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63C721-F4FF-4674-8894-1F2379E4DC4F}" type="slidenum">
              <a:rPr lang="en-US" smtClean="0"/>
              <a:t>2</a:t>
            </a:fld>
            <a:endParaRPr lang="en-US" dirty="0"/>
          </a:p>
        </p:txBody>
      </p:sp>
    </p:spTree>
    <p:extLst>
      <p:ext uri="{BB962C8B-B14F-4D97-AF65-F5344CB8AC3E}">
        <p14:creationId xmlns:p14="http://schemas.microsoft.com/office/powerpoint/2010/main" val="1142628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63C721-F4FF-4674-8894-1F2379E4DC4F}" type="slidenum">
              <a:rPr lang="en-US" smtClean="0"/>
              <a:t>8</a:t>
            </a:fld>
            <a:endParaRPr lang="en-US" dirty="0"/>
          </a:p>
        </p:txBody>
      </p:sp>
    </p:spTree>
    <p:extLst>
      <p:ext uri="{BB962C8B-B14F-4D97-AF65-F5344CB8AC3E}">
        <p14:creationId xmlns:p14="http://schemas.microsoft.com/office/powerpoint/2010/main" val="4100021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8/21/2024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8/21/2024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revisor.mo.gov/main/OneSection.aspx?section=67.145"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hyperlink" Target="https://revisor.mo.gov/main/OneSection.aspx?section=67.145" TargetMode="Externa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3" Type="http://schemas.openxmlformats.org/officeDocument/2006/relationships/hyperlink" Target="mailto:Phone-636-429-9LAW/Email-niki@mslf-stl.com" TargetMode="External"/><Relationship Id="rId2" Type="http://schemas.openxmlformats.org/officeDocument/2006/relationships/hyperlink" Target="mailto:Phone-573-777-4488/Email-Jared.vessel@vbmlaw.com" TargetMode="Externa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3" Type="http://schemas.openxmlformats.org/officeDocument/2006/relationships/hyperlink" Target="mailto:Phone-314-930-5800/Email-dcunningham@stlouiscountymo.gov" TargetMode="External"/><Relationship Id="rId2" Type="http://schemas.openxmlformats.org/officeDocument/2006/relationships/hyperlink" Target="mailto:Phone-314-315-8111/Email-jill@bollwerklaw.com" TargetMode="Externa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revisor.mo.gov/main/OneSection.aspx?section=287.067"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B3655-FE0C-B864-46D5-D07A6D6C5FAB}"/>
              </a:ext>
            </a:extLst>
          </p:cNvPr>
          <p:cNvSpPr>
            <a:spLocks noGrp="1"/>
          </p:cNvSpPr>
          <p:nvPr>
            <p:ph type="ctrTitle"/>
          </p:nvPr>
        </p:nvSpPr>
        <p:spPr>
          <a:xfrm>
            <a:off x="1191986" y="2404534"/>
            <a:ext cx="8082017" cy="2624666"/>
          </a:xfrm>
        </p:spPr>
        <p:txBody>
          <a:bodyPr/>
          <a:lstStyle/>
          <a:p>
            <a:r>
              <a:rPr lang="en-US" dirty="0"/>
              <a:t>PTSD-Legal versus Medical Perspective-</a:t>
            </a:r>
            <a:br>
              <a:rPr lang="en-US" dirty="0"/>
            </a:br>
            <a:r>
              <a:rPr lang="en-US" dirty="0"/>
              <a:t>A Round Table discussion of Implications of Old and New Statute</a:t>
            </a:r>
          </a:p>
        </p:txBody>
      </p:sp>
      <p:sp>
        <p:nvSpPr>
          <p:cNvPr id="3" name="Subtitle 2">
            <a:extLst>
              <a:ext uri="{FF2B5EF4-FFF2-40B4-BE49-F238E27FC236}">
                <a16:creationId xmlns:a16="http://schemas.microsoft.com/office/drawing/2014/main" id="{8E50B069-5130-86B1-E59B-AC3D95A57700}"/>
              </a:ext>
            </a:extLst>
          </p:cNvPr>
          <p:cNvSpPr>
            <a:spLocks noGrp="1"/>
          </p:cNvSpPr>
          <p:nvPr>
            <p:ph type="subTitle" idx="1"/>
          </p:nvPr>
        </p:nvSpPr>
        <p:spPr>
          <a:xfrm>
            <a:off x="1404882" y="767443"/>
            <a:ext cx="8082018" cy="4833257"/>
          </a:xfrm>
        </p:spPr>
        <p:txBody>
          <a:bodyPr/>
          <a:lstStyle/>
          <a:p>
            <a:endParaRPr lang="en-US" dirty="0"/>
          </a:p>
          <a:p>
            <a:endParaRPr lang="en-US" dirty="0"/>
          </a:p>
          <a:p>
            <a:endParaRPr lang="en-US" dirty="0"/>
          </a:p>
          <a:p>
            <a:endParaRPr lang="en-US" dirty="0"/>
          </a:p>
          <a:p>
            <a:endParaRPr lang="en-US" dirty="0"/>
          </a:p>
          <a:p>
            <a:endParaRPr lang="en-US" dirty="0"/>
          </a:p>
        </p:txBody>
      </p:sp>
      <p:pic>
        <p:nvPicPr>
          <p:cNvPr id="5" name="Graphic 4" descr="Scales of justice with solid fill">
            <a:extLst>
              <a:ext uri="{FF2B5EF4-FFF2-40B4-BE49-F238E27FC236}">
                <a16:creationId xmlns:a16="http://schemas.microsoft.com/office/drawing/2014/main" id="{58EA5060-081C-5A3C-ED38-5B0E898BA83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27587" y="95839"/>
            <a:ext cx="1764617" cy="2624667"/>
          </a:xfrm>
          <a:prstGeom prst="rect">
            <a:avLst/>
          </a:prstGeom>
        </p:spPr>
      </p:pic>
      <p:pic>
        <p:nvPicPr>
          <p:cNvPr id="9" name="Graphic 8" descr="Stethoscope with solid fill">
            <a:extLst>
              <a:ext uri="{FF2B5EF4-FFF2-40B4-BE49-F238E27FC236}">
                <a16:creationId xmlns:a16="http://schemas.microsoft.com/office/drawing/2014/main" id="{7DFB3FD5-2019-75C2-F2B9-FA2C20187F5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44010" y="3686514"/>
            <a:ext cx="2373987" cy="2468431"/>
          </a:xfrm>
          <a:prstGeom prst="rect">
            <a:avLst/>
          </a:prstGeom>
        </p:spPr>
      </p:pic>
    </p:spTree>
    <p:extLst>
      <p:ext uri="{BB962C8B-B14F-4D97-AF65-F5344CB8AC3E}">
        <p14:creationId xmlns:p14="http://schemas.microsoft.com/office/powerpoint/2010/main" val="4153320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843280" cy="5666740"/>
          </a:xfrm>
          <a:custGeom>
            <a:avLst/>
            <a:gdLst/>
            <a:ahLst/>
            <a:cxnLst/>
            <a:rect l="l" t="t" r="r" b="b"/>
            <a:pathLst>
              <a:path w="843280" h="5666740">
                <a:moveTo>
                  <a:pt x="842772" y="0"/>
                </a:moveTo>
                <a:lnTo>
                  <a:pt x="0" y="0"/>
                </a:lnTo>
                <a:lnTo>
                  <a:pt x="0" y="5666232"/>
                </a:lnTo>
                <a:lnTo>
                  <a:pt x="842772" y="0"/>
                </a:lnTo>
                <a:close/>
              </a:path>
            </a:pathLst>
          </a:custGeom>
          <a:solidFill>
            <a:srgbClr val="90C225">
              <a:alpha val="85096"/>
            </a:srgbClr>
          </a:solidFill>
        </p:spPr>
        <p:txBody>
          <a:bodyPr wrap="square" lIns="0" tIns="0" rIns="0" bIns="0" rtlCol="0"/>
          <a:lstStyle/>
          <a:p>
            <a:endParaRPr dirty="0"/>
          </a:p>
        </p:txBody>
      </p:sp>
      <p:sp>
        <p:nvSpPr>
          <p:cNvPr id="3" name="object 3"/>
          <p:cNvSpPr txBox="1">
            <a:spLocks noGrp="1"/>
          </p:cNvSpPr>
          <p:nvPr>
            <p:ph type="title"/>
          </p:nvPr>
        </p:nvSpPr>
        <p:spPr>
          <a:xfrm>
            <a:off x="1259174" y="-129540"/>
            <a:ext cx="8180774" cy="965982"/>
          </a:xfrm>
          <a:prstGeom prst="rect">
            <a:avLst/>
          </a:prstGeom>
        </p:spPr>
        <p:txBody>
          <a:bodyPr vert="horz" wrap="square" lIns="0" tIns="408000" rIns="0" bIns="0" rtlCol="0">
            <a:spAutoFit/>
          </a:bodyPr>
          <a:lstStyle/>
          <a:p>
            <a:pPr marL="1980564">
              <a:lnSpc>
                <a:spcPct val="100000"/>
              </a:lnSpc>
              <a:spcBef>
                <a:spcPts val="100"/>
              </a:spcBef>
            </a:pPr>
            <a:r>
              <a:rPr dirty="0"/>
              <a:t>Mantia</a:t>
            </a:r>
            <a:r>
              <a:rPr spc="-50" dirty="0"/>
              <a:t> </a:t>
            </a:r>
            <a:r>
              <a:rPr spc="-20" dirty="0"/>
              <a:t>Case</a:t>
            </a:r>
          </a:p>
        </p:txBody>
      </p:sp>
      <p:sp>
        <p:nvSpPr>
          <p:cNvPr id="4" name="object 4"/>
          <p:cNvSpPr txBox="1"/>
          <p:nvPr/>
        </p:nvSpPr>
        <p:spPr>
          <a:xfrm>
            <a:off x="1016947" y="1104649"/>
            <a:ext cx="8180773" cy="4959691"/>
          </a:xfrm>
          <a:prstGeom prst="rect">
            <a:avLst/>
          </a:prstGeom>
        </p:spPr>
        <p:txBody>
          <a:bodyPr vert="horz" wrap="square" lIns="0" tIns="116205" rIns="0" bIns="0" rtlCol="0">
            <a:spAutoFit/>
          </a:bodyPr>
          <a:lstStyle/>
          <a:p>
            <a:pPr marL="586740">
              <a:lnSpc>
                <a:spcPct val="100000"/>
              </a:lnSpc>
              <a:spcBef>
                <a:spcPts val="915"/>
              </a:spcBef>
            </a:pPr>
            <a:r>
              <a:rPr sz="1500" b="1" i="1" dirty="0">
                <a:latin typeface="Times New Roman"/>
                <a:cs typeface="Times New Roman"/>
              </a:rPr>
              <a:t>Mantia</a:t>
            </a:r>
            <a:r>
              <a:rPr sz="1500" b="1" i="1" spc="315" dirty="0">
                <a:latin typeface="Times New Roman"/>
                <a:cs typeface="Times New Roman"/>
              </a:rPr>
              <a:t> </a:t>
            </a:r>
            <a:r>
              <a:rPr sz="1500" b="1" i="1" dirty="0">
                <a:latin typeface="Times New Roman"/>
                <a:cs typeface="Times New Roman"/>
              </a:rPr>
              <a:t>v.</a:t>
            </a:r>
            <a:r>
              <a:rPr sz="1500" b="1" i="1" spc="345" dirty="0">
                <a:latin typeface="Times New Roman"/>
                <a:cs typeface="Times New Roman"/>
              </a:rPr>
              <a:t> </a:t>
            </a:r>
            <a:r>
              <a:rPr sz="1500" b="1" i="1" dirty="0">
                <a:latin typeface="Times New Roman"/>
                <a:cs typeface="Times New Roman"/>
              </a:rPr>
              <a:t>Missouri</a:t>
            </a:r>
            <a:r>
              <a:rPr sz="1500" b="1" i="1" spc="325" dirty="0">
                <a:latin typeface="Times New Roman"/>
                <a:cs typeface="Times New Roman"/>
              </a:rPr>
              <a:t> </a:t>
            </a:r>
            <a:r>
              <a:rPr sz="1500" b="1" i="1" dirty="0">
                <a:latin typeface="Times New Roman"/>
                <a:cs typeface="Times New Roman"/>
              </a:rPr>
              <a:t>Dep’t</a:t>
            </a:r>
            <a:r>
              <a:rPr sz="1500" b="1" i="1" spc="330" dirty="0">
                <a:latin typeface="Times New Roman"/>
                <a:cs typeface="Times New Roman"/>
              </a:rPr>
              <a:t> </a:t>
            </a:r>
            <a:r>
              <a:rPr sz="1500" b="1" i="1" dirty="0">
                <a:latin typeface="Times New Roman"/>
                <a:cs typeface="Times New Roman"/>
              </a:rPr>
              <a:t>of</a:t>
            </a:r>
            <a:r>
              <a:rPr sz="1500" b="1" i="1" spc="330" dirty="0">
                <a:latin typeface="Times New Roman"/>
                <a:cs typeface="Times New Roman"/>
              </a:rPr>
              <a:t> </a:t>
            </a:r>
            <a:r>
              <a:rPr sz="1500" b="1" i="1" dirty="0">
                <a:latin typeface="Times New Roman"/>
                <a:cs typeface="Times New Roman"/>
              </a:rPr>
              <a:t>Transp</a:t>
            </a:r>
            <a:r>
              <a:rPr sz="1500" b="1" dirty="0">
                <a:latin typeface="Times New Roman"/>
                <a:cs typeface="Times New Roman"/>
              </a:rPr>
              <a:t>.,</a:t>
            </a:r>
            <a:r>
              <a:rPr sz="1500" b="1" spc="325" dirty="0">
                <a:latin typeface="Times New Roman"/>
                <a:cs typeface="Times New Roman"/>
              </a:rPr>
              <a:t> </a:t>
            </a:r>
            <a:r>
              <a:rPr sz="1500" b="1" dirty="0">
                <a:latin typeface="Times New Roman"/>
                <a:cs typeface="Times New Roman"/>
              </a:rPr>
              <a:t>529</a:t>
            </a:r>
            <a:r>
              <a:rPr sz="1500" b="1" spc="320" dirty="0">
                <a:latin typeface="Times New Roman"/>
                <a:cs typeface="Times New Roman"/>
              </a:rPr>
              <a:t> </a:t>
            </a:r>
            <a:r>
              <a:rPr sz="1500" b="1" dirty="0">
                <a:latin typeface="Times New Roman"/>
                <a:cs typeface="Times New Roman"/>
              </a:rPr>
              <a:t>S.W.3d</a:t>
            </a:r>
            <a:r>
              <a:rPr sz="1500" b="1" spc="325" dirty="0">
                <a:latin typeface="Times New Roman"/>
                <a:cs typeface="Times New Roman"/>
              </a:rPr>
              <a:t> </a:t>
            </a:r>
            <a:r>
              <a:rPr sz="1500" b="1" dirty="0">
                <a:latin typeface="Times New Roman"/>
                <a:cs typeface="Times New Roman"/>
              </a:rPr>
              <a:t>804,</a:t>
            </a:r>
            <a:r>
              <a:rPr sz="1500" b="1" spc="325" dirty="0">
                <a:latin typeface="Times New Roman"/>
                <a:cs typeface="Times New Roman"/>
              </a:rPr>
              <a:t> </a:t>
            </a:r>
            <a:r>
              <a:rPr sz="1500" b="1" dirty="0">
                <a:latin typeface="Times New Roman"/>
                <a:cs typeface="Times New Roman"/>
              </a:rPr>
              <a:t>809</a:t>
            </a:r>
            <a:r>
              <a:rPr sz="1500" b="1" spc="320" dirty="0">
                <a:latin typeface="Times New Roman"/>
                <a:cs typeface="Times New Roman"/>
              </a:rPr>
              <a:t> </a:t>
            </a:r>
            <a:r>
              <a:rPr sz="1500" b="1" dirty="0">
                <a:latin typeface="Times New Roman"/>
                <a:cs typeface="Times New Roman"/>
              </a:rPr>
              <a:t>(Mo.</a:t>
            </a:r>
            <a:r>
              <a:rPr sz="1500" b="1" spc="315" dirty="0">
                <a:latin typeface="Times New Roman"/>
                <a:cs typeface="Times New Roman"/>
              </a:rPr>
              <a:t> </a:t>
            </a:r>
            <a:r>
              <a:rPr sz="1500" b="1" dirty="0">
                <a:latin typeface="Times New Roman"/>
                <a:cs typeface="Times New Roman"/>
              </a:rPr>
              <a:t>banc</a:t>
            </a:r>
            <a:r>
              <a:rPr sz="1500" b="1" spc="-30" dirty="0">
                <a:latin typeface="Times New Roman"/>
                <a:cs typeface="Times New Roman"/>
              </a:rPr>
              <a:t> </a:t>
            </a:r>
            <a:r>
              <a:rPr sz="1500" b="1" spc="-10" dirty="0">
                <a:latin typeface="Times New Roman"/>
                <a:cs typeface="Times New Roman"/>
              </a:rPr>
              <a:t>2017)</a:t>
            </a:r>
            <a:endParaRPr sz="1500" dirty="0">
              <a:latin typeface="Times New Roman"/>
              <a:cs typeface="Times New Roman"/>
            </a:endParaRPr>
          </a:p>
          <a:p>
            <a:pPr marL="12700" marR="5080" algn="just">
              <a:lnSpc>
                <a:spcPct val="90000"/>
              </a:lnSpc>
              <a:spcBef>
                <a:spcPts val="994"/>
              </a:spcBef>
            </a:pPr>
            <a:r>
              <a:rPr sz="1500" dirty="0">
                <a:latin typeface="Times New Roman"/>
                <a:cs typeface="Times New Roman"/>
              </a:rPr>
              <a:t>The</a:t>
            </a:r>
            <a:r>
              <a:rPr sz="1500" spc="140" dirty="0">
                <a:latin typeface="Times New Roman"/>
                <a:cs typeface="Times New Roman"/>
              </a:rPr>
              <a:t> </a:t>
            </a:r>
            <a:r>
              <a:rPr sz="1500" i="1" dirty="0">
                <a:latin typeface="Times New Roman"/>
                <a:cs typeface="Times New Roman"/>
              </a:rPr>
              <a:t>Mantia</a:t>
            </a:r>
            <a:r>
              <a:rPr sz="1500" i="1" spc="150" dirty="0">
                <a:latin typeface="Times New Roman"/>
                <a:cs typeface="Times New Roman"/>
              </a:rPr>
              <a:t> </a:t>
            </a:r>
            <a:r>
              <a:rPr sz="1500" dirty="0">
                <a:latin typeface="Times New Roman"/>
                <a:cs typeface="Times New Roman"/>
              </a:rPr>
              <a:t>court</a:t>
            </a:r>
            <a:r>
              <a:rPr sz="1500" spc="140" dirty="0">
                <a:latin typeface="Times New Roman"/>
                <a:cs typeface="Times New Roman"/>
              </a:rPr>
              <a:t> </a:t>
            </a:r>
            <a:r>
              <a:rPr sz="1500" dirty="0">
                <a:latin typeface="Times New Roman"/>
                <a:cs typeface="Times New Roman"/>
              </a:rPr>
              <a:t>explains</a:t>
            </a:r>
            <a:r>
              <a:rPr sz="1500" spc="150" dirty="0">
                <a:latin typeface="Times New Roman"/>
                <a:cs typeface="Times New Roman"/>
              </a:rPr>
              <a:t> </a:t>
            </a:r>
            <a:r>
              <a:rPr sz="1500" dirty="0">
                <a:latin typeface="Times New Roman"/>
                <a:cs typeface="Times New Roman"/>
              </a:rPr>
              <a:t>what</a:t>
            </a:r>
            <a:r>
              <a:rPr sz="1500" spc="130" dirty="0">
                <a:latin typeface="Times New Roman"/>
                <a:cs typeface="Times New Roman"/>
              </a:rPr>
              <a:t> </a:t>
            </a:r>
            <a:r>
              <a:rPr sz="1500" dirty="0">
                <a:latin typeface="Times New Roman"/>
                <a:cs typeface="Times New Roman"/>
              </a:rPr>
              <a:t>is</a:t>
            </a:r>
            <a:r>
              <a:rPr sz="1500" spc="150" dirty="0">
                <a:latin typeface="Times New Roman"/>
                <a:cs typeface="Times New Roman"/>
              </a:rPr>
              <a:t> </a:t>
            </a:r>
            <a:r>
              <a:rPr sz="1500" dirty="0">
                <a:latin typeface="Times New Roman"/>
                <a:cs typeface="Times New Roman"/>
              </a:rPr>
              <a:t>required</a:t>
            </a:r>
            <a:r>
              <a:rPr sz="1500" spc="150" dirty="0">
                <a:latin typeface="Times New Roman"/>
                <a:cs typeface="Times New Roman"/>
              </a:rPr>
              <a:t> </a:t>
            </a:r>
            <a:r>
              <a:rPr sz="1500" dirty="0">
                <a:latin typeface="Times New Roman"/>
                <a:cs typeface="Times New Roman"/>
              </a:rPr>
              <a:t>for</a:t>
            </a:r>
            <a:r>
              <a:rPr sz="1500" spc="150" dirty="0">
                <a:latin typeface="Times New Roman"/>
                <a:cs typeface="Times New Roman"/>
              </a:rPr>
              <a:t> </a:t>
            </a:r>
            <a:r>
              <a:rPr sz="1500" dirty="0">
                <a:latin typeface="Times New Roman"/>
                <a:cs typeface="Times New Roman"/>
              </a:rPr>
              <a:t>work</a:t>
            </a:r>
            <a:r>
              <a:rPr sz="1500" spc="150" dirty="0">
                <a:latin typeface="Times New Roman"/>
                <a:cs typeface="Times New Roman"/>
              </a:rPr>
              <a:t> </a:t>
            </a:r>
            <a:r>
              <a:rPr sz="1500" dirty="0">
                <a:latin typeface="Times New Roman"/>
                <a:cs typeface="Times New Roman"/>
              </a:rPr>
              <a:t>stress</a:t>
            </a:r>
            <a:r>
              <a:rPr sz="1500" spc="150" dirty="0">
                <a:latin typeface="Times New Roman"/>
                <a:cs typeface="Times New Roman"/>
              </a:rPr>
              <a:t> </a:t>
            </a:r>
            <a:r>
              <a:rPr sz="1500" dirty="0">
                <a:latin typeface="Times New Roman"/>
                <a:cs typeface="Times New Roman"/>
              </a:rPr>
              <a:t>to</a:t>
            </a:r>
            <a:r>
              <a:rPr sz="1500" spc="135" dirty="0">
                <a:latin typeface="Times New Roman"/>
                <a:cs typeface="Times New Roman"/>
              </a:rPr>
              <a:t> </a:t>
            </a:r>
            <a:r>
              <a:rPr sz="1500" dirty="0">
                <a:latin typeface="Times New Roman"/>
                <a:cs typeface="Times New Roman"/>
              </a:rPr>
              <a:t>be</a:t>
            </a:r>
            <a:r>
              <a:rPr sz="1500" spc="140" dirty="0">
                <a:latin typeface="Times New Roman"/>
                <a:cs typeface="Times New Roman"/>
              </a:rPr>
              <a:t> </a:t>
            </a:r>
            <a:r>
              <a:rPr sz="1500" dirty="0">
                <a:latin typeface="Times New Roman"/>
                <a:cs typeface="Times New Roman"/>
              </a:rPr>
              <a:t>considered</a:t>
            </a:r>
            <a:r>
              <a:rPr sz="1500" spc="140" dirty="0">
                <a:latin typeface="Times New Roman"/>
                <a:cs typeface="Times New Roman"/>
              </a:rPr>
              <a:t> </a:t>
            </a:r>
            <a:r>
              <a:rPr sz="1500" dirty="0">
                <a:latin typeface="Times New Roman"/>
                <a:cs typeface="Times New Roman"/>
              </a:rPr>
              <a:t>objectively</a:t>
            </a:r>
            <a:r>
              <a:rPr sz="1500" spc="145" dirty="0">
                <a:latin typeface="Times New Roman"/>
                <a:cs typeface="Times New Roman"/>
              </a:rPr>
              <a:t> </a:t>
            </a:r>
            <a:r>
              <a:rPr sz="1500" spc="-10" dirty="0">
                <a:latin typeface="Times New Roman"/>
                <a:cs typeface="Times New Roman"/>
              </a:rPr>
              <a:t>unusual </a:t>
            </a:r>
            <a:r>
              <a:rPr sz="1500" dirty="0">
                <a:latin typeface="Times New Roman"/>
                <a:cs typeface="Times New Roman"/>
              </a:rPr>
              <a:t>and</a:t>
            </a:r>
            <a:r>
              <a:rPr sz="1500" spc="100" dirty="0">
                <a:latin typeface="Times New Roman"/>
                <a:cs typeface="Times New Roman"/>
              </a:rPr>
              <a:t> </a:t>
            </a:r>
            <a:r>
              <a:rPr sz="1500" dirty="0">
                <a:latin typeface="Times New Roman"/>
                <a:cs typeface="Times New Roman"/>
              </a:rPr>
              <a:t>extraordinary.</a:t>
            </a:r>
            <a:r>
              <a:rPr sz="1500" spc="85" dirty="0">
                <a:latin typeface="Times New Roman"/>
                <a:cs typeface="Times New Roman"/>
              </a:rPr>
              <a:t> </a:t>
            </a:r>
            <a:r>
              <a:rPr sz="1500" dirty="0">
                <a:latin typeface="Times New Roman"/>
                <a:cs typeface="Times New Roman"/>
              </a:rPr>
              <a:t>They</a:t>
            </a:r>
            <a:r>
              <a:rPr sz="1500" spc="95" dirty="0">
                <a:latin typeface="Times New Roman"/>
                <a:cs typeface="Times New Roman"/>
              </a:rPr>
              <a:t> </a:t>
            </a:r>
            <a:r>
              <a:rPr sz="1500" dirty="0">
                <a:latin typeface="Times New Roman"/>
                <a:cs typeface="Times New Roman"/>
              </a:rPr>
              <a:t>note:</a:t>
            </a:r>
            <a:r>
              <a:rPr sz="1500" spc="100" dirty="0">
                <a:latin typeface="Times New Roman"/>
                <a:cs typeface="Times New Roman"/>
              </a:rPr>
              <a:t> </a:t>
            </a:r>
            <a:r>
              <a:rPr sz="1500" dirty="0">
                <a:latin typeface="Times New Roman"/>
                <a:cs typeface="Times New Roman"/>
              </a:rPr>
              <a:t>“Employee</a:t>
            </a:r>
            <a:r>
              <a:rPr sz="1500" spc="95" dirty="0">
                <a:latin typeface="Times New Roman"/>
                <a:cs typeface="Times New Roman"/>
              </a:rPr>
              <a:t> </a:t>
            </a:r>
            <a:r>
              <a:rPr sz="1500" dirty="0">
                <a:latin typeface="Times New Roman"/>
                <a:cs typeface="Times New Roman"/>
              </a:rPr>
              <a:t>need</a:t>
            </a:r>
            <a:r>
              <a:rPr sz="1500" spc="100" dirty="0">
                <a:latin typeface="Times New Roman"/>
                <a:cs typeface="Times New Roman"/>
              </a:rPr>
              <a:t> </a:t>
            </a:r>
            <a:r>
              <a:rPr sz="1500" dirty="0">
                <a:latin typeface="Times New Roman"/>
                <a:cs typeface="Times New Roman"/>
              </a:rPr>
              <a:t>not</a:t>
            </a:r>
            <a:r>
              <a:rPr sz="1500" spc="100" dirty="0">
                <a:latin typeface="Times New Roman"/>
                <a:cs typeface="Times New Roman"/>
              </a:rPr>
              <a:t> </a:t>
            </a:r>
            <a:r>
              <a:rPr sz="1500" dirty="0">
                <a:latin typeface="Times New Roman"/>
                <a:cs typeface="Times New Roman"/>
              </a:rPr>
              <a:t>show</a:t>
            </a:r>
            <a:r>
              <a:rPr sz="1500" spc="95" dirty="0">
                <a:latin typeface="Times New Roman"/>
                <a:cs typeface="Times New Roman"/>
              </a:rPr>
              <a:t> </a:t>
            </a:r>
            <a:r>
              <a:rPr sz="1500" dirty="0">
                <a:latin typeface="Times New Roman"/>
                <a:cs typeface="Times New Roman"/>
              </a:rPr>
              <a:t>the</a:t>
            </a:r>
            <a:r>
              <a:rPr sz="1500" spc="95" dirty="0">
                <a:latin typeface="Times New Roman"/>
                <a:cs typeface="Times New Roman"/>
              </a:rPr>
              <a:t> </a:t>
            </a:r>
            <a:r>
              <a:rPr sz="1500" dirty="0">
                <a:latin typeface="Times New Roman"/>
                <a:cs typeface="Times New Roman"/>
              </a:rPr>
              <a:t>subjective</a:t>
            </a:r>
            <a:r>
              <a:rPr sz="1500" spc="95" dirty="0">
                <a:latin typeface="Times New Roman"/>
                <a:cs typeface="Times New Roman"/>
              </a:rPr>
              <a:t> </a:t>
            </a:r>
            <a:r>
              <a:rPr sz="1500" dirty="0">
                <a:latin typeface="Times New Roman"/>
                <a:cs typeface="Times New Roman"/>
              </a:rPr>
              <a:t>experiences</a:t>
            </a:r>
            <a:r>
              <a:rPr sz="1500" spc="105" dirty="0">
                <a:latin typeface="Times New Roman"/>
                <a:cs typeface="Times New Roman"/>
              </a:rPr>
              <a:t> </a:t>
            </a:r>
            <a:r>
              <a:rPr sz="1500" dirty="0">
                <a:latin typeface="Times New Roman"/>
                <a:cs typeface="Times New Roman"/>
              </a:rPr>
              <a:t>of</a:t>
            </a:r>
            <a:r>
              <a:rPr sz="1500" spc="90" dirty="0">
                <a:latin typeface="Times New Roman"/>
                <a:cs typeface="Times New Roman"/>
              </a:rPr>
              <a:t> </a:t>
            </a:r>
            <a:r>
              <a:rPr sz="1500" dirty="0">
                <a:latin typeface="Times New Roman"/>
                <a:cs typeface="Times New Roman"/>
              </a:rPr>
              <a:t>her</a:t>
            </a:r>
            <a:r>
              <a:rPr sz="1500" spc="105" dirty="0">
                <a:latin typeface="Times New Roman"/>
                <a:cs typeface="Times New Roman"/>
              </a:rPr>
              <a:t> </a:t>
            </a:r>
            <a:r>
              <a:rPr sz="1500" spc="-10" dirty="0">
                <a:latin typeface="Times New Roman"/>
                <a:cs typeface="Times New Roman"/>
              </a:rPr>
              <a:t>fellow </a:t>
            </a:r>
            <a:r>
              <a:rPr sz="1500" dirty="0">
                <a:latin typeface="Times New Roman"/>
                <a:cs typeface="Times New Roman"/>
              </a:rPr>
              <a:t>workers</a:t>
            </a:r>
            <a:r>
              <a:rPr sz="1500" spc="85" dirty="0">
                <a:latin typeface="Times New Roman"/>
                <a:cs typeface="Times New Roman"/>
              </a:rPr>
              <a:t> </a:t>
            </a:r>
            <a:r>
              <a:rPr sz="1500" dirty="0">
                <a:latin typeface="Times New Roman"/>
                <a:cs typeface="Times New Roman"/>
              </a:rPr>
              <a:t>were</a:t>
            </a:r>
            <a:r>
              <a:rPr sz="1500" spc="80" dirty="0">
                <a:latin typeface="Times New Roman"/>
                <a:cs typeface="Times New Roman"/>
              </a:rPr>
              <a:t> </a:t>
            </a:r>
            <a:r>
              <a:rPr sz="1500" dirty="0">
                <a:latin typeface="Times New Roman"/>
                <a:cs typeface="Times New Roman"/>
              </a:rPr>
              <a:t>not</a:t>
            </a:r>
            <a:r>
              <a:rPr sz="1500" spc="75" dirty="0">
                <a:latin typeface="Times New Roman"/>
                <a:cs typeface="Times New Roman"/>
              </a:rPr>
              <a:t> </a:t>
            </a:r>
            <a:r>
              <a:rPr sz="1500" dirty="0">
                <a:latin typeface="Times New Roman"/>
                <a:cs typeface="Times New Roman"/>
              </a:rPr>
              <a:t>as</a:t>
            </a:r>
            <a:r>
              <a:rPr sz="1500" spc="80" dirty="0">
                <a:latin typeface="Times New Roman"/>
                <a:cs typeface="Times New Roman"/>
              </a:rPr>
              <a:t> </a:t>
            </a:r>
            <a:r>
              <a:rPr sz="1500" dirty="0">
                <a:latin typeface="Times New Roman"/>
                <a:cs typeface="Times New Roman"/>
              </a:rPr>
              <a:t>severe</a:t>
            </a:r>
            <a:r>
              <a:rPr sz="1500" spc="75" dirty="0">
                <a:latin typeface="Times New Roman"/>
                <a:cs typeface="Times New Roman"/>
              </a:rPr>
              <a:t> </a:t>
            </a:r>
            <a:r>
              <a:rPr sz="1500" dirty="0">
                <a:latin typeface="Times New Roman"/>
                <a:cs typeface="Times New Roman"/>
              </a:rPr>
              <a:t>as</a:t>
            </a:r>
            <a:r>
              <a:rPr sz="1500" spc="80" dirty="0">
                <a:latin typeface="Times New Roman"/>
                <a:cs typeface="Times New Roman"/>
              </a:rPr>
              <a:t> </a:t>
            </a:r>
            <a:r>
              <a:rPr sz="1500" dirty="0">
                <a:latin typeface="Times New Roman"/>
                <a:cs typeface="Times New Roman"/>
              </a:rPr>
              <a:t>her</a:t>
            </a:r>
            <a:r>
              <a:rPr sz="1500" spc="80" dirty="0">
                <a:latin typeface="Times New Roman"/>
                <a:cs typeface="Times New Roman"/>
              </a:rPr>
              <a:t> </a:t>
            </a:r>
            <a:r>
              <a:rPr sz="1500" dirty="0">
                <a:latin typeface="Times New Roman"/>
                <a:cs typeface="Times New Roman"/>
              </a:rPr>
              <a:t>experiences,</a:t>
            </a:r>
            <a:r>
              <a:rPr sz="1500" spc="85" dirty="0">
                <a:latin typeface="Times New Roman"/>
                <a:cs typeface="Times New Roman"/>
              </a:rPr>
              <a:t> </a:t>
            </a:r>
            <a:r>
              <a:rPr sz="1500" dirty="0">
                <a:latin typeface="Times New Roman"/>
                <a:cs typeface="Times New Roman"/>
              </a:rPr>
              <a:t>but</a:t>
            </a:r>
            <a:r>
              <a:rPr sz="1500" spc="70" dirty="0">
                <a:latin typeface="Times New Roman"/>
                <a:cs typeface="Times New Roman"/>
              </a:rPr>
              <a:t> </a:t>
            </a:r>
            <a:r>
              <a:rPr sz="1500" dirty="0">
                <a:latin typeface="Times New Roman"/>
                <a:cs typeface="Times New Roman"/>
              </a:rPr>
              <a:t>rather,</a:t>
            </a:r>
            <a:r>
              <a:rPr sz="1500" spc="65" dirty="0">
                <a:latin typeface="Times New Roman"/>
                <a:cs typeface="Times New Roman"/>
              </a:rPr>
              <a:t> </a:t>
            </a:r>
            <a:r>
              <a:rPr sz="1500" dirty="0">
                <a:latin typeface="Times New Roman"/>
                <a:cs typeface="Times New Roman"/>
              </a:rPr>
              <a:t>she</a:t>
            </a:r>
            <a:r>
              <a:rPr sz="1500" spc="75" dirty="0">
                <a:latin typeface="Times New Roman"/>
                <a:cs typeface="Times New Roman"/>
              </a:rPr>
              <a:t> </a:t>
            </a:r>
            <a:r>
              <a:rPr sz="1500" dirty="0">
                <a:latin typeface="Times New Roman"/>
                <a:cs typeface="Times New Roman"/>
              </a:rPr>
              <a:t>must</a:t>
            </a:r>
            <a:r>
              <a:rPr sz="1500" spc="80" dirty="0">
                <a:latin typeface="Times New Roman"/>
                <a:cs typeface="Times New Roman"/>
              </a:rPr>
              <a:t> </a:t>
            </a:r>
            <a:r>
              <a:rPr sz="1500" dirty="0">
                <a:latin typeface="Times New Roman"/>
                <a:cs typeface="Times New Roman"/>
              </a:rPr>
              <a:t>demonstrate</a:t>
            </a:r>
            <a:r>
              <a:rPr sz="1500" spc="80" dirty="0">
                <a:latin typeface="Times New Roman"/>
                <a:cs typeface="Times New Roman"/>
              </a:rPr>
              <a:t> </a:t>
            </a:r>
            <a:r>
              <a:rPr sz="1500" dirty="0">
                <a:latin typeface="Times New Roman"/>
                <a:cs typeface="Times New Roman"/>
              </a:rPr>
              <a:t>the</a:t>
            </a:r>
            <a:r>
              <a:rPr sz="1500" spc="75" dirty="0">
                <a:latin typeface="Times New Roman"/>
                <a:cs typeface="Times New Roman"/>
              </a:rPr>
              <a:t> </a:t>
            </a:r>
            <a:r>
              <a:rPr sz="1500" dirty="0">
                <a:latin typeface="Times New Roman"/>
                <a:cs typeface="Times New Roman"/>
              </a:rPr>
              <a:t>actual</a:t>
            </a:r>
            <a:r>
              <a:rPr sz="1500" spc="80" dirty="0">
                <a:latin typeface="Times New Roman"/>
                <a:cs typeface="Times New Roman"/>
              </a:rPr>
              <a:t> </a:t>
            </a:r>
            <a:r>
              <a:rPr sz="1500" spc="-10" dirty="0">
                <a:latin typeface="Times New Roman"/>
                <a:cs typeface="Times New Roman"/>
              </a:rPr>
              <a:t>events </a:t>
            </a:r>
            <a:r>
              <a:rPr sz="1500" dirty="0">
                <a:latin typeface="Times New Roman"/>
                <a:cs typeface="Times New Roman"/>
              </a:rPr>
              <a:t>she</a:t>
            </a:r>
            <a:r>
              <a:rPr sz="1500" spc="60" dirty="0">
                <a:latin typeface="Times New Roman"/>
                <a:cs typeface="Times New Roman"/>
              </a:rPr>
              <a:t> </a:t>
            </a:r>
            <a:r>
              <a:rPr sz="1500" dirty="0">
                <a:latin typeface="Times New Roman"/>
                <a:cs typeface="Times New Roman"/>
              </a:rPr>
              <a:t>experienced</a:t>
            </a:r>
            <a:r>
              <a:rPr sz="1500" spc="75" dirty="0">
                <a:latin typeface="Times New Roman"/>
                <a:cs typeface="Times New Roman"/>
              </a:rPr>
              <a:t> </a:t>
            </a:r>
            <a:r>
              <a:rPr sz="1500" dirty="0">
                <a:latin typeface="Times New Roman"/>
                <a:cs typeface="Times New Roman"/>
              </a:rPr>
              <a:t>were</a:t>
            </a:r>
            <a:r>
              <a:rPr sz="1500" spc="65" dirty="0">
                <a:latin typeface="Times New Roman"/>
                <a:cs typeface="Times New Roman"/>
              </a:rPr>
              <a:t> </a:t>
            </a:r>
            <a:r>
              <a:rPr sz="1500" dirty="0">
                <a:latin typeface="Times New Roman"/>
                <a:cs typeface="Times New Roman"/>
              </a:rPr>
              <a:t>such</a:t>
            </a:r>
            <a:r>
              <a:rPr sz="1500" spc="75" dirty="0">
                <a:latin typeface="Times New Roman"/>
                <a:cs typeface="Times New Roman"/>
              </a:rPr>
              <a:t> </a:t>
            </a:r>
            <a:r>
              <a:rPr sz="1500" dirty="0">
                <a:latin typeface="Times New Roman"/>
                <a:cs typeface="Times New Roman"/>
              </a:rPr>
              <a:t>that</a:t>
            </a:r>
            <a:r>
              <a:rPr sz="1500" spc="70" dirty="0">
                <a:latin typeface="Times New Roman"/>
                <a:cs typeface="Times New Roman"/>
              </a:rPr>
              <a:t> </a:t>
            </a:r>
            <a:r>
              <a:rPr sz="1500" dirty="0">
                <a:latin typeface="Times New Roman"/>
                <a:cs typeface="Times New Roman"/>
              </a:rPr>
              <a:t>a</a:t>
            </a:r>
            <a:r>
              <a:rPr sz="1500" spc="60" dirty="0">
                <a:latin typeface="Times New Roman"/>
                <a:cs typeface="Times New Roman"/>
              </a:rPr>
              <a:t> </a:t>
            </a:r>
            <a:r>
              <a:rPr sz="1500" dirty="0">
                <a:latin typeface="Times New Roman"/>
                <a:cs typeface="Times New Roman"/>
              </a:rPr>
              <a:t>reasonable</a:t>
            </a:r>
            <a:r>
              <a:rPr sz="1500" spc="70" dirty="0">
                <a:latin typeface="Times New Roman"/>
                <a:cs typeface="Times New Roman"/>
              </a:rPr>
              <a:t> </a:t>
            </a:r>
            <a:r>
              <a:rPr sz="1500" dirty="0">
                <a:latin typeface="Times New Roman"/>
                <a:cs typeface="Times New Roman"/>
              </a:rPr>
              <a:t>highway</a:t>
            </a:r>
            <a:r>
              <a:rPr sz="1500" spc="65" dirty="0">
                <a:latin typeface="Times New Roman"/>
                <a:cs typeface="Times New Roman"/>
              </a:rPr>
              <a:t> </a:t>
            </a:r>
            <a:r>
              <a:rPr sz="1500" dirty="0">
                <a:latin typeface="Times New Roman"/>
                <a:cs typeface="Times New Roman"/>
              </a:rPr>
              <a:t>worker</a:t>
            </a:r>
            <a:r>
              <a:rPr sz="1500" spc="75" dirty="0">
                <a:latin typeface="Times New Roman"/>
                <a:cs typeface="Times New Roman"/>
              </a:rPr>
              <a:t> </a:t>
            </a:r>
            <a:r>
              <a:rPr sz="1500" dirty="0">
                <a:latin typeface="Times New Roman"/>
                <a:cs typeface="Times New Roman"/>
              </a:rPr>
              <a:t>would</a:t>
            </a:r>
            <a:r>
              <a:rPr sz="1500" spc="75" dirty="0">
                <a:latin typeface="Times New Roman"/>
                <a:cs typeface="Times New Roman"/>
              </a:rPr>
              <a:t> </a:t>
            </a:r>
            <a:r>
              <a:rPr sz="1500" dirty="0">
                <a:latin typeface="Times New Roman"/>
                <a:cs typeface="Times New Roman"/>
              </a:rPr>
              <a:t>experience</a:t>
            </a:r>
            <a:r>
              <a:rPr sz="1500" spc="65" dirty="0">
                <a:latin typeface="Times New Roman"/>
                <a:cs typeface="Times New Roman"/>
              </a:rPr>
              <a:t> </a:t>
            </a:r>
            <a:r>
              <a:rPr sz="1500" dirty="0">
                <a:latin typeface="Times New Roman"/>
                <a:cs typeface="Times New Roman"/>
              </a:rPr>
              <a:t>extraordinary</a:t>
            </a:r>
            <a:r>
              <a:rPr sz="1500" spc="55" dirty="0">
                <a:latin typeface="Times New Roman"/>
                <a:cs typeface="Times New Roman"/>
              </a:rPr>
              <a:t> </a:t>
            </a:r>
            <a:r>
              <a:rPr sz="1500" spc="-25" dirty="0">
                <a:latin typeface="Times New Roman"/>
                <a:cs typeface="Times New Roman"/>
              </a:rPr>
              <a:t>and </a:t>
            </a:r>
            <a:r>
              <a:rPr sz="1500" dirty="0">
                <a:latin typeface="Times New Roman"/>
                <a:cs typeface="Times New Roman"/>
              </a:rPr>
              <a:t>unusual stress.</a:t>
            </a:r>
            <a:r>
              <a:rPr sz="1500" spc="385" dirty="0">
                <a:latin typeface="Times New Roman"/>
                <a:cs typeface="Times New Roman"/>
              </a:rPr>
              <a:t> </a:t>
            </a:r>
            <a:r>
              <a:rPr sz="1500" dirty="0">
                <a:latin typeface="Times New Roman"/>
                <a:cs typeface="Times New Roman"/>
              </a:rPr>
              <a:t>There</a:t>
            </a:r>
            <a:r>
              <a:rPr sz="1500" spc="5" dirty="0">
                <a:latin typeface="Times New Roman"/>
                <a:cs typeface="Times New Roman"/>
              </a:rPr>
              <a:t> </a:t>
            </a:r>
            <a:r>
              <a:rPr sz="1500" dirty="0">
                <a:latin typeface="Times New Roman"/>
                <a:cs typeface="Times New Roman"/>
              </a:rPr>
              <a:t>may be</a:t>
            </a:r>
            <a:r>
              <a:rPr sz="1500" spc="10" dirty="0">
                <a:latin typeface="Times New Roman"/>
                <a:cs typeface="Times New Roman"/>
              </a:rPr>
              <a:t> </a:t>
            </a:r>
            <a:r>
              <a:rPr sz="1500" dirty="0">
                <a:latin typeface="Times New Roman"/>
                <a:cs typeface="Times New Roman"/>
              </a:rPr>
              <a:t>multiple</a:t>
            </a:r>
            <a:r>
              <a:rPr sz="1500" spc="-10" dirty="0">
                <a:latin typeface="Times New Roman"/>
                <a:cs typeface="Times New Roman"/>
              </a:rPr>
              <a:t> </a:t>
            </a:r>
            <a:r>
              <a:rPr sz="1500" dirty="0">
                <a:latin typeface="Times New Roman"/>
                <a:cs typeface="Times New Roman"/>
              </a:rPr>
              <a:t>approaches</a:t>
            </a:r>
            <a:r>
              <a:rPr sz="1500" spc="20" dirty="0">
                <a:latin typeface="Times New Roman"/>
                <a:cs typeface="Times New Roman"/>
              </a:rPr>
              <a:t> </a:t>
            </a:r>
            <a:r>
              <a:rPr sz="1500" dirty="0">
                <a:latin typeface="Times New Roman"/>
                <a:cs typeface="Times New Roman"/>
              </a:rPr>
              <a:t>to</a:t>
            </a:r>
            <a:r>
              <a:rPr sz="1500" spc="10" dirty="0">
                <a:latin typeface="Times New Roman"/>
                <a:cs typeface="Times New Roman"/>
              </a:rPr>
              <a:t> </a:t>
            </a:r>
            <a:r>
              <a:rPr sz="1500" dirty="0">
                <a:latin typeface="Times New Roman"/>
                <a:cs typeface="Times New Roman"/>
              </a:rPr>
              <a:t>meet</a:t>
            </a:r>
            <a:r>
              <a:rPr sz="1500" spc="10" dirty="0">
                <a:latin typeface="Times New Roman"/>
                <a:cs typeface="Times New Roman"/>
              </a:rPr>
              <a:t> </a:t>
            </a:r>
            <a:r>
              <a:rPr sz="1500" dirty="0">
                <a:latin typeface="Times New Roman"/>
                <a:cs typeface="Times New Roman"/>
              </a:rPr>
              <a:t>this</a:t>
            </a:r>
            <a:r>
              <a:rPr sz="1500" spc="10" dirty="0">
                <a:latin typeface="Times New Roman"/>
                <a:cs typeface="Times New Roman"/>
              </a:rPr>
              <a:t> </a:t>
            </a:r>
            <a:r>
              <a:rPr sz="1500" dirty="0">
                <a:latin typeface="Times New Roman"/>
                <a:cs typeface="Times New Roman"/>
              </a:rPr>
              <a:t>objective</a:t>
            </a:r>
            <a:r>
              <a:rPr sz="1500" spc="5" dirty="0">
                <a:latin typeface="Times New Roman"/>
                <a:cs typeface="Times New Roman"/>
              </a:rPr>
              <a:t> </a:t>
            </a:r>
            <a:r>
              <a:rPr sz="1500" dirty="0">
                <a:latin typeface="Times New Roman"/>
                <a:cs typeface="Times New Roman"/>
              </a:rPr>
              <a:t>standard,</a:t>
            </a:r>
            <a:r>
              <a:rPr sz="1500" spc="10" dirty="0">
                <a:latin typeface="Times New Roman"/>
                <a:cs typeface="Times New Roman"/>
              </a:rPr>
              <a:t> </a:t>
            </a:r>
            <a:r>
              <a:rPr sz="1500" dirty="0">
                <a:latin typeface="Times New Roman"/>
                <a:cs typeface="Times New Roman"/>
              </a:rPr>
              <a:t>which may </a:t>
            </a:r>
            <a:r>
              <a:rPr sz="1500" spc="-20" dirty="0">
                <a:latin typeface="Times New Roman"/>
                <a:cs typeface="Times New Roman"/>
              </a:rPr>
              <a:t>vary </a:t>
            </a:r>
            <a:r>
              <a:rPr sz="1500" dirty="0">
                <a:latin typeface="Times New Roman"/>
                <a:cs typeface="Times New Roman"/>
              </a:rPr>
              <a:t>from</a:t>
            </a:r>
            <a:r>
              <a:rPr sz="1500" spc="-25" dirty="0">
                <a:latin typeface="Times New Roman"/>
                <a:cs typeface="Times New Roman"/>
              </a:rPr>
              <a:t> </a:t>
            </a:r>
            <a:r>
              <a:rPr sz="1500" dirty="0">
                <a:latin typeface="Times New Roman"/>
                <a:cs typeface="Times New Roman"/>
              </a:rPr>
              <a:t>case</a:t>
            </a:r>
            <a:r>
              <a:rPr sz="1500" spc="-10" dirty="0">
                <a:latin typeface="Times New Roman"/>
                <a:cs typeface="Times New Roman"/>
              </a:rPr>
              <a:t> </a:t>
            </a:r>
            <a:r>
              <a:rPr sz="1500" dirty="0">
                <a:latin typeface="Times New Roman"/>
                <a:cs typeface="Times New Roman"/>
              </a:rPr>
              <a:t>to case.</a:t>
            </a:r>
            <a:r>
              <a:rPr sz="1500" spc="375" dirty="0">
                <a:latin typeface="Times New Roman"/>
                <a:cs typeface="Times New Roman"/>
              </a:rPr>
              <a:t> </a:t>
            </a:r>
            <a:r>
              <a:rPr sz="1500" dirty="0">
                <a:latin typeface="Times New Roman"/>
                <a:cs typeface="Times New Roman"/>
              </a:rPr>
              <a:t>Most </a:t>
            </a:r>
            <a:r>
              <a:rPr sz="1500" spc="-10" dirty="0">
                <a:latin typeface="Times New Roman"/>
                <a:cs typeface="Times New Roman"/>
              </a:rPr>
              <a:t>commonly,</a:t>
            </a:r>
            <a:r>
              <a:rPr sz="1500" spc="-5" dirty="0">
                <a:latin typeface="Times New Roman"/>
                <a:cs typeface="Times New Roman"/>
              </a:rPr>
              <a:t> </a:t>
            </a:r>
            <a:r>
              <a:rPr sz="1500" dirty="0">
                <a:latin typeface="Times New Roman"/>
                <a:cs typeface="Times New Roman"/>
              </a:rPr>
              <a:t>a</a:t>
            </a:r>
            <a:r>
              <a:rPr sz="1500" spc="-20" dirty="0">
                <a:latin typeface="Times New Roman"/>
                <a:cs typeface="Times New Roman"/>
              </a:rPr>
              <a:t> </a:t>
            </a:r>
            <a:r>
              <a:rPr sz="1500" dirty="0">
                <a:latin typeface="Times New Roman"/>
                <a:cs typeface="Times New Roman"/>
              </a:rPr>
              <a:t>claimant will</a:t>
            </a:r>
            <a:r>
              <a:rPr sz="1500" spc="-5" dirty="0">
                <a:latin typeface="Times New Roman"/>
                <a:cs typeface="Times New Roman"/>
              </a:rPr>
              <a:t> </a:t>
            </a:r>
            <a:r>
              <a:rPr sz="1500" dirty="0">
                <a:latin typeface="Times New Roman"/>
                <a:cs typeface="Times New Roman"/>
              </a:rPr>
              <a:t>meet</a:t>
            </a:r>
            <a:r>
              <a:rPr sz="1500" spc="-5" dirty="0">
                <a:latin typeface="Times New Roman"/>
                <a:cs typeface="Times New Roman"/>
              </a:rPr>
              <a:t> </a:t>
            </a:r>
            <a:r>
              <a:rPr sz="1500" dirty="0">
                <a:latin typeface="Times New Roman"/>
                <a:cs typeface="Times New Roman"/>
              </a:rPr>
              <a:t>this</a:t>
            </a:r>
            <a:r>
              <a:rPr sz="1500" spc="-10" dirty="0">
                <a:latin typeface="Times New Roman"/>
                <a:cs typeface="Times New Roman"/>
              </a:rPr>
              <a:t> </a:t>
            </a:r>
            <a:r>
              <a:rPr sz="1500" dirty="0">
                <a:latin typeface="Times New Roman"/>
                <a:cs typeface="Times New Roman"/>
              </a:rPr>
              <a:t>standard</a:t>
            </a:r>
            <a:r>
              <a:rPr sz="1500" spc="5" dirty="0">
                <a:latin typeface="Times New Roman"/>
                <a:cs typeface="Times New Roman"/>
              </a:rPr>
              <a:t> </a:t>
            </a:r>
            <a:r>
              <a:rPr sz="1500" dirty="0">
                <a:latin typeface="Times New Roman"/>
                <a:cs typeface="Times New Roman"/>
              </a:rPr>
              <a:t>by</a:t>
            </a:r>
            <a:r>
              <a:rPr sz="1500" spc="-15" dirty="0">
                <a:latin typeface="Times New Roman"/>
                <a:cs typeface="Times New Roman"/>
              </a:rPr>
              <a:t> </a:t>
            </a:r>
            <a:r>
              <a:rPr sz="1500" dirty="0">
                <a:latin typeface="Times New Roman"/>
                <a:cs typeface="Times New Roman"/>
              </a:rPr>
              <a:t>comparing</a:t>
            </a:r>
            <a:r>
              <a:rPr sz="1500" spc="5" dirty="0">
                <a:latin typeface="Times New Roman"/>
                <a:cs typeface="Times New Roman"/>
              </a:rPr>
              <a:t> </a:t>
            </a:r>
            <a:r>
              <a:rPr sz="1500" dirty="0">
                <a:latin typeface="Times New Roman"/>
                <a:cs typeface="Times New Roman"/>
              </a:rPr>
              <a:t>the</a:t>
            </a:r>
            <a:r>
              <a:rPr sz="1500" spc="-15" dirty="0">
                <a:latin typeface="Times New Roman"/>
                <a:cs typeface="Times New Roman"/>
              </a:rPr>
              <a:t> </a:t>
            </a:r>
            <a:r>
              <a:rPr sz="1500" spc="-10" dirty="0">
                <a:latin typeface="Times New Roman"/>
                <a:cs typeface="Times New Roman"/>
              </a:rPr>
              <a:t>claimant’s </a:t>
            </a:r>
            <a:r>
              <a:rPr sz="1500" dirty="0">
                <a:latin typeface="Times New Roman"/>
                <a:cs typeface="Times New Roman"/>
              </a:rPr>
              <a:t>level</a:t>
            </a:r>
            <a:r>
              <a:rPr sz="1500" spc="254" dirty="0">
                <a:latin typeface="Times New Roman"/>
                <a:cs typeface="Times New Roman"/>
              </a:rPr>
              <a:t> </a:t>
            </a:r>
            <a:r>
              <a:rPr sz="1500" dirty="0">
                <a:latin typeface="Times New Roman"/>
                <a:cs typeface="Times New Roman"/>
              </a:rPr>
              <a:t>of</a:t>
            </a:r>
            <a:r>
              <a:rPr sz="1500" spc="260" dirty="0">
                <a:latin typeface="Times New Roman"/>
                <a:cs typeface="Times New Roman"/>
              </a:rPr>
              <a:t> </a:t>
            </a:r>
            <a:r>
              <a:rPr sz="1500" dirty="0">
                <a:latin typeface="Times New Roman"/>
                <a:cs typeface="Times New Roman"/>
              </a:rPr>
              <a:t>stress</a:t>
            </a:r>
            <a:r>
              <a:rPr sz="1500" spc="275" dirty="0">
                <a:latin typeface="Times New Roman"/>
                <a:cs typeface="Times New Roman"/>
              </a:rPr>
              <a:t> </a:t>
            </a:r>
            <a:r>
              <a:rPr sz="1500" dirty="0">
                <a:latin typeface="Times New Roman"/>
                <a:cs typeface="Times New Roman"/>
              </a:rPr>
              <a:t>with</a:t>
            </a:r>
            <a:r>
              <a:rPr sz="1500" spc="260" dirty="0">
                <a:latin typeface="Times New Roman"/>
                <a:cs typeface="Times New Roman"/>
              </a:rPr>
              <a:t> </a:t>
            </a:r>
            <a:r>
              <a:rPr sz="1500" dirty="0">
                <a:latin typeface="Times New Roman"/>
                <a:cs typeface="Times New Roman"/>
              </a:rPr>
              <a:t>the</a:t>
            </a:r>
            <a:r>
              <a:rPr sz="1500" spc="250" dirty="0">
                <a:latin typeface="Times New Roman"/>
                <a:cs typeface="Times New Roman"/>
              </a:rPr>
              <a:t> </a:t>
            </a:r>
            <a:r>
              <a:rPr sz="1500" dirty="0">
                <a:latin typeface="Times New Roman"/>
                <a:cs typeface="Times New Roman"/>
              </a:rPr>
              <a:t>level</a:t>
            </a:r>
            <a:r>
              <a:rPr sz="1500" spc="270" dirty="0">
                <a:latin typeface="Times New Roman"/>
                <a:cs typeface="Times New Roman"/>
              </a:rPr>
              <a:t> </a:t>
            </a:r>
            <a:r>
              <a:rPr sz="1500" dirty="0">
                <a:latin typeface="Times New Roman"/>
                <a:cs typeface="Times New Roman"/>
              </a:rPr>
              <a:t>of</a:t>
            </a:r>
            <a:r>
              <a:rPr sz="1500" spc="270" dirty="0">
                <a:latin typeface="Times New Roman"/>
                <a:cs typeface="Times New Roman"/>
              </a:rPr>
              <a:t> </a:t>
            </a:r>
            <a:r>
              <a:rPr sz="1500" dirty="0">
                <a:latin typeface="Times New Roman"/>
                <a:cs typeface="Times New Roman"/>
              </a:rPr>
              <a:t>stress</a:t>
            </a:r>
            <a:r>
              <a:rPr sz="1500" spc="265" dirty="0">
                <a:latin typeface="Times New Roman"/>
                <a:cs typeface="Times New Roman"/>
              </a:rPr>
              <a:t> </a:t>
            </a:r>
            <a:r>
              <a:rPr sz="1500" dirty="0">
                <a:latin typeface="Times New Roman"/>
                <a:cs typeface="Times New Roman"/>
              </a:rPr>
              <a:t>faced</a:t>
            </a:r>
            <a:r>
              <a:rPr sz="1500" spc="275" dirty="0">
                <a:latin typeface="Times New Roman"/>
                <a:cs typeface="Times New Roman"/>
              </a:rPr>
              <a:t> </a:t>
            </a:r>
            <a:r>
              <a:rPr sz="1500" dirty="0">
                <a:latin typeface="Times New Roman"/>
                <a:cs typeface="Times New Roman"/>
              </a:rPr>
              <a:t>by</a:t>
            </a:r>
            <a:r>
              <a:rPr sz="1500" spc="260" dirty="0">
                <a:latin typeface="Times New Roman"/>
                <a:cs typeface="Times New Roman"/>
              </a:rPr>
              <a:t> </a:t>
            </a:r>
            <a:r>
              <a:rPr sz="1500" dirty="0">
                <a:latin typeface="Times New Roman"/>
                <a:cs typeface="Times New Roman"/>
              </a:rPr>
              <a:t>other</a:t>
            </a:r>
            <a:r>
              <a:rPr sz="1500" spc="260" dirty="0">
                <a:latin typeface="Times New Roman"/>
                <a:cs typeface="Times New Roman"/>
              </a:rPr>
              <a:t> </a:t>
            </a:r>
            <a:r>
              <a:rPr sz="1500" dirty="0">
                <a:latin typeface="Times New Roman"/>
                <a:cs typeface="Times New Roman"/>
              </a:rPr>
              <a:t>employees</a:t>
            </a:r>
            <a:r>
              <a:rPr sz="1500" spc="275" dirty="0">
                <a:latin typeface="Times New Roman"/>
                <a:cs typeface="Times New Roman"/>
              </a:rPr>
              <a:t> </a:t>
            </a:r>
            <a:r>
              <a:rPr sz="1500" dirty="0">
                <a:latin typeface="Times New Roman"/>
                <a:cs typeface="Times New Roman"/>
              </a:rPr>
              <a:t>in</a:t>
            </a:r>
            <a:r>
              <a:rPr sz="1500" spc="260" dirty="0">
                <a:latin typeface="Times New Roman"/>
                <a:cs typeface="Times New Roman"/>
              </a:rPr>
              <a:t> </a:t>
            </a:r>
            <a:r>
              <a:rPr sz="1500" dirty="0">
                <a:latin typeface="Times New Roman"/>
                <a:cs typeface="Times New Roman"/>
              </a:rPr>
              <a:t>the</a:t>
            </a:r>
            <a:r>
              <a:rPr sz="1500" spc="265" dirty="0">
                <a:latin typeface="Times New Roman"/>
                <a:cs typeface="Times New Roman"/>
              </a:rPr>
              <a:t> </a:t>
            </a:r>
            <a:r>
              <a:rPr sz="1500" dirty="0">
                <a:latin typeface="Times New Roman"/>
                <a:cs typeface="Times New Roman"/>
              </a:rPr>
              <a:t>same</a:t>
            </a:r>
            <a:r>
              <a:rPr sz="1500" spc="260" dirty="0">
                <a:latin typeface="Times New Roman"/>
                <a:cs typeface="Times New Roman"/>
              </a:rPr>
              <a:t> </a:t>
            </a:r>
            <a:r>
              <a:rPr sz="1500" dirty="0">
                <a:latin typeface="Times New Roman"/>
                <a:cs typeface="Times New Roman"/>
              </a:rPr>
              <a:t>profession.</a:t>
            </a:r>
            <a:r>
              <a:rPr sz="1500" spc="265" dirty="0">
                <a:latin typeface="Times New Roman"/>
                <a:cs typeface="Times New Roman"/>
              </a:rPr>
              <a:t>  </a:t>
            </a:r>
            <a:r>
              <a:rPr sz="1500" spc="-25" dirty="0">
                <a:latin typeface="Times New Roman"/>
                <a:cs typeface="Times New Roman"/>
              </a:rPr>
              <a:t>See </a:t>
            </a:r>
            <a:r>
              <a:rPr sz="1500" i="1" dirty="0">
                <a:latin typeface="Times New Roman"/>
                <a:cs typeface="Times New Roman"/>
              </a:rPr>
              <a:t>Schaffer</a:t>
            </a:r>
            <a:r>
              <a:rPr sz="1500" i="1" spc="300" dirty="0">
                <a:latin typeface="Times New Roman"/>
                <a:cs typeface="Times New Roman"/>
              </a:rPr>
              <a:t> </a:t>
            </a:r>
            <a:r>
              <a:rPr sz="1500" i="1" dirty="0">
                <a:latin typeface="Times New Roman"/>
                <a:cs typeface="Times New Roman"/>
              </a:rPr>
              <a:t>v.</a:t>
            </a:r>
            <a:r>
              <a:rPr sz="1500" i="1" spc="290" dirty="0">
                <a:latin typeface="Times New Roman"/>
                <a:cs typeface="Times New Roman"/>
              </a:rPr>
              <a:t> </a:t>
            </a:r>
            <a:r>
              <a:rPr sz="1500" i="1" dirty="0">
                <a:latin typeface="Times New Roman"/>
                <a:cs typeface="Times New Roman"/>
              </a:rPr>
              <a:t>Litton</a:t>
            </a:r>
            <a:r>
              <a:rPr sz="1500" i="1" spc="295" dirty="0">
                <a:latin typeface="Times New Roman"/>
                <a:cs typeface="Times New Roman"/>
              </a:rPr>
              <a:t> </a:t>
            </a:r>
            <a:r>
              <a:rPr sz="1500" i="1" dirty="0">
                <a:latin typeface="Times New Roman"/>
                <a:cs typeface="Times New Roman"/>
              </a:rPr>
              <a:t>Interconnect</a:t>
            </a:r>
            <a:r>
              <a:rPr sz="1500" i="1" spc="290" dirty="0">
                <a:latin typeface="Times New Roman"/>
                <a:cs typeface="Times New Roman"/>
              </a:rPr>
              <a:t> </a:t>
            </a:r>
            <a:r>
              <a:rPr sz="1500" i="1" dirty="0">
                <a:latin typeface="Times New Roman"/>
                <a:cs typeface="Times New Roman"/>
              </a:rPr>
              <a:t>Tech</a:t>
            </a:r>
            <a:r>
              <a:rPr sz="1500" dirty="0">
                <a:latin typeface="Times New Roman"/>
                <a:cs typeface="Times New Roman"/>
              </a:rPr>
              <a:t>.,</a:t>
            </a:r>
            <a:r>
              <a:rPr sz="1500" spc="290" dirty="0">
                <a:latin typeface="Times New Roman"/>
                <a:cs typeface="Times New Roman"/>
              </a:rPr>
              <a:t> </a:t>
            </a:r>
            <a:r>
              <a:rPr sz="1500" dirty="0">
                <a:latin typeface="Times New Roman"/>
                <a:cs typeface="Times New Roman"/>
              </a:rPr>
              <a:t>274</a:t>
            </a:r>
            <a:r>
              <a:rPr sz="1500" spc="300" dirty="0">
                <a:latin typeface="Times New Roman"/>
                <a:cs typeface="Times New Roman"/>
              </a:rPr>
              <a:t> </a:t>
            </a:r>
            <a:r>
              <a:rPr sz="1500" dirty="0">
                <a:latin typeface="Times New Roman"/>
                <a:cs typeface="Times New Roman"/>
              </a:rPr>
              <a:t>S.W.3d</a:t>
            </a:r>
            <a:r>
              <a:rPr sz="1500" spc="300" dirty="0">
                <a:latin typeface="Times New Roman"/>
                <a:cs typeface="Times New Roman"/>
              </a:rPr>
              <a:t> </a:t>
            </a:r>
            <a:r>
              <a:rPr sz="1500" dirty="0">
                <a:latin typeface="Times New Roman"/>
                <a:cs typeface="Times New Roman"/>
              </a:rPr>
              <a:t>597,</a:t>
            </a:r>
            <a:r>
              <a:rPr sz="1500" spc="295" dirty="0">
                <a:latin typeface="Times New Roman"/>
                <a:cs typeface="Times New Roman"/>
              </a:rPr>
              <a:t> </a:t>
            </a:r>
            <a:r>
              <a:rPr sz="1500" dirty="0">
                <a:latin typeface="Times New Roman"/>
                <a:cs typeface="Times New Roman"/>
              </a:rPr>
              <a:t>601</a:t>
            </a:r>
            <a:r>
              <a:rPr sz="1500" spc="300" dirty="0">
                <a:latin typeface="Times New Roman"/>
                <a:cs typeface="Times New Roman"/>
              </a:rPr>
              <a:t> </a:t>
            </a:r>
            <a:r>
              <a:rPr sz="1500" dirty="0">
                <a:latin typeface="Times New Roman"/>
                <a:cs typeface="Times New Roman"/>
              </a:rPr>
              <a:t>(Mo.</a:t>
            </a:r>
            <a:r>
              <a:rPr sz="1500" spc="290" dirty="0">
                <a:latin typeface="Times New Roman"/>
                <a:cs typeface="Times New Roman"/>
              </a:rPr>
              <a:t> </a:t>
            </a:r>
            <a:r>
              <a:rPr sz="1500" dirty="0">
                <a:latin typeface="Times New Roman"/>
                <a:cs typeface="Times New Roman"/>
              </a:rPr>
              <a:t>App.</a:t>
            </a:r>
            <a:r>
              <a:rPr sz="1500" spc="290" dirty="0">
                <a:latin typeface="Times New Roman"/>
                <a:cs typeface="Times New Roman"/>
              </a:rPr>
              <a:t> </a:t>
            </a:r>
            <a:r>
              <a:rPr sz="1500" dirty="0">
                <a:latin typeface="Times New Roman"/>
                <a:cs typeface="Times New Roman"/>
              </a:rPr>
              <a:t>S.D.</a:t>
            </a:r>
            <a:r>
              <a:rPr sz="1500" spc="290" dirty="0">
                <a:latin typeface="Times New Roman"/>
                <a:cs typeface="Times New Roman"/>
              </a:rPr>
              <a:t> </a:t>
            </a:r>
            <a:r>
              <a:rPr sz="1500" dirty="0">
                <a:latin typeface="Times New Roman"/>
                <a:cs typeface="Times New Roman"/>
              </a:rPr>
              <a:t>2009)</a:t>
            </a:r>
            <a:r>
              <a:rPr sz="1500" spc="300" dirty="0">
                <a:latin typeface="Times New Roman"/>
                <a:cs typeface="Times New Roman"/>
              </a:rPr>
              <a:t> </a:t>
            </a:r>
            <a:r>
              <a:rPr sz="1500" dirty="0">
                <a:latin typeface="Times New Roman"/>
                <a:cs typeface="Times New Roman"/>
              </a:rPr>
              <a:t>(finding</a:t>
            </a:r>
            <a:r>
              <a:rPr sz="1500" spc="300" dirty="0">
                <a:latin typeface="Times New Roman"/>
                <a:cs typeface="Times New Roman"/>
              </a:rPr>
              <a:t> </a:t>
            </a:r>
            <a:r>
              <a:rPr sz="1500" spc="-50" dirty="0">
                <a:latin typeface="Times New Roman"/>
                <a:cs typeface="Times New Roman"/>
              </a:rPr>
              <a:t>a </a:t>
            </a:r>
            <a:r>
              <a:rPr sz="1500" dirty="0">
                <a:latin typeface="Times New Roman"/>
                <a:cs typeface="Times New Roman"/>
              </a:rPr>
              <a:t>claimant must</a:t>
            </a:r>
            <a:r>
              <a:rPr sz="1500" spc="10" dirty="0">
                <a:latin typeface="Times New Roman"/>
                <a:cs typeface="Times New Roman"/>
              </a:rPr>
              <a:t> </a:t>
            </a:r>
            <a:r>
              <a:rPr sz="1500" dirty="0">
                <a:latin typeface="Times New Roman"/>
                <a:cs typeface="Times New Roman"/>
              </a:rPr>
              <a:t>compare the</a:t>
            </a:r>
            <a:r>
              <a:rPr sz="1500" spc="-15" dirty="0">
                <a:latin typeface="Times New Roman"/>
                <a:cs typeface="Times New Roman"/>
              </a:rPr>
              <a:t> </a:t>
            </a:r>
            <a:r>
              <a:rPr sz="1500" dirty="0">
                <a:latin typeface="Times New Roman"/>
                <a:cs typeface="Times New Roman"/>
              </a:rPr>
              <a:t>level</a:t>
            </a:r>
            <a:r>
              <a:rPr sz="1500" spc="-10" dirty="0">
                <a:latin typeface="Times New Roman"/>
                <a:cs typeface="Times New Roman"/>
              </a:rPr>
              <a:t> </a:t>
            </a:r>
            <a:r>
              <a:rPr sz="1500" dirty="0">
                <a:latin typeface="Times New Roman"/>
                <a:cs typeface="Times New Roman"/>
              </a:rPr>
              <a:t>of</a:t>
            </a:r>
            <a:r>
              <a:rPr sz="1500" spc="-10" dirty="0">
                <a:latin typeface="Times New Roman"/>
                <a:cs typeface="Times New Roman"/>
              </a:rPr>
              <a:t> work-</a:t>
            </a:r>
            <a:r>
              <a:rPr sz="1500" dirty="0">
                <a:latin typeface="Times New Roman"/>
                <a:cs typeface="Times New Roman"/>
              </a:rPr>
              <a:t>related</a:t>
            </a:r>
            <a:r>
              <a:rPr sz="1500" spc="10" dirty="0">
                <a:latin typeface="Times New Roman"/>
                <a:cs typeface="Times New Roman"/>
              </a:rPr>
              <a:t> </a:t>
            </a:r>
            <a:r>
              <a:rPr sz="1500" dirty="0">
                <a:latin typeface="Times New Roman"/>
                <a:cs typeface="Times New Roman"/>
              </a:rPr>
              <a:t>stress</a:t>
            </a:r>
            <a:r>
              <a:rPr sz="1500" spc="10" dirty="0">
                <a:latin typeface="Times New Roman"/>
                <a:cs typeface="Times New Roman"/>
              </a:rPr>
              <a:t> </a:t>
            </a:r>
            <a:r>
              <a:rPr sz="1500" dirty="0">
                <a:latin typeface="Times New Roman"/>
                <a:cs typeface="Times New Roman"/>
              </a:rPr>
              <a:t>with</a:t>
            </a:r>
            <a:r>
              <a:rPr sz="1500" spc="-5" dirty="0">
                <a:latin typeface="Times New Roman"/>
                <a:cs typeface="Times New Roman"/>
              </a:rPr>
              <a:t> </a:t>
            </a:r>
            <a:r>
              <a:rPr sz="1500" dirty="0">
                <a:latin typeface="Times New Roman"/>
                <a:cs typeface="Times New Roman"/>
              </a:rPr>
              <a:t>other</a:t>
            </a:r>
            <a:r>
              <a:rPr sz="1500" spc="5" dirty="0">
                <a:latin typeface="Times New Roman"/>
                <a:cs typeface="Times New Roman"/>
              </a:rPr>
              <a:t> </a:t>
            </a:r>
            <a:r>
              <a:rPr sz="1500" dirty="0">
                <a:latin typeface="Times New Roman"/>
                <a:cs typeface="Times New Roman"/>
              </a:rPr>
              <a:t>employees</a:t>
            </a:r>
            <a:r>
              <a:rPr sz="1500" spc="5" dirty="0">
                <a:latin typeface="Times New Roman"/>
                <a:cs typeface="Times New Roman"/>
              </a:rPr>
              <a:t> </a:t>
            </a:r>
            <a:r>
              <a:rPr sz="1500" dirty="0">
                <a:latin typeface="Times New Roman"/>
                <a:cs typeface="Times New Roman"/>
              </a:rPr>
              <a:t>in</a:t>
            </a:r>
            <a:r>
              <a:rPr sz="1500" spc="-5" dirty="0">
                <a:latin typeface="Times New Roman"/>
                <a:cs typeface="Times New Roman"/>
              </a:rPr>
              <a:t> </a:t>
            </a:r>
            <a:r>
              <a:rPr sz="1500" dirty="0">
                <a:latin typeface="Times New Roman"/>
                <a:cs typeface="Times New Roman"/>
              </a:rPr>
              <a:t>similar</a:t>
            </a:r>
            <a:r>
              <a:rPr sz="1500" spc="-5" dirty="0">
                <a:latin typeface="Times New Roman"/>
                <a:cs typeface="Times New Roman"/>
              </a:rPr>
              <a:t> </a:t>
            </a:r>
            <a:r>
              <a:rPr sz="1500" dirty="0">
                <a:latin typeface="Times New Roman"/>
                <a:cs typeface="Times New Roman"/>
              </a:rPr>
              <a:t>positions</a:t>
            </a:r>
            <a:r>
              <a:rPr sz="1500" spc="-5" dirty="0">
                <a:latin typeface="Times New Roman"/>
                <a:cs typeface="Times New Roman"/>
              </a:rPr>
              <a:t> </a:t>
            </a:r>
            <a:r>
              <a:rPr sz="1500" spc="-25" dirty="0">
                <a:latin typeface="Times New Roman"/>
                <a:cs typeface="Times New Roman"/>
              </a:rPr>
              <a:t>to </a:t>
            </a:r>
            <a:r>
              <a:rPr sz="1500" dirty="0">
                <a:latin typeface="Times New Roman"/>
                <a:cs typeface="Times New Roman"/>
              </a:rPr>
              <a:t>meet</a:t>
            </a:r>
            <a:r>
              <a:rPr sz="1500" spc="125" dirty="0">
                <a:latin typeface="Times New Roman"/>
                <a:cs typeface="Times New Roman"/>
              </a:rPr>
              <a:t> </a:t>
            </a:r>
            <a:r>
              <a:rPr sz="1500" dirty="0">
                <a:latin typeface="Times New Roman"/>
                <a:cs typeface="Times New Roman"/>
              </a:rPr>
              <a:t>an</a:t>
            </a:r>
            <a:r>
              <a:rPr sz="1500" spc="114" dirty="0">
                <a:latin typeface="Times New Roman"/>
                <a:cs typeface="Times New Roman"/>
              </a:rPr>
              <a:t> </a:t>
            </a:r>
            <a:r>
              <a:rPr sz="1500" dirty="0">
                <a:latin typeface="Times New Roman"/>
                <a:cs typeface="Times New Roman"/>
              </a:rPr>
              <a:t>objective</a:t>
            </a:r>
            <a:r>
              <a:rPr sz="1500" spc="110" dirty="0">
                <a:latin typeface="Times New Roman"/>
                <a:cs typeface="Times New Roman"/>
              </a:rPr>
              <a:t> </a:t>
            </a:r>
            <a:r>
              <a:rPr sz="1500" dirty="0">
                <a:latin typeface="Times New Roman"/>
                <a:cs typeface="Times New Roman"/>
              </a:rPr>
              <a:t>standard)</a:t>
            </a:r>
            <a:r>
              <a:rPr sz="1500" spc="120" dirty="0">
                <a:latin typeface="Times New Roman"/>
                <a:cs typeface="Times New Roman"/>
              </a:rPr>
              <a:t> </a:t>
            </a:r>
            <a:r>
              <a:rPr sz="1500" dirty="0">
                <a:latin typeface="Times New Roman"/>
                <a:cs typeface="Times New Roman"/>
              </a:rPr>
              <a:t>and</a:t>
            </a:r>
            <a:r>
              <a:rPr sz="1500" spc="114" dirty="0">
                <a:latin typeface="Times New Roman"/>
                <a:cs typeface="Times New Roman"/>
              </a:rPr>
              <a:t> </a:t>
            </a:r>
            <a:r>
              <a:rPr sz="1500" dirty="0">
                <a:latin typeface="Times New Roman"/>
                <a:cs typeface="Times New Roman"/>
              </a:rPr>
              <a:t>Carnal</a:t>
            </a:r>
            <a:r>
              <a:rPr sz="1500" spc="105" dirty="0">
                <a:latin typeface="Times New Roman"/>
                <a:cs typeface="Times New Roman"/>
              </a:rPr>
              <a:t> </a:t>
            </a:r>
            <a:r>
              <a:rPr sz="1500" dirty="0">
                <a:latin typeface="Times New Roman"/>
                <a:cs typeface="Times New Roman"/>
              </a:rPr>
              <a:t>v.</a:t>
            </a:r>
            <a:r>
              <a:rPr sz="1500" spc="105" dirty="0">
                <a:latin typeface="Times New Roman"/>
                <a:cs typeface="Times New Roman"/>
              </a:rPr>
              <a:t> </a:t>
            </a:r>
            <a:r>
              <a:rPr sz="1500" dirty="0">
                <a:latin typeface="Times New Roman"/>
                <a:cs typeface="Times New Roman"/>
              </a:rPr>
              <a:t>Pride</a:t>
            </a:r>
            <a:r>
              <a:rPr sz="1500" spc="110" dirty="0">
                <a:latin typeface="Times New Roman"/>
                <a:cs typeface="Times New Roman"/>
              </a:rPr>
              <a:t> </a:t>
            </a:r>
            <a:r>
              <a:rPr sz="1500" dirty="0">
                <a:latin typeface="Times New Roman"/>
                <a:cs typeface="Times New Roman"/>
              </a:rPr>
              <a:t>Cleaners,</a:t>
            </a:r>
            <a:r>
              <a:rPr sz="1500" spc="120" dirty="0">
                <a:latin typeface="Times New Roman"/>
                <a:cs typeface="Times New Roman"/>
              </a:rPr>
              <a:t> </a:t>
            </a:r>
            <a:r>
              <a:rPr sz="1500" dirty="0">
                <a:latin typeface="Times New Roman"/>
                <a:cs typeface="Times New Roman"/>
              </a:rPr>
              <a:t>138</a:t>
            </a:r>
            <a:r>
              <a:rPr sz="1500" spc="114" dirty="0">
                <a:latin typeface="Times New Roman"/>
                <a:cs typeface="Times New Roman"/>
              </a:rPr>
              <a:t> </a:t>
            </a:r>
            <a:r>
              <a:rPr sz="1500" dirty="0">
                <a:latin typeface="Times New Roman"/>
                <a:cs typeface="Times New Roman"/>
              </a:rPr>
              <a:t>S.W.3d</a:t>
            </a:r>
            <a:r>
              <a:rPr sz="1500" spc="120" dirty="0">
                <a:latin typeface="Times New Roman"/>
                <a:cs typeface="Times New Roman"/>
              </a:rPr>
              <a:t> </a:t>
            </a:r>
            <a:r>
              <a:rPr sz="1500" dirty="0">
                <a:latin typeface="Times New Roman"/>
                <a:cs typeface="Times New Roman"/>
              </a:rPr>
              <a:t>155,</a:t>
            </a:r>
            <a:r>
              <a:rPr sz="1500" spc="105" dirty="0">
                <a:latin typeface="Times New Roman"/>
                <a:cs typeface="Times New Roman"/>
              </a:rPr>
              <a:t> </a:t>
            </a:r>
            <a:r>
              <a:rPr sz="1500" dirty="0">
                <a:latin typeface="Times New Roman"/>
                <a:cs typeface="Times New Roman"/>
              </a:rPr>
              <a:t>158</a:t>
            </a:r>
            <a:r>
              <a:rPr sz="1500" spc="114" dirty="0">
                <a:latin typeface="Times New Roman"/>
                <a:cs typeface="Times New Roman"/>
              </a:rPr>
              <a:t> </a:t>
            </a:r>
            <a:r>
              <a:rPr sz="1500" dirty="0">
                <a:latin typeface="Times New Roman"/>
                <a:cs typeface="Times New Roman"/>
              </a:rPr>
              <a:t>(Mo.</a:t>
            </a:r>
            <a:r>
              <a:rPr sz="1500" spc="105" dirty="0">
                <a:latin typeface="Times New Roman"/>
                <a:cs typeface="Times New Roman"/>
              </a:rPr>
              <a:t> </a:t>
            </a:r>
            <a:r>
              <a:rPr sz="1500" dirty="0">
                <a:latin typeface="Times New Roman"/>
                <a:cs typeface="Times New Roman"/>
              </a:rPr>
              <a:t>App.</a:t>
            </a:r>
            <a:r>
              <a:rPr sz="1500" spc="110" dirty="0">
                <a:latin typeface="Times New Roman"/>
                <a:cs typeface="Times New Roman"/>
              </a:rPr>
              <a:t> </a:t>
            </a:r>
            <a:r>
              <a:rPr sz="1500" spc="-20" dirty="0">
                <a:latin typeface="Times New Roman"/>
                <a:cs typeface="Times New Roman"/>
              </a:rPr>
              <a:t>W.D. </a:t>
            </a:r>
            <a:r>
              <a:rPr sz="1500" dirty="0">
                <a:latin typeface="Times New Roman"/>
                <a:cs typeface="Times New Roman"/>
              </a:rPr>
              <a:t>2004)</a:t>
            </a:r>
            <a:r>
              <a:rPr sz="1500" spc="-50" dirty="0">
                <a:latin typeface="Times New Roman"/>
                <a:cs typeface="Times New Roman"/>
              </a:rPr>
              <a:t> </a:t>
            </a:r>
            <a:r>
              <a:rPr sz="1500" dirty="0">
                <a:latin typeface="Times New Roman"/>
                <a:cs typeface="Times New Roman"/>
              </a:rPr>
              <a:t>(same).”</a:t>
            </a:r>
            <a:r>
              <a:rPr sz="1500" spc="-25" dirty="0">
                <a:latin typeface="Times New Roman"/>
                <a:cs typeface="Times New Roman"/>
              </a:rPr>
              <a:t> Id.</a:t>
            </a:r>
            <a:endParaRPr sz="1500" dirty="0">
              <a:latin typeface="Times New Roman"/>
              <a:cs typeface="Times New Roman"/>
            </a:endParaRPr>
          </a:p>
          <a:p>
            <a:pPr>
              <a:lnSpc>
                <a:spcPct val="100000"/>
              </a:lnSpc>
            </a:pPr>
            <a:endParaRPr sz="1500" dirty="0">
              <a:latin typeface="Times New Roman"/>
              <a:cs typeface="Times New Roman"/>
            </a:endParaRPr>
          </a:p>
          <a:p>
            <a:pPr>
              <a:lnSpc>
                <a:spcPct val="100000"/>
              </a:lnSpc>
              <a:spcBef>
                <a:spcPts val="200"/>
              </a:spcBef>
            </a:pPr>
            <a:endParaRPr sz="1500" dirty="0">
              <a:latin typeface="Times New Roman"/>
              <a:cs typeface="Times New Roman"/>
            </a:endParaRPr>
          </a:p>
          <a:p>
            <a:pPr marL="12700" marR="5080" algn="just">
              <a:lnSpc>
                <a:spcPts val="1620"/>
              </a:lnSpc>
            </a:pPr>
            <a:r>
              <a:rPr sz="1500" dirty="0">
                <a:latin typeface="Times New Roman"/>
                <a:cs typeface="Times New Roman"/>
              </a:rPr>
              <a:t>Even</a:t>
            </a:r>
            <a:r>
              <a:rPr sz="1500" spc="20" dirty="0">
                <a:latin typeface="Times New Roman"/>
                <a:cs typeface="Times New Roman"/>
              </a:rPr>
              <a:t> </a:t>
            </a:r>
            <a:r>
              <a:rPr sz="1500" dirty="0">
                <a:latin typeface="Times New Roman"/>
                <a:cs typeface="Times New Roman"/>
              </a:rPr>
              <a:t>when</a:t>
            </a:r>
            <a:r>
              <a:rPr sz="1500" spc="35" dirty="0">
                <a:latin typeface="Times New Roman"/>
                <a:cs typeface="Times New Roman"/>
              </a:rPr>
              <a:t> </a:t>
            </a:r>
            <a:r>
              <a:rPr sz="1500" dirty="0">
                <a:latin typeface="Times New Roman"/>
                <a:cs typeface="Times New Roman"/>
              </a:rPr>
              <a:t>an</a:t>
            </a:r>
            <a:r>
              <a:rPr sz="1500" spc="40" dirty="0">
                <a:latin typeface="Times New Roman"/>
                <a:cs typeface="Times New Roman"/>
              </a:rPr>
              <a:t> </a:t>
            </a:r>
            <a:r>
              <a:rPr sz="1500" dirty="0">
                <a:latin typeface="Times New Roman"/>
                <a:cs typeface="Times New Roman"/>
              </a:rPr>
              <a:t>Employee</a:t>
            </a:r>
            <a:r>
              <a:rPr sz="1500" spc="25" dirty="0">
                <a:latin typeface="Times New Roman"/>
                <a:cs typeface="Times New Roman"/>
              </a:rPr>
              <a:t> </a:t>
            </a:r>
            <a:r>
              <a:rPr sz="1500" dirty="0">
                <a:latin typeface="Times New Roman"/>
                <a:cs typeface="Times New Roman"/>
              </a:rPr>
              <a:t>can</a:t>
            </a:r>
            <a:r>
              <a:rPr sz="1500" spc="35" dirty="0">
                <a:latin typeface="Times New Roman"/>
                <a:cs typeface="Times New Roman"/>
              </a:rPr>
              <a:t> </a:t>
            </a:r>
            <a:r>
              <a:rPr sz="1500" dirty="0">
                <a:latin typeface="Times New Roman"/>
                <a:cs typeface="Times New Roman"/>
              </a:rPr>
              <a:t>show</a:t>
            </a:r>
            <a:r>
              <a:rPr sz="1500" spc="30" dirty="0">
                <a:latin typeface="Times New Roman"/>
                <a:cs typeface="Times New Roman"/>
              </a:rPr>
              <a:t> </a:t>
            </a:r>
            <a:r>
              <a:rPr sz="1500" dirty="0">
                <a:latin typeface="Times New Roman"/>
                <a:cs typeface="Times New Roman"/>
              </a:rPr>
              <a:t>the</a:t>
            </a:r>
            <a:r>
              <a:rPr sz="1500" spc="25" dirty="0">
                <a:latin typeface="Times New Roman"/>
                <a:cs typeface="Times New Roman"/>
              </a:rPr>
              <a:t> </a:t>
            </a:r>
            <a:r>
              <a:rPr sz="1500" dirty="0">
                <a:latin typeface="Times New Roman"/>
                <a:cs typeface="Times New Roman"/>
              </a:rPr>
              <a:t>actual</a:t>
            </a:r>
            <a:r>
              <a:rPr sz="1500" spc="20" dirty="0">
                <a:latin typeface="Times New Roman"/>
                <a:cs typeface="Times New Roman"/>
              </a:rPr>
              <a:t> </a:t>
            </a:r>
            <a:r>
              <a:rPr sz="1500" dirty="0">
                <a:latin typeface="Times New Roman"/>
                <a:cs typeface="Times New Roman"/>
              </a:rPr>
              <a:t>work</a:t>
            </a:r>
            <a:r>
              <a:rPr sz="1500" spc="40" dirty="0">
                <a:latin typeface="Times New Roman"/>
                <a:cs typeface="Times New Roman"/>
              </a:rPr>
              <a:t> </a:t>
            </a:r>
            <a:r>
              <a:rPr sz="1500" dirty="0">
                <a:latin typeface="Times New Roman"/>
                <a:cs typeface="Times New Roman"/>
              </a:rPr>
              <a:t>events</a:t>
            </a:r>
            <a:r>
              <a:rPr sz="1500" spc="40" dirty="0">
                <a:latin typeface="Times New Roman"/>
                <a:cs typeface="Times New Roman"/>
              </a:rPr>
              <a:t> </a:t>
            </a:r>
            <a:r>
              <a:rPr sz="1500" dirty="0">
                <a:latin typeface="Times New Roman"/>
                <a:cs typeface="Times New Roman"/>
              </a:rPr>
              <a:t>Employee</a:t>
            </a:r>
            <a:r>
              <a:rPr sz="1500" spc="25" dirty="0">
                <a:latin typeface="Times New Roman"/>
                <a:cs typeface="Times New Roman"/>
              </a:rPr>
              <a:t> </a:t>
            </a:r>
            <a:r>
              <a:rPr sz="1500" dirty="0">
                <a:latin typeface="Times New Roman"/>
                <a:cs typeface="Times New Roman"/>
              </a:rPr>
              <a:t>experienced</a:t>
            </a:r>
            <a:r>
              <a:rPr sz="1500" spc="40" dirty="0">
                <a:latin typeface="Times New Roman"/>
                <a:cs typeface="Times New Roman"/>
              </a:rPr>
              <a:t> </a:t>
            </a:r>
            <a:r>
              <a:rPr sz="1500" dirty="0">
                <a:latin typeface="Times New Roman"/>
                <a:cs typeface="Times New Roman"/>
              </a:rPr>
              <a:t>exposed</a:t>
            </a:r>
            <a:r>
              <a:rPr sz="1500" spc="15" dirty="0">
                <a:latin typeface="Times New Roman"/>
                <a:cs typeface="Times New Roman"/>
              </a:rPr>
              <a:t> </a:t>
            </a:r>
            <a:r>
              <a:rPr sz="1500" dirty="0">
                <a:latin typeface="Times New Roman"/>
                <a:cs typeface="Times New Roman"/>
              </a:rPr>
              <a:t>them</a:t>
            </a:r>
            <a:r>
              <a:rPr sz="1500" spc="15" dirty="0">
                <a:latin typeface="Times New Roman"/>
                <a:cs typeface="Times New Roman"/>
              </a:rPr>
              <a:t> </a:t>
            </a:r>
            <a:r>
              <a:rPr sz="1500" spc="-25" dirty="0">
                <a:latin typeface="Times New Roman"/>
                <a:cs typeface="Times New Roman"/>
              </a:rPr>
              <a:t>to </a:t>
            </a:r>
            <a:r>
              <a:rPr sz="1500" dirty="0">
                <a:latin typeface="Times New Roman"/>
                <a:cs typeface="Times New Roman"/>
              </a:rPr>
              <a:t>stress,</a:t>
            </a:r>
            <a:r>
              <a:rPr sz="1500" spc="120" dirty="0">
                <a:latin typeface="Times New Roman"/>
                <a:cs typeface="Times New Roman"/>
              </a:rPr>
              <a:t> </a:t>
            </a:r>
            <a:r>
              <a:rPr sz="1500" dirty="0">
                <a:latin typeface="Times New Roman"/>
                <a:cs typeface="Times New Roman"/>
              </a:rPr>
              <a:t>the</a:t>
            </a:r>
            <a:r>
              <a:rPr sz="1500" spc="120" dirty="0">
                <a:latin typeface="Times New Roman"/>
                <a:cs typeface="Times New Roman"/>
              </a:rPr>
              <a:t> </a:t>
            </a:r>
            <a:r>
              <a:rPr sz="1500" dirty="0">
                <a:latin typeface="Times New Roman"/>
                <a:cs typeface="Times New Roman"/>
              </a:rPr>
              <a:t>Employee</a:t>
            </a:r>
            <a:r>
              <a:rPr sz="1500" spc="130" dirty="0">
                <a:latin typeface="Times New Roman"/>
                <a:cs typeface="Times New Roman"/>
              </a:rPr>
              <a:t> </a:t>
            </a:r>
            <a:r>
              <a:rPr sz="1500" dirty="0">
                <a:latin typeface="Times New Roman"/>
                <a:cs typeface="Times New Roman"/>
              </a:rPr>
              <a:t>must</a:t>
            </a:r>
            <a:r>
              <a:rPr sz="1500" spc="135" dirty="0">
                <a:latin typeface="Times New Roman"/>
                <a:cs typeface="Times New Roman"/>
              </a:rPr>
              <a:t> </a:t>
            </a:r>
            <a:r>
              <a:rPr sz="1500" dirty="0">
                <a:latin typeface="Times New Roman"/>
                <a:cs typeface="Times New Roman"/>
              </a:rPr>
              <a:t>also</a:t>
            </a:r>
            <a:r>
              <a:rPr sz="1500" spc="130" dirty="0">
                <a:latin typeface="Times New Roman"/>
                <a:cs typeface="Times New Roman"/>
              </a:rPr>
              <a:t> </a:t>
            </a:r>
            <a:r>
              <a:rPr sz="1500" dirty="0">
                <a:latin typeface="Times New Roman"/>
                <a:cs typeface="Times New Roman"/>
              </a:rPr>
              <a:t>present</a:t>
            </a:r>
            <a:r>
              <a:rPr sz="1500" spc="114" dirty="0">
                <a:latin typeface="Times New Roman"/>
                <a:cs typeface="Times New Roman"/>
              </a:rPr>
              <a:t> </a:t>
            </a:r>
            <a:r>
              <a:rPr sz="1500" dirty="0">
                <a:latin typeface="Times New Roman"/>
                <a:cs typeface="Times New Roman"/>
              </a:rPr>
              <a:t>evidence</a:t>
            </a:r>
            <a:r>
              <a:rPr sz="1500" spc="125" dirty="0">
                <a:latin typeface="Times New Roman"/>
                <a:cs typeface="Times New Roman"/>
              </a:rPr>
              <a:t> </a:t>
            </a:r>
            <a:r>
              <a:rPr sz="1500" dirty="0">
                <a:latin typeface="Times New Roman"/>
                <a:cs typeface="Times New Roman"/>
              </a:rPr>
              <a:t>the</a:t>
            </a:r>
            <a:r>
              <a:rPr sz="1500" spc="120" dirty="0">
                <a:latin typeface="Times New Roman"/>
                <a:cs typeface="Times New Roman"/>
              </a:rPr>
              <a:t> </a:t>
            </a:r>
            <a:r>
              <a:rPr sz="1500" dirty="0">
                <a:latin typeface="Times New Roman"/>
                <a:cs typeface="Times New Roman"/>
              </a:rPr>
              <a:t>actual</a:t>
            </a:r>
            <a:r>
              <a:rPr sz="1500" spc="110" dirty="0">
                <a:latin typeface="Times New Roman"/>
                <a:cs typeface="Times New Roman"/>
              </a:rPr>
              <a:t> </a:t>
            </a:r>
            <a:r>
              <a:rPr sz="1500" dirty="0">
                <a:latin typeface="Times New Roman"/>
                <a:cs typeface="Times New Roman"/>
              </a:rPr>
              <a:t>work</a:t>
            </a:r>
            <a:r>
              <a:rPr sz="1500" spc="130" dirty="0">
                <a:latin typeface="Times New Roman"/>
                <a:cs typeface="Times New Roman"/>
              </a:rPr>
              <a:t> </a:t>
            </a:r>
            <a:r>
              <a:rPr sz="1500" dirty="0">
                <a:latin typeface="Times New Roman"/>
                <a:cs typeface="Times New Roman"/>
              </a:rPr>
              <a:t>events</a:t>
            </a:r>
            <a:r>
              <a:rPr sz="1500" spc="135" dirty="0">
                <a:latin typeface="Times New Roman"/>
                <a:cs typeface="Times New Roman"/>
              </a:rPr>
              <a:t> </a:t>
            </a:r>
            <a:r>
              <a:rPr sz="1500" dirty="0">
                <a:latin typeface="Times New Roman"/>
                <a:cs typeface="Times New Roman"/>
              </a:rPr>
              <a:t>comprising</a:t>
            </a:r>
            <a:r>
              <a:rPr sz="1500" spc="125" dirty="0">
                <a:latin typeface="Times New Roman"/>
                <a:cs typeface="Times New Roman"/>
              </a:rPr>
              <a:t> </a:t>
            </a:r>
            <a:r>
              <a:rPr sz="1500" dirty="0">
                <a:latin typeface="Times New Roman"/>
                <a:cs typeface="Times New Roman"/>
              </a:rPr>
              <a:t>the</a:t>
            </a:r>
            <a:r>
              <a:rPr sz="1500" spc="120" dirty="0">
                <a:latin typeface="Times New Roman"/>
                <a:cs typeface="Times New Roman"/>
              </a:rPr>
              <a:t> </a:t>
            </a:r>
            <a:r>
              <a:rPr sz="1500" dirty="0">
                <a:latin typeface="Times New Roman"/>
                <a:cs typeface="Times New Roman"/>
              </a:rPr>
              <a:t>“same</a:t>
            </a:r>
            <a:r>
              <a:rPr sz="1500" spc="120" dirty="0">
                <a:latin typeface="Times New Roman"/>
                <a:cs typeface="Times New Roman"/>
              </a:rPr>
              <a:t> </a:t>
            </a:r>
            <a:r>
              <a:rPr sz="1500" spc="-25" dirty="0">
                <a:latin typeface="Times New Roman"/>
                <a:cs typeface="Times New Roman"/>
              </a:rPr>
              <a:t>or </a:t>
            </a:r>
            <a:r>
              <a:rPr sz="1500" dirty="0">
                <a:latin typeface="Times New Roman"/>
                <a:cs typeface="Times New Roman"/>
              </a:rPr>
              <a:t>similar</a:t>
            </a:r>
            <a:r>
              <a:rPr sz="1500" spc="70" dirty="0">
                <a:latin typeface="Times New Roman"/>
                <a:cs typeface="Times New Roman"/>
              </a:rPr>
              <a:t> </a:t>
            </a:r>
            <a:r>
              <a:rPr sz="1500" dirty="0">
                <a:latin typeface="Times New Roman"/>
                <a:cs typeface="Times New Roman"/>
              </a:rPr>
              <a:t>conditions”</a:t>
            </a:r>
            <a:r>
              <a:rPr sz="1500" spc="65" dirty="0">
                <a:latin typeface="Times New Roman"/>
                <a:cs typeface="Times New Roman"/>
              </a:rPr>
              <a:t> </a:t>
            </a:r>
            <a:r>
              <a:rPr sz="1500" dirty="0">
                <a:latin typeface="Times New Roman"/>
                <a:cs typeface="Times New Roman"/>
              </a:rPr>
              <a:t>would</a:t>
            </a:r>
            <a:r>
              <a:rPr sz="1500" spc="75" dirty="0">
                <a:latin typeface="Times New Roman"/>
                <a:cs typeface="Times New Roman"/>
              </a:rPr>
              <a:t> </a:t>
            </a:r>
            <a:r>
              <a:rPr sz="1500" dirty="0">
                <a:latin typeface="Times New Roman"/>
                <a:cs typeface="Times New Roman"/>
              </a:rPr>
              <a:t>have</a:t>
            </a:r>
            <a:r>
              <a:rPr sz="1500" spc="65" dirty="0">
                <a:latin typeface="Times New Roman"/>
                <a:cs typeface="Times New Roman"/>
              </a:rPr>
              <a:t> </a:t>
            </a:r>
            <a:r>
              <a:rPr sz="1500" dirty="0">
                <a:latin typeface="Times New Roman"/>
                <a:cs typeface="Times New Roman"/>
              </a:rPr>
              <a:t>caused</a:t>
            </a:r>
            <a:r>
              <a:rPr sz="1500" spc="65" dirty="0">
                <a:latin typeface="Times New Roman"/>
                <a:cs typeface="Times New Roman"/>
              </a:rPr>
              <a:t> </a:t>
            </a:r>
            <a:r>
              <a:rPr sz="1500" dirty="0">
                <a:latin typeface="Times New Roman"/>
                <a:cs typeface="Times New Roman"/>
              </a:rPr>
              <a:t>extraordinary</a:t>
            </a:r>
            <a:r>
              <a:rPr sz="1500" spc="75" dirty="0">
                <a:latin typeface="Times New Roman"/>
                <a:cs typeface="Times New Roman"/>
              </a:rPr>
              <a:t> </a:t>
            </a:r>
            <a:r>
              <a:rPr sz="1500" dirty="0">
                <a:latin typeface="Times New Roman"/>
                <a:cs typeface="Times New Roman"/>
              </a:rPr>
              <a:t>and</a:t>
            </a:r>
            <a:r>
              <a:rPr sz="1500" spc="75" dirty="0">
                <a:latin typeface="Times New Roman"/>
                <a:cs typeface="Times New Roman"/>
              </a:rPr>
              <a:t> </a:t>
            </a:r>
            <a:r>
              <a:rPr sz="1500" dirty="0">
                <a:latin typeface="Times New Roman"/>
                <a:cs typeface="Times New Roman"/>
              </a:rPr>
              <a:t>unusual</a:t>
            </a:r>
            <a:r>
              <a:rPr sz="1500" spc="75" dirty="0">
                <a:latin typeface="Times New Roman"/>
                <a:cs typeface="Times New Roman"/>
              </a:rPr>
              <a:t> </a:t>
            </a:r>
            <a:r>
              <a:rPr sz="1500" dirty="0">
                <a:latin typeface="Times New Roman"/>
                <a:cs typeface="Times New Roman"/>
              </a:rPr>
              <a:t>stress</a:t>
            </a:r>
            <a:r>
              <a:rPr sz="1500" spc="70" dirty="0">
                <a:latin typeface="Times New Roman"/>
                <a:cs typeface="Times New Roman"/>
              </a:rPr>
              <a:t> </a:t>
            </a:r>
            <a:r>
              <a:rPr sz="1500" dirty="0">
                <a:latin typeface="Times New Roman"/>
                <a:cs typeface="Times New Roman"/>
              </a:rPr>
              <a:t>to</a:t>
            </a:r>
            <a:r>
              <a:rPr sz="1500" spc="70" dirty="0">
                <a:latin typeface="Times New Roman"/>
                <a:cs typeface="Times New Roman"/>
              </a:rPr>
              <a:t> </a:t>
            </a:r>
            <a:r>
              <a:rPr sz="1500" dirty="0">
                <a:latin typeface="Times New Roman"/>
                <a:cs typeface="Times New Roman"/>
              </a:rPr>
              <a:t>a</a:t>
            </a:r>
            <a:r>
              <a:rPr sz="1500" spc="60" dirty="0">
                <a:latin typeface="Times New Roman"/>
                <a:cs typeface="Times New Roman"/>
              </a:rPr>
              <a:t> </a:t>
            </a:r>
            <a:r>
              <a:rPr sz="1500" dirty="0">
                <a:latin typeface="Times New Roman"/>
                <a:cs typeface="Times New Roman"/>
              </a:rPr>
              <a:t>reasonable</a:t>
            </a:r>
            <a:r>
              <a:rPr sz="1500" spc="70" dirty="0">
                <a:latin typeface="Times New Roman"/>
                <a:cs typeface="Times New Roman"/>
              </a:rPr>
              <a:t> </a:t>
            </a:r>
            <a:r>
              <a:rPr sz="1500" dirty="0">
                <a:latin typeface="Times New Roman"/>
                <a:cs typeface="Times New Roman"/>
              </a:rPr>
              <a:t>worker</a:t>
            </a:r>
            <a:r>
              <a:rPr sz="1500" spc="75" dirty="0">
                <a:latin typeface="Times New Roman"/>
                <a:cs typeface="Times New Roman"/>
              </a:rPr>
              <a:t> </a:t>
            </a:r>
            <a:r>
              <a:rPr sz="1500" spc="-25" dirty="0">
                <a:latin typeface="Times New Roman"/>
                <a:cs typeface="Times New Roman"/>
              </a:rPr>
              <a:t>in </a:t>
            </a:r>
            <a:r>
              <a:rPr sz="1500" dirty="0">
                <a:latin typeface="Times New Roman"/>
                <a:cs typeface="Times New Roman"/>
              </a:rPr>
              <a:t>the</a:t>
            </a:r>
            <a:r>
              <a:rPr sz="1500" spc="-35" dirty="0">
                <a:latin typeface="Times New Roman"/>
                <a:cs typeface="Times New Roman"/>
              </a:rPr>
              <a:t> </a:t>
            </a:r>
            <a:r>
              <a:rPr sz="1500" dirty="0">
                <a:latin typeface="Times New Roman"/>
                <a:cs typeface="Times New Roman"/>
              </a:rPr>
              <a:t>same</a:t>
            </a:r>
            <a:r>
              <a:rPr sz="1500" spc="5" dirty="0">
                <a:latin typeface="Times New Roman"/>
                <a:cs typeface="Times New Roman"/>
              </a:rPr>
              <a:t> </a:t>
            </a:r>
            <a:r>
              <a:rPr sz="1500" spc="-10" dirty="0">
                <a:latin typeface="Times New Roman"/>
                <a:cs typeface="Times New Roman"/>
              </a:rPr>
              <a:t>profession</a:t>
            </a:r>
            <a:endParaRPr sz="1500" dirty="0">
              <a:latin typeface="Times New Roman"/>
              <a:cs typeface="Times New Roman"/>
            </a:endParaRPr>
          </a:p>
          <a:p>
            <a:pPr>
              <a:lnSpc>
                <a:spcPct val="100000"/>
              </a:lnSpc>
            </a:pPr>
            <a:endParaRPr sz="1500" dirty="0">
              <a:latin typeface="Times New Roman"/>
              <a:cs typeface="Times New Roman"/>
            </a:endParaRPr>
          </a:p>
          <a:p>
            <a:pPr>
              <a:lnSpc>
                <a:spcPct val="100000"/>
              </a:lnSpc>
              <a:spcBef>
                <a:spcPts val="135"/>
              </a:spcBef>
            </a:pPr>
            <a:endParaRPr sz="1500" dirty="0">
              <a:latin typeface="Times New Roman"/>
              <a:cs typeface="Times New Roman"/>
            </a:endParaRPr>
          </a:p>
          <a:p>
            <a:pPr marL="12700" marR="6350" algn="just">
              <a:lnSpc>
                <a:spcPct val="90300"/>
              </a:lnSpc>
            </a:pPr>
            <a:r>
              <a:rPr sz="1500" spc="-20" dirty="0">
                <a:latin typeface="Times New Roman"/>
                <a:cs typeface="Times New Roman"/>
              </a:rPr>
              <a:t>Workers’</a:t>
            </a:r>
            <a:r>
              <a:rPr sz="1500" spc="-50" dirty="0">
                <a:latin typeface="Times New Roman"/>
                <a:cs typeface="Times New Roman"/>
              </a:rPr>
              <a:t> </a:t>
            </a:r>
            <a:r>
              <a:rPr sz="1500" dirty="0">
                <a:latin typeface="Times New Roman"/>
                <a:cs typeface="Times New Roman"/>
              </a:rPr>
              <a:t>compensation</a:t>
            </a:r>
            <a:r>
              <a:rPr sz="1500" spc="50" dirty="0">
                <a:latin typeface="Times New Roman"/>
                <a:cs typeface="Times New Roman"/>
              </a:rPr>
              <a:t> </a:t>
            </a:r>
            <a:r>
              <a:rPr sz="1500" dirty="0">
                <a:latin typeface="Times New Roman"/>
                <a:cs typeface="Times New Roman"/>
              </a:rPr>
              <a:t>benefits</a:t>
            </a:r>
            <a:r>
              <a:rPr sz="1500" spc="50" dirty="0">
                <a:latin typeface="Times New Roman"/>
                <a:cs typeface="Times New Roman"/>
              </a:rPr>
              <a:t> </a:t>
            </a:r>
            <a:r>
              <a:rPr sz="1500" dirty="0">
                <a:latin typeface="Times New Roman"/>
                <a:cs typeface="Times New Roman"/>
              </a:rPr>
              <a:t>for</a:t>
            </a:r>
            <a:r>
              <a:rPr sz="1500" spc="55" dirty="0">
                <a:latin typeface="Times New Roman"/>
                <a:cs typeface="Times New Roman"/>
              </a:rPr>
              <a:t> </a:t>
            </a:r>
            <a:r>
              <a:rPr sz="1500" dirty="0">
                <a:latin typeface="Times New Roman"/>
                <a:cs typeface="Times New Roman"/>
              </a:rPr>
              <a:t>mental</a:t>
            </a:r>
            <a:r>
              <a:rPr sz="1500" spc="45" dirty="0">
                <a:latin typeface="Times New Roman"/>
                <a:cs typeface="Times New Roman"/>
              </a:rPr>
              <a:t> </a:t>
            </a:r>
            <a:r>
              <a:rPr sz="1500" dirty="0">
                <a:latin typeface="Times New Roman"/>
                <a:cs typeface="Times New Roman"/>
              </a:rPr>
              <a:t>injury</a:t>
            </a:r>
            <a:r>
              <a:rPr sz="1500" spc="45" dirty="0">
                <a:latin typeface="Times New Roman"/>
                <a:cs typeface="Times New Roman"/>
              </a:rPr>
              <a:t> </a:t>
            </a:r>
            <a:r>
              <a:rPr sz="1500" dirty="0">
                <a:latin typeface="Times New Roman"/>
                <a:cs typeface="Times New Roman"/>
              </a:rPr>
              <a:t>must</a:t>
            </a:r>
            <a:r>
              <a:rPr sz="1500" spc="50" dirty="0">
                <a:latin typeface="Times New Roman"/>
                <a:cs typeface="Times New Roman"/>
              </a:rPr>
              <a:t> </a:t>
            </a:r>
            <a:r>
              <a:rPr sz="1500" dirty="0">
                <a:latin typeface="Times New Roman"/>
                <a:cs typeface="Times New Roman"/>
              </a:rPr>
              <a:t>be</a:t>
            </a:r>
            <a:r>
              <a:rPr sz="1500" spc="40" dirty="0">
                <a:latin typeface="Times New Roman"/>
                <a:cs typeface="Times New Roman"/>
              </a:rPr>
              <a:t> </a:t>
            </a:r>
            <a:r>
              <a:rPr sz="1500" dirty="0">
                <a:latin typeface="Times New Roman"/>
                <a:cs typeface="Times New Roman"/>
              </a:rPr>
              <a:t>based</a:t>
            </a:r>
            <a:r>
              <a:rPr sz="1500" spc="50" dirty="0">
                <a:latin typeface="Times New Roman"/>
                <a:cs typeface="Times New Roman"/>
              </a:rPr>
              <a:t> </a:t>
            </a:r>
            <a:r>
              <a:rPr sz="1500" dirty="0">
                <a:latin typeface="Times New Roman"/>
                <a:cs typeface="Times New Roman"/>
              </a:rPr>
              <a:t>upon</a:t>
            </a:r>
            <a:r>
              <a:rPr sz="1500" spc="50" dirty="0">
                <a:latin typeface="Times New Roman"/>
                <a:cs typeface="Times New Roman"/>
              </a:rPr>
              <a:t> </a:t>
            </a:r>
            <a:r>
              <a:rPr sz="1500" dirty="0">
                <a:latin typeface="Times New Roman"/>
                <a:cs typeface="Times New Roman"/>
              </a:rPr>
              <a:t>evidence</a:t>
            </a:r>
            <a:r>
              <a:rPr sz="1500" spc="45" dirty="0">
                <a:latin typeface="Times New Roman"/>
                <a:cs typeface="Times New Roman"/>
              </a:rPr>
              <a:t> </a:t>
            </a:r>
            <a:r>
              <a:rPr sz="1500" dirty="0">
                <a:latin typeface="Times New Roman"/>
                <a:cs typeface="Times New Roman"/>
              </a:rPr>
              <a:t>the</a:t>
            </a:r>
            <a:r>
              <a:rPr sz="1500" spc="35" dirty="0">
                <a:latin typeface="Times New Roman"/>
                <a:cs typeface="Times New Roman"/>
              </a:rPr>
              <a:t> </a:t>
            </a:r>
            <a:r>
              <a:rPr sz="1500" dirty="0">
                <a:latin typeface="Times New Roman"/>
                <a:cs typeface="Times New Roman"/>
              </a:rPr>
              <a:t>Employee</a:t>
            </a:r>
            <a:r>
              <a:rPr sz="1500" spc="40" dirty="0">
                <a:latin typeface="Times New Roman"/>
                <a:cs typeface="Times New Roman"/>
              </a:rPr>
              <a:t> </a:t>
            </a:r>
            <a:r>
              <a:rPr sz="1500" spc="-25" dirty="0">
                <a:latin typeface="Times New Roman"/>
                <a:cs typeface="Times New Roman"/>
              </a:rPr>
              <a:t>can </a:t>
            </a:r>
            <a:r>
              <a:rPr sz="1500" dirty="0">
                <a:latin typeface="Times New Roman"/>
                <a:cs typeface="Times New Roman"/>
              </a:rPr>
              <a:t>objectively</a:t>
            </a:r>
            <a:r>
              <a:rPr sz="1500" spc="70" dirty="0">
                <a:latin typeface="Times New Roman"/>
                <a:cs typeface="Times New Roman"/>
              </a:rPr>
              <a:t> </a:t>
            </a:r>
            <a:r>
              <a:rPr sz="1500" dirty="0">
                <a:latin typeface="Times New Roman"/>
                <a:cs typeface="Times New Roman"/>
              </a:rPr>
              <a:t>prove.</a:t>
            </a:r>
            <a:r>
              <a:rPr sz="1500" spc="80" dirty="0">
                <a:latin typeface="Times New Roman"/>
                <a:cs typeface="Times New Roman"/>
              </a:rPr>
              <a:t>  </a:t>
            </a:r>
            <a:r>
              <a:rPr sz="1500" dirty="0">
                <a:latin typeface="Times New Roman"/>
                <a:cs typeface="Times New Roman"/>
              </a:rPr>
              <a:t>The</a:t>
            </a:r>
            <a:r>
              <a:rPr sz="1500" spc="90" dirty="0">
                <a:latin typeface="Times New Roman"/>
                <a:cs typeface="Times New Roman"/>
              </a:rPr>
              <a:t> </a:t>
            </a:r>
            <a:r>
              <a:rPr sz="1500" dirty="0">
                <a:latin typeface="Times New Roman"/>
                <a:cs typeface="Times New Roman"/>
              </a:rPr>
              <a:t>court</a:t>
            </a:r>
            <a:r>
              <a:rPr sz="1500" spc="80" dirty="0">
                <a:latin typeface="Times New Roman"/>
                <a:cs typeface="Times New Roman"/>
              </a:rPr>
              <a:t> </a:t>
            </a:r>
            <a:r>
              <a:rPr sz="1500" dirty="0">
                <a:latin typeface="Times New Roman"/>
                <a:cs typeface="Times New Roman"/>
              </a:rPr>
              <a:t>in</a:t>
            </a:r>
            <a:r>
              <a:rPr sz="1500" spc="95" dirty="0">
                <a:latin typeface="Times New Roman"/>
                <a:cs typeface="Times New Roman"/>
              </a:rPr>
              <a:t> </a:t>
            </a:r>
            <a:r>
              <a:rPr sz="1500" i="1" dirty="0">
                <a:latin typeface="Times New Roman"/>
                <a:cs typeface="Times New Roman"/>
              </a:rPr>
              <a:t>Mantia</a:t>
            </a:r>
            <a:r>
              <a:rPr sz="1500" i="1" spc="95" dirty="0">
                <a:latin typeface="Times New Roman"/>
                <a:cs typeface="Times New Roman"/>
              </a:rPr>
              <a:t> </a:t>
            </a:r>
            <a:r>
              <a:rPr sz="1500" dirty="0">
                <a:latin typeface="Times New Roman"/>
                <a:cs typeface="Times New Roman"/>
              </a:rPr>
              <a:t>noted</a:t>
            </a:r>
            <a:r>
              <a:rPr sz="1500" spc="90" dirty="0">
                <a:latin typeface="Times New Roman"/>
                <a:cs typeface="Times New Roman"/>
              </a:rPr>
              <a:t> </a:t>
            </a:r>
            <a:r>
              <a:rPr sz="1500" dirty="0">
                <a:latin typeface="Times New Roman"/>
                <a:cs typeface="Times New Roman"/>
              </a:rPr>
              <a:t>this</a:t>
            </a:r>
            <a:r>
              <a:rPr sz="1500" spc="80" dirty="0">
                <a:latin typeface="Times New Roman"/>
                <a:cs typeface="Times New Roman"/>
              </a:rPr>
              <a:t> </a:t>
            </a:r>
            <a:r>
              <a:rPr sz="1500" dirty="0">
                <a:latin typeface="Times New Roman"/>
                <a:cs typeface="Times New Roman"/>
              </a:rPr>
              <a:t>“is</a:t>
            </a:r>
            <a:r>
              <a:rPr sz="1500" spc="85" dirty="0">
                <a:latin typeface="Times New Roman"/>
                <a:cs typeface="Times New Roman"/>
              </a:rPr>
              <a:t> </a:t>
            </a:r>
            <a:r>
              <a:rPr sz="1500" dirty="0">
                <a:latin typeface="Times New Roman"/>
                <a:cs typeface="Times New Roman"/>
              </a:rPr>
              <a:t>not</a:t>
            </a:r>
            <a:r>
              <a:rPr sz="1500" spc="80" dirty="0">
                <a:latin typeface="Times New Roman"/>
                <a:cs typeface="Times New Roman"/>
              </a:rPr>
              <a:t> </a:t>
            </a:r>
            <a:r>
              <a:rPr sz="1500" dirty="0">
                <a:latin typeface="Times New Roman"/>
                <a:cs typeface="Times New Roman"/>
              </a:rPr>
              <a:t>merely</a:t>
            </a:r>
            <a:r>
              <a:rPr sz="1500" spc="80" dirty="0">
                <a:latin typeface="Times New Roman"/>
                <a:cs typeface="Times New Roman"/>
              </a:rPr>
              <a:t> </a:t>
            </a:r>
            <a:r>
              <a:rPr sz="1500" dirty="0">
                <a:latin typeface="Times New Roman"/>
                <a:cs typeface="Times New Roman"/>
              </a:rPr>
              <a:t>what</a:t>
            </a:r>
            <a:r>
              <a:rPr sz="1500" spc="90" dirty="0">
                <a:latin typeface="Times New Roman"/>
                <a:cs typeface="Times New Roman"/>
              </a:rPr>
              <a:t> </a:t>
            </a:r>
            <a:r>
              <a:rPr sz="1500" dirty="0">
                <a:latin typeface="Times New Roman"/>
                <a:cs typeface="Times New Roman"/>
              </a:rPr>
              <a:t>the</a:t>
            </a:r>
            <a:r>
              <a:rPr sz="1500" spc="85" dirty="0">
                <a:latin typeface="Times New Roman"/>
                <a:cs typeface="Times New Roman"/>
              </a:rPr>
              <a:t> </a:t>
            </a:r>
            <a:r>
              <a:rPr sz="1500" dirty="0">
                <a:latin typeface="Times New Roman"/>
                <a:cs typeface="Times New Roman"/>
              </a:rPr>
              <a:t>Employee</a:t>
            </a:r>
            <a:r>
              <a:rPr sz="1500" spc="85" dirty="0">
                <a:latin typeface="Times New Roman"/>
                <a:cs typeface="Times New Roman"/>
              </a:rPr>
              <a:t> </a:t>
            </a:r>
            <a:r>
              <a:rPr sz="1500" spc="-10" dirty="0">
                <a:latin typeface="Times New Roman"/>
                <a:cs typeface="Times New Roman"/>
              </a:rPr>
              <a:t>subjectively </a:t>
            </a:r>
            <a:r>
              <a:rPr sz="1500" dirty="0">
                <a:latin typeface="Times New Roman"/>
                <a:cs typeface="Times New Roman"/>
              </a:rPr>
              <a:t>thought</a:t>
            </a:r>
            <a:r>
              <a:rPr sz="1500" spc="-45" dirty="0">
                <a:latin typeface="Times New Roman"/>
                <a:cs typeface="Times New Roman"/>
              </a:rPr>
              <a:t> </a:t>
            </a:r>
            <a:r>
              <a:rPr sz="1500" dirty="0">
                <a:latin typeface="Times New Roman"/>
                <a:cs typeface="Times New Roman"/>
              </a:rPr>
              <a:t>and felt”.</a:t>
            </a:r>
            <a:r>
              <a:rPr sz="1500" spc="-25" dirty="0">
                <a:latin typeface="Times New Roman"/>
                <a:cs typeface="Times New Roman"/>
              </a:rPr>
              <a:t> Id.</a:t>
            </a:r>
            <a:endParaRPr sz="1500" dirty="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4012691"/>
            <a:ext cx="448309" cy="2845435"/>
          </a:xfrm>
          <a:custGeom>
            <a:avLst/>
            <a:gdLst/>
            <a:ahLst/>
            <a:cxnLst/>
            <a:rect l="l" t="t" r="r" b="b"/>
            <a:pathLst>
              <a:path w="448309" h="2845434">
                <a:moveTo>
                  <a:pt x="0" y="0"/>
                </a:moveTo>
                <a:lnTo>
                  <a:pt x="0" y="2845307"/>
                </a:lnTo>
                <a:lnTo>
                  <a:pt x="448056" y="2845307"/>
                </a:lnTo>
                <a:lnTo>
                  <a:pt x="0" y="0"/>
                </a:lnTo>
                <a:close/>
              </a:path>
            </a:pathLst>
          </a:custGeom>
          <a:solidFill>
            <a:srgbClr val="90C225">
              <a:alpha val="85096"/>
            </a:srgbClr>
          </a:solidFill>
        </p:spPr>
        <p:txBody>
          <a:bodyPr wrap="square" lIns="0" tIns="0" rIns="0" bIns="0" rtlCol="0"/>
          <a:lstStyle/>
          <a:p>
            <a:endParaRPr dirty="0"/>
          </a:p>
        </p:txBody>
      </p:sp>
      <p:sp>
        <p:nvSpPr>
          <p:cNvPr id="3" name="object 3"/>
          <p:cNvSpPr txBox="1">
            <a:spLocks noGrp="1"/>
          </p:cNvSpPr>
          <p:nvPr>
            <p:ph type="title"/>
          </p:nvPr>
        </p:nvSpPr>
        <p:spPr>
          <a:xfrm>
            <a:off x="1663907" y="239843"/>
            <a:ext cx="6775555" cy="1126334"/>
          </a:xfrm>
          <a:prstGeom prst="rect">
            <a:avLst/>
          </a:prstGeom>
        </p:spPr>
        <p:txBody>
          <a:bodyPr vert="horz" wrap="square" lIns="0" tIns="566801" rIns="0" bIns="0" rtlCol="0">
            <a:spAutoFit/>
          </a:bodyPr>
          <a:lstStyle/>
          <a:p>
            <a:pPr marL="183515">
              <a:lnSpc>
                <a:spcPct val="100000"/>
              </a:lnSpc>
              <a:spcBef>
                <a:spcPts val="100"/>
              </a:spcBef>
            </a:pPr>
            <a:r>
              <a:rPr dirty="0"/>
              <a:t>City</a:t>
            </a:r>
            <a:r>
              <a:rPr spc="-45" dirty="0"/>
              <a:t> </a:t>
            </a:r>
            <a:r>
              <a:rPr dirty="0"/>
              <a:t>of</a:t>
            </a:r>
            <a:r>
              <a:rPr spc="-35" dirty="0"/>
              <a:t> </a:t>
            </a:r>
            <a:r>
              <a:rPr dirty="0"/>
              <a:t>Clinton</a:t>
            </a:r>
            <a:r>
              <a:rPr spc="-40" dirty="0"/>
              <a:t> </a:t>
            </a:r>
            <a:r>
              <a:rPr spc="-215" dirty="0"/>
              <a:t>v.</a:t>
            </a:r>
            <a:r>
              <a:rPr spc="-25" dirty="0"/>
              <a:t> </a:t>
            </a:r>
            <a:r>
              <a:rPr spc="-10" dirty="0"/>
              <a:t>Dahman</a:t>
            </a:r>
          </a:p>
        </p:txBody>
      </p:sp>
      <p:sp>
        <p:nvSpPr>
          <p:cNvPr id="4" name="object 4"/>
          <p:cNvSpPr txBox="1"/>
          <p:nvPr/>
        </p:nvSpPr>
        <p:spPr>
          <a:xfrm>
            <a:off x="809468" y="1603948"/>
            <a:ext cx="8358051" cy="4842351"/>
          </a:xfrm>
          <a:prstGeom prst="rect">
            <a:avLst/>
          </a:prstGeom>
        </p:spPr>
        <p:txBody>
          <a:bodyPr vert="horz" wrap="square" lIns="0" tIns="12700" rIns="0" bIns="0" rtlCol="0">
            <a:spAutoFit/>
          </a:bodyPr>
          <a:lstStyle/>
          <a:p>
            <a:pPr marL="355600" marR="5080" indent="-342900">
              <a:lnSpc>
                <a:spcPct val="100000"/>
              </a:lnSpc>
              <a:spcBef>
                <a:spcPts val="100"/>
              </a:spcBef>
              <a:tabLst>
                <a:tab pos="354965" algn="l"/>
              </a:tabLst>
            </a:pPr>
            <a:r>
              <a:rPr sz="1450" spc="65" dirty="0">
                <a:solidFill>
                  <a:srgbClr val="90C225"/>
                </a:solidFill>
                <a:latin typeface="Lucida Sans Unicode"/>
                <a:cs typeface="Lucida Sans Unicode"/>
              </a:rPr>
              <a:t>▶</a:t>
            </a:r>
            <a:r>
              <a:rPr sz="1450" dirty="0">
                <a:solidFill>
                  <a:srgbClr val="90C225"/>
                </a:solidFill>
                <a:latin typeface="Lucida Sans Unicode"/>
                <a:cs typeface="Lucida Sans Unicode"/>
              </a:rPr>
              <a:t>	</a:t>
            </a:r>
            <a:r>
              <a:rPr sz="1800" dirty="0">
                <a:solidFill>
                  <a:srgbClr val="333333"/>
                </a:solidFill>
                <a:latin typeface="Calibri"/>
                <a:cs typeface="Calibri"/>
              </a:rPr>
              <a:t>Robert</a:t>
            </a:r>
            <a:r>
              <a:rPr sz="1800" spc="-45" dirty="0">
                <a:solidFill>
                  <a:srgbClr val="333333"/>
                </a:solidFill>
                <a:latin typeface="Calibri"/>
                <a:cs typeface="Calibri"/>
              </a:rPr>
              <a:t> </a:t>
            </a:r>
            <a:r>
              <a:rPr sz="1800" dirty="0">
                <a:solidFill>
                  <a:srgbClr val="333333"/>
                </a:solidFill>
                <a:latin typeface="Calibri"/>
                <a:cs typeface="Calibri"/>
              </a:rPr>
              <a:t>Dahman</a:t>
            </a:r>
            <a:r>
              <a:rPr sz="1800" spc="-30" dirty="0">
                <a:solidFill>
                  <a:srgbClr val="333333"/>
                </a:solidFill>
                <a:latin typeface="Calibri"/>
                <a:cs typeface="Calibri"/>
              </a:rPr>
              <a:t> </a:t>
            </a:r>
            <a:r>
              <a:rPr sz="1800" dirty="0">
                <a:solidFill>
                  <a:srgbClr val="333333"/>
                </a:solidFill>
                <a:latin typeface="Calibri"/>
                <a:cs typeface="Calibri"/>
              </a:rPr>
              <a:t>previously</a:t>
            </a:r>
            <a:r>
              <a:rPr sz="1800" spc="-40" dirty="0">
                <a:solidFill>
                  <a:srgbClr val="333333"/>
                </a:solidFill>
                <a:latin typeface="Calibri"/>
                <a:cs typeface="Calibri"/>
              </a:rPr>
              <a:t> </a:t>
            </a:r>
            <a:r>
              <a:rPr sz="1800" spc="-10" dirty="0">
                <a:solidFill>
                  <a:srgbClr val="333333"/>
                </a:solidFill>
                <a:latin typeface="Calibri"/>
                <a:cs typeface="Calibri"/>
              </a:rPr>
              <a:t>worked</a:t>
            </a:r>
            <a:r>
              <a:rPr sz="1800" spc="-50" dirty="0">
                <a:solidFill>
                  <a:srgbClr val="333333"/>
                </a:solidFill>
                <a:latin typeface="Calibri"/>
                <a:cs typeface="Calibri"/>
              </a:rPr>
              <a:t> </a:t>
            </a:r>
            <a:r>
              <a:rPr sz="1800" dirty="0">
                <a:solidFill>
                  <a:srgbClr val="333333"/>
                </a:solidFill>
                <a:latin typeface="Calibri"/>
                <a:cs typeface="Calibri"/>
              </a:rPr>
              <a:t>as</a:t>
            </a:r>
            <a:r>
              <a:rPr sz="1800" spc="-40" dirty="0">
                <a:solidFill>
                  <a:srgbClr val="333333"/>
                </a:solidFill>
                <a:latin typeface="Calibri"/>
                <a:cs typeface="Calibri"/>
              </a:rPr>
              <a:t> </a:t>
            </a:r>
            <a:r>
              <a:rPr sz="1800" dirty="0">
                <a:solidFill>
                  <a:srgbClr val="333333"/>
                </a:solidFill>
                <a:latin typeface="Calibri"/>
                <a:cs typeface="Calibri"/>
              </a:rPr>
              <a:t>a</a:t>
            </a:r>
            <a:r>
              <a:rPr sz="1800" spc="-55" dirty="0">
                <a:solidFill>
                  <a:srgbClr val="333333"/>
                </a:solidFill>
                <a:latin typeface="Calibri"/>
                <a:cs typeface="Calibri"/>
              </a:rPr>
              <a:t> </a:t>
            </a:r>
            <a:r>
              <a:rPr sz="1800" dirty="0">
                <a:solidFill>
                  <a:srgbClr val="333333"/>
                </a:solidFill>
                <a:latin typeface="Calibri"/>
                <a:cs typeface="Calibri"/>
              </a:rPr>
              <a:t>police</a:t>
            </a:r>
            <a:r>
              <a:rPr sz="1800" spc="-25" dirty="0">
                <a:solidFill>
                  <a:srgbClr val="333333"/>
                </a:solidFill>
                <a:latin typeface="Calibri"/>
                <a:cs typeface="Calibri"/>
              </a:rPr>
              <a:t> </a:t>
            </a:r>
            <a:r>
              <a:rPr sz="1800" dirty="0">
                <a:solidFill>
                  <a:srgbClr val="333333"/>
                </a:solidFill>
                <a:latin typeface="Calibri"/>
                <a:cs typeface="Calibri"/>
              </a:rPr>
              <a:t>officer</a:t>
            </a:r>
            <a:r>
              <a:rPr sz="1800" spc="-35" dirty="0">
                <a:solidFill>
                  <a:srgbClr val="333333"/>
                </a:solidFill>
                <a:latin typeface="Calibri"/>
                <a:cs typeface="Calibri"/>
              </a:rPr>
              <a:t> </a:t>
            </a:r>
            <a:r>
              <a:rPr sz="1800" dirty="0">
                <a:solidFill>
                  <a:srgbClr val="333333"/>
                </a:solidFill>
                <a:latin typeface="Calibri"/>
                <a:cs typeface="Calibri"/>
              </a:rPr>
              <a:t>for</a:t>
            </a:r>
            <a:r>
              <a:rPr sz="1800" spc="-50" dirty="0">
                <a:solidFill>
                  <a:srgbClr val="333333"/>
                </a:solidFill>
                <a:latin typeface="Calibri"/>
                <a:cs typeface="Calibri"/>
              </a:rPr>
              <a:t> </a:t>
            </a:r>
            <a:r>
              <a:rPr sz="1800" dirty="0">
                <a:solidFill>
                  <a:srgbClr val="333333"/>
                </a:solidFill>
                <a:latin typeface="Calibri"/>
                <a:cs typeface="Calibri"/>
              </a:rPr>
              <a:t>the</a:t>
            </a:r>
            <a:r>
              <a:rPr sz="1800" spc="-30" dirty="0">
                <a:solidFill>
                  <a:srgbClr val="333333"/>
                </a:solidFill>
                <a:latin typeface="Calibri"/>
                <a:cs typeface="Calibri"/>
              </a:rPr>
              <a:t> </a:t>
            </a:r>
            <a:r>
              <a:rPr sz="1800" dirty="0">
                <a:solidFill>
                  <a:srgbClr val="333333"/>
                </a:solidFill>
                <a:latin typeface="Calibri"/>
                <a:cs typeface="Calibri"/>
              </a:rPr>
              <a:t>City</a:t>
            </a:r>
            <a:r>
              <a:rPr sz="1800" spc="-50" dirty="0">
                <a:solidFill>
                  <a:srgbClr val="333333"/>
                </a:solidFill>
                <a:latin typeface="Calibri"/>
                <a:cs typeface="Calibri"/>
              </a:rPr>
              <a:t> </a:t>
            </a:r>
            <a:r>
              <a:rPr sz="1800" dirty="0">
                <a:solidFill>
                  <a:srgbClr val="333333"/>
                </a:solidFill>
                <a:latin typeface="Calibri"/>
                <a:cs typeface="Calibri"/>
              </a:rPr>
              <a:t>of</a:t>
            </a:r>
            <a:r>
              <a:rPr sz="1800" spc="-35" dirty="0">
                <a:solidFill>
                  <a:srgbClr val="333333"/>
                </a:solidFill>
                <a:latin typeface="Calibri"/>
                <a:cs typeface="Calibri"/>
              </a:rPr>
              <a:t> </a:t>
            </a:r>
            <a:r>
              <a:rPr sz="1800" dirty="0">
                <a:solidFill>
                  <a:srgbClr val="333333"/>
                </a:solidFill>
                <a:latin typeface="Calibri"/>
                <a:cs typeface="Calibri"/>
              </a:rPr>
              <a:t>Clinton.</a:t>
            </a:r>
            <a:r>
              <a:rPr sz="1800" spc="-40" dirty="0">
                <a:solidFill>
                  <a:srgbClr val="333333"/>
                </a:solidFill>
                <a:latin typeface="Calibri"/>
                <a:cs typeface="Calibri"/>
              </a:rPr>
              <a:t> </a:t>
            </a:r>
            <a:r>
              <a:rPr sz="1800" dirty="0">
                <a:solidFill>
                  <a:srgbClr val="333333"/>
                </a:solidFill>
                <a:latin typeface="Calibri"/>
                <a:cs typeface="Calibri"/>
              </a:rPr>
              <a:t>While</a:t>
            </a:r>
            <a:r>
              <a:rPr sz="1800" spc="-25" dirty="0">
                <a:solidFill>
                  <a:srgbClr val="333333"/>
                </a:solidFill>
                <a:latin typeface="Calibri"/>
                <a:cs typeface="Calibri"/>
              </a:rPr>
              <a:t> on </a:t>
            </a:r>
            <a:r>
              <a:rPr sz="1800" dirty="0">
                <a:solidFill>
                  <a:srgbClr val="333333"/>
                </a:solidFill>
                <a:latin typeface="Calibri"/>
                <a:cs typeface="Calibri"/>
              </a:rPr>
              <a:t>duty</a:t>
            </a:r>
            <a:r>
              <a:rPr sz="1800" spc="-50" dirty="0">
                <a:solidFill>
                  <a:srgbClr val="333333"/>
                </a:solidFill>
                <a:latin typeface="Calibri"/>
                <a:cs typeface="Calibri"/>
              </a:rPr>
              <a:t> </a:t>
            </a:r>
            <a:r>
              <a:rPr sz="1800" dirty="0">
                <a:solidFill>
                  <a:srgbClr val="333333"/>
                </a:solidFill>
                <a:latin typeface="Calibri"/>
                <a:cs typeface="Calibri"/>
              </a:rPr>
              <a:t>in</a:t>
            </a:r>
            <a:r>
              <a:rPr sz="1800" spc="-40" dirty="0">
                <a:solidFill>
                  <a:srgbClr val="333333"/>
                </a:solidFill>
                <a:latin typeface="Calibri"/>
                <a:cs typeface="Calibri"/>
              </a:rPr>
              <a:t> </a:t>
            </a:r>
            <a:r>
              <a:rPr sz="1800" dirty="0">
                <a:solidFill>
                  <a:srgbClr val="333333"/>
                </a:solidFill>
                <a:latin typeface="Calibri"/>
                <a:cs typeface="Calibri"/>
              </a:rPr>
              <a:t>August</a:t>
            </a:r>
            <a:r>
              <a:rPr sz="1800" spc="-50" dirty="0">
                <a:solidFill>
                  <a:srgbClr val="333333"/>
                </a:solidFill>
                <a:latin typeface="Calibri"/>
                <a:cs typeface="Calibri"/>
              </a:rPr>
              <a:t> </a:t>
            </a:r>
            <a:r>
              <a:rPr sz="1800" dirty="0">
                <a:solidFill>
                  <a:srgbClr val="333333"/>
                </a:solidFill>
                <a:latin typeface="Calibri"/>
                <a:cs typeface="Calibri"/>
              </a:rPr>
              <a:t>2017,</a:t>
            </a:r>
            <a:r>
              <a:rPr sz="1800" spc="-50" dirty="0">
                <a:solidFill>
                  <a:srgbClr val="333333"/>
                </a:solidFill>
                <a:latin typeface="Calibri"/>
                <a:cs typeface="Calibri"/>
              </a:rPr>
              <a:t> </a:t>
            </a:r>
            <a:r>
              <a:rPr sz="1800" dirty="0">
                <a:solidFill>
                  <a:srgbClr val="333333"/>
                </a:solidFill>
                <a:latin typeface="Calibri"/>
                <a:cs typeface="Calibri"/>
              </a:rPr>
              <a:t>Dahman</a:t>
            </a:r>
            <a:r>
              <a:rPr sz="1800" spc="-25" dirty="0">
                <a:solidFill>
                  <a:srgbClr val="333333"/>
                </a:solidFill>
                <a:latin typeface="Calibri"/>
                <a:cs typeface="Calibri"/>
              </a:rPr>
              <a:t> </a:t>
            </a:r>
            <a:r>
              <a:rPr sz="1800" dirty="0">
                <a:solidFill>
                  <a:srgbClr val="333333"/>
                </a:solidFill>
                <a:latin typeface="Calibri"/>
                <a:cs typeface="Calibri"/>
              </a:rPr>
              <a:t>responded</a:t>
            </a:r>
            <a:r>
              <a:rPr sz="1800" spc="-35" dirty="0">
                <a:solidFill>
                  <a:srgbClr val="333333"/>
                </a:solidFill>
                <a:latin typeface="Calibri"/>
                <a:cs typeface="Calibri"/>
              </a:rPr>
              <a:t> </a:t>
            </a:r>
            <a:r>
              <a:rPr sz="1800" dirty="0">
                <a:solidFill>
                  <a:srgbClr val="333333"/>
                </a:solidFill>
                <a:latin typeface="Calibri"/>
                <a:cs typeface="Calibri"/>
              </a:rPr>
              <a:t>to</a:t>
            </a:r>
            <a:r>
              <a:rPr sz="1800" spc="-55" dirty="0">
                <a:solidFill>
                  <a:srgbClr val="333333"/>
                </a:solidFill>
                <a:latin typeface="Calibri"/>
                <a:cs typeface="Calibri"/>
              </a:rPr>
              <a:t> </a:t>
            </a:r>
            <a:r>
              <a:rPr sz="1800" dirty="0">
                <a:solidFill>
                  <a:srgbClr val="333333"/>
                </a:solidFill>
                <a:latin typeface="Calibri"/>
                <a:cs typeface="Calibri"/>
              </a:rPr>
              <a:t>an</a:t>
            </a:r>
            <a:r>
              <a:rPr sz="1800" spc="-45" dirty="0">
                <a:solidFill>
                  <a:srgbClr val="333333"/>
                </a:solidFill>
                <a:latin typeface="Calibri"/>
                <a:cs typeface="Calibri"/>
              </a:rPr>
              <a:t> </a:t>
            </a:r>
            <a:r>
              <a:rPr sz="1800" dirty="0">
                <a:solidFill>
                  <a:srgbClr val="333333"/>
                </a:solidFill>
                <a:latin typeface="Calibri"/>
                <a:cs typeface="Calibri"/>
              </a:rPr>
              <a:t>active</a:t>
            </a:r>
            <a:r>
              <a:rPr sz="1800" spc="-35" dirty="0">
                <a:solidFill>
                  <a:srgbClr val="333333"/>
                </a:solidFill>
                <a:latin typeface="Calibri"/>
                <a:cs typeface="Calibri"/>
              </a:rPr>
              <a:t> </a:t>
            </a:r>
            <a:r>
              <a:rPr sz="1800" dirty="0">
                <a:solidFill>
                  <a:srgbClr val="333333"/>
                </a:solidFill>
                <a:latin typeface="Calibri"/>
                <a:cs typeface="Calibri"/>
              </a:rPr>
              <a:t>crime</a:t>
            </a:r>
            <a:r>
              <a:rPr sz="1800" spc="-35" dirty="0">
                <a:solidFill>
                  <a:srgbClr val="333333"/>
                </a:solidFill>
                <a:latin typeface="Calibri"/>
                <a:cs typeface="Calibri"/>
              </a:rPr>
              <a:t> </a:t>
            </a:r>
            <a:r>
              <a:rPr sz="1800" dirty="0">
                <a:solidFill>
                  <a:srgbClr val="333333"/>
                </a:solidFill>
                <a:latin typeface="Calibri"/>
                <a:cs typeface="Calibri"/>
              </a:rPr>
              <a:t>scene</a:t>
            </a:r>
            <a:r>
              <a:rPr sz="1800" spc="-45" dirty="0">
                <a:solidFill>
                  <a:srgbClr val="333333"/>
                </a:solidFill>
                <a:latin typeface="Calibri"/>
                <a:cs typeface="Calibri"/>
              </a:rPr>
              <a:t> </a:t>
            </a:r>
            <a:r>
              <a:rPr sz="1800" dirty="0">
                <a:solidFill>
                  <a:srgbClr val="333333"/>
                </a:solidFill>
                <a:latin typeface="Calibri"/>
                <a:cs typeface="Calibri"/>
              </a:rPr>
              <a:t>after</a:t>
            </a:r>
            <a:r>
              <a:rPr sz="1800" spc="-40" dirty="0">
                <a:solidFill>
                  <a:srgbClr val="333333"/>
                </a:solidFill>
                <a:latin typeface="Calibri"/>
                <a:cs typeface="Calibri"/>
              </a:rPr>
              <a:t> </a:t>
            </a:r>
            <a:r>
              <a:rPr sz="1800" dirty="0">
                <a:solidFill>
                  <a:srgbClr val="333333"/>
                </a:solidFill>
                <a:latin typeface="Calibri"/>
                <a:cs typeface="Calibri"/>
              </a:rPr>
              <a:t>another</a:t>
            </a:r>
            <a:r>
              <a:rPr sz="1800" spc="-40" dirty="0">
                <a:solidFill>
                  <a:srgbClr val="333333"/>
                </a:solidFill>
                <a:latin typeface="Calibri"/>
                <a:cs typeface="Calibri"/>
              </a:rPr>
              <a:t> </a:t>
            </a:r>
            <a:r>
              <a:rPr sz="1800" spc="-10" dirty="0">
                <a:solidFill>
                  <a:srgbClr val="333333"/>
                </a:solidFill>
                <a:latin typeface="Calibri"/>
                <a:cs typeface="Calibri"/>
              </a:rPr>
              <a:t>officer </a:t>
            </a:r>
            <a:r>
              <a:rPr sz="1800" dirty="0">
                <a:solidFill>
                  <a:srgbClr val="333333"/>
                </a:solidFill>
                <a:latin typeface="Calibri"/>
                <a:cs typeface="Calibri"/>
              </a:rPr>
              <a:t>was</a:t>
            </a:r>
            <a:r>
              <a:rPr sz="1800" spc="-60" dirty="0">
                <a:solidFill>
                  <a:srgbClr val="333333"/>
                </a:solidFill>
                <a:latin typeface="Calibri"/>
                <a:cs typeface="Calibri"/>
              </a:rPr>
              <a:t> </a:t>
            </a:r>
            <a:r>
              <a:rPr sz="1800" dirty="0">
                <a:solidFill>
                  <a:srgbClr val="333333"/>
                </a:solidFill>
                <a:latin typeface="Calibri"/>
                <a:cs typeface="Calibri"/>
              </a:rPr>
              <a:t>fatally</a:t>
            </a:r>
            <a:r>
              <a:rPr sz="1800" spc="-55" dirty="0">
                <a:solidFill>
                  <a:srgbClr val="333333"/>
                </a:solidFill>
                <a:latin typeface="Calibri"/>
                <a:cs typeface="Calibri"/>
              </a:rPr>
              <a:t> </a:t>
            </a:r>
            <a:r>
              <a:rPr sz="1800" dirty="0">
                <a:solidFill>
                  <a:srgbClr val="333333"/>
                </a:solidFill>
                <a:latin typeface="Calibri"/>
                <a:cs typeface="Calibri"/>
              </a:rPr>
              <a:t>shot.</a:t>
            </a:r>
            <a:r>
              <a:rPr sz="1800" spc="-55" dirty="0">
                <a:solidFill>
                  <a:srgbClr val="333333"/>
                </a:solidFill>
                <a:latin typeface="Calibri"/>
                <a:cs typeface="Calibri"/>
              </a:rPr>
              <a:t> </a:t>
            </a:r>
            <a:r>
              <a:rPr sz="1800" dirty="0">
                <a:solidFill>
                  <a:srgbClr val="333333"/>
                </a:solidFill>
                <a:latin typeface="Calibri"/>
                <a:cs typeface="Calibri"/>
              </a:rPr>
              <a:t>Dahman</a:t>
            </a:r>
            <a:r>
              <a:rPr sz="1800" spc="-45" dirty="0">
                <a:solidFill>
                  <a:srgbClr val="333333"/>
                </a:solidFill>
                <a:latin typeface="Calibri"/>
                <a:cs typeface="Calibri"/>
              </a:rPr>
              <a:t> </a:t>
            </a:r>
            <a:r>
              <a:rPr sz="1800" dirty="0">
                <a:solidFill>
                  <a:srgbClr val="333333"/>
                </a:solidFill>
                <a:latin typeface="Calibri"/>
                <a:cs typeface="Calibri"/>
              </a:rPr>
              <a:t>was</a:t>
            </a:r>
            <a:r>
              <a:rPr sz="1800" spc="-55" dirty="0">
                <a:solidFill>
                  <a:srgbClr val="333333"/>
                </a:solidFill>
                <a:latin typeface="Calibri"/>
                <a:cs typeface="Calibri"/>
              </a:rPr>
              <a:t> </a:t>
            </a:r>
            <a:r>
              <a:rPr sz="1800" dirty="0">
                <a:solidFill>
                  <a:srgbClr val="333333"/>
                </a:solidFill>
                <a:latin typeface="Calibri"/>
                <a:cs typeface="Calibri"/>
              </a:rPr>
              <a:t>diagnosed</a:t>
            </a:r>
            <a:r>
              <a:rPr sz="1800" spc="-45" dirty="0">
                <a:solidFill>
                  <a:srgbClr val="333333"/>
                </a:solidFill>
                <a:latin typeface="Calibri"/>
                <a:cs typeface="Calibri"/>
              </a:rPr>
              <a:t> </a:t>
            </a:r>
            <a:r>
              <a:rPr sz="1800" dirty="0">
                <a:solidFill>
                  <a:srgbClr val="333333"/>
                </a:solidFill>
                <a:latin typeface="Calibri"/>
                <a:cs typeface="Calibri"/>
              </a:rPr>
              <a:t>with</a:t>
            </a:r>
            <a:r>
              <a:rPr sz="1800" spc="-55" dirty="0">
                <a:solidFill>
                  <a:srgbClr val="333333"/>
                </a:solidFill>
                <a:latin typeface="Calibri"/>
                <a:cs typeface="Calibri"/>
              </a:rPr>
              <a:t> </a:t>
            </a:r>
            <a:r>
              <a:rPr sz="1800" spc="-10" dirty="0">
                <a:solidFill>
                  <a:srgbClr val="333333"/>
                </a:solidFill>
                <a:latin typeface="Calibri"/>
                <a:cs typeface="Calibri"/>
              </a:rPr>
              <a:t>post-</a:t>
            </a:r>
            <a:r>
              <a:rPr sz="1800" dirty="0">
                <a:solidFill>
                  <a:srgbClr val="333333"/>
                </a:solidFill>
                <a:latin typeface="Calibri"/>
                <a:cs typeface="Calibri"/>
              </a:rPr>
              <a:t>traumatic</a:t>
            </a:r>
            <a:r>
              <a:rPr sz="1800" spc="-55" dirty="0">
                <a:solidFill>
                  <a:srgbClr val="333333"/>
                </a:solidFill>
                <a:latin typeface="Calibri"/>
                <a:cs typeface="Calibri"/>
              </a:rPr>
              <a:t> </a:t>
            </a:r>
            <a:r>
              <a:rPr sz="1800" dirty="0">
                <a:solidFill>
                  <a:srgbClr val="333333"/>
                </a:solidFill>
                <a:latin typeface="Calibri"/>
                <a:cs typeface="Calibri"/>
              </a:rPr>
              <a:t>stress</a:t>
            </a:r>
            <a:r>
              <a:rPr sz="1800" spc="-65" dirty="0">
                <a:solidFill>
                  <a:srgbClr val="333333"/>
                </a:solidFill>
                <a:latin typeface="Calibri"/>
                <a:cs typeface="Calibri"/>
              </a:rPr>
              <a:t> </a:t>
            </a:r>
            <a:r>
              <a:rPr sz="1800" dirty="0">
                <a:solidFill>
                  <a:srgbClr val="333333"/>
                </a:solidFill>
                <a:latin typeface="Calibri"/>
                <a:cs typeface="Calibri"/>
              </a:rPr>
              <a:t>disorder</a:t>
            </a:r>
            <a:r>
              <a:rPr sz="1800" spc="-50" dirty="0">
                <a:solidFill>
                  <a:srgbClr val="333333"/>
                </a:solidFill>
                <a:latin typeface="Calibri"/>
                <a:cs typeface="Calibri"/>
              </a:rPr>
              <a:t> </a:t>
            </a:r>
            <a:r>
              <a:rPr sz="1800" spc="-10" dirty="0">
                <a:solidFill>
                  <a:srgbClr val="333333"/>
                </a:solidFill>
                <a:latin typeface="Calibri"/>
                <a:cs typeface="Calibri"/>
              </a:rPr>
              <a:t>following </a:t>
            </a:r>
            <a:r>
              <a:rPr sz="1800" dirty="0">
                <a:solidFill>
                  <a:srgbClr val="333333"/>
                </a:solidFill>
                <a:latin typeface="Calibri"/>
                <a:cs typeface="Calibri"/>
              </a:rPr>
              <a:t>the</a:t>
            </a:r>
            <a:r>
              <a:rPr sz="1800" spc="-30" dirty="0">
                <a:solidFill>
                  <a:srgbClr val="333333"/>
                </a:solidFill>
                <a:latin typeface="Calibri"/>
                <a:cs typeface="Calibri"/>
              </a:rPr>
              <a:t> </a:t>
            </a:r>
            <a:r>
              <a:rPr sz="1800" dirty="0">
                <a:solidFill>
                  <a:srgbClr val="333333"/>
                </a:solidFill>
                <a:latin typeface="Calibri"/>
                <a:cs typeface="Calibri"/>
              </a:rPr>
              <a:t>incident,</a:t>
            </a:r>
            <a:r>
              <a:rPr sz="1800" spc="-25" dirty="0">
                <a:solidFill>
                  <a:srgbClr val="333333"/>
                </a:solidFill>
                <a:latin typeface="Calibri"/>
                <a:cs typeface="Calibri"/>
              </a:rPr>
              <a:t> </a:t>
            </a:r>
            <a:r>
              <a:rPr sz="1800" dirty="0">
                <a:solidFill>
                  <a:srgbClr val="333333"/>
                </a:solidFill>
                <a:latin typeface="Calibri"/>
                <a:cs typeface="Calibri"/>
              </a:rPr>
              <a:t>and</a:t>
            </a:r>
            <a:r>
              <a:rPr sz="1800" spc="-45" dirty="0">
                <a:solidFill>
                  <a:srgbClr val="333333"/>
                </a:solidFill>
                <a:latin typeface="Calibri"/>
                <a:cs typeface="Calibri"/>
              </a:rPr>
              <a:t> </a:t>
            </a:r>
            <a:r>
              <a:rPr sz="1800" dirty="0">
                <a:solidFill>
                  <a:srgbClr val="333333"/>
                </a:solidFill>
                <a:latin typeface="Calibri"/>
                <a:cs typeface="Calibri"/>
              </a:rPr>
              <a:t>resigned</a:t>
            </a:r>
            <a:r>
              <a:rPr sz="1800" spc="-25" dirty="0">
                <a:solidFill>
                  <a:srgbClr val="333333"/>
                </a:solidFill>
                <a:latin typeface="Calibri"/>
                <a:cs typeface="Calibri"/>
              </a:rPr>
              <a:t> </a:t>
            </a:r>
            <a:r>
              <a:rPr sz="1800" dirty="0">
                <a:solidFill>
                  <a:srgbClr val="333333"/>
                </a:solidFill>
                <a:latin typeface="Calibri"/>
                <a:cs typeface="Calibri"/>
              </a:rPr>
              <a:t>from</a:t>
            </a:r>
            <a:r>
              <a:rPr sz="1800" spc="-40" dirty="0">
                <a:solidFill>
                  <a:srgbClr val="333333"/>
                </a:solidFill>
                <a:latin typeface="Calibri"/>
                <a:cs typeface="Calibri"/>
              </a:rPr>
              <a:t> </a:t>
            </a:r>
            <a:r>
              <a:rPr sz="1800" dirty="0">
                <a:solidFill>
                  <a:srgbClr val="333333"/>
                </a:solidFill>
                <a:latin typeface="Calibri"/>
                <a:cs typeface="Calibri"/>
              </a:rPr>
              <a:t>the</a:t>
            </a:r>
            <a:r>
              <a:rPr sz="1800" spc="-40" dirty="0">
                <a:solidFill>
                  <a:srgbClr val="333333"/>
                </a:solidFill>
                <a:latin typeface="Calibri"/>
                <a:cs typeface="Calibri"/>
              </a:rPr>
              <a:t> </a:t>
            </a:r>
            <a:r>
              <a:rPr sz="1800" dirty="0">
                <a:solidFill>
                  <a:srgbClr val="333333"/>
                </a:solidFill>
                <a:latin typeface="Calibri"/>
                <a:cs typeface="Calibri"/>
              </a:rPr>
              <a:t>police</a:t>
            </a:r>
            <a:r>
              <a:rPr sz="1800" spc="-20" dirty="0">
                <a:solidFill>
                  <a:srgbClr val="333333"/>
                </a:solidFill>
                <a:latin typeface="Calibri"/>
                <a:cs typeface="Calibri"/>
              </a:rPr>
              <a:t> </a:t>
            </a:r>
            <a:r>
              <a:rPr sz="1800" dirty="0">
                <a:solidFill>
                  <a:srgbClr val="333333"/>
                </a:solidFill>
                <a:latin typeface="Calibri"/>
                <a:cs typeface="Calibri"/>
              </a:rPr>
              <a:t>force</a:t>
            </a:r>
            <a:r>
              <a:rPr sz="1800" spc="-25" dirty="0">
                <a:solidFill>
                  <a:srgbClr val="333333"/>
                </a:solidFill>
                <a:latin typeface="Calibri"/>
                <a:cs typeface="Calibri"/>
              </a:rPr>
              <a:t> </a:t>
            </a:r>
            <a:r>
              <a:rPr sz="1800" dirty="0">
                <a:solidFill>
                  <a:srgbClr val="333333"/>
                </a:solidFill>
                <a:latin typeface="Calibri"/>
                <a:cs typeface="Calibri"/>
              </a:rPr>
              <a:t>a</a:t>
            </a:r>
            <a:r>
              <a:rPr sz="1800" spc="-45" dirty="0">
                <a:solidFill>
                  <a:srgbClr val="333333"/>
                </a:solidFill>
                <a:latin typeface="Calibri"/>
                <a:cs typeface="Calibri"/>
              </a:rPr>
              <a:t> </a:t>
            </a:r>
            <a:r>
              <a:rPr sz="1800" dirty="0">
                <a:solidFill>
                  <a:srgbClr val="333333"/>
                </a:solidFill>
                <a:latin typeface="Calibri"/>
                <a:cs typeface="Calibri"/>
              </a:rPr>
              <a:t>short</a:t>
            </a:r>
            <a:r>
              <a:rPr sz="1800" spc="-45" dirty="0">
                <a:solidFill>
                  <a:srgbClr val="333333"/>
                </a:solidFill>
                <a:latin typeface="Calibri"/>
                <a:cs typeface="Calibri"/>
              </a:rPr>
              <a:t> </a:t>
            </a:r>
            <a:r>
              <a:rPr sz="1800" dirty="0">
                <a:solidFill>
                  <a:srgbClr val="333333"/>
                </a:solidFill>
                <a:latin typeface="Calibri"/>
                <a:cs typeface="Calibri"/>
              </a:rPr>
              <a:t>time</a:t>
            </a:r>
            <a:r>
              <a:rPr sz="1800" spc="-30" dirty="0">
                <a:solidFill>
                  <a:srgbClr val="333333"/>
                </a:solidFill>
                <a:latin typeface="Calibri"/>
                <a:cs typeface="Calibri"/>
              </a:rPr>
              <a:t> later.</a:t>
            </a:r>
            <a:r>
              <a:rPr sz="1800" spc="-20" dirty="0">
                <a:solidFill>
                  <a:srgbClr val="333333"/>
                </a:solidFill>
                <a:latin typeface="Calibri"/>
                <a:cs typeface="Calibri"/>
              </a:rPr>
              <a:t> </a:t>
            </a:r>
            <a:r>
              <a:rPr sz="1800" dirty="0">
                <a:solidFill>
                  <a:srgbClr val="333333"/>
                </a:solidFill>
                <a:latin typeface="Calibri"/>
                <a:cs typeface="Calibri"/>
              </a:rPr>
              <a:t>He</a:t>
            </a:r>
            <a:r>
              <a:rPr sz="1800" spc="-30" dirty="0">
                <a:solidFill>
                  <a:srgbClr val="333333"/>
                </a:solidFill>
                <a:latin typeface="Calibri"/>
                <a:cs typeface="Calibri"/>
              </a:rPr>
              <a:t> </a:t>
            </a:r>
            <a:r>
              <a:rPr sz="1800" dirty="0">
                <a:solidFill>
                  <a:srgbClr val="333333"/>
                </a:solidFill>
                <a:latin typeface="Calibri"/>
                <a:cs typeface="Calibri"/>
              </a:rPr>
              <a:t>filed</a:t>
            </a:r>
            <a:r>
              <a:rPr sz="1800" spc="-25" dirty="0">
                <a:solidFill>
                  <a:srgbClr val="333333"/>
                </a:solidFill>
                <a:latin typeface="Calibri"/>
                <a:cs typeface="Calibri"/>
              </a:rPr>
              <a:t> </a:t>
            </a:r>
            <a:r>
              <a:rPr sz="1800" dirty="0">
                <a:solidFill>
                  <a:srgbClr val="333333"/>
                </a:solidFill>
                <a:latin typeface="Calibri"/>
                <a:cs typeface="Calibri"/>
              </a:rPr>
              <a:t>a</a:t>
            </a:r>
            <a:r>
              <a:rPr sz="1800" spc="-45" dirty="0">
                <a:solidFill>
                  <a:srgbClr val="333333"/>
                </a:solidFill>
                <a:latin typeface="Calibri"/>
                <a:cs typeface="Calibri"/>
              </a:rPr>
              <a:t> </a:t>
            </a:r>
            <a:r>
              <a:rPr sz="1800" dirty="0">
                <a:solidFill>
                  <a:srgbClr val="333333"/>
                </a:solidFill>
                <a:latin typeface="Calibri"/>
                <a:cs typeface="Calibri"/>
              </a:rPr>
              <a:t>claim</a:t>
            </a:r>
            <a:r>
              <a:rPr sz="1800" spc="-25" dirty="0">
                <a:solidFill>
                  <a:srgbClr val="333333"/>
                </a:solidFill>
                <a:latin typeface="Calibri"/>
                <a:cs typeface="Calibri"/>
              </a:rPr>
              <a:t> for </a:t>
            </a:r>
            <a:r>
              <a:rPr sz="1800" spc="-10" dirty="0">
                <a:solidFill>
                  <a:srgbClr val="333333"/>
                </a:solidFill>
                <a:latin typeface="Calibri"/>
                <a:cs typeface="Calibri"/>
              </a:rPr>
              <a:t>workers'</a:t>
            </a:r>
            <a:r>
              <a:rPr sz="1800" spc="-40" dirty="0">
                <a:solidFill>
                  <a:srgbClr val="333333"/>
                </a:solidFill>
                <a:latin typeface="Calibri"/>
                <a:cs typeface="Calibri"/>
              </a:rPr>
              <a:t> </a:t>
            </a:r>
            <a:r>
              <a:rPr sz="1800" spc="-10" dirty="0">
                <a:solidFill>
                  <a:srgbClr val="333333"/>
                </a:solidFill>
                <a:latin typeface="Calibri"/>
                <a:cs typeface="Calibri"/>
              </a:rPr>
              <a:t>compensation</a:t>
            </a:r>
            <a:r>
              <a:rPr sz="1800" spc="-50" dirty="0">
                <a:solidFill>
                  <a:srgbClr val="333333"/>
                </a:solidFill>
                <a:latin typeface="Calibri"/>
                <a:cs typeface="Calibri"/>
              </a:rPr>
              <a:t> </a:t>
            </a:r>
            <a:r>
              <a:rPr sz="1800" dirty="0">
                <a:solidFill>
                  <a:srgbClr val="333333"/>
                </a:solidFill>
                <a:latin typeface="Calibri"/>
                <a:cs typeface="Calibri"/>
              </a:rPr>
              <a:t>benefits.</a:t>
            </a:r>
            <a:r>
              <a:rPr sz="1800" spc="-40" dirty="0">
                <a:solidFill>
                  <a:srgbClr val="333333"/>
                </a:solidFill>
                <a:latin typeface="Calibri"/>
                <a:cs typeface="Calibri"/>
              </a:rPr>
              <a:t> </a:t>
            </a:r>
            <a:r>
              <a:rPr sz="1800" dirty="0">
                <a:solidFill>
                  <a:srgbClr val="333333"/>
                </a:solidFill>
                <a:latin typeface="Calibri"/>
                <a:cs typeface="Calibri"/>
              </a:rPr>
              <a:t>The</a:t>
            </a:r>
            <a:r>
              <a:rPr sz="1800" spc="-45" dirty="0">
                <a:solidFill>
                  <a:srgbClr val="333333"/>
                </a:solidFill>
                <a:latin typeface="Calibri"/>
                <a:cs typeface="Calibri"/>
              </a:rPr>
              <a:t> </a:t>
            </a:r>
            <a:r>
              <a:rPr sz="1800" dirty="0">
                <a:solidFill>
                  <a:srgbClr val="333333"/>
                </a:solidFill>
                <a:latin typeface="Calibri"/>
                <a:cs typeface="Calibri"/>
              </a:rPr>
              <a:t>Labor</a:t>
            </a:r>
            <a:r>
              <a:rPr sz="1800" spc="-40" dirty="0">
                <a:solidFill>
                  <a:srgbClr val="333333"/>
                </a:solidFill>
                <a:latin typeface="Calibri"/>
                <a:cs typeface="Calibri"/>
              </a:rPr>
              <a:t> </a:t>
            </a:r>
            <a:r>
              <a:rPr sz="1800" dirty="0">
                <a:solidFill>
                  <a:srgbClr val="333333"/>
                </a:solidFill>
                <a:latin typeface="Calibri"/>
                <a:cs typeface="Calibri"/>
              </a:rPr>
              <a:t>and</a:t>
            </a:r>
            <a:r>
              <a:rPr sz="1800" spc="-35" dirty="0">
                <a:solidFill>
                  <a:srgbClr val="333333"/>
                </a:solidFill>
                <a:latin typeface="Calibri"/>
                <a:cs typeface="Calibri"/>
              </a:rPr>
              <a:t> </a:t>
            </a:r>
            <a:r>
              <a:rPr sz="1800" dirty="0">
                <a:solidFill>
                  <a:srgbClr val="333333"/>
                </a:solidFill>
                <a:latin typeface="Calibri"/>
                <a:cs typeface="Calibri"/>
              </a:rPr>
              <a:t>Industrial</a:t>
            </a:r>
            <a:r>
              <a:rPr sz="1800" spc="-40" dirty="0">
                <a:solidFill>
                  <a:srgbClr val="333333"/>
                </a:solidFill>
                <a:latin typeface="Calibri"/>
                <a:cs typeface="Calibri"/>
              </a:rPr>
              <a:t> </a:t>
            </a:r>
            <a:r>
              <a:rPr sz="1800" spc="-10" dirty="0">
                <a:solidFill>
                  <a:srgbClr val="333333"/>
                </a:solidFill>
                <a:latin typeface="Calibri"/>
                <a:cs typeface="Calibri"/>
              </a:rPr>
              <a:t>Relations</a:t>
            </a:r>
            <a:r>
              <a:rPr sz="1800" spc="-45" dirty="0">
                <a:solidFill>
                  <a:srgbClr val="333333"/>
                </a:solidFill>
                <a:latin typeface="Calibri"/>
                <a:cs typeface="Calibri"/>
              </a:rPr>
              <a:t> </a:t>
            </a:r>
            <a:r>
              <a:rPr sz="1800" spc="-10" dirty="0">
                <a:solidFill>
                  <a:srgbClr val="333333"/>
                </a:solidFill>
                <a:latin typeface="Calibri"/>
                <a:cs typeface="Calibri"/>
              </a:rPr>
              <a:t>Commission awarded</a:t>
            </a:r>
            <a:r>
              <a:rPr sz="1800" spc="-35" dirty="0">
                <a:solidFill>
                  <a:srgbClr val="333333"/>
                </a:solidFill>
                <a:latin typeface="Calibri"/>
                <a:cs typeface="Calibri"/>
              </a:rPr>
              <a:t> </a:t>
            </a:r>
            <a:r>
              <a:rPr sz="1800" dirty="0">
                <a:solidFill>
                  <a:srgbClr val="333333"/>
                </a:solidFill>
                <a:latin typeface="Calibri"/>
                <a:cs typeface="Calibri"/>
              </a:rPr>
              <a:t>him</a:t>
            </a:r>
            <a:r>
              <a:rPr sz="1800" spc="-30" dirty="0">
                <a:solidFill>
                  <a:srgbClr val="333333"/>
                </a:solidFill>
                <a:latin typeface="Calibri"/>
                <a:cs typeface="Calibri"/>
              </a:rPr>
              <a:t> </a:t>
            </a:r>
            <a:r>
              <a:rPr sz="1800" dirty="0">
                <a:solidFill>
                  <a:srgbClr val="333333"/>
                </a:solidFill>
                <a:latin typeface="Calibri"/>
                <a:cs typeface="Calibri"/>
              </a:rPr>
              <a:t>benefits</a:t>
            </a:r>
            <a:r>
              <a:rPr sz="1800" spc="-45" dirty="0">
                <a:solidFill>
                  <a:srgbClr val="333333"/>
                </a:solidFill>
                <a:latin typeface="Calibri"/>
                <a:cs typeface="Calibri"/>
              </a:rPr>
              <a:t> </a:t>
            </a:r>
            <a:r>
              <a:rPr sz="1800" dirty="0">
                <a:solidFill>
                  <a:srgbClr val="333333"/>
                </a:solidFill>
                <a:latin typeface="Calibri"/>
                <a:cs typeface="Calibri"/>
              </a:rPr>
              <a:t>for</a:t>
            </a:r>
            <a:r>
              <a:rPr sz="1800" spc="-40" dirty="0">
                <a:solidFill>
                  <a:srgbClr val="333333"/>
                </a:solidFill>
                <a:latin typeface="Calibri"/>
                <a:cs typeface="Calibri"/>
              </a:rPr>
              <a:t> </a:t>
            </a:r>
            <a:r>
              <a:rPr sz="1800" dirty="0">
                <a:solidFill>
                  <a:srgbClr val="333333"/>
                </a:solidFill>
                <a:latin typeface="Calibri"/>
                <a:cs typeface="Calibri"/>
              </a:rPr>
              <a:t>his</a:t>
            </a:r>
            <a:r>
              <a:rPr sz="1800" spc="-40" dirty="0">
                <a:solidFill>
                  <a:srgbClr val="333333"/>
                </a:solidFill>
                <a:latin typeface="Calibri"/>
                <a:cs typeface="Calibri"/>
              </a:rPr>
              <a:t> </a:t>
            </a:r>
            <a:r>
              <a:rPr sz="1800" spc="-20" dirty="0">
                <a:solidFill>
                  <a:srgbClr val="333333"/>
                </a:solidFill>
                <a:latin typeface="Calibri"/>
                <a:cs typeface="Calibri"/>
              </a:rPr>
              <a:t>post-</a:t>
            </a:r>
            <a:r>
              <a:rPr sz="1800" spc="-10" dirty="0">
                <a:solidFill>
                  <a:srgbClr val="333333"/>
                </a:solidFill>
                <a:latin typeface="Calibri"/>
                <a:cs typeface="Calibri"/>
              </a:rPr>
              <a:t>traumatic</a:t>
            </a:r>
            <a:r>
              <a:rPr sz="1800" spc="-35" dirty="0">
                <a:solidFill>
                  <a:srgbClr val="333333"/>
                </a:solidFill>
                <a:latin typeface="Calibri"/>
                <a:cs typeface="Calibri"/>
              </a:rPr>
              <a:t> </a:t>
            </a:r>
            <a:r>
              <a:rPr sz="1800" dirty="0">
                <a:solidFill>
                  <a:srgbClr val="333333"/>
                </a:solidFill>
                <a:latin typeface="Calibri"/>
                <a:cs typeface="Calibri"/>
              </a:rPr>
              <a:t>stress</a:t>
            </a:r>
            <a:r>
              <a:rPr sz="1800" spc="-50" dirty="0">
                <a:solidFill>
                  <a:srgbClr val="333333"/>
                </a:solidFill>
                <a:latin typeface="Calibri"/>
                <a:cs typeface="Calibri"/>
              </a:rPr>
              <a:t> </a:t>
            </a:r>
            <a:r>
              <a:rPr sz="1800" spc="-20" dirty="0">
                <a:solidFill>
                  <a:srgbClr val="333333"/>
                </a:solidFill>
                <a:latin typeface="Calibri"/>
                <a:cs typeface="Calibri"/>
              </a:rPr>
              <a:t>disorder.</a:t>
            </a:r>
            <a:r>
              <a:rPr sz="1800" spc="-45" dirty="0">
                <a:solidFill>
                  <a:srgbClr val="333333"/>
                </a:solidFill>
                <a:latin typeface="Calibri"/>
                <a:cs typeface="Calibri"/>
              </a:rPr>
              <a:t> </a:t>
            </a:r>
            <a:r>
              <a:rPr sz="1800" dirty="0">
                <a:solidFill>
                  <a:srgbClr val="333333"/>
                </a:solidFill>
                <a:latin typeface="Calibri"/>
                <a:cs typeface="Calibri"/>
              </a:rPr>
              <a:t>It</a:t>
            </a:r>
            <a:r>
              <a:rPr sz="1800" spc="-45" dirty="0">
                <a:solidFill>
                  <a:srgbClr val="333333"/>
                </a:solidFill>
                <a:latin typeface="Calibri"/>
                <a:cs typeface="Calibri"/>
              </a:rPr>
              <a:t> </a:t>
            </a:r>
            <a:r>
              <a:rPr sz="1800" dirty="0">
                <a:solidFill>
                  <a:srgbClr val="333333"/>
                </a:solidFill>
                <a:latin typeface="Calibri"/>
                <a:cs typeface="Calibri"/>
              </a:rPr>
              <a:t>found</a:t>
            </a:r>
            <a:r>
              <a:rPr sz="1800" spc="-35" dirty="0">
                <a:solidFill>
                  <a:srgbClr val="333333"/>
                </a:solidFill>
                <a:latin typeface="Calibri"/>
                <a:cs typeface="Calibri"/>
              </a:rPr>
              <a:t> </a:t>
            </a:r>
            <a:r>
              <a:rPr sz="1800" dirty="0">
                <a:solidFill>
                  <a:srgbClr val="333333"/>
                </a:solidFill>
                <a:latin typeface="Calibri"/>
                <a:cs typeface="Calibri"/>
              </a:rPr>
              <a:t>that</a:t>
            </a:r>
            <a:r>
              <a:rPr sz="1800" spc="-45" dirty="0">
                <a:solidFill>
                  <a:srgbClr val="333333"/>
                </a:solidFill>
                <a:latin typeface="Calibri"/>
                <a:cs typeface="Calibri"/>
              </a:rPr>
              <a:t> </a:t>
            </a:r>
            <a:r>
              <a:rPr sz="1800" dirty="0">
                <a:solidFill>
                  <a:srgbClr val="333333"/>
                </a:solidFill>
                <a:latin typeface="Calibri"/>
                <a:cs typeface="Calibri"/>
              </a:rPr>
              <a:t>Dahman</a:t>
            </a:r>
            <a:r>
              <a:rPr sz="1800" spc="-20" dirty="0">
                <a:solidFill>
                  <a:srgbClr val="333333"/>
                </a:solidFill>
                <a:latin typeface="Calibri"/>
                <a:cs typeface="Calibri"/>
              </a:rPr>
              <a:t> </a:t>
            </a:r>
            <a:r>
              <a:rPr sz="1800" spc="-25" dirty="0">
                <a:solidFill>
                  <a:srgbClr val="333333"/>
                </a:solidFill>
                <a:latin typeface="Calibri"/>
                <a:cs typeface="Calibri"/>
              </a:rPr>
              <a:t>had </a:t>
            </a:r>
            <a:r>
              <a:rPr sz="1800" spc="-10" dirty="0">
                <a:solidFill>
                  <a:srgbClr val="333333"/>
                </a:solidFill>
                <a:latin typeface="Calibri"/>
                <a:cs typeface="Calibri"/>
              </a:rPr>
              <a:t>suffered</a:t>
            </a:r>
            <a:r>
              <a:rPr sz="1800" spc="-35" dirty="0">
                <a:solidFill>
                  <a:srgbClr val="333333"/>
                </a:solidFill>
                <a:latin typeface="Calibri"/>
                <a:cs typeface="Calibri"/>
              </a:rPr>
              <a:t> </a:t>
            </a:r>
            <a:r>
              <a:rPr sz="1800" dirty="0">
                <a:solidFill>
                  <a:srgbClr val="333333"/>
                </a:solidFill>
                <a:latin typeface="Calibri"/>
                <a:cs typeface="Calibri"/>
              </a:rPr>
              <a:t>a</a:t>
            </a:r>
            <a:r>
              <a:rPr sz="1800" spc="-35" dirty="0">
                <a:solidFill>
                  <a:srgbClr val="333333"/>
                </a:solidFill>
                <a:latin typeface="Calibri"/>
                <a:cs typeface="Calibri"/>
              </a:rPr>
              <a:t> </a:t>
            </a:r>
            <a:r>
              <a:rPr sz="1800" spc="-10" dirty="0">
                <a:solidFill>
                  <a:srgbClr val="333333"/>
                </a:solidFill>
                <a:latin typeface="Calibri"/>
                <a:cs typeface="Calibri"/>
              </a:rPr>
              <a:t>permanent</a:t>
            </a:r>
            <a:r>
              <a:rPr sz="1800" spc="-35" dirty="0">
                <a:solidFill>
                  <a:srgbClr val="333333"/>
                </a:solidFill>
                <a:latin typeface="Calibri"/>
                <a:cs typeface="Calibri"/>
              </a:rPr>
              <a:t> </a:t>
            </a:r>
            <a:r>
              <a:rPr sz="1800" dirty="0">
                <a:solidFill>
                  <a:srgbClr val="333333"/>
                </a:solidFill>
                <a:latin typeface="Calibri"/>
                <a:cs typeface="Calibri"/>
              </a:rPr>
              <a:t>partial</a:t>
            </a:r>
            <a:r>
              <a:rPr sz="1800" spc="-25" dirty="0">
                <a:solidFill>
                  <a:srgbClr val="333333"/>
                </a:solidFill>
                <a:latin typeface="Calibri"/>
                <a:cs typeface="Calibri"/>
              </a:rPr>
              <a:t> </a:t>
            </a:r>
            <a:r>
              <a:rPr sz="1800" dirty="0">
                <a:solidFill>
                  <a:srgbClr val="333333"/>
                </a:solidFill>
                <a:latin typeface="Calibri"/>
                <a:cs typeface="Calibri"/>
              </a:rPr>
              <a:t>disability</a:t>
            </a:r>
            <a:r>
              <a:rPr sz="1800" spc="-25" dirty="0">
                <a:solidFill>
                  <a:srgbClr val="333333"/>
                </a:solidFill>
                <a:latin typeface="Calibri"/>
                <a:cs typeface="Calibri"/>
              </a:rPr>
              <a:t> </a:t>
            </a:r>
            <a:r>
              <a:rPr sz="1800" dirty="0">
                <a:solidFill>
                  <a:srgbClr val="333333"/>
                </a:solidFill>
                <a:latin typeface="Calibri"/>
                <a:cs typeface="Calibri"/>
              </a:rPr>
              <a:t>of</a:t>
            </a:r>
            <a:r>
              <a:rPr sz="1800" spc="-25" dirty="0">
                <a:solidFill>
                  <a:srgbClr val="333333"/>
                </a:solidFill>
                <a:latin typeface="Calibri"/>
                <a:cs typeface="Calibri"/>
              </a:rPr>
              <a:t> </a:t>
            </a:r>
            <a:r>
              <a:rPr sz="1800" dirty="0">
                <a:solidFill>
                  <a:srgbClr val="333333"/>
                </a:solidFill>
                <a:latin typeface="Calibri"/>
                <a:cs typeface="Calibri"/>
              </a:rPr>
              <a:t>10%</a:t>
            </a:r>
            <a:r>
              <a:rPr sz="1800" spc="-25" dirty="0">
                <a:solidFill>
                  <a:srgbClr val="333333"/>
                </a:solidFill>
                <a:latin typeface="Calibri"/>
                <a:cs typeface="Calibri"/>
              </a:rPr>
              <a:t> </a:t>
            </a:r>
            <a:r>
              <a:rPr sz="1800" dirty="0">
                <a:solidFill>
                  <a:srgbClr val="333333"/>
                </a:solidFill>
                <a:latin typeface="Calibri"/>
                <a:cs typeface="Calibri"/>
              </a:rPr>
              <a:t>of</a:t>
            </a:r>
            <a:r>
              <a:rPr sz="1800" spc="-35" dirty="0">
                <a:solidFill>
                  <a:srgbClr val="333333"/>
                </a:solidFill>
                <a:latin typeface="Calibri"/>
                <a:cs typeface="Calibri"/>
              </a:rPr>
              <a:t> </a:t>
            </a:r>
            <a:r>
              <a:rPr sz="1800" dirty="0">
                <a:solidFill>
                  <a:srgbClr val="333333"/>
                </a:solidFill>
                <a:latin typeface="Calibri"/>
                <a:cs typeface="Calibri"/>
              </a:rPr>
              <a:t>the</a:t>
            </a:r>
            <a:r>
              <a:rPr sz="1800" spc="-25" dirty="0">
                <a:solidFill>
                  <a:srgbClr val="333333"/>
                </a:solidFill>
                <a:latin typeface="Calibri"/>
                <a:cs typeface="Calibri"/>
              </a:rPr>
              <a:t> </a:t>
            </a:r>
            <a:r>
              <a:rPr sz="1800" dirty="0">
                <a:solidFill>
                  <a:srgbClr val="333333"/>
                </a:solidFill>
                <a:latin typeface="Calibri"/>
                <a:cs typeface="Calibri"/>
              </a:rPr>
              <a:t>body</a:t>
            </a:r>
            <a:r>
              <a:rPr sz="1800" spc="-25" dirty="0">
                <a:solidFill>
                  <a:srgbClr val="333333"/>
                </a:solidFill>
                <a:latin typeface="Calibri"/>
                <a:cs typeface="Calibri"/>
              </a:rPr>
              <a:t> </a:t>
            </a:r>
            <a:r>
              <a:rPr sz="1800" dirty="0">
                <a:solidFill>
                  <a:srgbClr val="333333"/>
                </a:solidFill>
                <a:latin typeface="Calibri"/>
                <a:cs typeface="Calibri"/>
              </a:rPr>
              <a:t>as</a:t>
            </a:r>
            <a:r>
              <a:rPr sz="1800" spc="-30" dirty="0">
                <a:solidFill>
                  <a:srgbClr val="333333"/>
                </a:solidFill>
                <a:latin typeface="Calibri"/>
                <a:cs typeface="Calibri"/>
              </a:rPr>
              <a:t> </a:t>
            </a:r>
            <a:r>
              <a:rPr sz="1800" dirty="0">
                <a:solidFill>
                  <a:srgbClr val="333333"/>
                </a:solidFill>
                <a:latin typeface="Calibri"/>
                <a:cs typeface="Calibri"/>
              </a:rPr>
              <a:t>a</a:t>
            </a:r>
            <a:r>
              <a:rPr sz="1800" spc="-35" dirty="0">
                <a:solidFill>
                  <a:srgbClr val="333333"/>
                </a:solidFill>
                <a:latin typeface="Calibri"/>
                <a:cs typeface="Calibri"/>
              </a:rPr>
              <a:t> </a:t>
            </a:r>
            <a:r>
              <a:rPr sz="1800" dirty="0">
                <a:solidFill>
                  <a:srgbClr val="333333"/>
                </a:solidFill>
                <a:latin typeface="Calibri"/>
                <a:cs typeface="Calibri"/>
              </a:rPr>
              <a:t>whole.</a:t>
            </a:r>
            <a:r>
              <a:rPr sz="1800" spc="15" dirty="0">
                <a:solidFill>
                  <a:srgbClr val="333333"/>
                </a:solidFill>
                <a:latin typeface="Calibri"/>
                <a:cs typeface="Calibri"/>
              </a:rPr>
              <a:t> </a:t>
            </a:r>
            <a:r>
              <a:rPr sz="1800" dirty="0">
                <a:solidFill>
                  <a:srgbClr val="333333"/>
                </a:solidFill>
                <a:latin typeface="Calibri"/>
                <a:cs typeface="Calibri"/>
              </a:rPr>
              <a:t>The</a:t>
            </a:r>
            <a:r>
              <a:rPr sz="1800" spc="-30" dirty="0">
                <a:solidFill>
                  <a:srgbClr val="333333"/>
                </a:solidFill>
                <a:latin typeface="Calibri"/>
                <a:cs typeface="Calibri"/>
              </a:rPr>
              <a:t> </a:t>
            </a:r>
            <a:r>
              <a:rPr sz="1800" spc="-20" dirty="0">
                <a:solidFill>
                  <a:srgbClr val="333333"/>
                </a:solidFill>
                <a:latin typeface="Calibri"/>
                <a:cs typeface="Calibri"/>
              </a:rPr>
              <a:t>City</a:t>
            </a:r>
            <a:r>
              <a:rPr sz="1800" spc="500" dirty="0">
                <a:solidFill>
                  <a:srgbClr val="333333"/>
                </a:solidFill>
                <a:latin typeface="Calibri"/>
                <a:cs typeface="Calibri"/>
              </a:rPr>
              <a:t> </a:t>
            </a:r>
            <a:r>
              <a:rPr sz="1800" dirty="0">
                <a:solidFill>
                  <a:srgbClr val="333333"/>
                </a:solidFill>
                <a:latin typeface="Calibri"/>
                <a:cs typeface="Calibri"/>
              </a:rPr>
              <a:t>appeals.</a:t>
            </a:r>
            <a:r>
              <a:rPr sz="1800" spc="-40" dirty="0">
                <a:solidFill>
                  <a:srgbClr val="333333"/>
                </a:solidFill>
                <a:latin typeface="Calibri"/>
                <a:cs typeface="Calibri"/>
              </a:rPr>
              <a:t> </a:t>
            </a:r>
            <a:r>
              <a:rPr sz="1800" dirty="0">
                <a:solidFill>
                  <a:srgbClr val="333333"/>
                </a:solidFill>
                <a:latin typeface="Calibri"/>
                <a:cs typeface="Calibri"/>
              </a:rPr>
              <a:t>It</a:t>
            </a:r>
            <a:r>
              <a:rPr sz="1800" spc="-35" dirty="0">
                <a:solidFill>
                  <a:srgbClr val="333333"/>
                </a:solidFill>
                <a:latin typeface="Calibri"/>
                <a:cs typeface="Calibri"/>
              </a:rPr>
              <a:t> </a:t>
            </a:r>
            <a:r>
              <a:rPr sz="1800" spc="-10" dirty="0">
                <a:solidFill>
                  <a:srgbClr val="333333"/>
                </a:solidFill>
                <a:latin typeface="Calibri"/>
                <a:cs typeface="Calibri"/>
              </a:rPr>
              <a:t>contends</a:t>
            </a:r>
            <a:r>
              <a:rPr sz="1800" spc="-40" dirty="0">
                <a:solidFill>
                  <a:srgbClr val="333333"/>
                </a:solidFill>
                <a:latin typeface="Calibri"/>
                <a:cs typeface="Calibri"/>
              </a:rPr>
              <a:t> </a:t>
            </a:r>
            <a:r>
              <a:rPr sz="1800" dirty="0">
                <a:solidFill>
                  <a:srgbClr val="333333"/>
                </a:solidFill>
                <a:latin typeface="Calibri"/>
                <a:cs typeface="Calibri"/>
              </a:rPr>
              <a:t>that</a:t>
            </a:r>
            <a:r>
              <a:rPr sz="1800" spc="-35" dirty="0">
                <a:solidFill>
                  <a:srgbClr val="333333"/>
                </a:solidFill>
                <a:latin typeface="Calibri"/>
                <a:cs typeface="Calibri"/>
              </a:rPr>
              <a:t> </a:t>
            </a:r>
            <a:r>
              <a:rPr sz="1800" dirty="0">
                <a:solidFill>
                  <a:srgbClr val="333333"/>
                </a:solidFill>
                <a:latin typeface="Calibri"/>
                <a:cs typeface="Calibri"/>
              </a:rPr>
              <a:t>Dahman</a:t>
            </a:r>
            <a:r>
              <a:rPr sz="1800" spc="-25" dirty="0">
                <a:solidFill>
                  <a:srgbClr val="333333"/>
                </a:solidFill>
                <a:latin typeface="Calibri"/>
                <a:cs typeface="Calibri"/>
              </a:rPr>
              <a:t> </a:t>
            </a:r>
            <a:r>
              <a:rPr sz="1800" dirty="0">
                <a:solidFill>
                  <a:srgbClr val="333333"/>
                </a:solidFill>
                <a:latin typeface="Calibri"/>
                <a:cs typeface="Calibri"/>
              </a:rPr>
              <a:t>failed</a:t>
            </a:r>
            <a:r>
              <a:rPr sz="1800" spc="-30" dirty="0">
                <a:solidFill>
                  <a:srgbClr val="333333"/>
                </a:solidFill>
                <a:latin typeface="Calibri"/>
                <a:cs typeface="Calibri"/>
              </a:rPr>
              <a:t> </a:t>
            </a:r>
            <a:r>
              <a:rPr sz="1800" dirty="0">
                <a:solidFill>
                  <a:srgbClr val="333333"/>
                </a:solidFill>
                <a:latin typeface="Calibri"/>
                <a:cs typeface="Calibri"/>
              </a:rPr>
              <a:t>to</a:t>
            </a:r>
            <a:r>
              <a:rPr sz="1800" spc="-40" dirty="0">
                <a:solidFill>
                  <a:srgbClr val="333333"/>
                </a:solidFill>
                <a:latin typeface="Calibri"/>
                <a:cs typeface="Calibri"/>
              </a:rPr>
              <a:t> </a:t>
            </a:r>
            <a:r>
              <a:rPr sz="1800" dirty="0">
                <a:solidFill>
                  <a:srgbClr val="333333"/>
                </a:solidFill>
                <a:latin typeface="Calibri"/>
                <a:cs typeface="Calibri"/>
              </a:rPr>
              <a:t>show</a:t>
            </a:r>
            <a:r>
              <a:rPr sz="1800" spc="-35" dirty="0">
                <a:solidFill>
                  <a:srgbClr val="333333"/>
                </a:solidFill>
                <a:latin typeface="Calibri"/>
                <a:cs typeface="Calibri"/>
              </a:rPr>
              <a:t> </a:t>
            </a:r>
            <a:r>
              <a:rPr sz="1800" dirty="0">
                <a:solidFill>
                  <a:srgbClr val="333333"/>
                </a:solidFill>
                <a:latin typeface="Calibri"/>
                <a:cs typeface="Calibri"/>
              </a:rPr>
              <a:t>that</a:t>
            </a:r>
            <a:r>
              <a:rPr sz="1800" spc="-35" dirty="0">
                <a:solidFill>
                  <a:srgbClr val="333333"/>
                </a:solidFill>
                <a:latin typeface="Calibri"/>
                <a:cs typeface="Calibri"/>
              </a:rPr>
              <a:t> </a:t>
            </a:r>
            <a:r>
              <a:rPr sz="1800" dirty="0">
                <a:solidFill>
                  <a:srgbClr val="333333"/>
                </a:solidFill>
                <a:latin typeface="Calibri"/>
                <a:cs typeface="Calibri"/>
              </a:rPr>
              <a:t>the</a:t>
            </a:r>
            <a:r>
              <a:rPr sz="1800" spc="-25" dirty="0">
                <a:solidFill>
                  <a:srgbClr val="333333"/>
                </a:solidFill>
                <a:latin typeface="Calibri"/>
                <a:cs typeface="Calibri"/>
              </a:rPr>
              <a:t> </a:t>
            </a:r>
            <a:r>
              <a:rPr sz="1800" spc="-10" dirty="0">
                <a:solidFill>
                  <a:srgbClr val="333333"/>
                </a:solidFill>
                <a:latin typeface="Calibri"/>
                <a:cs typeface="Calibri"/>
              </a:rPr>
              <a:t>work-related</a:t>
            </a:r>
            <a:r>
              <a:rPr sz="1800" spc="-40" dirty="0">
                <a:solidFill>
                  <a:srgbClr val="333333"/>
                </a:solidFill>
                <a:latin typeface="Calibri"/>
                <a:cs typeface="Calibri"/>
              </a:rPr>
              <a:t> </a:t>
            </a:r>
            <a:r>
              <a:rPr sz="1800" dirty="0">
                <a:solidFill>
                  <a:srgbClr val="333333"/>
                </a:solidFill>
                <a:latin typeface="Calibri"/>
                <a:cs typeface="Calibri"/>
              </a:rPr>
              <a:t>stress</a:t>
            </a:r>
            <a:r>
              <a:rPr sz="1800" spc="-50" dirty="0">
                <a:solidFill>
                  <a:srgbClr val="333333"/>
                </a:solidFill>
                <a:latin typeface="Calibri"/>
                <a:cs typeface="Calibri"/>
              </a:rPr>
              <a:t> </a:t>
            </a:r>
            <a:r>
              <a:rPr sz="1800" spc="-10" dirty="0">
                <a:solidFill>
                  <a:srgbClr val="333333"/>
                </a:solidFill>
                <a:latin typeface="Calibri"/>
                <a:cs typeface="Calibri"/>
              </a:rPr>
              <a:t>causing </a:t>
            </a:r>
            <a:r>
              <a:rPr sz="1800" dirty="0">
                <a:solidFill>
                  <a:srgbClr val="333333"/>
                </a:solidFill>
                <a:latin typeface="Calibri"/>
                <a:cs typeface="Calibri"/>
              </a:rPr>
              <a:t>his</a:t>
            </a:r>
            <a:r>
              <a:rPr sz="1800" spc="-40" dirty="0">
                <a:solidFill>
                  <a:srgbClr val="333333"/>
                </a:solidFill>
                <a:latin typeface="Calibri"/>
                <a:cs typeface="Calibri"/>
              </a:rPr>
              <a:t> </a:t>
            </a:r>
            <a:r>
              <a:rPr sz="1800" spc="-10" dirty="0">
                <a:solidFill>
                  <a:srgbClr val="333333"/>
                </a:solidFill>
                <a:latin typeface="Calibri"/>
                <a:cs typeface="Calibri"/>
              </a:rPr>
              <a:t>post-traumatic</a:t>
            </a:r>
            <a:r>
              <a:rPr sz="1800" spc="-30" dirty="0">
                <a:solidFill>
                  <a:srgbClr val="333333"/>
                </a:solidFill>
                <a:latin typeface="Calibri"/>
                <a:cs typeface="Calibri"/>
              </a:rPr>
              <a:t> </a:t>
            </a:r>
            <a:r>
              <a:rPr sz="1800" dirty="0">
                <a:solidFill>
                  <a:srgbClr val="333333"/>
                </a:solidFill>
                <a:latin typeface="Calibri"/>
                <a:cs typeface="Calibri"/>
              </a:rPr>
              <a:t>stress</a:t>
            </a:r>
            <a:r>
              <a:rPr sz="1800" spc="-40" dirty="0">
                <a:solidFill>
                  <a:srgbClr val="333333"/>
                </a:solidFill>
                <a:latin typeface="Calibri"/>
                <a:cs typeface="Calibri"/>
              </a:rPr>
              <a:t> </a:t>
            </a:r>
            <a:r>
              <a:rPr sz="1800" dirty="0">
                <a:solidFill>
                  <a:srgbClr val="333333"/>
                </a:solidFill>
                <a:latin typeface="Calibri"/>
                <a:cs typeface="Calibri"/>
              </a:rPr>
              <a:t>disorder</a:t>
            </a:r>
            <a:r>
              <a:rPr sz="1800" spc="-35" dirty="0">
                <a:solidFill>
                  <a:srgbClr val="333333"/>
                </a:solidFill>
                <a:latin typeface="Calibri"/>
                <a:cs typeface="Calibri"/>
              </a:rPr>
              <a:t> </a:t>
            </a:r>
            <a:r>
              <a:rPr sz="1800" dirty="0">
                <a:solidFill>
                  <a:srgbClr val="333333"/>
                </a:solidFill>
                <a:latin typeface="Calibri"/>
                <a:cs typeface="Calibri"/>
              </a:rPr>
              <a:t>was</a:t>
            </a:r>
            <a:r>
              <a:rPr sz="1800" spc="-30" dirty="0">
                <a:solidFill>
                  <a:srgbClr val="333333"/>
                </a:solidFill>
                <a:latin typeface="Calibri"/>
                <a:cs typeface="Calibri"/>
              </a:rPr>
              <a:t> </a:t>
            </a:r>
            <a:r>
              <a:rPr sz="1800" spc="-10" dirty="0">
                <a:solidFill>
                  <a:srgbClr val="333333"/>
                </a:solidFill>
                <a:latin typeface="Calibri"/>
                <a:cs typeface="Calibri"/>
              </a:rPr>
              <a:t>"extraordinary</a:t>
            </a:r>
            <a:r>
              <a:rPr sz="1800" spc="-25" dirty="0">
                <a:solidFill>
                  <a:srgbClr val="333333"/>
                </a:solidFill>
                <a:latin typeface="Calibri"/>
                <a:cs typeface="Calibri"/>
              </a:rPr>
              <a:t> </a:t>
            </a:r>
            <a:r>
              <a:rPr sz="1800" dirty="0">
                <a:solidFill>
                  <a:srgbClr val="333333"/>
                </a:solidFill>
                <a:latin typeface="Calibri"/>
                <a:cs typeface="Calibri"/>
              </a:rPr>
              <a:t>and</a:t>
            </a:r>
            <a:r>
              <a:rPr sz="1800" spc="-20" dirty="0">
                <a:solidFill>
                  <a:srgbClr val="333333"/>
                </a:solidFill>
                <a:latin typeface="Calibri"/>
                <a:cs typeface="Calibri"/>
              </a:rPr>
              <a:t> </a:t>
            </a:r>
            <a:r>
              <a:rPr sz="1800" spc="-10" dirty="0">
                <a:solidFill>
                  <a:srgbClr val="333333"/>
                </a:solidFill>
                <a:latin typeface="Calibri"/>
                <a:cs typeface="Calibri"/>
              </a:rPr>
              <a:t>unusual,“</a:t>
            </a:r>
            <a:endParaRPr sz="1800" dirty="0">
              <a:latin typeface="Calibri"/>
              <a:cs typeface="Calibri"/>
            </a:endParaRPr>
          </a:p>
          <a:p>
            <a:pPr>
              <a:lnSpc>
                <a:spcPct val="100000"/>
              </a:lnSpc>
              <a:spcBef>
                <a:spcPts val="1970"/>
              </a:spcBef>
            </a:pPr>
            <a:endParaRPr sz="1800" dirty="0">
              <a:latin typeface="Calibri"/>
              <a:cs typeface="Calibri"/>
            </a:endParaRPr>
          </a:p>
          <a:p>
            <a:pPr marL="12700">
              <a:lnSpc>
                <a:spcPct val="100000"/>
              </a:lnSpc>
              <a:tabLst>
                <a:tab pos="354965" algn="l"/>
              </a:tabLst>
            </a:pPr>
            <a:r>
              <a:rPr sz="1450" spc="65" dirty="0">
                <a:solidFill>
                  <a:srgbClr val="90C225"/>
                </a:solidFill>
                <a:latin typeface="Lucida Sans Unicode"/>
                <a:cs typeface="Lucida Sans Unicode"/>
              </a:rPr>
              <a:t>▶</a:t>
            </a:r>
            <a:r>
              <a:rPr sz="1450" dirty="0">
                <a:solidFill>
                  <a:srgbClr val="90C225"/>
                </a:solidFill>
                <a:latin typeface="Lucida Sans Unicode"/>
                <a:cs typeface="Lucida Sans Unicode"/>
              </a:rPr>
              <a:t>	</a:t>
            </a:r>
            <a:r>
              <a:rPr sz="1800" spc="-10" dirty="0">
                <a:solidFill>
                  <a:srgbClr val="476012"/>
                </a:solidFill>
                <a:latin typeface="Calibri"/>
                <a:cs typeface="Calibri"/>
              </a:rPr>
              <a:t>Holding:</a:t>
            </a:r>
            <a:endParaRPr sz="1800" dirty="0">
              <a:latin typeface="Calibri"/>
              <a:cs typeface="Calibri"/>
            </a:endParaRPr>
          </a:p>
          <a:p>
            <a:pPr marL="355600" marR="210185" indent="-342900">
              <a:lnSpc>
                <a:spcPct val="100000"/>
              </a:lnSpc>
              <a:spcBef>
                <a:spcPts val="1070"/>
              </a:spcBef>
              <a:tabLst>
                <a:tab pos="354965" algn="l"/>
              </a:tabLst>
            </a:pPr>
            <a:r>
              <a:rPr sz="1450" spc="65" dirty="0">
                <a:solidFill>
                  <a:srgbClr val="90C225"/>
                </a:solidFill>
                <a:latin typeface="Lucida Sans Unicode"/>
                <a:cs typeface="Lucida Sans Unicode"/>
              </a:rPr>
              <a:t>▶</a:t>
            </a:r>
            <a:r>
              <a:rPr sz="1450" dirty="0">
                <a:solidFill>
                  <a:srgbClr val="90C225"/>
                </a:solidFill>
                <a:latin typeface="Lucida Sans Unicode"/>
                <a:cs typeface="Lucida Sans Unicode"/>
              </a:rPr>
              <a:t>	</a:t>
            </a:r>
            <a:r>
              <a:rPr sz="1800" dirty="0">
                <a:solidFill>
                  <a:srgbClr val="404040"/>
                </a:solidFill>
                <a:latin typeface="Arial"/>
                <a:cs typeface="Arial"/>
              </a:rPr>
              <a:t>Sufficient</a:t>
            </a:r>
            <a:r>
              <a:rPr sz="1800" spc="-60" dirty="0">
                <a:solidFill>
                  <a:srgbClr val="404040"/>
                </a:solidFill>
                <a:latin typeface="Arial"/>
                <a:cs typeface="Arial"/>
              </a:rPr>
              <a:t> </a:t>
            </a:r>
            <a:r>
              <a:rPr sz="1800" dirty="0">
                <a:solidFill>
                  <a:srgbClr val="404040"/>
                </a:solidFill>
                <a:latin typeface="Arial"/>
                <a:cs typeface="Arial"/>
              </a:rPr>
              <a:t>competent</a:t>
            </a:r>
            <a:r>
              <a:rPr sz="1800" spc="-55" dirty="0">
                <a:solidFill>
                  <a:srgbClr val="404040"/>
                </a:solidFill>
                <a:latin typeface="Arial"/>
                <a:cs typeface="Arial"/>
              </a:rPr>
              <a:t> </a:t>
            </a:r>
            <a:r>
              <a:rPr sz="1800" dirty="0">
                <a:solidFill>
                  <a:srgbClr val="404040"/>
                </a:solidFill>
                <a:latin typeface="Arial"/>
                <a:cs typeface="Arial"/>
              </a:rPr>
              <a:t>evidence</a:t>
            </a:r>
            <a:r>
              <a:rPr sz="1800" spc="-45" dirty="0">
                <a:solidFill>
                  <a:srgbClr val="404040"/>
                </a:solidFill>
                <a:latin typeface="Arial"/>
                <a:cs typeface="Arial"/>
              </a:rPr>
              <a:t> </a:t>
            </a:r>
            <a:r>
              <a:rPr sz="1800" dirty="0">
                <a:solidFill>
                  <a:srgbClr val="404040"/>
                </a:solidFill>
                <a:latin typeface="Arial"/>
                <a:cs typeface="Arial"/>
              </a:rPr>
              <a:t>supported</a:t>
            </a:r>
            <a:r>
              <a:rPr sz="1800" spc="-50" dirty="0">
                <a:solidFill>
                  <a:srgbClr val="404040"/>
                </a:solidFill>
                <a:latin typeface="Arial"/>
                <a:cs typeface="Arial"/>
              </a:rPr>
              <a:t> </a:t>
            </a:r>
            <a:r>
              <a:rPr sz="1800" dirty="0">
                <a:solidFill>
                  <a:srgbClr val="404040"/>
                </a:solidFill>
                <a:latin typeface="Arial"/>
                <a:cs typeface="Arial"/>
              </a:rPr>
              <a:t>the</a:t>
            </a:r>
            <a:r>
              <a:rPr sz="1800" spc="-65" dirty="0">
                <a:solidFill>
                  <a:srgbClr val="404040"/>
                </a:solidFill>
                <a:latin typeface="Arial"/>
                <a:cs typeface="Arial"/>
              </a:rPr>
              <a:t> </a:t>
            </a:r>
            <a:r>
              <a:rPr sz="1800" dirty="0">
                <a:solidFill>
                  <a:srgbClr val="404040"/>
                </a:solidFill>
                <a:latin typeface="Arial"/>
                <a:cs typeface="Arial"/>
              </a:rPr>
              <a:t>Commission’s</a:t>
            </a:r>
            <a:r>
              <a:rPr sz="1800" spc="-25" dirty="0">
                <a:solidFill>
                  <a:srgbClr val="404040"/>
                </a:solidFill>
                <a:latin typeface="Arial"/>
                <a:cs typeface="Arial"/>
              </a:rPr>
              <a:t> </a:t>
            </a:r>
            <a:r>
              <a:rPr sz="1800" dirty="0">
                <a:solidFill>
                  <a:srgbClr val="404040"/>
                </a:solidFill>
                <a:latin typeface="Arial"/>
                <a:cs typeface="Arial"/>
              </a:rPr>
              <a:t>conclusion</a:t>
            </a:r>
            <a:r>
              <a:rPr sz="1800" spc="-35" dirty="0">
                <a:solidFill>
                  <a:srgbClr val="404040"/>
                </a:solidFill>
                <a:latin typeface="Arial"/>
                <a:cs typeface="Arial"/>
              </a:rPr>
              <a:t> </a:t>
            </a:r>
            <a:r>
              <a:rPr sz="1800" spc="-20" dirty="0">
                <a:solidFill>
                  <a:srgbClr val="404040"/>
                </a:solidFill>
                <a:latin typeface="Arial"/>
                <a:cs typeface="Arial"/>
              </a:rPr>
              <a:t>that </a:t>
            </a:r>
            <a:r>
              <a:rPr sz="1800" dirty="0">
                <a:solidFill>
                  <a:srgbClr val="404040"/>
                </a:solidFill>
                <a:latin typeface="Arial"/>
                <a:cs typeface="Arial"/>
              </a:rPr>
              <a:t>Dahman’s</a:t>
            </a:r>
            <a:r>
              <a:rPr sz="1800" spc="-15" dirty="0">
                <a:solidFill>
                  <a:srgbClr val="404040"/>
                </a:solidFill>
                <a:latin typeface="Arial"/>
                <a:cs typeface="Arial"/>
              </a:rPr>
              <a:t> </a:t>
            </a:r>
            <a:r>
              <a:rPr sz="1800" spc="-10" dirty="0">
                <a:solidFill>
                  <a:srgbClr val="404040"/>
                </a:solidFill>
                <a:latin typeface="Arial"/>
                <a:cs typeface="Arial"/>
              </a:rPr>
              <a:t>Post-</a:t>
            </a:r>
            <a:r>
              <a:rPr sz="1800" dirty="0">
                <a:solidFill>
                  <a:srgbClr val="404040"/>
                </a:solidFill>
                <a:latin typeface="Arial"/>
                <a:cs typeface="Arial"/>
              </a:rPr>
              <a:t>Traumatic</a:t>
            </a:r>
            <a:r>
              <a:rPr sz="1800" spc="-40" dirty="0">
                <a:solidFill>
                  <a:srgbClr val="404040"/>
                </a:solidFill>
                <a:latin typeface="Arial"/>
                <a:cs typeface="Arial"/>
              </a:rPr>
              <a:t> </a:t>
            </a:r>
            <a:r>
              <a:rPr sz="1800" dirty="0">
                <a:solidFill>
                  <a:srgbClr val="404040"/>
                </a:solidFill>
                <a:latin typeface="Arial"/>
                <a:cs typeface="Arial"/>
              </a:rPr>
              <a:t>Stress</a:t>
            </a:r>
            <a:r>
              <a:rPr sz="1800" spc="-50" dirty="0">
                <a:solidFill>
                  <a:srgbClr val="404040"/>
                </a:solidFill>
                <a:latin typeface="Arial"/>
                <a:cs typeface="Arial"/>
              </a:rPr>
              <a:t> </a:t>
            </a:r>
            <a:r>
              <a:rPr sz="1800" dirty="0">
                <a:solidFill>
                  <a:srgbClr val="404040"/>
                </a:solidFill>
                <a:latin typeface="Arial"/>
                <a:cs typeface="Arial"/>
              </a:rPr>
              <a:t>Disorder</a:t>
            </a:r>
            <a:r>
              <a:rPr sz="1800" spc="-20" dirty="0">
                <a:solidFill>
                  <a:srgbClr val="404040"/>
                </a:solidFill>
                <a:latin typeface="Arial"/>
                <a:cs typeface="Arial"/>
              </a:rPr>
              <a:t> </a:t>
            </a:r>
            <a:r>
              <a:rPr sz="1800" dirty="0">
                <a:solidFill>
                  <a:srgbClr val="404040"/>
                </a:solidFill>
                <a:latin typeface="Arial"/>
                <a:cs typeface="Arial"/>
              </a:rPr>
              <a:t>was</a:t>
            </a:r>
            <a:r>
              <a:rPr sz="1800" spc="-10" dirty="0">
                <a:solidFill>
                  <a:srgbClr val="404040"/>
                </a:solidFill>
                <a:latin typeface="Arial"/>
                <a:cs typeface="Arial"/>
              </a:rPr>
              <a:t> </a:t>
            </a:r>
            <a:r>
              <a:rPr sz="1800" dirty="0">
                <a:solidFill>
                  <a:srgbClr val="404040"/>
                </a:solidFill>
                <a:latin typeface="Arial"/>
                <a:cs typeface="Arial"/>
              </a:rPr>
              <a:t>caused</a:t>
            </a:r>
            <a:r>
              <a:rPr sz="1800" spc="-35" dirty="0">
                <a:solidFill>
                  <a:srgbClr val="404040"/>
                </a:solidFill>
                <a:latin typeface="Arial"/>
                <a:cs typeface="Arial"/>
              </a:rPr>
              <a:t> </a:t>
            </a:r>
            <a:r>
              <a:rPr sz="1800" dirty="0">
                <a:solidFill>
                  <a:srgbClr val="404040"/>
                </a:solidFill>
                <a:latin typeface="Arial"/>
                <a:cs typeface="Arial"/>
              </a:rPr>
              <a:t>by</a:t>
            </a:r>
            <a:r>
              <a:rPr sz="1800" spc="-40" dirty="0">
                <a:solidFill>
                  <a:srgbClr val="404040"/>
                </a:solidFill>
                <a:latin typeface="Arial"/>
                <a:cs typeface="Arial"/>
              </a:rPr>
              <a:t> </a:t>
            </a:r>
            <a:r>
              <a:rPr sz="1800" spc="-10" dirty="0">
                <a:solidFill>
                  <a:srgbClr val="404040"/>
                </a:solidFill>
                <a:latin typeface="Arial"/>
                <a:cs typeface="Arial"/>
              </a:rPr>
              <a:t>work-</a:t>
            </a:r>
            <a:r>
              <a:rPr sz="1800" dirty="0">
                <a:solidFill>
                  <a:srgbClr val="404040"/>
                </a:solidFill>
                <a:latin typeface="Arial"/>
                <a:cs typeface="Arial"/>
              </a:rPr>
              <a:t>related</a:t>
            </a:r>
            <a:r>
              <a:rPr sz="1800" spc="15" dirty="0">
                <a:solidFill>
                  <a:srgbClr val="404040"/>
                </a:solidFill>
                <a:latin typeface="Arial"/>
                <a:cs typeface="Arial"/>
              </a:rPr>
              <a:t> </a:t>
            </a:r>
            <a:r>
              <a:rPr sz="1800" spc="-10" dirty="0">
                <a:solidFill>
                  <a:srgbClr val="404040"/>
                </a:solidFill>
                <a:latin typeface="Arial"/>
                <a:cs typeface="Arial"/>
              </a:rPr>
              <a:t>stress </a:t>
            </a:r>
            <a:r>
              <a:rPr sz="1800" dirty="0">
                <a:solidFill>
                  <a:srgbClr val="404040"/>
                </a:solidFill>
                <a:latin typeface="Arial"/>
                <a:cs typeface="Arial"/>
              </a:rPr>
              <a:t>which</a:t>
            </a:r>
            <a:r>
              <a:rPr sz="1800" spc="-5" dirty="0">
                <a:solidFill>
                  <a:srgbClr val="404040"/>
                </a:solidFill>
                <a:latin typeface="Arial"/>
                <a:cs typeface="Arial"/>
              </a:rPr>
              <a:t> </a:t>
            </a:r>
            <a:r>
              <a:rPr sz="1800" dirty="0">
                <a:solidFill>
                  <a:srgbClr val="404040"/>
                </a:solidFill>
                <a:latin typeface="Arial"/>
                <a:cs typeface="Arial"/>
              </a:rPr>
              <a:t>was</a:t>
            </a:r>
            <a:r>
              <a:rPr sz="1800" spc="-15" dirty="0">
                <a:solidFill>
                  <a:srgbClr val="404040"/>
                </a:solidFill>
                <a:latin typeface="Arial"/>
                <a:cs typeface="Arial"/>
              </a:rPr>
              <a:t> </a:t>
            </a:r>
            <a:r>
              <a:rPr sz="1800" dirty="0">
                <a:solidFill>
                  <a:srgbClr val="404040"/>
                </a:solidFill>
                <a:latin typeface="Arial"/>
                <a:cs typeface="Arial"/>
              </a:rPr>
              <a:t>extraordinary</a:t>
            </a:r>
            <a:r>
              <a:rPr sz="1800" spc="-15" dirty="0">
                <a:solidFill>
                  <a:srgbClr val="404040"/>
                </a:solidFill>
                <a:latin typeface="Arial"/>
                <a:cs typeface="Arial"/>
              </a:rPr>
              <a:t> </a:t>
            </a:r>
            <a:r>
              <a:rPr sz="1800" dirty="0">
                <a:solidFill>
                  <a:srgbClr val="404040"/>
                </a:solidFill>
                <a:latin typeface="Arial"/>
                <a:cs typeface="Arial"/>
              </a:rPr>
              <a:t>and</a:t>
            </a:r>
            <a:r>
              <a:rPr sz="1800" spc="-40" dirty="0">
                <a:solidFill>
                  <a:srgbClr val="404040"/>
                </a:solidFill>
                <a:latin typeface="Arial"/>
                <a:cs typeface="Arial"/>
              </a:rPr>
              <a:t> </a:t>
            </a:r>
            <a:r>
              <a:rPr sz="1800" dirty="0">
                <a:solidFill>
                  <a:srgbClr val="404040"/>
                </a:solidFill>
                <a:latin typeface="Arial"/>
                <a:cs typeface="Arial"/>
              </a:rPr>
              <a:t>unusual,</a:t>
            </a:r>
            <a:r>
              <a:rPr sz="1800" spc="-30" dirty="0">
                <a:solidFill>
                  <a:srgbClr val="404040"/>
                </a:solidFill>
                <a:latin typeface="Arial"/>
                <a:cs typeface="Arial"/>
              </a:rPr>
              <a:t> </a:t>
            </a:r>
            <a:r>
              <a:rPr sz="1800" dirty="0">
                <a:solidFill>
                  <a:srgbClr val="404040"/>
                </a:solidFill>
                <a:latin typeface="Arial"/>
                <a:cs typeface="Arial"/>
              </a:rPr>
              <a:t>measured</a:t>
            </a:r>
            <a:r>
              <a:rPr sz="1800" spc="-35" dirty="0">
                <a:solidFill>
                  <a:srgbClr val="404040"/>
                </a:solidFill>
                <a:latin typeface="Arial"/>
                <a:cs typeface="Arial"/>
              </a:rPr>
              <a:t> </a:t>
            </a:r>
            <a:r>
              <a:rPr sz="1800" dirty="0">
                <a:solidFill>
                  <a:srgbClr val="404040"/>
                </a:solidFill>
                <a:latin typeface="Arial"/>
                <a:cs typeface="Arial"/>
              </a:rPr>
              <a:t>by</a:t>
            </a:r>
            <a:r>
              <a:rPr sz="1800" spc="-50" dirty="0">
                <a:solidFill>
                  <a:srgbClr val="404040"/>
                </a:solidFill>
                <a:latin typeface="Arial"/>
                <a:cs typeface="Arial"/>
              </a:rPr>
              <a:t> </a:t>
            </a:r>
            <a:r>
              <a:rPr sz="1800" dirty="0">
                <a:solidFill>
                  <a:srgbClr val="404040"/>
                </a:solidFill>
                <a:latin typeface="Arial"/>
                <a:cs typeface="Arial"/>
              </a:rPr>
              <a:t>objective</a:t>
            </a:r>
            <a:r>
              <a:rPr sz="1800" spc="-25" dirty="0">
                <a:solidFill>
                  <a:srgbClr val="404040"/>
                </a:solidFill>
                <a:latin typeface="Arial"/>
                <a:cs typeface="Arial"/>
              </a:rPr>
              <a:t> </a:t>
            </a:r>
            <a:r>
              <a:rPr sz="1800" dirty="0">
                <a:solidFill>
                  <a:srgbClr val="404040"/>
                </a:solidFill>
                <a:latin typeface="Arial"/>
                <a:cs typeface="Arial"/>
              </a:rPr>
              <a:t>standards</a:t>
            </a:r>
            <a:r>
              <a:rPr sz="1800" spc="-40" dirty="0">
                <a:solidFill>
                  <a:srgbClr val="404040"/>
                </a:solidFill>
                <a:latin typeface="Arial"/>
                <a:cs typeface="Arial"/>
              </a:rPr>
              <a:t> </a:t>
            </a:r>
            <a:r>
              <a:rPr sz="1800" spc="-25" dirty="0">
                <a:solidFill>
                  <a:srgbClr val="404040"/>
                </a:solidFill>
                <a:latin typeface="Arial"/>
                <a:cs typeface="Arial"/>
              </a:rPr>
              <a:t>and </a:t>
            </a:r>
            <a:r>
              <a:rPr sz="1800" dirty="0">
                <a:solidFill>
                  <a:srgbClr val="404040"/>
                </a:solidFill>
                <a:latin typeface="Arial"/>
                <a:cs typeface="Arial"/>
              </a:rPr>
              <a:t>actual</a:t>
            </a:r>
            <a:r>
              <a:rPr sz="1800" spc="-35" dirty="0">
                <a:solidFill>
                  <a:srgbClr val="404040"/>
                </a:solidFill>
                <a:latin typeface="Arial"/>
                <a:cs typeface="Arial"/>
              </a:rPr>
              <a:t> </a:t>
            </a:r>
            <a:r>
              <a:rPr sz="1800" dirty="0">
                <a:solidFill>
                  <a:srgbClr val="404040"/>
                </a:solidFill>
                <a:latin typeface="Arial"/>
                <a:cs typeface="Arial"/>
              </a:rPr>
              <a:t>events.</a:t>
            </a:r>
            <a:r>
              <a:rPr sz="1800" spc="-65" dirty="0">
                <a:solidFill>
                  <a:srgbClr val="404040"/>
                </a:solidFill>
                <a:latin typeface="Arial"/>
                <a:cs typeface="Arial"/>
              </a:rPr>
              <a:t> </a:t>
            </a:r>
            <a:r>
              <a:rPr sz="1800" dirty="0">
                <a:solidFill>
                  <a:srgbClr val="404040"/>
                </a:solidFill>
                <a:latin typeface="Arial"/>
                <a:cs typeface="Arial"/>
              </a:rPr>
              <a:t>The</a:t>
            </a:r>
            <a:r>
              <a:rPr sz="1800" spc="-55" dirty="0">
                <a:solidFill>
                  <a:srgbClr val="404040"/>
                </a:solidFill>
                <a:latin typeface="Arial"/>
                <a:cs typeface="Arial"/>
              </a:rPr>
              <a:t> </a:t>
            </a:r>
            <a:r>
              <a:rPr sz="1800" spc="-10" dirty="0">
                <a:solidFill>
                  <a:srgbClr val="404040"/>
                </a:solidFill>
                <a:latin typeface="Arial"/>
                <a:cs typeface="Arial"/>
              </a:rPr>
              <a:t>Commission’s</a:t>
            </a:r>
            <a:r>
              <a:rPr sz="1800" spc="-15" dirty="0">
                <a:solidFill>
                  <a:srgbClr val="404040"/>
                </a:solidFill>
                <a:latin typeface="Arial"/>
                <a:cs typeface="Arial"/>
              </a:rPr>
              <a:t> </a:t>
            </a:r>
            <a:r>
              <a:rPr sz="1800" dirty="0">
                <a:solidFill>
                  <a:srgbClr val="404040"/>
                </a:solidFill>
                <a:latin typeface="Arial"/>
                <a:cs typeface="Arial"/>
              </a:rPr>
              <a:t>Final</a:t>
            </a:r>
            <a:r>
              <a:rPr sz="1800" spc="-114" dirty="0">
                <a:solidFill>
                  <a:srgbClr val="404040"/>
                </a:solidFill>
                <a:latin typeface="Arial"/>
                <a:cs typeface="Arial"/>
              </a:rPr>
              <a:t> </a:t>
            </a:r>
            <a:r>
              <a:rPr sz="1800" spc="-20" dirty="0">
                <a:solidFill>
                  <a:srgbClr val="404040"/>
                </a:solidFill>
                <a:latin typeface="Arial"/>
                <a:cs typeface="Arial"/>
              </a:rPr>
              <a:t>Award</a:t>
            </a:r>
            <a:r>
              <a:rPr sz="1800" spc="-95" dirty="0">
                <a:solidFill>
                  <a:srgbClr val="404040"/>
                </a:solidFill>
                <a:latin typeface="Arial"/>
                <a:cs typeface="Arial"/>
              </a:rPr>
              <a:t> </a:t>
            </a:r>
            <a:r>
              <a:rPr sz="1800" dirty="0">
                <a:solidFill>
                  <a:srgbClr val="404040"/>
                </a:solidFill>
                <a:latin typeface="Arial"/>
                <a:cs typeface="Arial"/>
              </a:rPr>
              <a:t>Allowing</a:t>
            </a:r>
            <a:r>
              <a:rPr sz="1800" spc="5" dirty="0">
                <a:solidFill>
                  <a:srgbClr val="404040"/>
                </a:solidFill>
                <a:latin typeface="Arial"/>
                <a:cs typeface="Arial"/>
              </a:rPr>
              <a:t> </a:t>
            </a:r>
            <a:r>
              <a:rPr sz="1800" dirty="0">
                <a:solidFill>
                  <a:srgbClr val="404040"/>
                </a:solidFill>
                <a:latin typeface="Arial"/>
                <a:cs typeface="Arial"/>
              </a:rPr>
              <a:t>Compensation</a:t>
            </a:r>
            <a:r>
              <a:rPr sz="1800" spc="-15" dirty="0">
                <a:solidFill>
                  <a:srgbClr val="404040"/>
                </a:solidFill>
                <a:latin typeface="Arial"/>
                <a:cs typeface="Arial"/>
              </a:rPr>
              <a:t> </a:t>
            </a:r>
            <a:r>
              <a:rPr sz="1800" spc="-25" dirty="0">
                <a:solidFill>
                  <a:srgbClr val="404040"/>
                </a:solidFill>
                <a:latin typeface="Arial"/>
                <a:cs typeface="Arial"/>
              </a:rPr>
              <a:t>is </a:t>
            </a:r>
            <a:r>
              <a:rPr sz="1800" spc="-10" dirty="0">
                <a:solidFill>
                  <a:srgbClr val="404040"/>
                </a:solidFill>
                <a:latin typeface="Arial"/>
                <a:cs typeface="Arial"/>
              </a:rPr>
              <a:t>affirmed.</a:t>
            </a:r>
            <a:endParaRPr sz="1800" dirty="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843280" cy="5666740"/>
          </a:xfrm>
          <a:custGeom>
            <a:avLst/>
            <a:gdLst/>
            <a:ahLst/>
            <a:cxnLst/>
            <a:rect l="l" t="t" r="r" b="b"/>
            <a:pathLst>
              <a:path w="843280" h="5666740">
                <a:moveTo>
                  <a:pt x="842772" y="0"/>
                </a:moveTo>
                <a:lnTo>
                  <a:pt x="0" y="0"/>
                </a:lnTo>
                <a:lnTo>
                  <a:pt x="0" y="5666232"/>
                </a:lnTo>
                <a:lnTo>
                  <a:pt x="842772" y="0"/>
                </a:lnTo>
                <a:close/>
              </a:path>
            </a:pathLst>
          </a:custGeom>
          <a:solidFill>
            <a:srgbClr val="90C225">
              <a:alpha val="85096"/>
            </a:srgbClr>
          </a:solidFill>
        </p:spPr>
        <p:txBody>
          <a:bodyPr wrap="square" lIns="0" tIns="0" rIns="0" bIns="0" rtlCol="0"/>
          <a:lstStyle/>
          <a:p>
            <a:endParaRPr dirty="0"/>
          </a:p>
        </p:txBody>
      </p:sp>
      <p:sp>
        <p:nvSpPr>
          <p:cNvPr id="3" name="object 3"/>
          <p:cNvSpPr txBox="1">
            <a:spLocks noGrp="1"/>
          </p:cNvSpPr>
          <p:nvPr>
            <p:ph type="title"/>
          </p:nvPr>
        </p:nvSpPr>
        <p:spPr>
          <a:xfrm>
            <a:off x="3976242" y="529844"/>
            <a:ext cx="2827020" cy="574040"/>
          </a:xfrm>
          <a:prstGeom prst="rect">
            <a:avLst/>
          </a:prstGeom>
        </p:spPr>
        <p:txBody>
          <a:bodyPr vert="horz" wrap="square" lIns="0" tIns="12700" rIns="0" bIns="0" rtlCol="0">
            <a:spAutoFit/>
          </a:bodyPr>
          <a:lstStyle/>
          <a:p>
            <a:pPr marL="12700">
              <a:lnSpc>
                <a:spcPct val="100000"/>
              </a:lnSpc>
              <a:spcBef>
                <a:spcPts val="100"/>
              </a:spcBef>
            </a:pPr>
            <a:r>
              <a:rPr dirty="0"/>
              <a:t>Senate</a:t>
            </a:r>
            <a:r>
              <a:rPr spc="-15" dirty="0"/>
              <a:t> </a:t>
            </a:r>
            <a:r>
              <a:rPr dirty="0"/>
              <a:t>Bill</a:t>
            </a:r>
            <a:r>
              <a:rPr spc="-25" dirty="0"/>
              <a:t> 24</a:t>
            </a:r>
          </a:p>
        </p:txBody>
      </p:sp>
      <p:sp>
        <p:nvSpPr>
          <p:cNvPr id="4" name="object 4"/>
          <p:cNvSpPr txBox="1"/>
          <p:nvPr/>
        </p:nvSpPr>
        <p:spPr>
          <a:xfrm>
            <a:off x="1585975" y="1149807"/>
            <a:ext cx="7571105" cy="5126355"/>
          </a:xfrm>
          <a:prstGeom prst="rect">
            <a:avLst/>
          </a:prstGeom>
        </p:spPr>
        <p:txBody>
          <a:bodyPr vert="horz" wrap="square" lIns="0" tIns="40005" rIns="0" bIns="0" rtlCol="0">
            <a:spAutoFit/>
          </a:bodyPr>
          <a:lstStyle/>
          <a:p>
            <a:pPr marL="12700" marR="110489">
              <a:lnSpc>
                <a:spcPct val="90000"/>
              </a:lnSpc>
              <a:spcBef>
                <a:spcPts val="315"/>
              </a:spcBef>
            </a:pPr>
            <a:r>
              <a:rPr sz="1800" dirty="0">
                <a:solidFill>
                  <a:srgbClr val="7E7E7E"/>
                </a:solidFill>
                <a:latin typeface="Trebuchet MS"/>
                <a:cs typeface="Trebuchet MS"/>
              </a:rPr>
              <a:t>190.1010.1</a:t>
            </a:r>
            <a:r>
              <a:rPr sz="1800" spc="-40" dirty="0">
                <a:solidFill>
                  <a:srgbClr val="7E7E7E"/>
                </a:solidFill>
                <a:latin typeface="Trebuchet MS"/>
                <a:cs typeface="Trebuchet MS"/>
              </a:rPr>
              <a:t> </a:t>
            </a:r>
            <a:r>
              <a:rPr sz="1800" dirty="0">
                <a:solidFill>
                  <a:srgbClr val="7E7E7E"/>
                </a:solidFill>
                <a:latin typeface="Trebuchet MS"/>
                <a:cs typeface="Trebuchet MS"/>
              </a:rPr>
              <a:t>(4)</a:t>
            </a:r>
            <a:r>
              <a:rPr sz="1800" spc="-55" dirty="0">
                <a:solidFill>
                  <a:srgbClr val="7E7E7E"/>
                </a:solidFill>
                <a:latin typeface="Trebuchet MS"/>
                <a:cs typeface="Trebuchet MS"/>
              </a:rPr>
              <a:t> </a:t>
            </a:r>
            <a:r>
              <a:rPr sz="1800" dirty="0">
                <a:solidFill>
                  <a:srgbClr val="7E7E7E"/>
                </a:solidFill>
                <a:latin typeface="Trebuchet MS"/>
                <a:cs typeface="Trebuchet MS"/>
              </a:rPr>
              <a:t>"First</a:t>
            </a:r>
            <a:r>
              <a:rPr sz="1800" spc="-65" dirty="0">
                <a:solidFill>
                  <a:srgbClr val="7E7E7E"/>
                </a:solidFill>
                <a:latin typeface="Trebuchet MS"/>
                <a:cs typeface="Trebuchet MS"/>
              </a:rPr>
              <a:t> </a:t>
            </a:r>
            <a:r>
              <a:rPr sz="1800" dirty="0">
                <a:solidFill>
                  <a:srgbClr val="7E7E7E"/>
                </a:solidFill>
                <a:latin typeface="Trebuchet MS"/>
                <a:cs typeface="Trebuchet MS"/>
              </a:rPr>
              <a:t>responder",</a:t>
            </a:r>
            <a:r>
              <a:rPr sz="1800" spc="-70" dirty="0">
                <a:solidFill>
                  <a:srgbClr val="7E7E7E"/>
                </a:solidFill>
                <a:latin typeface="Trebuchet MS"/>
                <a:cs typeface="Trebuchet MS"/>
              </a:rPr>
              <a:t> </a:t>
            </a:r>
            <a:r>
              <a:rPr sz="1800" dirty="0">
                <a:solidFill>
                  <a:srgbClr val="7E7E7E"/>
                </a:solidFill>
                <a:latin typeface="Trebuchet MS"/>
                <a:cs typeface="Trebuchet MS"/>
              </a:rPr>
              <a:t>a</a:t>
            </a:r>
            <a:r>
              <a:rPr sz="1800" spc="-60" dirty="0">
                <a:solidFill>
                  <a:srgbClr val="7E7E7E"/>
                </a:solidFill>
                <a:latin typeface="Trebuchet MS"/>
                <a:cs typeface="Trebuchet MS"/>
              </a:rPr>
              <a:t> </a:t>
            </a:r>
            <a:r>
              <a:rPr sz="1800" dirty="0">
                <a:solidFill>
                  <a:srgbClr val="7E7E7E"/>
                </a:solidFill>
                <a:latin typeface="Trebuchet MS"/>
                <a:cs typeface="Trebuchet MS"/>
              </a:rPr>
              <a:t>law</a:t>
            </a:r>
            <a:r>
              <a:rPr sz="1800" spc="-55" dirty="0">
                <a:solidFill>
                  <a:srgbClr val="7E7E7E"/>
                </a:solidFill>
                <a:latin typeface="Trebuchet MS"/>
                <a:cs typeface="Trebuchet MS"/>
              </a:rPr>
              <a:t> </a:t>
            </a:r>
            <a:r>
              <a:rPr sz="1800" dirty="0">
                <a:solidFill>
                  <a:srgbClr val="7E7E7E"/>
                </a:solidFill>
                <a:latin typeface="Trebuchet MS"/>
                <a:cs typeface="Trebuchet MS"/>
              </a:rPr>
              <a:t>enforcement</a:t>
            </a:r>
            <a:r>
              <a:rPr sz="1800" spc="-40" dirty="0">
                <a:solidFill>
                  <a:srgbClr val="7E7E7E"/>
                </a:solidFill>
                <a:latin typeface="Trebuchet MS"/>
                <a:cs typeface="Trebuchet MS"/>
              </a:rPr>
              <a:t> </a:t>
            </a:r>
            <a:r>
              <a:rPr sz="1800" spc="-30" dirty="0">
                <a:solidFill>
                  <a:srgbClr val="7E7E7E"/>
                </a:solidFill>
                <a:latin typeface="Trebuchet MS"/>
                <a:cs typeface="Trebuchet MS"/>
              </a:rPr>
              <a:t>officer,</a:t>
            </a:r>
            <a:r>
              <a:rPr sz="1800" spc="-60" dirty="0">
                <a:solidFill>
                  <a:srgbClr val="7E7E7E"/>
                </a:solidFill>
                <a:latin typeface="Trebuchet MS"/>
                <a:cs typeface="Trebuchet MS"/>
              </a:rPr>
              <a:t> </a:t>
            </a:r>
            <a:r>
              <a:rPr sz="1800" spc="-25" dirty="0">
                <a:solidFill>
                  <a:srgbClr val="7E7E7E"/>
                </a:solidFill>
                <a:latin typeface="Trebuchet MS"/>
                <a:cs typeface="Trebuchet MS"/>
              </a:rPr>
              <a:t>911 dispatcher,</a:t>
            </a:r>
            <a:r>
              <a:rPr sz="1800" spc="-90" dirty="0">
                <a:solidFill>
                  <a:srgbClr val="7E7E7E"/>
                </a:solidFill>
                <a:latin typeface="Trebuchet MS"/>
                <a:cs typeface="Trebuchet MS"/>
              </a:rPr>
              <a:t> </a:t>
            </a:r>
            <a:r>
              <a:rPr sz="1800" dirty="0">
                <a:solidFill>
                  <a:srgbClr val="7E7E7E"/>
                </a:solidFill>
                <a:latin typeface="Trebuchet MS"/>
                <a:cs typeface="Trebuchet MS"/>
              </a:rPr>
              <a:t>paramedic,</a:t>
            </a:r>
            <a:r>
              <a:rPr sz="1800" spc="-85" dirty="0">
                <a:solidFill>
                  <a:srgbClr val="7E7E7E"/>
                </a:solidFill>
                <a:latin typeface="Trebuchet MS"/>
                <a:cs typeface="Trebuchet MS"/>
              </a:rPr>
              <a:t> </a:t>
            </a:r>
            <a:r>
              <a:rPr sz="1800" dirty="0">
                <a:solidFill>
                  <a:srgbClr val="7E7E7E"/>
                </a:solidFill>
                <a:latin typeface="Trebuchet MS"/>
                <a:cs typeface="Trebuchet MS"/>
              </a:rPr>
              <a:t>emergency</a:t>
            </a:r>
            <a:r>
              <a:rPr sz="1800" spc="-65" dirty="0">
                <a:solidFill>
                  <a:srgbClr val="7E7E7E"/>
                </a:solidFill>
                <a:latin typeface="Trebuchet MS"/>
                <a:cs typeface="Trebuchet MS"/>
              </a:rPr>
              <a:t> </a:t>
            </a:r>
            <a:r>
              <a:rPr sz="1800" dirty="0">
                <a:solidFill>
                  <a:srgbClr val="7E7E7E"/>
                </a:solidFill>
                <a:latin typeface="Trebuchet MS"/>
                <a:cs typeface="Trebuchet MS"/>
              </a:rPr>
              <a:t>medical</a:t>
            </a:r>
            <a:r>
              <a:rPr sz="1800" spc="-80" dirty="0">
                <a:solidFill>
                  <a:srgbClr val="7E7E7E"/>
                </a:solidFill>
                <a:latin typeface="Trebuchet MS"/>
                <a:cs typeface="Trebuchet MS"/>
              </a:rPr>
              <a:t> </a:t>
            </a:r>
            <a:r>
              <a:rPr sz="1800" dirty="0">
                <a:solidFill>
                  <a:srgbClr val="7E7E7E"/>
                </a:solidFill>
                <a:latin typeface="Trebuchet MS"/>
                <a:cs typeface="Trebuchet MS"/>
              </a:rPr>
              <a:t>technician,</a:t>
            </a:r>
            <a:r>
              <a:rPr sz="1800" spc="-60" dirty="0">
                <a:solidFill>
                  <a:srgbClr val="7E7E7E"/>
                </a:solidFill>
                <a:latin typeface="Trebuchet MS"/>
                <a:cs typeface="Trebuchet MS"/>
              </a:rPr>
              <a:t> </a:t>
            </a:r>
            <a:r>
              <a:rPr sz="1800" dirty="0">
                <a:solidFill>
                  <a:srgbClr val="7E7E7E"/>
                </a:solidFill>
                <a:latin typeface="Trebuchet MS"/>
                <a:cs typeface="Trebuchet MS"/>
              </a:rPr>
              <a:t>or</a:t>
            </a:r>
            <a:r>
              <a:rPr sz="1800" spc="-70" dirty="0">
                <a:solidFill>
                  <a:srgbClr val="7E7E7E"/>
                </a:solidFill>
                <a:latin typeface="Trebuchet MS"/>
                <a:cs typeface="Trebuchet MS"/>
              </a:rPr>
              <a:t> </a:t>
            </a:r>
            <a:r>
              <a:rPr sz="1800" dirty="0">
                <a:solidFill>
                  <a:srgbClr val="7E7E7E"/>
                </a:solidFill>
                <a:latin typeface="Trebuchet MS"/>
                <a:cs typeface="Trebuchet MS"/>
              </a:rPr>
              <a:t>a</a:t>
            </a:r>
            <a:r>
              <a:rPr sz="1800" spc="-70" dirty="0">
                <a:solidFill>
                  <a:srgbClr val="7E7E7E"/>
                </a:solidFill>
                <a:latin typeface="Trebuchet MS"/>
                <a:cs typeface="Trebuchet MS"/>
              </a:rPr>
              <a:t> </a:t>
            </a:r>
            <a:r>
              <a:rPr sz="1800" dirty="0">
                <a:solidFill>
                  <a:srgbClr val="7E7E7E"/>
                </a:solidFill>
                <a:latin typeface="Trebuchet MS"/>
                <a:cs typeface="Trebuchet MS"/>
              </a:rPr>
              <a:t>volunteer</a:t>
            </a:r>
            <a:r>
              <a:rPr sz="1800" spc="-55" dirty="0">
                <a:solidFill>
                  <a:srgbClr val="7E7E7E"/>
                </a:solidFill>
                <a:latin typeface="Trebuchet MS"/>
                <a:cs typeface="Trebuchet MS"/>
              </a:rPr>
              <a:t> </a:t>
            </a:r>
            <a:r>
              <a:rPr sz="1800" spc="-25" dirty="0">
                <a:solidFill>
                  <a:srgbClr val="7E7E7E"/>
                </a:solidFill>
                <a:latin typeface="Trebuchet MS"/>
                <a:cs typeface="Trebuchet MS"/>
              </a:rPr>
              <a:t>or </a:t>
            </a:r>
            <a:r>
              <a:rPr sz="1800" spc="-10" dirty="0">
                <a:solidFill>
                  <a:srgbClr val="7E7E7E"/>
                </a:solidFill>
                <a:latin typeface="Trebuchet MS"/>
                <a:cs typeface="Trebuchet MS"/>
              </a:rPr>
              <a:t>full-</a:t>
            </a:r>
            <a:r>
              <a:rPr sz="1800" dirty="0">
                <a:solidFill>
                  <a:srgbClr val="7E7E7E"/>
                </a:solidFill>
                <a:latin typeface="Trebuchet MS"/>
                <a:cs typeface="Trebuchet MS"/>
              </a:rPr>
              <a:t>time</a:t>
            </a:r>
            <a:r>
              <a:rPr sz="1800" spc="-40" dirty="0">
                <a:solidFill>
                  <a:srgbClr val="7E7E7E"/>
                </a:solidFill>
                <a:latin typeface="Trebuchet MS"/>
                <a:cs typeface="Trebuchet MS"/>
              </a:rPr>
              <a:t> </a:t>
            </a:r>
            <a:r>
              <a:rPr sz="1800" dirty="0">
                <a:solidFill>
                  <a:srgbClr val="7E7E7E"/>
                </a:solidFill>
                <a:latin typeface="Trebuchet MS"/>
                <a:cs typeface="Trebuchet MS"/>
              </a:rPr>
              <a:t>paid</a:t>
            </a:r>
            <a:r>
              <a:rPr sz="1800" spc="-50" dirty="0">
                <a:solidFill>
                  <a:srgbClr val="7E7E7E"/>
                </a:solidFill>
                <a:latin typeface="Trebuchet MS"/>
                <a:cs typeface="Trebuchet MS"/>
              </a:rPr>
              <a:t> </a:t>
            </a:r>
            <a:r>
              <a:rPr sz="1800" dirty="0">
                <a:solidFill>
                  <a:srgbClr val="7E7E7E"/>
                </a:solidFill>
                <a:latin typeface="Trebuchet MS"/>
                <a:cs typeface="Trebuchet MS"/>
              </a:rPr>
              <a:t>fire</a:t>
            </a:r>
            <a:r>
              <a:rPr sz="1800" spc="-40" dirty="0">
                <a:solidFill>
                  <a:srgbClr val="7E7E7E"/>
                </a:solidFill>
                <a:latin typeface="Trebuchet MS"/>
                <a:cs typeface="Trebuchet MS"/>
              </a:rPr>
              <a:t> </a:t>
            </a:r>
            <a:r>
              <a:rPr sz="1800" dirty="0">
                <a:solidFill>
                  <a:srgbClr val="7E7E7E"/>
                </a:solidFill>
                <a:latin typeface="Trebuchet MS"/>
                <a:cs typeface="Trebuchet MS"/>
              </a:rPr>
              <a:t>fighter</a:t>
            </a:r>
            <a:r>
              <a:rPr sz="1800" spc="-40" dirty="0">
                <a:solidFill>
                  <a:srgbClr val="7E7E7E"/>
                </a:solidFill>
                <a:latin typeface="Trebuchet MS"/>
                <a:cs typeface="Trebuchet MS"/>
              </a:rPr>
              <a:t> </a:t>
            </a:r>
            <a:r>
              <a:rPr sz="1800" dirty="0">
                <a:solidFill>
                  <a:srgbClr val="7E7E7E"/>
                </a:solidFill>
                <a:latin typeface="Trebuchet MS"/>
                <a:cs typeface="Trebuchet MS"/>
              </a:rPr>
              <a:t>employed</a:t>
            </a:r>
            <a:r>
              <a:rPr sz="1800" spc="-50" dirty="0">
                <a:solidFill>
                  <a:srgbClr val="7E7E7E"/>
                </a:solidFill>
                <a:latin typeface="Trebuchet MS"/>
                <a:cs typeface="Trebuchet MS"/>
              </a:rPr>
              <a:t> </a:t>
            </a:r>
            <a:r>
              <a:rPr sz="1800" dirty="0">
                <a:solidFill>
                  <a:srgbClr val="7E7E7E"/>
                </a:solidFill>
                <a:latin typeface="Trebuchet MS"/>
                <a:cs typeface="Trebuchet MS"/>
              </a:rPr>
              <a:t>by</a:t>
            </a:r>
            <a:r>
              <a:rPr sz="1800" spc="-50" dirty="0">
                <a:solidFill>
                  <a:srgbClr val="7E7E7E"/>
                </a:solidFill>
                <a:latin typeface="Trebuchet MS"/>
                <a:cs typeface="Trebuchet MS"/>
              </a:rPr>
              <a:t> </a:t>
            </a:r>
            <a:r>
              <a:rPr sz="1800" dirty="0">
                <a:solidFill>
                  <a:srgbClr val="7E7E7E"/>
                </a:solidFill>
                <a:latin typeface="Trebuchet MS"/>
                <a:cs typeface="Trebuchet MS"/>
              </a:rPr>
              <a:t>a</a:t>
            </a:r>
            <a:r>
              <a:rPr sz="1800" spc="-45" dirty="0">
                <a:solidFill>
                  <a:srgbClr val="7E7E7E"/>
                </a:solidFill>
                <a:latin typeface="Trebuchet MS"/>
                <a:cs typeface="Trebuchet MS"/>
              </a:rPr>
              <a:t> </a:t>
            </a:r>
            <a:r>
              <a:rPr sz="1800" dirty="0">
                <a:solidFill>
                  <a:srgbClr val="7E7E7E"/>
                </a:solidFill>
                <a:latin typeface="Trebuchet MS"/>
                <a:cs typeface="Trebuchet MS"/>
              </a:rPr>
              <a:t>unit</a:t>
            </a:r>
            <a:r>
              <a:rPr sz="1800" spc="-40" dirty="0">
                <a:solidFill>
                  <a:srgbClr val="7E7E7E"/>
                </a:solidFill>
                <a:latin typeface="Trebuchet MS"/>
                <a:cs typeface="Trebuchet MS"/>
              </a:rPr>
              <a:t> </a:t>
            </a:r>
            <a:r>
              <a:rPr sz="1800" dirty="0">
                <a:solidFill>
                  <a:srgbClr val="7E7E7E"/>
                </a:solidFill>
                <a:latin typeface="Trebuchet MS"/>
                <a:cs typeface="Trebuchet MS"/>
              </a:rPr>
              <a:t>of</a:t>
            </a:r>
            <a:r>
              <a:rPr sz="1800" spc="-45" dirty="0">
                <a:solidFill>
                  <a:srgbClr val="7E7E7E"/>
                </a:solidFill>
                <a:latin typeface="Trebuchet MS"/>
                <a:cs typeface="Trebuchet MS"/>
              </a:rPr>
              <a:t> </a:t>
            </a:r>
            <a:r>
              <a:rPr sz="1800" dirty="0">
                <a:solidFill>
                  <a:srgbClr val="7E7E7E"/>
                </a:solidFill>
                <a:latin typeface="Trebuchet MS"/>
                <a:cs typeface="Trebuchet MS"/>
              </a:rPr>
              <a:t>local</a:t>
            </a:r>
            <a:r>
              <a:rPr sz="1800" spc="-55" dirty="0">
                <a:solidFill>
                  <a:srgbClr val="7E7E7E"/>
                </a:solidFill>
                <a:latin typeface="Trebuchet MS"/>
                <a:cs typeface="Trebuchet MS"/>
              </a:rPr>
              <a:t> </a:t>
            </a:r>
            <a:r>
              <a:rPr sz="1800" dirty="0">
                <a:solidFill>
                  <a:srgbClr val="7E7E7E"/>
                </a:solidFill>
                <a:latin typeface="Trebuchet MS"/>
                <a:cs typeface="Trebuchet MS"/>
              </a:rPr>
              <a:t>government,</a:t>
            </a:r>
            <a:r>
              <a:rPr sz="1800" spc="-20" dirty="0">
                <a:solidFill>
                  <a:srgbClr val="7E7E7E"/>
                </a:solidFill>
                <a:latin typeface="Trebuchet MS"/>
                <a:cs typeface="Trebuchet MS"/>
              </a:rPr>
              <a:t> </a:t>
            </a:r>
            <a:r>
              <a:rPr sz="1800" spc="-50" dirty="0">
                <a:solidFill>
                  <a:srgbClr val="7E7E7E"/>
                </a:solidFill>
                <a:latin typeface="Trebuchet MS"/>
                <a:cs typeface="Trebuchet MS"/>
              </a:rPr>
              <a:t>a </a:t>
            </a:r>
            <a:r>
              <a:rPr sz="1800" dirty="0">
                <a:solidFill>
                  <a:srgbClr val="7E7E7E"/>
                </a:solidFill>
                <a:latin typeface="Trebuchet MS"/>
                <a:cs typeface="Trebuchet MS"/>
              </a:rPr>
              <a:t>public</a:t>
            </a:r>
            <a:r>
              <a:rPr sz="1800" spc="-75" dirty="0">
                <a:solidFill>
                  <a:srgbClr val="7E7E7E"/>
                </a:solidFill>
                <a:latin typeface="Trebuchet MS"/>
                <a:cs typeface="Trebuchet MS"/>
              </a:rPr>
              <a:t> </a:t>
            </a:r>
            <a:r>
              <a:rPr sz="1800" dirty="0">
                <a:solidFill>
                  <a:srgbClr val="7E7E7E"/>
                </a:solidFill>
                <a:latin typeface="Trebuchet MS"/>
                <a:cs typeface="Trebuchet MS"/>
              </a:rPr>
              <a:t>hospital,</a:t>
            </a:r>
            <a:r>
              <a:rPr sz="1800" spc="-70" dirty="0">
                <a:solidFill>
                  <a:srgbClr val="7E7E7E"/>
                </a:solidFill>
                <a:latin typeface="Trebuchet MS"/>
                <a:cs typeface="Trebuchet MS"/>
              </a:rPr>
              <a:t> </a:t>
            </a:r>
            <a:r>
              <a:rPr sz="1800" dirty="0">
                <a:solidFill>
                  <a:srgbClr val="7E7E7E"/>
                </a:solidFill>
                <a:latin typeface="Trebuchet MS"/>
                <a:cs typeface="Trebuchet MS"/>
              </a:rPr>
              <a:t>or</a:t>
            </a:r>
            <a:r>
              <a:rPr sz="1800" spc="-45" dirty="0">
                <a:solidFill>
                  <a:srgbClr val="7E7E7E"/>
                </a:solidFill>
                <a:latin typeface="Trebuchet MS"/>
                <a:cs typeface="Trebuchet MS"/>
              </a:rPr>
              <a:t> </a:t>
            </a:r>
            <a:r>
              <a:rPr sz="1800" dirty="0">
                <a:solidFill>
                  <a:srgbClr val="7E7E7E"/>
                </a:solidFill>
                <a:latin typeface="Trebuchet MS"/>
                <a:cs typeface="Trebuchet MS"/>
              </a:rPr>
              <a:t>an</a:t>
            </a:r>
            <a:r>
              <a:rPr sz="1800" spc="-50" dirty="0">
                <a:solidFill>
                  <a:srgbClr val="7E7E7E"/>
                </a:solidFill>
                <a:latin typeface="Trebuchet MS"/>
                <a:cs typeface="Trebuchet MS"/>
              </a:rPr>
              <a:t> </a:t>
            </a:r>
            <a:r>
              <a:rPr sz="1800" dirty="0">
                <a:solidFill>
                  <a:srgbClr val="7E7E7E"/>
                </a:solidFill>
                <a:latin typeface="Trebuchet MS"/>
                <a:cs typeface="Trebuchet MS"/>
              </a:rPr>
              <a:t>ambulance</a:t>
            </a:r>
            <a:r>
              <a:rPr sz="1800" spc="-50" dirty="0">
                <a:solidFill>
                  <a:srgbClr val="7E7E7E"/>
                </a:solidFill>
                <a:latin typeface="Trebuchet MS"/>
                <a:cs typeface="Trebuchet MS"/>
              </a:rPr>
              <a:t> </a:t>
            </a:r>
            <a:r>
              <a:rPr sz="1800" dirty="0">
                <a:solidFill>
                  <a:srgbClr val="7E7E7E"/>
                </a:solidFill>
                <a:latin typeface="Trebuchet MS"/>
                <a:cs typeface="Trebuchet MS"/>
              </a:rPr>
              <a:t>service</a:t>
            </a:r>
            <a:r>
              <a:rPr sz="1800" spc="-40" dirty="0">
                <a:solidFill>
                  <a:srgbClr val="7E7E7E"/>
                </a:solidFill>
                <a:latin typeface="Trebuchet MS"/>
                <a:cs typeface="Trebuchet MS"/>
              </a:rPr>
              <a:t> </a:t>
            </a:r>
            <a:r>
              <a:rPr sz="1800" dirty="0">
                <a:solidFill>
                  <a:srgbClr val="7E7E7E"/>
                </a:solidFill>
                <a:latin typeface="Trebuchet MS"/>
                <a:cs typeface="Trebuchet MS"/>
              </a:rPr>
              <a:t>that</a:t>
            </a:r>
            <a:r>
              <a:rPr sz="1800" spc="-45" dirty="0">
                <a:solidFill>
                  <a:srgbClr val="7E7E7E"/>
                </a:solidFill>
                <a:latin typeface="Trebuchet MS"/>
                <a:cs typeface="Trebuchet MS"/>
              </a:rPr>
              <a:t> </a:t>
            </a:r>
            <a:r>
              <a:rPr sz="1800" dirty="0">
                <a:solidFill>
                  <a:srgbClr val="7E7E7E"/>
                </a:solidFill>
                <a:latin typeface="Trebuchet MS"/>
                <a:cs typeface="Trebuchet MS"/>
              </a:rPr>
              <a:t>employs</a:t>
            </a:r>
            <a:r>
              <a:rPr sz="1800" spc="-60" dirty="0">
                <a:solidFill>
                  <a:srgbClr val="7E7E7E"/>
                </a:solidFill>
                <a:latin typeface="Trebuchet MS"/>
                <a:cs typeface="Trebuchet MS"/>
              </a:rPr>
              <a:t> </a:t>
            </a:r>
            <a:r>
              <a:rPr sz="1800" dirty="0">
                <a:solidFill>
                  <a:srgbClr val="7E7E7E"/>
                </a:solidFill>
                <a:latin typeface="Trebuchet MS"/>
                <a:cs typeface="Trebuchet MS"/>
              </a:rPr>
              <a:t>first</a:t>
            </a:r>
            <a:r>
              <a:rPr sz="1800" spc="-60" dirty="0">
                <a:solidFill>
                  <a:srgbClr val="7E7E7E"/>
                </a:solidFill>
                <a:latin typeface="Trebuchet MS"/>
                <a:cs typeface="Trebuchet MS"/>
              </a:rPr>
              <a:t> </a:t>
            </a:r>
            <a:r>
              <a:rPr sz="1800" spc="-10" dirty="0">
                <a:solidFill>
                  <a:srgbClr val="7E7E7E"/>
                </a:solidFill>
                <a:latin typeface="Trebuchet MS"/>
                <a:cs typeface="Trebuchet MS"/>
              </a:rPr>
              <a:t>responders;</a:t>
            </a:r>
            <a:endParaRPr sz="1800" dirty="0">
              <a:latin typeface="Trebuchet MS"/>
              <a:cs typeface="Trebuchet MS"/>
            </a:endParaRPr>
          </a:p>
          <a:p>
            <a:pPr marL="12700" marR="216535">
              <a:lnSpc>
                <a:spcPct val="90000"/>
              </a:lnSpc>
              <a:spcBef>
                <a:spcPts val="1000"/>
              </a:spcBef>
            </a:pPr>
            <a:r>
              <a:rPr sz="1800" dirty="0">
                <a:solidFill>
                  <a:srgbClr val="7E7E7E"/>
                </a:solidFill>
                <a:latin typeface="Trebuchet MS"/>
                <a:cs typeface="Trebuchet MS"/>
              </a:rPr>
              <a:t>(12)</a:t>
            </a:r>
            <a:r>
              <a:rPr sz="1800" spc="-35" dirty="0">
                <a:solidFill>
                  <a:srgbClr val="7E7E7E"/>
                </a:solidFill>
                <a:latin typeface="Trebuchet MS"/>
                <a:cs typeface="Trebuchet MS"/>
              </a:rPr>
              <a:t> </a:t>
            </a:r>
            <a:r>
              <a:rPr sz="1800" spc="-10" dirty="0">
                <a:solidFill>
                  <a:srgbClr val="7E7E7E"/>
                </a:solidFill>
                <a:latin typeface="Trebuchet MS"/>
                <a:cs typeface="Trebuchet MS"/>
              </a:rPr>
              <a:t>"Posttraumatic</a:t>
            </a:r>
            <a:r>
              <a:rPr sz="1800" spc="-40" dirty="0">
                <a:solidFill>
                  <a:srgbClr val="7E7E7E"/>
                </a:solidFill>
                <a:latin typeface="Trebuchet MS"/>
                <a:cs typeface="Trebuchet MS"/>
              </a:rPr>
              <a:t> </a:t>
            </a:r>
            <a:r>
              <a:rPr sz="1800" dirty="0">
                <a:solidFill>
                  <a:srgbClr val="7E7E7E"/>
                </a:solidFill>
                <a:latin typeface="Trebuchet MS"/>
                <a:cs typeface="Trebuchet MS"/>
              </a:rPr>
              <a:t>stress</a:t>
            </a:r>
            <a:r>
              <a:rPr sz="1800" spc="-55" dirty="0">
                <a:solidFill>
                  <a:srgbClr val="7E7E7E"/>
                </a:solidFill>
                <a:latin typeface="Trebuchet MS"/>
                <a:cs typeface="Trebuchet MS"/>
              </a:rPr>
              <a:t> </a:t>
            </a:r>
            <a:r>
              <a:rPr sz="1800" dirty="0">
                <a:solidFill>
                  <a:srgbClr val="7E7E7E"/>
                </a:solidFill>
                <a:latin typeface="Trebuchet MS"/>
                <a:cs typeface="Trebuchet MS"/>
              </a:rPr>
              <a:t>disorder",</a:t>
            </a:r>
            <a:r>
              <a:rPr sz="1800" spc="-50" dirty="0">
                <a:solidFill>
                  <a:srgbClr val="7E7E7E"/>
                </a:solidFill>
                <a:latin typeface="Trebuchet MS"/>
                <a:cs typeface="Trebuchet MS"/>
              </a:rPr>
              <a:t> </a:t>
            </a:r>
            <a:r>
              <a:rPr sz="1800" dirty="0">
                <a:solidFill>
                  <a:srgbClr val="7E7E7E"/>
                </a:solidFill>
                <a:latin typeface="Trebuchet MS"/>
                <a:cs typeface="Trebuchet MS"/>
              </a:rPr>
              <a:t>any</a:t>
            </a:r>
            <a:r>
              <a:rPr sz="1800" spc="-40" dirty="0">
                <a:solidFill>
                  <a:srgbClr val="7E7E7E"/>
                </a:solidFill>
                <a:latin typeface="Trebuchet MS"/>
                <a:cs typeface="Trebuchet MS"/>
              </a:rPr>
              <a:t> </a:t>
            </a:r>
            <a:r>
              <a:rPr sz="1800" dirty="0">
                <a:solidFill>
                  <a:srgbClr val="7E7E7E"/>
                </a:solidFill>
                <a:latin typeface="Trebuchet MS"/>
                <a:cs typeface="Trebuchet MS"/>
              </a:rPr>
              <a:t>psychological</a:t>
            </a:r>
            <a:r>
              <a:rPr sz="1800" spc="-60" dirty="0">
                <a:solidFill>
                  <a:srgbClr val="7E7E7E"/>
                </a:solidFill>
                <a:latin typeface="Trebuchet MS"/>
                <a:cs typeface="Trebuchet MS"/>
              </a:rPr>
              <a:t> </a:t>
            </a:r>
            <a:r>
              <a:rPr sz="1800" dirty="0">
                <a:solidFill>
                  <a:srgbClr val="7E7E7E"/>
                </a:solidFill>
                <a:latin typeface="Trebuchet MS"/>
                <a:cs typeface="Trebuchet MS"/>
              </a:rPr>
              <a:t>or</a:t>
            </a:r>
            <a:r>
              <a:rPr sz="1800" spc="-45" dirty="0">
                <a:solidFill>
                  <a:srgbClr val="7E7E7E"/>
                </a:solidFill>
                <a:latin typeface="Trebuchet MS"/>
                <a:cs typeface="Trebuchet MS"/>
              </a:rPr>
              <a:t> </a:t>
            </a:r>
            <a:r>
              <a:rPr sz="1800" spc="-10" dirty="0">
                <a:solidFill>
                  <a:srgbClr val="7E7E7E"/>
                </a:solidFill>
                <a:latin typeface="Trebuchet MS"/>
                <a:cs typeface="Trebuchet MS"/>
              </a:rPr>
              <a:t>behavioral </a:t>
            </a:r>
            <a:r>
              <a:rPr sz="1800" dirty="0">
                <a:solidFill>
                  <a:srgbClr val="7E7E7E"/>
                </a:solidFill>
                <a:latin typeface="Trebuchet MS"/>
                <a:cs typeface="Trebuchet MS"/>
              </a:rPr>
              <a:t>health</a:t>
            </a:r>
            <a:r>
              <a:rPr sz="1800" spc="-40" dirty="0">
                <a:solidFill>
                  <a:srgbClr val="7E7E7E"/>
                </a:solidFill>
                <a:latin typeface="Trebuchet MS"/>
                <a:cs typeface="Trebuchet MS"/>
              </a:rPr>
              <a:t> </a:t>
            </a:r>
            <a:r>
              <a:rPr sz="1800" dirty="0">
                <a:solidFill>
                  <a:srgbClr val="7E7E7E"/>
                </a:solidFill>
                <a:latin typeface="Trebuchet MS"/>
                <a:cs typeface="Trebuchet MS"/>
              </a:rPr>
              <a:t>injury</a:t>
            </a:r>
            <a:r>
              <a:rPr sz="1800" spc="-50" dirty="0">
                <a:solidFill>
                  <a:srgbClr val="7E7E7E"/>
                </a:solidFill>
                <a:latin typeface="Trebuchet MS"/>
                <a:cs typeface="Trebuchet MS"/>
              </a:rPr>
              <a:t> </a:t>
            </a:r>
            <a:r>
              <a:rPr sz="1800" dirty="0">
                <a:solidFill>
                  <a:srgbClr val="7E7E7E"/>
                </a:solidFill>
                <a:latin typeface="Trebuchet MS"/>
                <a:cs typeface="Trebuchet MS"/>
              </a:rPr>
              <a:t>suffered</a:t>
            </a:r>
            <a:r>
              <a:rPr sz="1800" spc="-45" dirty="0">
                <a:solidFill>
                  <a:srgbClr val="7E7E7E"/>
                </a:solidFill>
                <a:latin typeface="Trebuchet MS"/>
                <a:cs typeface="Trebuchet MS"/>
              </a:rPr>
              <a:t> </a:t>
            </a:r>
            <a:r>
              <a:rPr sz="1800" dirty="0">
                <a:solidFill>
                  <a:srgbClr val="7E7E7E"/>
                </a:solidFill>
                <a:latin typeface="Trebuchet MS"/>
                <a:cs typeface="Trebuchet MS"/>
              </a:rPr>
              <a:t>by</a:t>
            </a:r>
            <a:r>
              <a:rPr sz="1800" spc="-55" dirty="0">
                <a:solidFill>
                  <a:srgbClr val="7E7E7E"/>
                </a:solidFill>
                <a:latin typeface="Trebuchet MS"/>
                <a:cs typeface="Trebuchet MS"/>
              </a:rPr>
              <a:t> </a:t>
            </a:r>
            <a:r>
              <a:rPr sz="1800" dirty="0">
                <a:solidFill>
                  <a:srgbClr val="7E7E7E"/>
                </a:solidFill>
                <a:latin typeface="Trebuchet MS"/>
                <a:cs typeface="Trebuchet MS"/>
              </a:rPr>
              <a:t>a</a:t>
            </a:r>
            <a:r>
              <a:rPr sz="1800" spc="-50" dirty="0">
                <a:solidFill>
                  <a:srgbClr val="7E7E7E"/>
                </a:solidFill>
                <a:latin typeface="Trebuchet MS"/>
                <a:cs typeface="Trebuchet MS"/>
              </a:rPr>
              <a:t> </a:t>
            </a:r>
            <a:r>
              <a:rPr sz="1800" dirty="0">
                <a:solidFill>
                  <a:srgbClr val="7E7E7E"/>
                </a:solidFill>
                <a:latin typeface="Trebuchet MS"/>
                <a:cs typeface="Trebuchet MS"/>
              </a:rPr>
              <a:t>first</a:t>
            </a:r>
            <a:r>
              <a:rPr sz="1800" spc="-55" dirty="0">
                <a:solidFill>
                  <a:srgbClr val="7E7E7E"/>
                </a:solidFill>
                <a:latin typeface="Trebuchet MS"/>
                <a:cs typeface="Trebuchet MS"/>
              </a:rPr>
              <a:t> </a:t>
            </a:r>
            <a:r>
              <a:rPr sz="1800" dirty="0">
                <a:solidFill>
                  <a:srgbClr val="7E7E7E"/>
                </a:solidFill>
                <a:latin typeface="Trebuchet MS"/>
                <a:cs typeface="Trebuchet MS"/>
              </a:rPr>
              <a:t>responder</a:t>
            </a:r>
            <a:r>
              <a:rPr sz="1800" spc="-60" dirty="0">
                <a:solidFill>
                  <a:srgbClr val="7E7E7E"/>
                </a:solidFill>
                <a:latin typeface="Trebuchet MS"/>
                <a:cs typeface="Trebuchet MS"/>
              </a:rPr>
              <a:t> </a:t>
            </a:r>
            <a:r>
              <a:rPr sz="1800" dirty="0">
                <a:solidFill>
                  <a:srgbClr val="7E7E7E"/>
                </a:solidFill>
                <a:latin typeface="Trebuchet MS"/>
                <a:cs typeface="Trebuchet MS"/>
              </a:rPr>
              <a:t>by</a:t>
            </a:r>
            <a:r>
              <a:rPr sz="1800" spc="-60" dirty="0">
                <a:solidFill>
                  <a:srgbClr val="7E7E7E"/>
                </a:solidFill>
                <a:latin typeface="Trebuchet MS"/>
                <a:cs typeface="Trebuchet MS"/>
              </a:rPr>
              <a:t> </a:t>
            </a:r>
            <a:r>
              <a:rPr sz="1800" dirty="0">
                <a:solidFill>
                  <a:srgbClr val="7E7E7E"/>
                </a:solidFill>
                <a:latin typeface="Trebuchet MS"/>
                <a:cs typeface="Trebuchet MS"/>
              </a:rPr>
              <a:t>and</a:t>
            </a:r>
            <a:r>
              <a:rPr sz="1800" spc="-40" dirty="0">
                <a:solidFill>
                  <a:srgbClr val="7E7E7E"/>
                </a:solidFill>
                <a:latin typeface="Trebuchet MS"/>
                <a:cs typeface="Trebuchet MS"/>
              </a:rPr>
              <a:t> </a:t>
            </a:r>
            <a:r>
              <a:rPr sz="1800" dirty="0">
                <a:solidFill>
                  <a:srgbClr val="7E7E7E"/>
                </a:solidFill>
                <a:latin typeface="Trebuchet MS"/>
                <a:cs typeface="Trebuchet MS"/>
              </a:rPr>
              <a:t>through</a:t>
            </a:r>
            <a:r>
              <a:rPr sz="1800" spc="-50" dirty="0">
                <a:solidFill>
                  <a:srgbClr val="7E7E7E"/>
                </a:solidFill>
                <a:latin typeface="Trebuchet MS"/>
                <a:cs typeface="Trebuchet MS"/>
              </a:rPr>
              <a:t> </a:t>
            </a:r>
            <a:r>
              <a:rPr sz="1800" spc="-20" dirty="0">
                <a:solidFill>
                  <a:srgbClr val="7E7E7E"/>
                </a:solidFill>
                <a:latin typeface="Trebuchet MS"/>
                <a:cs typeface="Trebuchet MS"/>
              </a:rPr>
              <a:t>their </a:t>
            </a:r>
            <a:r>
              <a:rPr sz="1800" dirty="0">
                <a:solidFill>
                  <a:srgbClr val="7E7E7E"/>
                </a:solidFill>
                <a:latin typeface="Trebuchet MS"/>
                <a:cs typeface="Trebuchet MS"/>
              </a:rPr>
              <a:t>employment</a:t>
            </a:r>
            <a:r>
              <a:rPr sz="1800" spc="-45" dirty="0">
                <a:solidFill>
                  <a:srgbClr val="7E7E7E"/>
                </a:solidFill>
                <a:latin typeface="Trebuchet MS"/>
                <a:cs typeface="Trebuchet MS"/>
              </a:rPr>
              <a:t> </a:t>
            </a:r>
            <a:r>
              <a:rPr sz="1800" dirty="0">
                <a:solidFill>
                  <a:srgbClr val="7E7E7E"/>
                </a:solidFill>
                <a:latin typeface="Trebuchet MS"/>
                <a:cs typeface="Trebuchet MS"/>
              </a:rPr>
              <a:t>due</a:t>
            </a:r>
            <a:r>
              <a:rPr sz="1800" spc="-45" dirty="0">
                <a:solidFill>
                  <a:srgbClr val="7E7E7E"/>
                </a:solidFill>
                <a:latin typeface="Trebuchet MS"/>
                <a:cs typeface="Trebuchet MS"/>
              </a:rPr>
              <a:t> </a:t>
            </a:r>
            <a:r>
              <a:rPr sz="1800" dirty="0">
                <a:solidFill>
                  <a:srgbClr val="7E7E7E"/>
                </a:solidFill>
                <a:latin typeface="Trebuchet MS"/>
                <a:cs typeface="Trebuchet MS"/>
              </a:rPr>
              <a:t>to</a:t>
            </a:r>
            <a:r>
              <a:rPr sz="1800" spc="-50" dirty="0">
                <a:solidFill>
                  <a:srgbClr val="7E7E7E"/>
                </a:solidFill>
                <a:latin typeface="Trebuchet MS"/>
                <a:cs typeface="Trebuchet MS"/>
              </a:rPr>
              <a:t> </a:t>
            </a:r>
            <a:r>
              <a:rPr sz="1800" dirty="0">
                <a:solidFill>
                  <a:srgbClr val="7E7E7E"/>
                </a:solidFill>
                <a:latin typeface="Trebuchet MS"/>
                <a:cs typeface="Trebuchet MS"/>
              </a:rPr>
              <a:t>their</a:t>
            </a:r>
            <a:r>
              <a:rPr sz="1800" spc="-40" dirty="0">
                <a:solidFill>
                  <a:srgbClr val="7E7E7E"/>
                </a:solidFill>
                <a:latin typeface="Trebuchet MS"/>
                <a:cs typeface="Trebuchet MS"/>
              </a:rPr>
              <a:t> </a:t>
            </a:r>
            <a:r>
              <a:rPr sz="1800" dirty="0">
                <a:solidFill>
                  <a:srgbClr val="7E7E7E"/>
                </a:solidFill>
                <a:latin typeface="Trebuchet MS"/>
                <a:cs typeface="Trebuchet MS"/>
              </a:rPr>
              <a:t>exposures</a:t>
            </a:r>
            <a:r>
              <a:rPr sz="1800" spc="-40" dirty="0">
                <a:solidFill>
                  <a:srgbClr val="7E7E7E"/>
                </a:solidFill>
                <a:latin typeface="Trebuchet MS"/>
                <a:cs typeface="Trebuchet MS"/>
              </a:rPr>
              <a:t> </a:t>
            </a:r>
            <a:r>
              <a:rPr sz="1800" dirty="0">
                <a:solidFill>
                  <a:srgbClr val="7E7E7E"/>
                </a:solidFill>
                <a:latin typeface="Trebuchet MS"/>
                <a:cs typeface="Trebuchet MS"/>
              </a:rPr>
              <a:t>to</a:t>
            </a:r>
            <a:r>
              <a:rPr sz="1800" spc="-50" dirty="0">
                <a:solidFill>
                  <a:srgbClr val="7E7E7E"/>
                </a:solidFill>
                <a:latin typeface="Trebuchet MS"/>
                <a:cs typeface="Trebuchet MS"/>
              </a:rPr>
              <a:t> </a:t>
            </a:r>
            <a:r>
              <a:rPr sz="1800" dirty="0">
                <a:solidFill>
                  <a:srgbClr val="7E7E7E"/>
                </a:solidFill>
                <a:latin typeface="Trebuchet MS"/>
                <a:cs typeface="Trebuchet MS"/>
              </a:rPr>
              <a:t>stressful</a:t>
            </a:r>
            <a:r>
              <a:rPr sz="1800" spc="-55" dirty="0">
                <a:solidFill>
                  <a:srgbClr val="7E7E7E"/>
                </a:solidFill>
                <a:latin typeface="Trebuchet MS"/>
                <a:cs typeface="Trebuchet MS"/>
              </a:rPr>
              <a:t> </a:t>
            </a:r>
            <a:r>
              <a:rPr sz="1800" dirty="0">
                <a:solidFill>
                  <a:srgbClr val="7E7E7E"/>
                </a:solidFill>
                <a:latin typeface="Trebuchet MS"/>
                <a:cs typeface="Trebuchet MS"/>
              </a:rPr>
              <a:t>and</a:t>
            </a:r>
            <a:r>
              <a:rPr sz="1800" spc="-40" dirty="0">
                <a:solidFill>
                  <a:srgbClr val="7E7E7E"/>
                </a:solidFill>
                <a:latin typeface="Trebuchet MS"/>
                <a:cs typeface="Trebuchet MS"/>
              </a:rPr>
              <a:t> </a:t>
            </a:r>
            <a:r>
              <a:rPr sz="1800" spc="-10" dirty="0">
                <a:solidFill>
                  <a:srgbClr val="7E7E7E"/>
                </a:solidFill>
                <a:latin typeface="Trebuchet MS"/>
                <a:cs typeface="Trebuchet MS"/>
              </a:rPr>
              <a:t>life-threatening </a:t>
            </a:r>
            <a:r>
              <a:rPr sz="1800" dirty="0">
                <a:solidFill>
                  <a:srgbClr val="7E7E7E"/>
                </a:solidFill>
                <a:latin typeface="Trebuchet MS"/>
                <a:cs typeface="Trebuchet MS"/>
              </a:rPr>
              <a:t>situations</a:t>
            </a:r>
            <a:r>
              <a:rPr sz="1800" spc="-40" dirty="0">
                <a:solidFill>
                  <a:srgbClr val="7E7E7E"/>
                </a:solidFill>
                <a:latin typeface="Trebuchet MS"/>
                <a:cs typeface="Trebuchet MS"/>
              </a:rPr>
              <a:t> </a:t>
            </a:r>
            <a:r>
              <a:rPr sz="1800" dirty="0">
                <a:solidFill>
                  <a:srgbClr val="7E7E7E"/>
                </a:solidFill>
                <a:latin typeface="Trebuchet MS"/>
                <a:cs typeface="Trebuchet MS"/>
              </a:rPr>
              <a:t>and</a:t>
            </a:r>
            <a:r>
              <a:rPr sz="1800" spc="-45" dirty="0">
                <a:solidFill>
                  <a:srgbClr val="7E7E7E"/>
                </a:solidFill>
                <a:latin typeface="Trebuchet MS"/>
                <a:cs typeface="Trebuchet MS"/>
              </a:rPr>
              <a:t> </a:t>
            </a:r>
            <a:r>
              <a:rPr sz="1800" dirty="0">
                <a:solidFill>
                  <a:srgbClr val="7E7E7E"/>
                </a:solidFill>
                <a:latin typeface="Trebuchet MS"/>
                <a:cs typeface="Trebuchet MS"/>
              </a:rPr>
              <a:t>rigors</a:t>
            </a:r>
            <a:r>
              <a:rPr sz="1800" spc="-40" dirty="0">
                <a:solidFill>
                  <a:srgbClr val="7E7E7E"/>
                </a:solidFill>
                <a:latin typeface="Trebuchet MS"/>
                <a:cs typeface="Trebuchet MS"/>
              </a:rPr>
              <a:t> </a:t>
            </a:r>
            <a:r>
              <a:rPr sz="1800" dirty="0">
                <a:solidFill>
                  <a:srgbClr val="7E7E7E"/>
                </a:solidFill>
                <a:latin typeface="Trebuchet MS"/>
                <a:cs typeface="Trebuchet MS"/>
              </a:rPr>
              <a:t>of</a:t>
            </a:r>
            <a:r>
              <a:rPr sz="1800" spc="-40" dirty="0">
                <a:solidFill>
                  <a:srgbClr val="7E7E7E"/>
                </a:solidFill>
                <a:latin typeface="Trebuchet MS"/>
                <a:cs typeface="Trebuchet MS"/>
              </a:rPr>
              <a:t> </a:t>
            </a:r>
            <a:r>
              <a:rPr sz="1800" dirty="0">
                <a:solidFill>
                  <a:srgbClr val="7E7E7E"/>
                </a:solidFill>
                <a:latin typeface="Trebuchet MS"/>
                <a:cs typeface="Trebuchet MS"/>
              </a:rPr>
              <a:t>the</a:t>
            </a:r>
            <a:r>
              <a:rPr sz="1800" spc="-25" dirty="0">
                <a:solidFill>
                  <a:srgbClr val="7E7E7E"/>
                </a:solidFill>
                <a:latin typeface="Trebuchet MS"/>
                <a:cs typeface="Trebuchet MS"/>
              </a:rPr>
              <a:t> </a:t>
            </a:r>
            <a:r>
              <a:rPr sz="1800" dirty="0">
                <a:solidFill>
                  <a:srgbClr val="7E7E7E"/>
                </a:solidFill>
                <a:latin typeface="Trebuchet MS"/>
                <a:cs typeface="Trebuchet MS"/>
              </a:rPr>
              <a:t>job,</a:t>
            </a:r>
            <a:r>
              <a:rPr sz="1800" spc="-40" dirty="0">
                <a:solidFill>
                  <a:srgbClr val="7E7E7E"/>
                </a:solidFill>
                <a:latin typeface="Trebuchet MS"/>
                <a:cs typeface="Trebuchet MS"/>
              </a:rPr>
              <a:t> </a:t>
            </a:r>
            <a:r>
              <a:rPr sz="1800" dirty="0">
                <a:solidFill>
                  <a:srgbClr val="7E7E7E"/>
                </a:solidFill>
                <a:latin typeface="Trebuchet MS"/>
                <a:cs typeface="Trebuchet MS"/>
              </a:rPr>
              <a:t>excluding</a:t>
            </a:r>
            <a:r>
              <a:rPr sz="1800" spc="-50" dirty="0">
                <a:solidFill>
                  <a:srgbClr val="7E7E7E"/>
                </a:solidFill>
                <a:latin typeface="Trebuchet MS"/>
                <a:cs typeface="Trebuchet MS"/>
              </a:rPr>
              <a:t> </a:t>
            </a:r>
            <a:r>
              <a:rPr sz="1800" dirty="0">
                <a:solidFill>
                  <a:srgbClr val="7E7E7E"/>
                </a:solidFill>
                <a:latin typeface="Trebuchet MS"/>
                <a:cs typeface="Trebuchet MS"/>
              </a:rPr>
              <a:t>a</a:t>
            </a:r>
            <a:r>
              <a:rPr sz="1800" spc="-35" dirty="0">
                <a:solidFill>
                  <a:srgbClr val="7E7E7E"/>
                </a:solidFill>
                <a:latin typeface="Trebuchet MS"/>
                <a:cs typeface="Trebuchet MS"/>
              </a:rPr>
              <a:t> </a:t>
            </a:r>
            <a:r>
              <a:rPr sz="1800" dirty="0">
                <a:solidFill>
                  <a:srgbClr val="7E7E7E"/>
                </a:solidFill>
                <a:latin typeface="Trebuchet MS"/>
                <a:cs typeface="Trebuchet MS"/>
              </a:rPr>
              <a:t>posttraumatic</a:t>
            </a:r>
            <a:r>
              <a:rPr sz="1800" spc="-30" dirty="0">
                <a:solidFill>
                  <a:srgbClr val="7E7E7E"/>
                </a:solidFill>
                <a:latin typeface="Trebuchet MS"/>
                <a:cs typeface="Trebuchet MS"/>
              </a:rPr>
              <a:t> </a:t>
            </a:r>
            <a:r>
              <a:rPr sz="1800" dirty="0">
                <a:solidFill>
                  <a:srgbClr val="7E7E7E"/>
                </a:solidFill>
                <a:latin typeface="Trebuchet MS"/>
                <a:cs typeface="Trebuchet MS"/>
              </a:rPr>
              <a:t>stress</a:t>
            </a:r>
            <a:r>
              <a:rPr sz="1800" spc="-50" dirty="0">
                <a:solidFill>
                  <a:srgbClr val="7E7E7E"/>
                </a:solidFill>
                <a:latin typeface="Trebuchet MS"/>
                <a:cs typeface="Trebuchet MS"/>
              </a:rPr>
              <a:t> </a:t>
            </a:r>
            <a:r>
              <a:rPr sz="1800" spc="-10" dirty="0">
                <a:solidFill>
                  <a:srgbClr val="7E7E7E"/>
                </a:solidFill>
                <a:latin typeface="Trebuchet MS"/>
                <a:cs typeface="Trebuchet MS"/>
              </a:rPr>
              <a:t>injury </a:t>
            </a:r>
            <a:r>
              <a:rPr sz="1800" dirty="0">
                <a:solidFill>
                  <a:srgbClr val="7E7E7E"/>
                </a:solidFill>
                <a:latin typeface="Trebuchet MS"/>
                <a:cs typeface="Trebuchet MS"/>
              </a:rPr>
              <a:t>that</a:t>
            </a:r>
            <a:r>
              <a:rPr sz="1800" spc="-35" dirty="0">
                <a:solidFill>
                  <a:srgbClr val="7E7E7E"/>
                </a:solidFill>
                <a:latin typeface="Trebuchet MS"/>
                <a:cs typeface="Trebuchet MS"/>
              </a:rPr>
              <a:t> </a:t>
            </a:r>
            <a:r>
              <a:rPr sz="1800" dirty="0">
                <a:solidFill>
                  <a:srgbClr val="7E7E7E"/>
                </a:solidFill>
                <a:latin typeface="Trebuchet MS"/>
                <a:cs typeface="Trebuchet MS"/>
              </a:rPr>
              <a:t>arises</a:t>
            </a:r>
            <a:r>
              <a:rPr sz="1800" spc="-45" dirty="0">
                <a:solidFill>
                  <a:srgbClr val="7E7E7E"/>
                </a:solidFill>
                <a:latin typeface="Trebuchet MS"/>
                <a:cs typeface="Trebuchet MS"/>
              </a:rPr>
              <a:t> </a:t>
            </a:r>
            <a:r>
              <a:rPr sz="1800" dirty="0">
                <a:solidFill>
                  <a:srgbClr val="7E7E7E"/>
                </a:solidFill>
                <a:latin typeface="Trebuchet MS"/>
                <a:cs typeface="Trebuchet MS"/>
              </a:rPr>
              <a:t>solely</a:t>
            </a:r>
            <a:r>
              <a:rPr sz="1800" spc="-50" dirty="0">
                <a:solidFill>
                  <a:srgbClr val="7E7E7E"/>
                </a:solidFill>
                <a:latin typeface="Trebuchet MS"/>
                <a:cs typeface="Trebuchet MS"/>
              </a:rPr>
              <a:t> </a:t>
            </a:r>
            <a:r>
              <a:rPr sz="1800" dirty="0">
                <a:solidFill>
                  <a:srgbClr val="7E7E7E"/>
                </a:solidFill>
                <a:latin typeface="Trebuchet MS"/>
                <a:cs typeface="Trebuchet MS"/>
              </a:rPr>
              <a:t>as</a:t>
            </a:r>
            <a:r>
              <a:rPr sz="1800" spc="-30" dirty="0">
                <a:solidFill>
                  <a:srgbClr val="7E7E7E"/>
                </a:solidFill>
                <a:latin typeface="Trebuchet MS"/>
                <a:cs typeface="Trebuchet MS"/>
              </a:rPr>
              <a:t> </a:t>
            </a:r>
            <a:r>
              <a:rPr sz="1800" dirty="0">
                <a:solidFill>
                  <a:srgbClr val="7E7E7E"/>
                </a:solidFill>
                <a:latin typeface="Trebuchet MS"/>
                <a:cs typeface="Trebuchet MS"/>
              </a:rPr>
              <a:t>a</a:t>
            </a:r>
            <a:r>
              <a:rPr sz="1800" spc="-40" dirty="0">
                <a:solidFill>
                  <a:srgbClr val="7E7E7E"/>
                </a:solidFill>
                <a:latin typeface="Trebuchet MS"/>
                <a:cs typeface="Trebuchet MS"/>
              </a:rPr>
              <a:t> </a:t>
            </a:r>
            <a:r>
              <a:rPr sz="1800" dirty="0">
                <a:solidFill>
                  <a:srgbClr val="7E7E7E"/>
                </a:solidFill>
                <a:latin typeface="Trebuchet MS"/>
                <a:cs typeface="Trebuchet MS"/>
              </a:rPr>
              <a:t>result</a:t>
            </a:r>
            <a:r>
              <a:rPr sz="1800" spc="-40" dirty="0">
                <a:solidFill>
                  <a:srgbClr val="7E7E7E"/>
                </a:solidFill>
                <a:latin typeface="Trebuchet MS"/>
                <a:cs typeface="Trebuchet MS"/>
              </a:rPr>
              <a:t> </a:t>
            </a:r>
            <a:r>
              <a:rPr sz="1800" dirty="0">
                <a:solidFill>
                  <a:srgbClr val="7E7E7E"/>
                </a:solidFill>
                <a:latin typeface="Trebuchet MS"/>
                <a:cs typeface="Trebuchet MS"/>
              </a:rPr>
              <a:t>of</a:t>
            </a:r>
            <a:r>
              <a:rPr sz="1800" spc="-45" dirty="0">
                <a:solidFill>
                  <a:srgbClr val="7E7E7E"/>
                </a:solidFill>
                <a:latin typeface="Trebuchet MS"/>
                <a:cs typeface="Trebuchet MS"/>
              </a:rPr>
              <a:t> </a:t>
            </a:r>
            <a:r>
              <a:rPr sz="1800" dirty="0">
                <a:solidFill>
                  <a:srgbClr val="7E7E7E"/>
                </a:solidFill>
                <a:latin typeface="Trebuchet MS"/>
                <a:cs typeface="Trebuchet MS"/>
              </a:rPr>
              <a:t>a</a:t>
            </a:r>
            <a:r>
              <a:rPr sz="1800" spc="-35" dirty="0">
                <a:solidFill>
                  <a:srgbClr val="7E7E7E"/>
                </a:solidFill>
                <a:latin typeface="Trebuchet MS"/>
                <a:cs typeface="Trebuchet MS"/>
              </a:rPr>
              <a:t> </a:t>
            </a:r>
            <a:r>
              <a:rPr sz="1800" dirty="0">
                <a:solidFill>
                  <a:srgbClr val="7E7E7E"/>
                </a:solidFill>
                <a:latin typeface="Trebuchet MS"/>
                <a:cs typeface="Trebuchet MS"/>
              </a:rPr>
              <a:t>legitimate</a:t>
            </a:r>
            <a:r>
              <a:rPr sz="1800" spc="-30" dirty="0">
                <a:solidFill>
                  <a:srgbClr val="7E7E7E"/>
                </a:solidFill>
                <a:latin typeface="Trebuchet MS"/>
                <a:cs typeface="Trebuchet MS"/>
              </a:rPr>
              <a:t> </a:t>
            </a:r>
            <a:r>
              <a:rPr sz="1800" dirty="0">
                <a:solidFill>
                  <a:srgbClr val="7E7E7E"/>
                </a:solidFill>
                <a:latin typeface="Trebuchet MS"/>
                <a:cs typeface="Trebuchet MS"/>
              </a:rPr>
              <a:t>personnel</a:t>
            </a:r>
            <a:r>
              <a:rPr sz="1800" spc="-35" dirty="0">
                <a:solidFill>
                  <a:srgbClr val="7E7E7E"/>
                </a:solidFill>
                <a:latin typeface="Trebuchet MS"/>
                <a:cs typeface="Trebuchet MS"/>
              </a:rPr>
              <a:t> </a:t>
            </a:r>
            <a:r>
              <a:rPr sz="1800" dirty="0">
                <a:solidFill>
                  <a:srgbClr val="7E7E7E"/>
                </a:solidFill>
                <a:latin typeface="Trebuchet MS"/>
                <a:cs typeface="Trebuchet MS"/>
              </a:rPr>
              <a:t>action</a:t>
            </a:r>
            <a:r>
              <a:rPr sz="1800" spc="-40" dirty="0">
                <a:solidFill>
                  <a:srgbClr val="7E7E7E"/>
                </a:solidFill>
                <a:latin typeface="Trebuchet MS"/>
                <a:cs typeface="Trebuchet MS"/>
              </a:rPr>
              <a:t> </a:t>
            </a:r>
            <a:r>
              <a:rPr sz="1800" dirty="0">
                <a:solidFill>
                  <a:srgbClr val="7E7E7E"/>
                </a:solidFill>
                <a:latin typeface="Trebuchet MS"/>
                <a:cs typeface="Trebuchet MS"/>
              </a:rPr>
              <a:t>by</a:t>
            </a:r>
            <a:r>
              <a:rPr sz="1800" spc="-45" dirty="0">
                <a:solidFill>
                  <a:srgbClr val="7E7E7E"/>
                </a:solidFill>
                <a:latin typeface="Trebuchet MS"/>
                <a:cs typeface="Trebuchet MS"/>
              </a:rPr>
              <a:t> </a:t>
            </a:r>
            <a:r>
              <a:rPr sz="1800" spc="-25" dirty="0">
                <a:solidFill>
                  <a:srgbClr val="7E7E7E"/>
                </a:solidFill>
                <a:latin typeface="Trebuchet MS"/>
                <a:cs typeface="Trebuchet MS"/>
              </a:rPr>
              <a:t>the </a:t>
            </a:r>
            <a:r>
              <a:rPr sz="1800" dirty="0">
                <a:solidFill>
                  <a:srgbClr val="7E7E7E"/>
                </a:solidFill>
                <a:latin typeface="Trebuchet MS"/>
                <a:cs typeface="Trebuchet MS"/>
              </a:rPr>
              <a:t>employer</a:t>
            </a:r>
            <a:r>
              <a:rPr sz="1800" spc="-65" dirty="0">
                <a:solidFill>
                  <a:srgbClr val="7E7E7E"/>
                </a:solidFill>
                <a:latin typeface="Trebuchet MS"/>
                <a:cs typeface="Trebuchet MS"/>
              </a:rPr>
              <a:t> </a:t>
            </a:r>
            <a:r>
              <a:rPr sz="1800" dirty="0">
                <a:solidFill>
                  <a:srgbClr val="7E7E7E"/>
                </a:solidFill>
                <a:latin typeface="Trebuchet MS"/>
                <a:cs typeface="Trebuchet MS"/>
              </a:rPr>
              <a:t>such</a:t>
            </a:r>
            <a:r>
              <a:rPr sz="1800" spc="-65" dirty="0">
                <a:solidFill>
                  <a:srgbClr val="7E7E7E"/>
                </a:solidFill>
                <a:latin typeface="Trebuchet MS"/>
                <a:cs typeface="Trebuchet MS"/>
              </a:rPr>
              <a:t> </a:t>
            </a:r>
            <a:r>
              <a:rPr sz="1800" dirty="0">
                <a:solidFill>
                  <a:srgbClr val="7E7E7E"/>
                </a:solidFill>
                <a:latin typeface="Trebuchet MS"/>
                <a:cs typeface="Trebuchet MS"/>
              </a:rPr>
              <a:t>as</a:t>
            </a:r>
            <a:r>
              <a:rPr sz="1800" spc="-65" dirty="0">
                <a:solidFill>
                  <a:srgbClr val="7E7E7E"/>
                </a:solidFill>
                <a:latin typeface="Trebuchet MS"/>
                <a:cs typeface="Trebuchet MS"/>
              </a:rPr>
              <a:t> </a:t>
            </a:r>
            <a:r>
              <a:rPr sz="1800" spc="-25" dirty="0">
                <a:solidFill>
                  <a:srgbClr val="7E7E7E"/>
                </a:solidFill>
                <a:latin typeface="Trebuchet MS"/>
                <a:cs typeface="Trebuchet MS"/>
              </a:rPr>
              <a:t>transfer,</a:t>
            </a:r>
            <a:r>
              <a:rPr sz="1800" spc="-60" dirty="0">
                <a:solidFill>
                  <a:srgbClr val="7E7E7E"/>
                </a:solidFill>
                <a:latin typeface="Trebuchet MS"/>
                <a:cs typeface="Trebuchet MS"/>
              </a:rPr>
              <a:t> </a:t>
            </a:r>
            <a:r>
              <a:rPr sz="1800" dirty="0">
                <a:solidFill>
                  <a:srgbClr val="7E7E7E"/>
                </a:solidFill>
                <a:latin typeface="Trebuchet MS"/>
                <a:cs typeface="Trebuchet MS"/>
              </a:rPr>
              <a:t>promotion,</a:t>
            </a:r>
            <a:r>
              <a:rPr sz="1800" spc="-55" dirty="0">
                <a:solidFill>
                  <a:srgbClr val="7E7E7E"/>
                </a:solidFill>
                <a:latin typeface="Trebuchet MS"/>
                <a:cs typeface="Trebuchet MS"/>
              </a:rPr>
              <a:t> </a:t>
            </a:r>
            <a:r>
              <a:rPr sz="1800" dirty="0">
                <a:solidFill>
                  <a:srgbClr val="7E7E7E"/>
                </a:solidFill>
                <a:latin typeface="Trebuchet MS"/>
                <a:cs typeface="Trebuchet MS"/>
              </a:rPr>
              <a:t>demotion,</a:t>
            </a:r>
            <a:r>
              <a:rPr sz="1800" spc="-65" dirty="0">
                <a:solidFill>
                  <a:srgbClr val="7E7E7E"/>
                </a:solidFill>
                <a:latin typeface="Trebuchet MS"/>
                <a:cs typeface="Trebuchet MS"/>
              </a:rPr>
              <a:t> </a:t>
            </a:r>
            <a:r>
              <a:rPr sz="1800" dirty="0">
                <a:solidFill>
                  <a:srgbClr val="7E7E7E"/>
                </a:solidFill>
                <a:latin typeface="Trebuchet MS"/>
                <a:cs typeface="Trebuchet MS"/>
              </a:rPr>
              <a:t>or</a:t>
            </a:r>
            <a:r>
              <a:rPr sz="1800" spc="-60" dirty="0">
                <a:solidFill>
                  <a:srgbClr val="7E7E7E"/>
                </a:solidFill>
                <a:latin typeface="Trebuchet MS"/>
                <a:cs typeface="Trebuchet MS"/>
              </a:rPr>
              <a:t> </a:t>
            </a:r>
            <a:r>
              <a:rPr sz="1800" dirty="0">
                <a:solidFill>
                  <a:srgbClr val="7E7E7E"/>
                </a:solidFill>
                <a:latin typeface="Trebuchet MS"/>
                <a:cs typeface="Trebuchet MS"/>
              </a:rPr>
              <a:t>termination,</a:t>
            </a:r>
            <a:r>
              <a:rPr sz="1800" spc="-55" dirty="0">
                <a:solidFill>
                  <a:srgbClr val="7E7E7E"/>
                </a:solidFill>
                <a:latin typeface="Trebuchet MS"/>
                <a:cs typeface="Trebuchet MS"/>
              </a:rPr>
              <a:t> </a:t>
            </a:r>
            <a:r>
              <a:rPr sz="1800" spc="-10" dirty="0">
                <a:solidFill>
                  <a:srgbClr val="7E7E7E"/>
                </a:solidFill>
                <a:latin typeface="Trebuchet MS"/>
                <a:cs typeface="Trebuchet MS"/>
              </a:rPr>
              <a:t>which </a:t>
            </a:r>
            <a:r>
              <a:rPr sz="1800" dirty="0">
                <a:solidFill>
                  <a:srgbClr val="7E7E7E"/>
                </a:solidFill>
                <a:latin typeface="Trebuchet MS"/>
                <a:cs typeface="Trebuchet MS"/>
              </a:rPr>
              <a:t>shall</a:t>
            </a:r>
            <a:r>
              <a:rPr sz="1800" spc="-60" dirty="0">
                <a:solidFill>
                  <a:srgbClr val="7E7E7E"/>
                </a:solidFill>
                <a:latin typeface="Trebuchet MS"/>
                <a:cs typeface="Trebuchet MS"/>
              </a:rPr>
              <a:t> </a:t>
            </a:r>
            <a:r>
              <a:rPr sz="1800" dirty="0">
                <a:solidFill>
                  <a:srgbClr val="7E7E7E"/>
                </a:solidFill>
                <a:latin typeface="Trebuchet MS"/>
                <a:cs typeface="Trebuchet MS"/>
              </a:rPr>
              <a:t>not</a:t>
            </a:r>
            <a:r>
              <a:rPr sz="1800" spc="-35" dirty="0">
                <a:solidFill>
                  <a:srgbClr val="7E7E7E"/>
                </a:solidFill>
                <a:latin typeface="Trebuchet MS"/>
                <a:cs typeface="Trebuchet MS"/>
              </a:rPr>
              <a:t> </a:t>
            </a:r>
            <a:r>
              <a:rPr sz="1800" dirty="0">
                <a:solidFill>
                  <a:srgbClr val="7E7E7E"/>
                </a:solidFill>
                <a:latin typeface="Trebuchet MS"/>
                <a:cs typeface="Trebuchet MS"/>
              </a:rPr>
              <a:t>be</a:t>
            </a:r>
            <a:r>
              <a:rPr sz="1800" spc="-55" dirty="0">
                <a:solidFill>
                  <a:srgbClr val="7E7E7E"/>
                </a:solidFill>
                <a:latin typeface="Trebuchet MS"/>
                <a:cs typeface="Trebuchet MS"/>
              </a:rPr>
              <a:t> </a:t>
            </a:r>
            <a:r>
              <a:rPr sz="1800" dirty="0">
                <a:solidFill>
                  <a:srgbClr val="7E7E7E"/>
                </a:solidFill>
                <a:latin typeface="Trebuchet MS"/>
                <a:cs typeface="Trebuchet MS"/>
              </a:rPr>
              <a:t>considered</a:t>
            </a:r>
            <a:r>
              <a:rPr sz="1800" spc="-50" dirty="0">
                <a:solidFill>
                  <a:srgbClr val="7E7E7E"/>
                </a:solidFill>
                <a:latin typeface="Trebuchet MS"/>
                <a:cs typeface="Trebuchet MS"/>
              </a:rPr>
              <a:t> </a:t>
            </a:r>
            <a:r>
              <a:rPr sz="1800" dirty="0">
                <a:solidFill>
                  <a:srgbClr val="7E7E7E"/>
                </a:solidFill>
                <a:latin typeface="Trebuchet MS"/>
                <a:cs typeface="Trebuchet MS"/>
              </a:rPr>
              <a:t>a</a:t>
            </a:r>
            <a:r>
              <a:rPr sz="1800" spc="-45" dirty="0">
                <a:solidFill>
                  <a:srgbClr val="7E7E7E"/>
                </a:solidFill>
                <a:latin typeface="Trebuchet MS"/>
                <a:cs typeface="Trebuchet MS"/>
              </a:rPr>
              <a:t> </a:t>
            </a:r>
            <a:r>
              <a:rPr sz="1800" dirty="0">
                <a:solidFill>
                  <a:srgbClr val="7E7E7E"/>
                </a:solidFill>
                <a:latin typeface="Trebuchet MS"/>
                <a:cs typeface="Trebuchet MS"/>
              </a:rPr>
              <a:t>compensable</a:t>
            </a:r>
            <a:r>
              <a:rPr sz="1800" spc="-55" dirty="0">
                <a:solidFill>
                  <a:srgbClr val="7E7E7E"/>
                </a:solidFill>
                <a:latin typeface="Trebuchet MS"/>
                <a:cs typeface="Trebuchet MS"/>
              </a:rPr>
              <a:t> </a:t>
            </a:r>
            <a:r>
              <a:rPr sz="1800" dirty="0">
                <a:solidFill>
                  <a:srgbClr val="7E7E7E"/>
                </a:solidFill>
                <a:latin typeface="Trebuchet MS"/>
                <a:cs typeface="Trebuchet MS"/>
              </a:rPr>
              <a:t>injury</a:t>
            </a:r>
            <a:r>
              <a:rPr sz="1800" spc="-45" dirty="0">
                <a:solidFill>
                  <a:srgbClr val="7E7E7E"/>
                </a:solidFill>
                <a:latin typeface="Trebuchet MS"/>
                <a:cs typeface="Trebuchet MS"/>
              </a:rPr>
              <a:t> </a:t>
            </a:r>
            <a:r>
              <a:rPr sz="1800" dirty="0">
                <a:solidFill>
                  <a:srgbClr val="7E7E7E"/>
                </a:solidFill>
                <a:latin typeface="Trebuchet MS"/>
                <a:cs typeface="Trebuchet MS"/>
              </a:rPr>
              <a:t>under</a:t>
            </a:r>
            <a:r>
              <a:rPr sz="1800" spc="-40" dirty="0">
                <a:solidFill>
                  <a:srgbClr val="7E7E7E"/>
                </a:solidFill>
                <a:latin typeface="Trebuchet MS"/>
                <a:cs typeface="Trebuchet MS"/>
              </a:rPr>
              <a:t> </a:t>
            </a:r>
            <a:r>
              <a:rPr sz="1800" dirty="0">
                <a:solidFill>
                  <a:srgbClr val="7E7E7E"/>
                </a:solidFill>
                <a:latin typeface="Trebuchet MS"/>
                <a:cs typeface="Trebuchet MS"/>
              </a:rPr>
              <a:t>this</a:t>
            </a:r>
            <a:r>
              <a:rPr sz="1800" spc="-40" dirty="0">
                <a:solidFill>
                  <a:srgbClr val="7E7E7E"/>
                </a:solidFill>
                <a:latin typeface="Trebuchet MS"/>
                <a:cs typeface="Trebuchet MS"/>
              </a:rPr>
              <a:t> </a:t>
            </a:r>
            <a:r>
              <a:rPr sz="1800" spc="-10" dirty="0">
                <a:solidFill>
                  <a:srgbClr val="7E7E7E"/>
                </a:solidFill>
                <a:latin typeface="Trebuchet MS"/>
                <a:cs typeface="Trebuchet MS"/>
              </a:rPr>
              <a:t>section.</a:t>
            </a:r>
            <a:endParaRPr sz="1800" dirty="0">
              <a:latin typeface="Trebuchet MS"/>
              <a:cs typeface="Trebuchet MS"/>
            </a:endParaRPr>
          </a:p>
          <a:p>
            <a:pPr marL="12700" marR="139700">
              <a:lnSpc>
                <a:spcPts val="1939"/>
              </a:lnSpc>
              <a:spcBef>
                <a:spcPts val="1030"/>
              </a:spcBef>
            </a:pPr>
            <a:r>
              <a:rPr sz="1800" dirty="0">
                <a:solidFill>
                  <a:srgbClr val="7E7E7E"/>
                </a:solidFill>
                <a:latin typeface="Trebuchet MS"/>
                <a:cs typeface="Trebuchet MS"/>
              </a:rPr>
              <a:t>190.1010.3</a:t>
            </a:r>
            <a:r>
              <a:rPr sz="1800" spc="-25" dirty="0">
                <a:solidFill>
                  <a:srgbClr val="7E7E7E"/>
                </a:solidFill>
                <a:latin typeface="Trebuchet MS"/>
                <a:cs typeface="Trebuchet MS"/>
              </a:rPr>
              <a:t> </a:t>
            </a:r>
            <a:r>
              <a:rPr sz="1800" dirty="0">
                <a:solidFill>
                  <a:srgbClr val="7E7E7E"/>
                </a:solidFill>
                <a:latin typeface="Trebuchet MS"/>
                <a:cs typeface="Trebuchet MS"/>
              </a:rPr>
              <a:t>First</a:t>
            </a:r>
            <a:r>
              <a:rPr sz="1800" spc="-65" dirty="0">
                <a:solidFill>
                  <a:srgbClr val="7E7E7E"/>
                </a:solidFill>
                <a:latin typeface="Trebuchet MS"/>
                <a:cs typeface="Trebuchet MS"/>
              </a:rPr>
              <a:t> </a:t>
            </a:r>
            <a:r>
              <a:rPr sz="1800" dirty="0">
                <a:solidFill>
                  <a:srgbClr val="7E7E7E"/>
                </a:solidFill>
                <a:latin typeface="Trebuchet MS"/>
                <a:cs typeface="Trebuchet MS"/>
              </a:rPr>
              <a:t>responders</a:t>
            </a:r>
            <a:r>
              <a:rPr sz="1800" spc="-55" dirty="0">
                <a:solidFill>
                  <a:srgbClr val="7E7E7E"/>
                </a:solidFill>
                <a:latin typeface="Trebuchet MS"/>
                <a:cs typeface="Trebuchet MS"/>
              </a:rPr>
              <a:t> </a:t>
            </a:r>
            <a:r>
              <a:rPr sz="1800" dirty="0">
                <a:solidFill>
                  <a:srgbClr val="7E7E7E"/>
                </a:solidFill>
                <a:latin typeface="Trebuchet MS"/>
                <a:cs typeface="Trebuchet MS"/>
              </a:rPr>
              <a:t>shall</a:t>
            </a:r>
            <a:r>
              <a:rPr sz="1800" spc="-55" dirty="0">
                <a:solidFill>
                  <a:srgbClr val="7E7E7E"/>
                </a:solidFill>
                <a:latin typeface="Trebuchet MS"/>
                <a:cs typeface="Trebuchet MS"/>
              </a:rPr>
              <a:t> </a:t>
            </a:r>
            <a:r>
              <a:rPr sz="1800" dirty="0">
                <a:solidFill>
                  <a:srgbClr val="7E7E7E"/>
                </a:solidFill>
                <a:latin typeface="Trebuchet MS"/>
                <a:cs typeface="Trebuchet MS"/>
              </a:rPr>
              <a:t>have</a:t>
            </a:r>
            <a:r>
              <a:rPr sz="1800" spc="-40" dirty="0">
                <a:solidFill>
                  <a:srgbClr val="7E7E7E"/>
                </a:solidFill>
                <a:latin typeface="Trebuchet MS"/>
                <a:cs typeface="Trebuchet MS"/>
              </a:rPr>
              <a:t> </a:t>
            </a:r>
            <a:r>
              <a:rPr sz="1800" dirty="0">
                <a:solidFill>
                  <a:srgbClr val="7E7E7E"/>
                </a:solidFill>
                <a:latin typeface="Trebuchet MS"/>
                <a:cs typeface="Trebuchet MS"/>
              </a:rPr>
              <a:t>the</a:t>
            </a:r>
            <a:r>
              <a:rPr sz="1800" spc="-35" dirty="0">
                <a:solidFill>
                  <a:srgbClr val="7E7E7E"/>
                </a:solidFill>
                <a:latin typeface="Trebuchet MS"/>
                <a:cs typeface="Trebuchet MS"/>
              </a:rPr>
              <a:t> </a:t>
            </a:r>
            <a:r>
              <a:rPr sz="1800" dirty="0">
                <a:solidFill>
                  <a:srgbClr val="7E7E7E"/>
                </a:solidFill>
                <a:latin typeface="Trebuchet MS"/>
                <a:cs typeface="Trebuchet MS"/>
              </a:rPr>
              <a:t>following</a:t>
            </a:r>
            <a:r>
              <a:rPr sz="1800" spc="-65" dirty="0">
                <a:solidFill>
                  <a:srgbClr val="7E7E7E"/>
                </a:solidFill>
                <a:latin typeface="Trebuchet MS"/>
                <a:cs typeface="Trebuchet MS"/>
              </a:rPr>
              <a:t> </a:t>
            </a:r>
            <a:r>
              <a:rPr sz="1800" dirty="0">
                <a:solidFill>
                  <a:srgbClr val="7E7E7E"/>
                </a:solidFill>
                <a:latin typeface="Trebuchet MS"/>
                <a:cs typeface="Trebuchet MS"/>
              </a:rPr>
              <a:t>rights</a:t>
            </a:r>
            <a:r>
              <a:rPr sz="1800" spc="-50" dirty="0">
                <a:solidFill>
                  <a:srgbClr val="7E7E7E"/>
                </a:solidFill>
                <a:latin typeface="Trebuchet MS"/>
                <a:cs typeface="Trebuchet MS"/>
              </a:rPr>
              <a:t> </a:t>
            </a:r>
            <a:r>
              <a:rPr sz="1800" dirty="0">
                <a:solidFill>
                  <a:srgbClr val="7E7E7E"/>
                </a:solidFill>
                <a:latin typeface="Trebuchet MS"/>
                <a:cs typeface="Trebuchet MS"/>
              </a:rPr>
              <a:t>to</a:t>
            </a:r>
            <a:r>
              <a:rPr sz="1800" spc="-55" dirty="0">
                <a:solidFill>
                  <a:srgbClr val="7E7E7E"/>
                </a:solidFill>
                <a:latin typeface="Trebuchet MS"/>
                <a:cs typeface="Trebuchet MS"/>
              </a:rPr>
              <a:t> </a:t>
            </a:r>
            <a:r>
              <a:rPr sz="1800" spc="-10" dirty="0">
                <a:solidFill>
                  <a:srgbClr val="7E7E7E"/>
                </a:solidFill>
                <a:latin typeface="Trebuchet MS"/>
                <a:cs typeface="Trebuchet MS"/>
              </a:rPr>
              <a:t>behavioral </a:t>
            </a:r>
            <a:r>
              <a:rPr sz="1800" dirty="0">
                <a:solidFill>
                  <a:srgbClr val="7E7E7E"/>
                </a:solidFill>
                <a:latin typeface="Trebuchet MS"/>
                <a:cs typeface="Trebuchet MS"/>
              </a:rPr>
              <a:t>health</a:t>
            </a:r>
            <a:r>
              <a:rPr sz="1800" spc="-40" dirty="0">
                <a:solidFill>
                  <a:srgbClr val="7E7E7E"/>
                </a:solidFill>
                <a:latin typeface="Trebuchet MS"/>
                <a:cs typeface="Trebuchet MS"/>
              </a:rPr>
              <a:t> </a:t>
            </a:r>
            <a:r>
              <a:rPr sz="1800" dirty="0">
                <a:solidFill>
                  <a:srgbClr val="7E7E7E"/>
                </a:solidFill>
                <a:latin typeface="Trebuchet MS"/>
                <a:cs typeface="Trebuchet MS"/>
              </a:rPr>
              <a:t>care:</a:t>
            </a:r>
            <a:r>
              <a:rPr sz="1800" spc="-40" dirty="0">
                <a:solidFill>
                  <a:srgbClr val="7E7E7E"/>
                </a:solidFill>
                <a:latin typeface="Trebuchet MS"/>
                <a:cs typeface="Trebuchet MS"/>
              </a:rPr>
              <a:t> </a:t>
            </a:r>
            <a:r>
              <a:rPr sz="1800" dirty="0">
                <a:solidFill>
                  <a:srgbClr val="7E7E7E"/>
                </a:solidFill>
                <a:latin typeface="Trebuchet MS"/>
                <a:cs typeface="Trebuchet MS"/>
              </a:rPr>
              <a:t>(6)</a:t>
            </a:r>
            <a:r>
              <a:rPr sz="1800" spc="-80" dirty="0">
                <a:solidFill>
                  <a:srgbClr val="7E7E7E"/>
                </a:solidFill>
                <a:latin typeface="Trebuchet MS"/>
                <a:cs typeface="Trebuchet MS"/>
              </a:rPr>
              <a:t> </a:t>
            </a:r>
            <a:r>
              <a:rPr sz="1800" dirty="0">
                <a:solidFill>
                  <a:srgbClr val="7E7E7E"/>
                </a:solidFill>
                <a:latin typeface="Trebuchet MS"/>
                <a:cs typeface="Trebuchet MS"/>
              </a:rPr>
              <a:t>The</a:t>
            </a:r>
            <a:r>
              <a:rPr sz="1800" spc="-40" dirty="0">
                <a:solidFill>
                  <a:srgbClr val="7E7E7E"/>
                </a:solidFill>
                <a:latin typeface="Trebuchet MS"/>
                <a:cs typeface="Trebuchet MS"/>
              </a:rPr>
              <a:t> </a:t>
            </a:r>
            <a:r>
              <a:rPr sz="1800" dirty="0">
                <a:solidFill>
                  <a:srgbClr val="7E7E7E"/>
                </a:solidFill>
                <a:latin typeface="Trebuchet MS"/>
                <a:cs typeface="Trebuchet MS"/>
              </a:rPr>
              <a:t>right</a:t>
            </a:r>
            <a:r>
              <a:rPr sz="1800" spc="-45" dirty="0">
                <a:solidFill>
                  <a:srgbClr val="7E7E7E"/>
                </a:solidFill>
                <a:latin typeface="Trebuchet MS"/>
                <a:cs typeface="Trebuchet MS"/>
              </a:rPr>
              <a:t> </a:t>
            </a:r>
            <a:r>
              <a:rPr sz="1800" dirty="0">
                <a:solidFill>
                  <a:srgbClr val="7E7E7E"/>
                </a:solidFill>
                <a:latin typeface="Trebuchet MS"/>
                <a:cs typeface="Trebuchet MS"/>
              </a:rPr>
              <a:t>of</a:t>
            </a:r>
            <a:r>
              <a:rPr sz="1800" spc="-55" dirty="0">
                <a:solidFill>
                  <a:srgbClr val="7E7E7E"/>
                </a:solidFill>
                <a:latin typeface="Trebuchet MS"/>
                <a:cs typeface="Trebuchet MS"/>
              </a:rPr>
              <a:t> </a:t>
            </a:r>
            <a:r>
              <a:rPr sz="1800" dirty="0">
                <a:solidFill>
                  <a:srgbClr val="7E7E7E"/>
                </a:solidFill>
                <a:latin typeface="Trebuchet MS"/>
                <a:cs typeface="Trebuchet MS"/>
              </a:rPr>
              <a:t>employees</a:t>
            </a:r>
            <a:r>
              <a:rPr sz="1800" spc="-60" dirty="0">
                <a:solidFill>
                  <a:srgbClr val="7E7E7E"/>
                </a:solidFill>
                <a:latin typeface="Trebuchet MS"/>
                <a:cs typeface="Trebuchet MS"/>
              </a:rPr>
              <a:t> </a:t>
            </a:r>
            <a:r>
              <a:rPr sz="1800" dirty="0">
                <a:solidFill>
                  <a:srgbClr val="7E7E7E"/>
                </a:solidFill>
                <a:latin typeface="Trebuchet MS"/>
                <a:cs typeface="Trebuchet MS"/>
              </a:rPr>
              <a:t>to</a:t>
            </a:r>
            <a:r>
              <a:rPr sz="1800" spc="-50" dirty="0">
                <a:solidFill>
                  <a:srgbClr val="7E7E7E"/>
                </a:solidFill>
                <a:latin typeface="Trebuchet MS"/>
                <a:cs typeface="Trebuchet MS"/>
              </a:rPr>
              <a:t> </a:t>
            </a:r>
            <a:r>
              <a:rPr sz="1800" dirty="0">
                <a:solidFill>
                  <a:srgbClr val="7E7E7E"/>
                </a:solidFill>
                <a:latin typeface="Trebuchet MS"/>
                <a:cs typeface="Trebuchet MS"/>
              </a:rPr>
              <a:t>seek</a:t>
            </a:r>
            <a:r>
              <a:rPr sz="1800" spc="-40" dirty="0">
                <a:solidFill>
                  <a:srgbClr val="7E7E7E"/>
                </a:solidFill>
                <a:latin typeface="Trebuchet MS"/>
                <a:cs typeface="Trebuchet MS"/>
              </a:rPr>
              <a:t> </a:t>
            </a:r>
            <a:r>
              <a:rPr sz="1800" dirty="0">
                <a:solidFill>
                  <a:srgbClr val="7E7E7E"/>
                </a:solidFill>
                <a:latin typeface="Trebuchet MS"/>
                <a:cs typeface="Trebuchet MS"/>
              </a:rPr>
              <a:t>treatment</a:t>
            </a:r>
            <a:r>
              <a:rPr sz="1800" spc="-35" dirty="0">
                <a:solidFill>
                  <a:srgbClr val="7E7E7E"/>
                </a:solidFill>
                <a:latin typeface="Trebuchet MS"/>
                <a:cs typeface="Trebuchet MS"/>
              </a:rPr>
              <a:t> </a:t>
            </a:r>
            <a:r>
              <a:rPr sz="1800" dirty="0">
                <a:solidFill>
                  <a:srgbClr val="7E7E7E"/>
                </a:solidFill>
                <a:latin typeface="Trebuchet MS"/>
                <a:cs typeface="Trebuchet MS"/>
              </a:rPr>
              <a:t>in</a:t>
            </a:r>
            <a:r>
              <a:rPr sz="1800" spc="-50" dirty="0">
                <a:solidFill>
                  <a:srgbClr val="7E7E7E"/>
                </a:solidFill>
                <a:latin typeface="Trebuchet MS"/>
                <a:cs typeface="Trebuchet MS"/>
              </a:rPr>
              <a:t> </a:t>
            </a:r>
            <a:r>
              <a:rPr sz="1800" spc="-25" dirty="0">
                <a:solidFill>
                  <a:srgbClr val="7E7E7E"/>
                </a:solidFill>
                <a:latin typeface="Trebuchet MS"/>
                <a:cs typeface="Trebuchet MS"/>
              </a:rPr>
              <a:t>any </a:t>
            </a:r>
            <a:r>
              <a:rPr sz="1800" dirty="0">
                <a:solidFill>
                  <a:srgbClr val="7E7E7E"/>
                </a:solidFill>
                <a:latin typeface="Trebuchet MS"/>
                <a:cs typeface="Trebuchet MS"/>
              </a:rPr>
              <a:t>geographic</a:t>
            </a:r>
            <a:r>
              <a:rPr sz="1800" spc="-45" dirty="0">
                <a:solidFill>
                  <a:srgbClr val="7E7E7E"/>
                </a:solidFill>
                <a:latin typeface="Trebuchet MS"/>
                <a:cs typeface="Trebuchet MS"/>
              </a:rPr>
              <a:t> </a:t>
            </a:r>
            <a:r>
              <a:rPr sz="1800" dirty="0">
                <a:solidFill>
                  <a:srgbClr val="7E7E7E"/>
                </a:solidFill>
                <a:latin typeface="Trebuchet MS"/>
                <a:cs typeface="Trebuchet MS"/>
              </a:rPr>
              <a:t>area</a:t>
            </a:r>
            <a:r>
              <a:rPr sz="1800" spc="-35" dirty="0">
                <a:solidFill>
                  <a:srgbClr val="7E7E7E"/>
                </a:solidFill>
                <a:latin typeface="Trebuchet MS"/>
                <a:cs typeface="Trebuchet MS"/>
              </a:rPr>
              <a:t> </a:t>
            </a:r>
            <a:r>
              <a:rPr sz="1800" dirty="0">
                <a:solidFill>
                  <a:srgbClr val="7E7E7E"/>
                </a:solidFill>
                <a:latin typeface="Trebuchet MS"/>
                <a:cs typeface="Trebuchet MS"/>
              </a:rPr>
              <a:t>without</a:t>
            </a:r>
            <a:r>
              <a:rPr sz="1800" spc="-50" dirty="0">
                <a:solidFill>
                  <a:srgbClr val="7E7E7E"/>
                </a:solidFill>
                <a:latin typeface="Trebuchet MS"/>
                <a:cs typeface="Trebuchet MS"/>
              </a:rPr>
              <a:t> </a:t>
            </a:r>
            <a:r>
              <a:rPr sz="1800" dirty="0">
                <a:solidFill>
                  <a:srgbClr val="7E7E7E"/>
                </a:solidFill>
                <a:latin typeface="Trebuchet MS"/>
                <a:cs typeface="Trebuchet MS"/>
              </a:rPr>
              <a:t>restrictions</a:t>
            </a:r>
            <a:r>
              <a:rPr sz="1800" spc="-30" dirty="0">
                <a:solidFill>
                  <a:srgbClr val="7E7E7E"/>
                </a:solidFill>
                <a:latin typeface="Trebuchet MS"/>
                <a:cs typeface="Trebuchet MS"/>
              </a:rPr>
              <a:t> </a:t>
            </a:r>
            <a:r>
              <a:rPr sz="1800" dirty="0">
                <a:solidFill>
                  <a:srgbClr val="7E7E7E"/>
                </a:solidFill>
                <a:latin typeface="Trebuchet MS"/>
                <a:cs typeface="Trebuchet MS"/>
              </a:rPr>
              <a:t>or</a:t>
            </a:r>
            <a:r>
              <a:rPr sz="1800" spc="-50" dirty="0">
                <a:solidFill>
                  <a:srgbClr val="7E7E7E"/>
                </a:solidFill>
                <a:latin typeface="Trebuchet MS"/>
                <a:cs typeface="Trebuchet MS"/>
              </a:rPr>
              <a:t> </a:t>
            </a:r>
            <a:r>
              <a:rPr sz="1800" dirty="0">
                <a:solidFill>
                  <a:srgbClr val="7E7E7E"/>
                </a:solidFill>
                <a:latin typeface="Trebuchet MS"/>
                <a:cs typeface="Trebuchet MS"/>
              </a:rPr>
              <a:t>limitations</a:t>
            </a:r>
            <a:r>
              <a:rPr sz="1800" spc="-50" dirty="0">
                <a:solidFill>
                  <a:srgbClr val="7E7E7E"/>
                </a:solidFill>
                <a:latin typeface="Trebuchet MS"/>
                <a:cs typeface="Trebuchet MS"/>
              </a:rPr>
              <a:t> </a:t>
            </a:r>
            <a:r>
              <a:rPr sz="1800" dirty="0">
                <a:solidFill>
                  <a:srgbClr val="7E7E7E"/>
                </a:solidFill>
                <a:latin typeface="Trebuchet MS"/>
                <a:cs typeface="Trebuchet MS"/>
              </a:rPr>
              <a:t>imposed</a:t>
            </a:r>
            <a:r>
              <a:rPr sz="1800" spc="-60" dirty="0">
                <a:solidFill>
                  <a:srgbClr val="7E7E7E"/>
                </a:solidFill>
                <a:latin typeface="Trebuchet MS"/>
                <a:cs typeface="Trebuchet MS"/>
              </a:rPr>
              <a:t> </a:t>
            </a:r>
            <a:r>
              <a:rPr sz="1800" dirty="0">
                <a:solidFill>
                  <a:srgbClr val="7E7E7E"/>
                </a:solidFill>
                <a:latin typeface="Trebuchet MS"/>
                <a:cs typeface="Trebuchet MS"/>
              </a:rPr>
              <a:t>by</a:t>
            </a:r>
            <a:r>
              <a:rPr sz="1800" spc="-45" dirty="0">
                <a:solidFill>
                  <a:srgbClr val="7E7E7E"/>
                </a:solidFill>
                <a:latin typeface="Trebuchet MS"/>
                <a:cs typeface="Trebuchet MS"/>
              </a:rPr>
              <a:t> </a:t>
            </a:r>
            <a:r>
              <a:rPr sz="1800" spc="-25" dirty="0">
                <a:solidFill>
                  <a:srgbClr val="7E7E7E"/>
                </a:solidFill>
                <a:latin typeface="Trebuchet MS"/>
                <a:cs typeface="Trebuchet MS"/>
              </a:rPr>
              <a:t>the </a:t>
            </a:r>
            <a:r>
              <a:rPr sz="1800" dirty="0">
                <a:solidFill>
                  <a:srgbClr val="7E7E7E"/>
                </a:solidFill>
                <a:latin typeface="Trebuchet MS"/>
                <a:cs typeface="Trebuchet MS"/>
              </a:rPr>
              <a:t>employer</a:t>
            </a:r>
            <a:r>
              <a:rPr sz="1800" spc="-75" dirty="0">
                <a:solidFill>
                  <a:srgbClr val="7E7E7E"/>
                </a:solidFill>
                <a:latin typeface="Trebuchet MS"/>
                <a:cs typeface="Trebuchet MS"/>
              </a:rPr>
              <a:t> </a:t>
            </a:r>
            <a:r>
              <a:rPr sz="1800" dirty="0">
                <a:solidFill>
                  <a:srgbClr val="7E7E7E"/>
                </a:solidFill>
                <a:latin typeface="Trebuchet MS"/>
                <a:cs typeface="Trebuchet MS"/>
              </a:rPr>
              <a:t>or</a:t>
            </a:r>
            <a:r>
              <a:rPr sz="1800" spc="-75" dirty="0">
                <a:solidFill>
                  <a:srgbClr val="7E7E7E"/>
                </a:solidFill>
                <a:latin typeface="Trebuchet MS"/>
                <a:cs typeface="Trebuchet MS"/>
              </a:rPr>
              <a:t> </a:t>
            </a:r>
            <a:r>
              <a:rPr sz="1800" dirty="0">
                <a:solidFill>
                  <a:srgbClr val="7E7E7E"/>
                </a:solidFill>
                <a:latin typeface="Trebuchet MS"/>
                <a:cs typeface="Trebuchet MS"/>
              </a:rPr>
              <a:t>insurance</a:t>
            </a:r>
            <a:r>
              <a:rPr sz="1800" spc="-65" dirty="0">
                <a:solidFill>
                  <a:srgbClr val="7E7E7E"/>
                </a:solidFill>
                <a:latin typeface="Trebuchet MS"/>
                <a:cs typeface="Trebuchet MS"/>
              </a:rPr>
              <a:t> </a:t>
            </a:r>
            <a:r>
              <a:rPr sz="1800" spc="-10" dirty="0">
                <a:solidFill>
                  <a:srgbClr val="7E7E7E"/>
                </a:solidFill>
                <a:latin typeface="Trebuchet MS"/>
                <a:cs typeface="Trebuchet MS"/>
              </a:rPr>
              <a:t>carrier;</a:t>
            </a:r>
            <a:endParaRPr sz="1800" dirty="0">
              <a:latin typeface="Trebuchet MS"/>
              <a:cs typeface="Trebuchet MS"/>
            </a:endParaRPr>
          </a:p>
          <a:p>
            <a:pPr marL="12700" marR="5080">
              <a:lnSpc>
                <a:spcPts val="1939"/>
              </a:lnSpc>
              <a:spcBef>
                <a:spcPts val="1025"/>
              </a:spcBef>
            </a:pPr>
            <a:r>
              <a:rPr sz="1800" dirty="0">
                <a:solidFill>
                  <a:srgbClr val="7E7E7E"/>
                </a:solidFill>
                <a:latin typeface="Trebuchet MS"/>
                <a:cs typeface="Trebuchet MS"/>
              </a:rPr>
              <a:t>190.1010.4</a:t>
            </a:r>
            <a:r>
              <a:rPr sz="1800" spc="-60" dirty="0">
                <a:solidFill>
                  <a:srgbClr val="7E7E7E"/>
                </a:solidFill>
                <a:latin typeface="Trebuchet MS"/>
                <a:cs typeface="Trebuchet MS"/>
              </a:rPr>
              <a:t> </a:t>
            </a:r>
            <a:r>
              <a:rPr sz="1800" dirty="0">
                <a:solidFill>
                  <a:srgbClr val="7E7E7E"/>
                </a:solidFill>
                <a:latin typeface="Trebuchet MS"/>
                <a:cs typeface="Trebuchet MS"/>
              </a:rPr>
              <a:t>The</a:t>
            </a:r>
            <a:r>
              <a:rPr sz="1800" spc="-40" dirty="0">
                <a:solidFill>
                  <a:srgbClr val="7E7E7E"/>
                </a:solidFill>
                <a:latin typeface="Trebuchet MS"/>
                <a:cs typeface="Trebuchet MS"/>
              </a:rPr>
              <a:t> </a:t>
            </a:r>
            <a:r>
              <a:rPr sz="1800" dirty="0">
                <a:solidFill>
                  <a:srgbClr val="7E7E7E"/>
                </a:solidFill>
                <a:latin typeface="Trebuchet MS"/>
                <a:cs typeface="Trebuchet MS"/>
              </a:rPr>
              <a:t>rights</a:t>
            </a:r>
            <a:r>
              <a:rPr sz="1800" spc="-50" dirty="0">
                <a:solidFill>
                  <a:srgbClr val="7E7E7E"/>
                </a:solidFill>
                <a:latin typeface="Trebuchet MS"/>
                <a:cs typeface="Trebuchet MS"/>
              </a:rPr>
              <a:t> </a:t>
            </a:r>
            <a:r>
              <a:rPr sz="1800" dirty="0">
                <a:solidFill>
                  <a:srgbClr val="7E7E7E"/>
                </a:solidFill>
                <a:latin typeface="Trebuchet MS"/>
                <a:cs typeface="Trebuchet MS"/>
              </a:rPr>
              <a:t>guaranteed</a:t>
            </a:r>
            <a:r>
              <a:rPr sz="1800" spc="-35" dirty="0">
                <a:solidFill>
                  <a:srgbClr val="7E7E7E"/>
                </a:solidFill>
                <a:latin typeface="Trebuchet MS"/>
                <a:cs typeface="Trebuchet MS"/>
              </a:rPr>
              <a:t> </a:t>
            </a:r>
            <a:r>
              <a:rPr sz="1800" dirty="0">
                <a:solidFill>
                  <a:srgbClr val="7E7E7E"/>
                </a:solidFill>
                <a:latin typeface="Trebuchet MS"/>
                <a:cs typeface="Trebuchet MS"/>
              </a:rPr>
              <a:t>to</a:t>
            </a:r>
            <a:r>
              <a:rPr sz="1800" spc="-60" dirty="0">
                <a:solidFill>
                  <a:srgbClr val="7E7E7E"/>
                </a:solidFill>
                <a:latin typeface="Trebuchet MS"/>
                <a:cs typeface="Trebuchet MS"/>
              </a:rPr>
              <a:t> </a:t>
            </a:r>
            <a:r>
              <a:rPr sz="1800" dirty="0">
                <a:solidFill>
                  <a:srgbClr val="7E7E7E"/>
                </a:solidFill>
                <a:latin typeface="Trebuchet MS"/>
                <a:cs typeface="Trebuchet MS"/>
              </a:rPr>
              <a:t>first</a:t>
            </a:r>
            <a:r>
              <a:rPr sz="1800" spc="-50" dirty="0">
                <a:solidFill>
                  <a:srgbClr val="7E7E7E"/>
                </a:solidFill>
                <a:latin typeface="Trebuchet MS"/>
                <a:cs typeface="Trebuchet MS"/>
              </a:rPr>
              <a:t> </a:t>
            </a:r>
            <a:r>
              <a:rPr sz="1800" dirty="0">
                <a:solidFill>
                  <a:srgbClr val="7E7E7E"/>
                </a:solidFill>
                <a:latin typeface="Trebuchet MS"/>
                <a:cs typeface="Trebuchet MS"/>
              </a:rPr>
              <a:t>responders</a:t>
            </a:r>
            <a:r>
              <a:rPr sz="1800" spc="-60" dirty="0">
                <a:solidFill>
                  <a:srgbClr val="7E7E7E"/>
                </a:solidFill>
                <a:latin typeface="Trebuchet MS"/>
                <a:cs typeface="Trebuchet MS"/>
              </a:rPr>
              <a:t> </a:t>
            </a:r>
            <a:r>
              <a:rPr sz="1800" dirty="0">
                <a:solidFill>
                  <a:srgbClr val="7E7E7E"/>
                </a:solidFill>
                <a:latin typeface="Trebuchet MS"/>
                <a:cs typeface="Trebuchet MS"/>
              </a:rPr>
              <a:t>in</a:t>
            </a:r>
            <a:r>
              <a:rPr sz="1800" spc="-55" dirty="0">
                <a:solidFill>
                  <a:srgbClr val="7E7E7E"/>
                </a:solidFill>
                <a:latin typeface="Trebuchet MS"/>
                <a:cs typeface="Trebuchet MS"/>
              </a:rPr>
              <a:t> </a:t>
            </a:r>
            <a:r>
              <a:rPr sz="1800" dirty="0">
                <a:solidFill>
                  <a:srgbClr val="7E7E7E"/>
                </a:solidFill>
                <a:latin typeface="Trebuchet MS"/>
                <a:cs typeface="Trebuchet MS"/>
              </a:rPr>
              <a:t>this</a:t>
            </a:r>
            <a:r>
              <a:rPr sz="1800" spc="-50" dirty="0">
                <a:solidFill>
                  <a:srgbClr val="7E7E7E"/>
                </a:solidFill>
                <a:latin typeface="Trebuchet MS"/>
                <a:cs typeface="Trebuchet MS"/>
              </a:rPr>
              <a:t> </a:t>
            </a:r>
            <a:r>
              <a:rPr sz="1800" dirty="0">
                <a:solidFill>
                  <a:srgbClr val="7E7E7E"/>
                </a:solidFill>
                <a:latin typeface="Trebuchet MS"/>
                <a:cs typeface="Trebuchet MS"/>
              </a:rPr>
              <a:t>section</a:t>
            </a:r>
            <a:r>
              <a:rPr sz="1800" spc="-50" dirty="0">
                <a:solidFill>
                  <a:srgbClr val="7E7E7E"/>
                </a:solidFill>
                <a:latin typeface="Trebuchet MS"/>
                <a:cs typeface="Trebuchet MS"/>
              </a:rPr>
              <a:t> </a:t>
            </a:r>
            <a:r>
              <a:rPr sz="1800" spc="-10" dirty="0">
                <a:solidFill>
                  <a:srgbClr val="7E7E7E"/>
                </a:solidFill>
                <a:latin typeface="Trebuchet MS"/>
                <a:cs typeface="Trebuchet MS"/>
              </a:rPr>
              <a:t>shall </a:t>
            </a:r>
            <a:r>
              <a:rPr sz="1800" dirty="0">
                <a:solidFill>
                  <a:srgbClr val="7E7E7E"/>
                </a:solidFill>
                <a:latin typeface="Trebuchet MS"/>
                <a:cs typeface="Trebuchet MS"/>
              </a:rPr>
              <a:t>be</a:t>
            </a:r>
            <a:r>
              <a:rPr sz="1800" spc="-50" dirty="0">
                <a:solidFill>
                  <a:srgbClr val="7E7E7E"/>
                </a:solidFill>
                <a:latin typeface="Trebuchet MS"/>
                <a:cs typeface="Trebuchet MS"/>
              </a:rPr>
              <a:t> </a:t>
            </a:r>
            <a:r>
              <a:rPr sz="1800" dirty="0">
                <a:solidFill>
                  <a:srgbClr val="7E7E7E"/>
                </a:solidFill>
                <a:latin typeface="Trebuchet MS"/>
                <a:cs typeface="Trebuchet MS"/>
              </a:rPr>
              <a:t>judicially</a:t>
            </a:r>
            <a:r>
              <a:rPr sz="1800" spc="-45" dirty="0">
                <a:solidFill>
                  <a:srgbClr val="7E7E7E"/>
                </a:solidFill>
                <a:latin typeface="Trebuchet MS"/>
                <a:cs typeface="Trebuchet MS"/>
              </a:rPr>
              <a:t> </a:t>
            </a:r>
            <a:r>
              <a:rPr sz="1800" spc="-10" dirty="0">
                <a:solidFill>
                  <a:srgbClr val="7E7E7E"/>
                </a:solidFill>
                <a:latin typeface="Trebuchet MS"/>
                <a:cs typeface="Trebuchet MS"/>
              </a:rPr>
              <a:t>enforceable.</a:t>
            </a:r>
            <a:r>
              <a:rPr sz="1800" spc="-114" dirty="0">
                <a:solidFill>
                  <a:srgbClr val="7E7E7E"/>
                </a:solidFill>
                <a:latin typeface="Trebuchet MS"/>
                <a:cs typeface="Trebuchet MS"/>
              </a:rPr>
              <a:t> </a:t>
            </a:r>
            <a:r>
              <a:rPr sz="1800" dirty="0">
                <a:solidFill>
                  <a:srgbClr val="7E7E7E"/>
                </a:solidFill>
                <a:latin typeface="Trebuchet MS"/>
                <a:cs typeface="Trebuchet MS"/>
              </a:rPr>
              <a:t>An</a:t>
            </a:r>
            <a:r>
              <a:rPr sz="1800" spc="-25" dirty="0">
                <a:solidFill>
                  <a:srgbClr val="7E7E7E"/>
                </a:solidFill>
                <a:latin typeface="Trebuchet MS"/>
                <a:cs typeface="Trebuchet MS"/>
              </a:rPr>
              <a:t> </a:t>
            </a:r>
            <a:r>
              <a:rPr sz="1800" dirty="0">
                <a:solidFill>
                  <a:srgbClr val="7E7E7E"/>
                </a:solidFill>
                <a:latin typeface="Trebuchet MS"/>
                <a:cs typeface="Trebuchet MS"/>
              </a:rPr>
              <a:t>aggrieved</a:t>
            </a:r>
            <a:r>
              <a:rPr sz="1800" spc="-25" dirty="0">
                <a:solidFill>
                  <a:srgbClr val="7E7E7E"/>
                </a:solidFill>
                <a:latin typeface="Trebuchet MS"/>
                <a:cs typeface="Trebuchet MS"/>
              </a:rPr>
              <a:t> </a:t>
            </a:r>
            <a:r>
              <a:rPr sz="1800" dirty="0">
                <a:solidFill>
                  <a:srgbClr val="7E7E7E"/>
                </a:solidFill>
                <a:latin typeface="Trebuchet MS"/>
                <a:cs typeface="Trebuchet MS"/>
              </a:rPr>
              <a:t>employee</a:t>
            </a:r>
            <a:r>
              <a:rPr sz="1800" spc="-35" dirty="0">
                <a:solidFill>
                  <a:srgbClr val="7E7E7E"/>
                </a:solidFill>
                <a:latin typeface="Trebuchet MS"/>
                <a:cs typeface="Trebuchet MS"/>
              </a:rPr>
              <a:t> </a:t>
            </a:r>
            <a:r>
              <a:rPr sz="1800" dirty="0">
                <a:solidFill>
                  <a:srgbClr val="7E7E7E"/>
                </a:solidFill>
                <a:latin typeface="Trebuchet MS"/>
                <a:cs typeface="Trebuchet MS"/>
              </a:rPr>
              <a:t>may</a:t>
            </a:r>
            <a:r>
              <a:rPr sz="1800" spc="-35" dirty="0">
                <a:solidFill>
                  <a:srgbClr val="7E7E7E"/>
                </a:solidFill>
                <a:latin typeface="Trebuchet MS"/>
                <a:cs typeface="Trebuchet MS"/>
              </a:rPr>
              <a:t> </a:t>
            </a:r>
            <a:r>
              <a:rPr sz="1800" dirty="0">
                <a:solidFill>
                  <a:srgbClr val="7E7E7E"/>
                </a:solidFill>
                <a:latin typeface="Trebuchet MS"/>
                <a:cs typeface="Trebuchet MS"/>
              </a:rPr>
              <a:t>bring</a:t>
            </a:r>
            <a:r>
              <a:rPr sz="1800" spc="-35" dirty="0">
                <a:solidFill>
                  <a:srgbClr val="7E7E7E"/>
                </a:solidFill>
                <a:latin typeface="Trebuchet MS"/>
                <a:cs typeface="Trebuchet MS"/>
              </a:rPr>
              <a:t> </a:t>
            </a:r>
            <a:r>
              <a:rPr sz="1800" dirty="0">
                <a:solidFill>
                  <a:srgbClr val="7E7E7E"/>
                </a:solidFill>
                <a:latin typeface="Trebuchet MS"/>
                <a:cs typeface="Trebuchet MS"/>
              </a:rPr>
              <a:t>an</a:t>
            </a:r>
            <a:r>
              <a:rPr sz="1800" spc="-35" dirty="0">
                <a:solidFill>
                  <a:srgbClr val="7E7E7E"/>
                </a:solidFill>
                <a:latin typeface="Trebuchet MS"/>
                <a:cs typeface="Trebuchet MS"/>
              </a:rPr>
              <a:t> </a:t>
            </a:r>
            <a:r>
              <a:rPr sz="1800" dirty="0">
                <a:solidFill>
                  <a:srgbClr val="7E7E7E"/>
                </a:solidFill>
                <a:latin typeface="Trebuchet MS"/>
                <a:cs typeface="Trebuchet MS"/>
              </a:rPr>
              <a:t>action</a:t>
            </a:r>
            <a:r>
              <a:rPr sz="1800" spc="-35" dirty="0">
                <a:solidFill>
                  <a:srgbClr val="7E7E7E"/>
                </a:solidFill>
                <a:latin typeface="Trebuchet MS"/>
                <a:cs typeface="Trebuchet MS"/>
              </a:rPr>
              <a:t> </a:t>
            </a:r>
            <a:r>
              <a:rPr sz="1800" spc="-25" dirty="0">
                <a:solidFill>
                  <a:srgbClr val="7E7E7E"/>
                </a:solidFill>
                <a:latin typeface="Trebuchet MS"/>
                <a:cs typeface="Trebuchet MS"/>
              </a:rPr>
              <a:t>for </a:t>
            </a:r>
            <a:r>
              <a:rPr sz="1800" dirty="0">
                <a:solidFill>
                  <a:srgbClr val="7E7E7E"/>
                </a:solidFill>
                <a:latin typeface="Trebuchet MS"/>
                <a:cs typeface="Trebuchet MS"/>
              </a:rPr>
              <a:t>damages,</a:t>
            </a:r>
            <a:r>
              <a:rPr sz="1800" spc="-70" dirty="0">
                <a:solidFill>
                  <a:srgbClr val="7E7E7E"/>
                </a:solidFill>
                <a:latin typeface="Trebuchet MS"/>
                <a:cs typeface="Trebuchet MS"/>
              </a:rPr>
              <a:t> </a:t>
            </a:r>
            <a:r>
              <a:rPr sz="1800" dirty="0">
                <a:solidFill>
                  <a:srgbClr val="7E7E7E"/>
                </a:solidFill>
                <a:latin typeface="Trebuchet MS"/>
                <a:cs typeface="Trebuchet MS"/>
              </a:rPr>
              <a:t>attorney's</a:t>
            </a:r>
            <a:r>
              <a:rPr sz="1800" spc="-40" dirty="0">
                <a:solidFill>
                  <a:srgbClr val="7E7E7E"/>
                </a:solidFill>
                <a:latin typeface="Trebuchet MS"/>
                <a:cs typeface="Trebuchet MS"/>
              </a:rPr>
              <a:t> </a:t>
            </a:r>
            <a:r>
              <a:rPr sz="1800" dirty="0">
                <a:solidFill>
                  <a:srgbClr val="7E7E7E"/>
                </a:solidFill>
                <a:latin typeface="Trebuchet MS"/>
                <a:cs typeface="Trebuchet MS"/>
              </a:rPr>
              <a:t>fees,</a:t>
            </a:r>
            <a:r>
              <a:rPr sz="1800" spc="-65" dirty="0">
                <a:solidFill>
                  <a:srgbClr val="7E7E7E"/>
                </a:solidFill>
                <a:latin typeface="Trebuchet MS"/>
                <a:cs typeface="Trebuchet MS"/>
              </a:rPr>
              <a:t> </a:t>
            </a:r>
            <a:r>
              <a:rPr sz="1800" dirty="0">
                <a:solidFill>
                  <a:srgbClr val="7E7E7E"/>
                </a:solidFill>
                <a:latin typeface="Trebuchet MS"/>
                <a:cs typeface="Trebuchet MS"/>
              </a:rPr>
              <a:t>or</a:t>
            </a:r>
            <a:r>
              <a:rPr sz="1800" spc="-70" dirty="0">
                <a:solidFill>
                  <a:srgbClr val="7E7E7E"/>
                </a:solidFill>
                <a:latin typeface="Trebuchet MS"/>
                <a:cs typeface="Trebuchet MS"/>
              </a:rPr>
              <a:t> </a:t>
            </a:r>
            <a:r>
              <a:rPr sz="1800" dirty="0">
                <a:solidFill>
                  <a:srgbClr val="7E7E7E"/>
                </a:solidFill>
                <a:latin typeface="Trebuchet MS"/>
                <a:cs typeface="Trebuchet MS"/>
              </a:rPr>
              <a:t>injunctive</a:t>
            </a:r>
            <a:r>
              <a:rPr sz="1800" spc="-45" dirty="0">
                <a:solidFill>
                  <a:srgbClr val="7E7E7E"/>
                </a:solidFill>
                <a:latin typeface="Trebuchet MS"/>
                <a:cs typeface="Trebuchet MS"/>
              </a:rPr>
              <a:t> </a:t>
            </a:r>
            <a:r>
              <a:rPr sz="1800" dirty="0">
                <a:solidFill>
                  <a:srgbClr val="7E7E7E"/>
                </a:solidFill>
                <a:latin typeface="Trebuchet MS"/>
                <a:cs typeface="Trebuchet MS"/>
              </a:rPr>
              <a:t>relief</a:t>
            </a:r>
            <a:r>
              <a:rPr sz="1800" spc="-65" dirty="0">
                <a:solidFill>
                  <a:srgbClr val="7E7E7E"/>
                </a:solidFill>
                <a:latin typeface="Trebuchet MS"/>
                <a:cs typeface="Trebuchet MS"/>
              </a:rPr>
              <a:t> </a:t>
            </a:r>
            <a:r>
              <a:rPr sz="1800" dirty="0">
                <a:solidFill>
                  <a:srgbClr val="7E7E7E"/>
                </a:solidFill>
                <a:latin typeface="Trebuchet MS"/>
                <a:cs typeface="Trebuchet MS"/>
              </a:rPr>
              <a:t>against</a:t>
            </a:r>
            <a:r>
              <a:rPr sz="1800" spc="-65" dirty="0">
                <a:solidFill>
                  <a:srgbClr val="7E7E7E"/>
                </a:solidFill>
                <a:latin typeface="Trebuchet MS"/>
                <a:cs typeface="Trebuchet MS"/>
              </a:rPr>
              <a:t> </a:t>
            </a:r>
            <a:r>
              <a:rPr sz="1800" dirty="0">
                <a:solidFill>
                  <a:srgbClr val="7E7E7E"/>
                </a:solidFill>
                <a:latin typeface="Trebuchet MS"/>
                <a:cs typeface="Trebuchet MS"/>
              </a:rPr>
              <a:t>an</a:t>
            </a:r>
            <a:r>
              <a:rPr sz="1800" spc="-55" dirty="0">
                <a:solidFill>
                  <a:srgbClr val="7E7E7E"/>
                </a:solidFill>
                <a:latin typeface="Trebuchet MS"/>
                <a:cs typeface="Trebuchet MS"/>
              </a:rPr>
              <a:t> </a:t>
            </a:r>
            <a:r>
              <a:rPr sz="1800" dirty="0">
                <a:solidFill>
                  <a:srgbClr val="7E7E7E"/>
                </a:solidFill>
                <a:latin typeface="Trebuchet MS"/>
                <a:cs typeface="Trebuchet MS"/>
              </a:rPr>
              <a:t>employer</a:t>
            </a:r>
            <a:r>
              <a:rPr sz="1800" spc="-75" dirty="0">
                <a:solidFill>
                  <a:srgbClr val="7E7E7E"/>
                </a:solidFill>
                <a:latin typeface="Trebuchet MS"/>
                <a:cs typeface="Trebuchet MS"/>
              </a:rPr>
              <a:t> </a:t>
            </a:r>
            <a:r>
              <a:rPr sz="1800" spc="-25" dirty="0">
                <a:solidFill>
                  <a:srgbClr val="7E7E7E"/>
                </a:solidFill>
                <a:latin typeface="Trebuchet MS"/>
                <a:cs typeface="Trebuchet MS"/>
              </a:rPr>
              <a:t>for </a:t>
            </a:r>
            <a:r>
              <a:rPr sz="1800" dirty="0">
                <a:solidFill>
                  <a:srgbClr val="7E7E7E"/>
                </a:solidFill>
                <a:latin typeface="Trebuchet MS"/>
                <a:cs typeface="Trebuchet MS"/>
              </a:rPr>
              <a:t>violating</a:t>
            </a:r>
            <a:r>
              <a:rPr sz="1800" spc="-30" dirty="0">
                <a:solidFill>
                  <a:srgbClr val="7E7E7E"/>
                </a:solidFill>
                <a:latin typeface="Trebuchet MS"/>
                <a:cs typeface="Trebuchet MS"/>
              </a:rPr>
              <a:t> </a:t>
            </a:r>
            <a:r>
              <a:rPr sz="1800" dirty="0">
                <a:solidFill>
                  <a:srgbClr val="7E7E7E"/>
                </a:solidFill>
                <a:latin typeface="Trebuchet MS"/>
                <a:cs typeface="Trebuchet MS"/>
              </a:rPr>
              <a:t>the</a:t>
            </a:r>
            <a:r>
              <a:rPr sz="1800" spc="-25" dirty="0">
                <a:solidFill>
                  <a:srgbClr val="7E7E7E"/>
                </a:solidFill>
                <a:latin typeface="Trebuchet MS"/>
                <a:cs typeface="Trebuchet MS"/>
              </a:rPr>
              <a:t> </a:t>
            </a:r>
            <a:r>
              <a:rPr sz="1800" dirty="0">
                <a:solidFill>
                  <a:srgbClr val="7E7E7E"/>
                </a:solidFill>
                <a:latin typeface="Trebuchet MS"/>
                <a:cs typeface="Trebuchet MS"/>
              </a:rPr>
              <a:t>provisions</a:t>
            </a:r>
            <a:r>
              <a:rPr sz="1800" spc="-45" dirty="0">
                <a:solidFill>
                  <a:srgbClr val="7E7E7E"/>
                </a:solidFill>
                <a:latin typeface="Trebuchet MS"/>
                <a:cs typeface="Trebuchet MS"/>
              </a:rPr>
              <a:t> </a:t>
            </a:r>
            <a:r>
              <a:rPr sz="1800" dirty="0">
                <a:solidFill>
                  <a:srgbClr val="7E7E7E"/>
                </a:solidFill>
                <a:latin typeface="Trebuchet MS"/>
                <a:cs typeface="Trebuchet MS"/>
              </a:rPr>
              <a:t>of</a:t>
            </a:r>
            <a:r>
              <a:rPr sz="1800" spc="-35" dirty="0">
                <a:solidFill>
                  <a:srgbClr val="7E7E7E"/>
                </a:solidFill>
                <a:latin typeface="Trebuchet MS"/>
                <a:cs typeface="Trebuchet MS"/>
              </a:rPr>
              <a:t> </a:t>
            </a:r>
            <a:r>
              <a:rPr sz="1800" dirty="0">
                <a:solidFill>
                  <a:srgbClr val="7E7E7E"/>
                </a:solidFill>
                <a:latin typeface="Trebuchet MS"/>
                <a:cs typeface="Trebuchet MS"/>
              </a:rPr>
              <a:t>this</a:t>
            </a:r>
            <a:r>
              <a:rPr sz="1800" spc="-30" dirty="0">
                <a:solidFill>
                  <a:srgbClr val="7E7E7E"/>
                </a:solidFill>
                <a:latin typeface="Trebuchet MS"/>
                <a:cs typeface="Trebuchet MS"/>
              </a:rPr>
              <a:t> </a:t>
            </a:r>
            <a:r>
              <a:rPr sz="1800" spc="-10" dirty="0">
                <a:solidFill>
                  <a:srgbClr val="7E7E7E"/>
                </a:solidFill>
                <a:latin typeface="Trebuchet MS"/>
                <a:cs typeface="Trebuchet MS"/>
              </a:rPr>
              <a:t>section.</a:t>
            </a:r>
            <a:endParaRPr sz="1800" dirty="0">
              <a:latin typeface="Trebuchet MS"/>
              <a:cs typeface="Trebuchet M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843280" cy="5666740"/>
          </a:xfrm>
          <a:custGeom>
            <a:avLst/>
            <a:gdLst/>
            <a:ahLst/>
            <a:cxnLst/>
            <a:rect l="l" t="t" r="r" b="b"/>
            <a:pathLst>
              <a:path w="843280" h="5666740">
                <a:moveTo>
                  <a:pt x="842772" y="0"/>
                </a:moveTo>
                <a:lnTo>
                  <a:pt x="0" y="0"/>
                </a:lnTo>
                <a:lnTo>
                  <a:pt x="0" y="5666232"/>
                </a:lnTo>
                <a:lnTo>
                  <a:pt x="842772" y="0"/>
                </a:lnTo>
                <a:close/>
              </a:path>
            </a:pathLst>
          </a:custGeom>
          <a:solidFill>
            <a:srgbClr val="90C225">
              <a:alpha val="85096"/>
            </a:srgbClr>
          </a:solidFill>
        </p:spPr>
        <p:txBody>
          <a:bodyPr wrap="square" lIns="0" tIns="0" rIns="0" bIns="0" rtlCol="0"/>
          <a:lstStyle/>
          <a:p>
            <a:endParaRPr dirty="0"/>
          </a:p>
        </p:txBody>
      </p:sp>
      <p:sp>
        <p:nvSpPr>
          <p:cNvPr id="3" name="object 3"/>
          <p:cNvSpPr txBox="1">
            <a:spLocks noGrp="1"/>
          </p:cNvSpPr>
          <p:nvPr>
            <p:ph type="title"/>
          </p:nvPr>
        </p:nvSpPr>
        <p:spPr>
          <a:xfrm>
            <a:off x="3976242" y="303657"/>
            <a:ext cx="2827020" cy="574040"/>
          </a:xfrm>
          <a:prstGeom prst="rect">
            <a:avLst/>
          </a:prstGeom>
        </p:spPr>
        <p:txBody>
          <a:bodyPr vert="horz" wrap="square" lIns="0" tIns="12700" rIns="0" bIns="0" rtlCol="0">
            <a:spAutoFit/>
          </a:bodyPr>
          <a:lstStyle/>
          <a:p>
            <a:pPr marL="12700">
              <a:lnSpc>
                <a:spcPct val="100000"/>
              </a:lnSpc>
              <a:spcBef>
                <a:spcPts val="100"/>
              </a:spcBef>
            </a:pPr>
            <a:r>
              <a:rPr dirty="0"/>
              <a:t>Senate</a:t>
            </a:r>
            <a:r>
              <a:rPr spc="-15" dirty="0"/>
              <a:t> </a:t>
            </a:r>
            <a:r>
              <a:rPr dirty="0"/>
              <a:t>Bill</a:t>
            </a:r>
            <a:r>
              <a:rPr spc="-25" dirty="0"/>
              <a:t> 24</a:t>
            </a:r>
          </a:p>
        </p:txBody>
      </p:sp>
      <p:sp>
        <p:nvSpPr>
          <p:cNvPr id="4" name="object 4"/>
          <p:cNvSpPr/>
          <p:nvPr/>
        </p:nvSpPr>
        <p:spPr>
          <a:xfrm>
            <a:off x="2654680" y="1664970"/>
            <a:ext cx="2642870" cy="205740"/>
          </a:xfrm>
          <a:custGeom>
            <a:avLst/>
            <a:gdLst/>
            <a:ahLst/>
            <a:cxnLst/>
            <a:rect l="l" t="t" r="r" b="b"/>
            <a:pathLst>
              <a:path w="2642870" h="205739">
                <a:moveTo>
                  <a:pt x="2642616" y="0"/>
                </a:moveTo>
                <a:lnTo>
                  <a:pt x="0" y="0"/>
                </a:lnTo>
                <a:lnTo>
                  <a:pt x="0" y="205739"/>
                </a:lnTo>
                <a:lnTo>
                  <a:pt x="2642616" y="205739"/>
                </a:lnTo>
                <a:lnTo>
                  <a:pt x="2642616" y="0"/>
                </a:lnTo>
                <a:close/>
              </a:path>
            </a:pathLst>
          </a:custGeom>
          <a:solidFill>
            <a:srgbClr val="FFFF00"/>
          </a:solidFill>
        </p:spPr>
        <p:txBody>
          <a:bodyPr wrap="square" lIns="0" tIns="0" rIns="0" bIns="0" rtlCol="0"/>
          <a:lstStyle/>
          <a:p>
            <a:endParaRPr dirty="0"/>
          </a:p>
        </p:txBody>
      </p:sp>
      <p:sp>
        <p:nvSpPr>
          <p:cNvPr id="5" name="object 5"/>
          <p:cNvSpPr/>
          <p:nvPr/>
        </p:nvSpPr>
        <p:spPr>
          <a:xfrm>
            <a:off x="1598549" y="2231898"/>
            <a:ext cx="5049520" cy="205740"/>
          </a:xfrm>
          <a:custGeom>
            <a:avLst/>
            <a:gdLst/>
            <a:ahLst/>
            <a:cxnLst/>
            <a:rect l="l" t="t" r="r" b="b"/>
            <a:pathLst>
              <a:path w="5049520" h="205739">
                <a:moveTo>
                  <a:pt x="5049012" y="0"/>
                </a:moveTo>
                <a:lnTo>
                  <a:pt x="0" y="0"/>
                </a:lnTo>
                <a:lnTo>
                  <a:pt x="0" y="205739"/>
                </a:lnTo>
                <a:lnTo>
                  <a:pt x="5049012" y="205739"/>
                </a:lnTo>
                <a:lnTo>
                  <a:pt x="5049012" y="0"/>
                </a:lnTo>
                <a:close/>
              </a:path>
            </a:pathLst>
          </a:custGeom>
          <a:solidFill>
            <a:srgbClr val="FFFF00"/>
          </a:solidFill>
        </p:spPr>
        <p:txBody>
          <a:bodyPr wrap="square" lIns="0" tIns="0" rIns="0" bIns="0" rtlCol="0"/>
          <a:lstStyle/>
          <a:p>
            <a:endParaRPr dirty="0"/>
          </a:p>
        </p:txBody>
      </p:sp>
      <p:sp>
        <p:nvSpPr>
          <p:cNvPr id="6" name="object 6"/>
          <p:cNvSpPr/>
          <p:nvPr/>
        </p:nvSpPr>
        <p:spPr>
          <a:xfrm>
            <a:off x="6606413" y="3763517"/>
            <a:ext cx="2522220" cy="205740"/>
          </a:xfrm>
          <a:custGeom>
            <a:avLst/>
            <a:gdLst/>
            <a:ahLst/>
            <a:cxnLst/>
            <a:rect l="l" t="t" r="r" b="b"/>
            <a:pathLst>
              <a:path w="2522220" h="205739">
                <a:moveTo>
                  <a:pt x="2522220" y="0"/>
                </a:moveTo>
                <a:lnTo>
                  <a:pt x="0" y="0"/>
                </a:lnTo>
                <a:lnTo>
                  <a:pt x="0" y="205739"/>
                </a:lnTo>
                <a:lnTo>
                  <a:pt x="2522220" y="205739"/>
                </a:lnTo>
                <a:lnTo>
                  <a:pt x="2522220" y="0"/>
                </a:lnTo>
                <a:close/>
              </a:path>
            </a:pathLst>
          </a:custGeom>
          <a:solidFill>
            <a:srgbClr val="FFFF00"/>
          </a:solidFill>
        </p:spPr>
        <p:txBody>
          <a:bodyPr wrap="square" lIns="0" tIns="0" rIns="0" bIns="0" rtlCol="0"/>
          <a:lstStyle/>
          <a:p>
            <a:endParaRPr dirty="0"/>
          </a:p>
        </p:txBody>
      </p:sp>
      <p:sp>
        <p:nvSpPr>
          <p:cNvPr id="7" name="object 7"/>
          <p:cNvSpPr/>
          <p:nvPr/>
        </p:nvSpPr>
        <p:spPr>
          <a:xfrm>
            <a:off x="1976501" y="4036314"/>
            <a:ext cx="1841500" cy="205740"/>
          </a:xfrm>
          <a:custGeom>
            <a:avLst/>
            <a:gdLst/>
            <a:ahLst/>
            <a:cxnLst/>
            <a:rect l="l" t="t" r="r" b="b"/>
            <a:pathLst>
              <a:path w="1841500" h="205739">
                <a:moveTo>
                  <a:pt x="1840992" y="0"/>
                </a:moveTo>
                <a:lnTo>
                  <a:pt x="0" y="0"/>
                </a:lnTo>
                <a:lnTo>
                  <a:pt x="0" y="205739"/>
                </a:lnTo>
                <a:lnTo>
                  <a:pt x="1840992" y="205739"/>
                </a:lnTo>
                <a:lnTo>
                  <a:pt x="1840992" y="0"/>
                </a:lnTo>
                <a:close/>
              </a:path>
            </a:pathLst>
          </a:custGeom>
          <a:solidFill>
            <a:srgbClr val="FFFF00"/>
          </a:solidFill>
        </p:spPr>
        <p:txBody>
          <a:bodyPr wrap="square" lIns="0" tIns="0" rIns="0" bIns="0" rtlCol="0"/>
          <a:lstStyle/>
          <a:p>
            <a:endParaRPr dirty="0"/>
          </a:p>
        </p:txBody>
      </p:sp>
      <p:sp>
        <p:nvSpPr>
          <p:cNvPr id="8" name="object 8"/>
          <p:cNvSpPr/>
          <p:nvPr/>
        </p:nvSpPr>
        <p:spPr>
          <a:xfrm>
            <a:off x="1953641" y="4456938"/>
            <a:ext cx="3333115" cy="205740"/>
          </a:xfrm>
          <a:custGeom>
            <a:avLst/>
            <a:gdLst/>
            <a:ahLst/>
            <a:cxnLst/>
            <a:rect l="l" t="t" r="r" b="b"/>
            <a:pathLst>
              <a:path w="3333115" h="205739">
                <a:moveTo>
                  <a:pt x="3332987" y="0"/>
                </a:moveTo>
                <a:lnTo>
                  <a:pt x="0" y="0"/>
                </a:lnTo>
                <a:lnTo>
                  <a:pt x="0" y="205739"/>
                </a:lnTo>
                <a:lnTo>
                  <a:pt x="3332987" y="205739"/>
                </a:lnTo>
                <a:lnTo>
                  <a:pt x="3332987" y="0"/>
                </a:lnTo>
                <a:close/>
              </a:path>
            </a:pathLst>
          </a:custGeom>
          <a:solidFill>
            <a:srgbClr val="FFFF00"/>
          </a:solidFill>
        </p:spPr>
        <p:txBody>
          <a:bodyPr wrap="square" lIns="0" tIns="0" rIns="0" bIns="0" rtlCol="0"/>
          <a:lstStyle/>
          <a:p>
            <a:endParaRPr dirty="0"/>
          </a:p>
        </p:txBody>
      </p:sp>
      <p:sp>
        <p:nvSpPr>
          <p:cNvPr id="9" name="object 9"/>
          <p:cNvSpPr/>
          <p:nvPr/>
        </p:nvSpPr>
        <p:spPr>
          <a:xfrm>
            <a:off x="1598549" y="5168646"/>
            <a:ext cx="2909570" cy="205740"/>
          </a:xfrm>
          <a:custGeom>
            <a:avLst/>
            <a:gdLst/>
            <a:ahLst/>
            <a:cxnLst/>
            <a:rect l="l" t="t" r="r" b="b"/>
            <a:pathLst>
              <a:path w="2909570" h="205739">
                <a:moveTo>
                  <a:pt x="2909316" y="0"/>
                </a:moveTo>
                <a:lnTo>
                  <a:pt x="0" y="0"/>
                </a:lnTo>
                <a:lnTo>
                  <a:pt x="0" y="205739"/>
                </a:lnTo>
                <a:lnTo>
                  <a:pt x="2909316" y="205739"/>
                </a:lnTo>
                <a:lnTo>
                  <a:pt x="2909316" y="0"/>
                </a:lnTo>
                <a:close/>
              </a:path>
            </a:pathLst>
          </a:custGeom>
          <a:solidFill>
            <a:srgbClr val="FFFF00"/>
          </a:solidFill>
        </p:spPr>
        <p:txBody>
          <a:bodyPr wrap="square" lIns="0" tIns="0" rIns="0" bIns="0" rtlCol="0"/>
          <a:lstStyle/>
          <a:p>
            <a:endParaRPr dirty="0"/>
          </a:p>
        </p:txBody>
      </p:sp>
      <p:sp>
        <p:nvSpPr>
          <p:cNvPr id="10" name="object 10"/>
          <p:cNvSpPr txBox="1"/>
          <p:nvPr/>
        </p:nvSpPr>
        <p:spPr>
          <a:xfrm>
            <a:off x="1585975" y="806577"/>
            <a:ext cx="7451725" cy="647700"/>
          </a:xfrm>
          <a:prstGeom prst="rect">
            <a:avLst/>
          </a:prstGeom>
        </p:spPr>
        <p:txBody>
          <a:bodyPr vert="horz" wrap="square" lIns="0" tIns="48895" rIns="0" bIns="0" rtlCol="0">
            <a:spAutoFit/>
          </a:bodyPr>
          <a:lstStyle/>
          <a:p>
            <a:pPr marL="12700" marR="5080">
              <a:lnSpc>
                <a:spcPct val="80100"/>
              </a:lnSpc>
              <a:spcBef>
                <a:spcPts val="385"/>
              </a:spcBef>
            </a:pPr>
            <a:r>
              <a:rPr sz="1200" dirty="0">
                <a:solidFill>
                  <a:srgbClr val="7E7E7E"/>
                </a:solidFill>
                <a:latin typeface="Trebuchet MS"/>
                <a:cs typeface="Trebuchet MS"/>
              </a:rPr>
              <a:t>287.067</a:t>
            </a:r>
            <a:r>
              <a:rPr sz="1200" spc="235" dirty="0">
                <a:solidFill>
                  <a:srgbClr val="7E7E7E"/>
                </a:solidFill>
                <a:latin typeface="Trebuchet MS"/>
                <a:cs typeface="Trebuchet MS"/>
              </a:rPr>
              <a:t> </a:t>
            </a:r>
            <a:r>
              <a:rPr sz="1200" dirty="0">
                <a:latin typeface="Palatino Linotype"/>
                <a:cs typeface="Palatino Linotype"/>
              </a:rPr>
              <a:t>9.</a:t>
            </a:r>
            <a:r>
              <a:rPr sz="1200" spc="254" dirty="0">
                <a:latin typeface="Palatino Linotype"/>
                <a:cs typeface="Palatino Linotype"/>
              </a:rPr>
              <a:t> </a:t>
            </a:r>
            <a:r>
              <a:rPr sz="1200" dirty="0">
                <a:latin typeface="Palatino Linotype"/>
                <a:cs typeface="Palatino Linotype"/>
              </a:rPr>
              <a:t>(1)</a:t>
            </a:r>
            <a:r>
              <a:rPr sz="1200" spc="254" dirty="0">
                <a:latin typeface="Palatino Linotype"/>
                <a:cs typeface="Palatino Linotype"/>
              </a:rPr>
              <a:t> </a:t>
            </a:r>
            <a:r>
              <a:rPr sz="1200" dirty="0">
                <a:latin typeface="Palatino Linotype"/>
                <a:cs typeface="Palatino Linotype"/>
              </a:rPr>
              <a:t>(a)</a:t>
            </a:r>
            <a:r>
              <a:rPr sz="1200" spc="245" dirty="0">
                <a:latin typeface="Palatino Linotype"/>
                <a:cs typeface="Palatino Linotype"/>
              </a:rPr>
              <a:t> </a:t>
            </a:r>
            <a:r>
              <a:rPr sz="1200" spc="-10" dirty="0">
                <a:latin typeface="Palatino Linotype"/>
                <a:cs typeface="Palatino Linotype"/>
              </a:rPr>
              <a:t>Posttraumatic</a:t>
            </a:r>
            <a:r>
              <a:rPr sz="1200" spc="-20" dirty="0">
                <a:latin typeface="Palatino Linotype"/>
                <a:cs typeface="Palatino Linotype"/>
              </a:rPr>
              <a:t> </a:t>
            </a:r>
            <a:r>
              <a:rPr sz="1200" dirty="0">
                <a:latin typeface="Palatino Linotype"/>
                <a:cs typeface="Palatino Linotype"/>
              </a:rPr>
              <a:t>stress</a:t>
            </a:r>
            <a:r>
              <a:rPr sz="1200" spc="-20" dirty="0">
                <a:latin typeface="Palatino Linotype"/>
                <a:cs typeface="Palatino Linotype"/>
              </a:rPr>
              <a:t> </a:t>
            </a:r>
            <a:r>
              <a:rPr sz="1200" dirty="0">
                <a:latin typeface="Palatino Linotype"/>
                <a:cs typeface="Palatino Linotype"/>
              </a:rPr>
              <a:t>disorder</a:t>
            </a:r>
            <a:r>
              <a:rPr sz="1200" spc="-10" dirty="0">
                <a:latin typeface="Palatino Linotype"/>
                <a:cs typeface="Palatino Linotype"/>
              </a:rPr>
              <a:t> </a:t>
            </a:r>
            <a:r>
              <a:rPr sz="1200" dirty="0">
                <a:latin typeface="Palatino Linotype"/>
                <a:cs typeface="Palatino Linotype"/>
              </a:rPr>
              <a:t>(PTSD),</a:t>
            </a:r>
            <a:r>
              <a:rPr sz="1200" spc="-15" dirty="0">
                <a:latin typeface="Palatino Linotype"/>
                <a:cs typeface="Palatino Linotype"/>
              </a:rPr>
              <a:t> </a:t>
            </a:r>
            <a:r>
              <a:rPr sz="1200" dirty="0">
                <a:latin typeface="Palatino Linotype"/>
                <a:cs typeface="Palatino Linotype"/>
              </a:rPr>
              <a:t>as</a:t>
            </a:r>
            <a:r>
              <a:rPr sz="1200" spc="-25" dirty="0">
                <a:latin typeface="Palatino Linotype"/>
                <a:cs typeface="Palatino Linotype"/>
              </a:rPr>
              <a:t> </a:t>
            </a:r>
            <a:r>
              <a:rPr sz="1200" dirty="0">
                <a:latin typeface="Palatino Linotype"/>
                <a:cs typeface="Palatino Linotype"/>
              </a:rPr>
              <a:t>described</a:t>
            </a:r>
            <a:r>
              <a:rPr sz="1200" spc="15" dirty="0">
                <a:latin typeface="Palatino Linotype"/>
                <a:cs typeface="Palatino Linotype"/>
              </a:rPr>
              <a:t> </a:t>
            </a:r>
            <a:r>
              <a:rPr sz="1200" dirty="0">
                <a:latin typeface="Palatino Linotype"/>
                <a:cs typeface="Palatino Linotype"/>
              </a:rPr>
              <a:t>in</a:t>
            </a:r>
            <a:r>
              <a:rPr sz="1200" spc="-20" dirty="0">
                <a:latin typeface="Palatino Linotype"/>
                <a:cs typeface="Palatino Linotype"/>
              </a:rPr>
              <a:t> </a:t>
            </a:r>
            <a:r>
              <a:rPr sz="1200" dirty="0">
                <a:latin typeface="Palatino Linotype"/>
                <a:cs typeface="Palatino Linotype"/>
              </a:rPr>
              <a:t>the</a:t>
            </a:r>
            <a:r>
              <a:rPr sz="1200" spc="-25" dirty="0">
                <a:latin typeface="Palatino Linotype"/>
                <a:cs typeface="Palatino Linotype"/>
              </a:rPr>
              <a:t> </a:t>
            </a:r>
            <a:r>
              <a:rPr sz="1200" dirty="0">
                <a:latin typeface="Palatino Linotype"/>
                <a:cs typeface="Palatino Linotype"/>
              </a:rPr>
              <a:t>Diagnostic</a:t>
            </a:r>
            <a:r>
              <a:rPr sz="1200" spc="-10" dirty="0">
                <a:latin typeface="Palatino Linotype"/>
                <a:cs typeface="Palatino Linotype"/>
              </a:rPr>
              <a:t> </a:t>
            </a:r>
            <a:r>
              <a:rPr sz="1200" dirty="0">
                <a:latin typeface="Palatino Linotype"/>
                <a:cs typeface="Palatino Linotype"/>
              </a:rPr>
              <a:t>and</a:t>
            </a:r>
            <a:r>
              <a:rPr sz="1200" spc="-25" dirty="0">
                <a:latin typeface="Palatino Linotype"/>
                <a:cs typeface="Palatino Linotype"/>
              </a:rPr>
              <a:t> </a:t>
            </a:r>
            <a:r>
              <a:rPr sz="1200" dirty="0">
                <a:latin typeface="Palatino Linotype"/>
                <a:cs typeface="Palatino Linotype"/>
              </a:rPr>
              <a:t>Statistical</a:t>
            </a:r>
            <a:r>
              <a:rPr sz="1200" spc="-20" dirty="0">
                <a:latin typeface="Palatino Linotype"/>
                <a:cs typeface="Palatino Linotype"/>
              </a:rPr>
              <a:t> </a:t>
            </a:r>
            <a:r>
              <a:rPr sz="1200" spc="-10" dirty="0">
                <a:latin typeface="Palatino Linotype"/>
                <a:cs typeface="Palatino Linotype"/>
              </a:rPr>
              <a:t>Manual </a:t>
            </a:r>
            <a:r>
              <a:rPr sz="1200" dirty="0">
                <a:latin typeface="Palatino Linotype"/>
                <a:cs typeface="Palatino Linotype"/>
              </a:rPr>
              <a:t>of</a:t>
            </a:r>
            <a:r>
              <a:rPr sz="1200" spc="-60" dirty="0">
                <a:latin typeface="Palatino Linotype"/>
                <a:cs typeface="Palatino Linotype"/>
              </a:rPr>
              <a:t> </a:t>
            </a:r>
            <a:r>
              <a:rPr sz="1200" dirty="0">
                <a:latin typeface="Palatino Linotype"/>
                <a:cs typeface="Palatino Linotype"/>
              </a:rPr>
              <a:t>Mental</a:t>
            </a:r>
            <a:r>
              <a:rPr sz="1200" spc="-35" dirty="0">
                <a:latin typeface="Palatino Linotype"/>
                <a:cs typeface="Palatino Linotype"/>
              </a:rPr>
              <a:t> </a:t>
            </a:r>
            <a:r>
              <a:rPr sz="1200" dirty="0">
                <a:latin typeface="Palatino Linotype"/>
                <a:cs typeface="Palatino Linotype"/>
              </a:rPr>
              <a:t>Health</a:t>
            </a:r>
            <a:r>
              <a:rPr sz="1200" spc="-35" dirty="0">
                <a:latin typeface="Palatino Linotype"/>
                <a:cs typeface="Palatino Linotype"/>
              </a:rPr>
              <a:t> </a:t>
            </a:r>
            <a:r>
              <a:rPr sz="1200" dirty="0">
                <a:latin typeface="Palatino Linotype"/>
                <a:cs typeface="Palatino Linotype"/>
              </a:rPr>
              <a:t>Disorders,</a:t>
            </a:r>
            <a:r>
              <a:rPr sz="1200" spc="-25" dirty="0">
                <a:latin typeface="Palatino Linotype"/>
                <a:cs typeface="Palatino Linotype"/>
              </a:rPr>
              <a:t> </a:t>
            </a:r>
            <a:r>
              <a:rPr sz="1200" dirty="0">
                <a:latin typeface="Palatino Linotype"/>
                <a:cs typeface="Palatino Linotype"/>
              </a:rPr>
              <a:t>Fifth</a:t>
            </a:r>
            <a:r>
              <a:rPr sz="1200" spc="-35" dirty="0">
                <a:latin typeface="Palatino Linotype"/>
                <a:cs typeface="Palatino Linotype"/>
              </a:rPr>
              <a:t> </a:t>
            </a:r>
            <a:r>
              <a:rPr sz="1200" dirty="0">
                <a:latin typeface="Palatino Linotype"/>
                <a:cs typeface="Palatino Linotype"/>
              </a:rPr>
              <a:t>Edition,</a:t>
            </a:r>
            <a:r>
              <a:rPr sz="1200" spc="-15" dirty="0">
                <a:latin typeface="Palatino Linotype"/>
                <a:cs typeface="Palatino Linotype"/>
              </a:rPr>
              <a:t> </a:t>
            </a:r>
            <a:r>
              <a:rPr sz="1200" dirty="0">
                <a:latin typeface="Palatino Linotype"/>
                <a:cs typeface="Palatino Linotype"/>
              </a:rPr>
              <a:t>published by</a:t>
            </a:r>
            <a:r>
              <a:rPr sz="1200" spc="-50" dirty="0">
                <a:latin typeface="Palatino Linotype"/>
                <a:cs typeface="Palatino Linotype"/>
              </a:rPr>
              <a:t> </a:t>
            </a:r>
            <a:r>
              <a:rPr sz="1200" dirty="0">
                <a:latin typeface="Palatino Linotype"/>
                <a:cs typeface="Palatino Linotype"/>
              </a:rPr>
              <a:t>the</a:t>
            </a:r>
            <a:r>
              <a:rPr sz="1200" spc="-75" dirty="0">
                <a:latin typeface="Palatino Linotype"/>
                <a:cs typeface="Palatino Linotype"/>
              </a:rPr>
              <a:t> </a:t>
            </a:r>
            <a:r>
              <a:rPr sz="1200" dirty="0">
                <a:latin typeface="Palatino Linotype"/>
                <a:cs typeface="Palatino Linotype"/>
              </a:rPr>
              <a:t>American</a:t>
            </a:r>
            <a:r>
              <a:rPr sz="1200" spc="-15" dirty="0">
                <a:latin typeface="Palatino Linotype"/>
                <a:cs typeface="Palatino Linotype"/>
              </a:rPr>
              <a:t> </a:t>
            </a:r>
            <a:r>
              <a:rPr sz="1200" spc="-10" dirty="0">
                <a:latin typeface="Palatino Linotype"/>
                <a:cs typeface="Palatino Linotype"/>
              </a:rPr>
              <a:t>Psychiatric</a:t>
            </a:r>
            <a:r>
              <a:rPr sz="1200" spc="-40" dirty="0">
                <a:latin typeface="Palatino Linotype"/>
                <a:cs typeface="Palatino Linotype"/>
              </a:rPr>
              <a:t> </a:t>
            </a:r>
            <a:r>
              <a:rPr sz="1200" dirty="0">
                <a:latin typeface="Palatino Linotype"/>
                <a:cs typeface="Palatino Linotype"/>
              </a:rPr>
              <a:t>Association,</a:t>
            </a:r>
            <a:r>
              <a:rPr sz="1200" spc="-10" dirty="0">
                <a:latin typeface="Palatino Linotype"/>
                <a:cs typeface="Palatino Linotype"/>
              </a:rPr>
              <a:t> </a:t>
            </a:r>
            <a:r>
              <a:rPr sz="1200" dirty="0">
                <a:latin typeface="Palatino Linotype"/>
                <a:cs typeface="Palatino Linotype"/>
              </a:rPr>
              <a:t>(DSM-5)</a:t>
            </a:r>
            <a:r>
              <a:rPr sz="1200" spc="-35" dirty="0">
                <a:latin typeface="Palatino Linotype"/>
                <a:cs typeface="Palatino Linotype"/>
              </a:rPr>
              <a:t> </a:t>
            </a:r>
            <a:r>
              <a:rPr sz="1200" spc="-25" dirty="0">
                <a:latin typeface="Palatino Linotype"/>
                <a:cs typeface="Palatino Linotype"/>
              </a:rPr>
              <a:t>is </a:t>
            </a:r>
            <a:r>
              <a:rPr sz="1200" dirty="0">
                <a:latin typeface="Palatino Linotype"/>
                <a:cs typeface="Palatino Linotype"/>
              </a:rPr>
              <a:t>recognized</a:t>
            </a:r>
            <a:r>
              <a:rPr sz="1200" spc="-30" dirty="0">
                <a:latin typeface="Palatino Linotype"/>
                <a:cs typeface="Palatino Linotype"/>
              </a:rPr>
              <a:t> </a:t>
            </a:r>
            <a:r>
              <a:rPr sz="1200" dirty="0">
                <a:latin typeface="Palatino Linotype"/>
                <a:cs typeface="Palatino Linotype"/>
              </a:rPr>
              <a:t>as</a:t>
            </a:r>
            <a:r>
              <a:rPr sz="1200" spc="-45" dirty="0">
                <a:latin typeface="Palatino Linotype"/>
                <a:cs typeface="Palatino Linotype"/>
              </a:rPr>
              <a:t> </a:t>
            </a:r>
            <a:r>
              <a:rPr sz="1200" dirty="0">
                <a:latin typeface="Palatino Linotype"/>
                <a:cs typeface="Palatino Linotype"/>
              </a:rPr>
              <a:t>a</a:t>
            </a:r>
            <a:r>
              <a:rPr sz="1200" spc="-30" dirty="0">
                <a:latin typeface="Palatino Linotype"/>
                <a:cs typeface="Palatino Linotype"/>
              </a:rPr>
              <a:t> </a:t>
            </a:r>
            <a:r>
              <a:rPr sz="1200" dirty="0">
                <a:latin typeface="Palatino Linotype"/>
                <a:cs typeface="Palatino Linotype"/>
              </a:rPr>
              <a:t>compensable</a:t>
            </a:r>
            <a:r>
              <a:rPr sz="1200" spc="-15" dirty="0">
                <a:latin typeface="Palatino Linotype"/>
                <a:cs typeface="Palatino Linotype"/>
              </a:rPr>
              <a:t> </a:t>
            </a:r>
            <a:r>
              <a:rPr sz="1200" dirty="0">
                <a:latin typeface="Palatino Linotype"/>
                <a:cs typeface="Palatino Linotype"/>
              </a:rPr>
              <a:t>occupational</a:t>
            </a:r>
            <a:r>
              <a:rPr sz="1200" spc="-20" dirty="0">
                <a:latin typeface="Palatino Linotype"/>
                <a:cs typeface="Palatino Linotype"/>
              </a:rPr>
              <a:t> </a:t>
            </a:r>
            <a:r>
              <a:rPr sz="1200" dirty="0">
                <a:latin typeface="Palatino Linotype"/>
                <a:cs typeface="Palatino Linotype"/>
              </a:rPr>
              <a:t>disease</a:t>
            </a:r>
            <a:r>
              <a:rPr sz="1200" spc="-10" dirty="0">
                <a:latin typeface="Palatino Linotype"/>
                <a:cs typeface="Palatino Linotype"/>
              </a:rPr>
              <a:t> </a:t>
            </a:r>
            <a:r>
              <a:rPr sz="1200" dirty="0">
                <a:latin typeface="Palatino Linotype"/>
                <a:cs typeface="Palatino Linotype"/>
              </a:rPr>
              <a:t>for</a:t>
            </a:r>
            <a:r>
              <a:rPr sz="1200" spc="-35" dirty="0">
                <a:latin typeface="Palatino Linotype"/>
                <a:cs typeface="Palatino Linotype"/>
              </a:rPr>
              <a:t> </a:t>
            </a:r>
            <a:r>
              <a:rPr sz="1200" dirty="0">
                <a:latin typeface="Palatino Linotype"/>
                <a:cs typeface="Palatino Linotype"/>
              </a:rPr>
              <a:t>purposes</a:t>
            </a:r>
            <a:r>
              <a:rPr sz="1200" spc="-35" dirty="0">
                <a:latin typeface="Palatino Linotype"/>
                <a:cs typeface="Palatino Linotype"/>
              </a:rPr>
              <a:t> </a:t>
            </a:r>
            <a:r>
              <a:rPr sz="1200" dirty="0">
                <a:latin typeface="Palatino Linotype"/>
                <a:cs typeface="Palatino Linotype"/>
              </a:rPr>
              <a:t>of</a:t>
            </a:r>
            <a:r>
              <a:rPr sz="1200" spc="-35" dirty="0">
                <a:latin typeface="Palatino Linotype"/>
                <a:cs typeface="Palatino Linotype"/>
              </a:rPr>
              <a:t> </a:t>
            </a:r>
            <a:r>
              <a:rPr sz="1200" dirty="0">
                <a:latin typeface="Palatino Linotype"/>
                <a:cs typeface="Palatino Linotype"/>
              </a:rPr>
              <a:t>this</a:t>
            </a:r>
            <a:r>
              <a:rPr sz="1200" spc="-30" dirty="0">
                <a:latin typeface="Palatino Linotype"/>
                <a:cs typeface="Palatino Linotype"/>
              </a:rPr>
              <a:t> </a:t>
            </a:r>
            <a:r>
              <a:rPr sz="1200" dirty="0">
                <a:latin typeface="Palatino Linotype"/>
                <a:cs typeface="Palatino Linotype"/>
              </a:rPr>
              <a:t>chapter</a:t>
            </a:r>
            <a:r>
              <a:rPr sz="1200" spc="-25" dirty="0">
                <a:latin typeface="Palatino Linotype"/>
                <a:cs typeface="Palatino Linotype"/>
              </a:rPr>
              <a:t> </a:t>
            </a:r>
            <a:r>
              <a:rPr sz="1200" dirty="0">
                <a:latin typeface="Palatino Linotype"/>
                <a:cs typeface="Palatino Linotype"/>
              </a:rPr>
              <a:t>when</a:t>
            </a:r>
            <a:r>
              <a:rPr sz="1200" spc="-30" dirty="0">
                <a:latin typeface="Palatino Linotype"/>
                <a:cs typeface="Palatino Linotype"/>
              </a:rPr>
              <a:t> </a:t>
            </a:r>
            <a:r>
              <a:rPr sz="1200" dirty="0">
                <a:latin typeface="Palatino Linotype"/>
                <a:cs typeface="Palatino Linotype"/>
              </a:rPr>
              <a:t>diagnosed</a:t>
            </a:r>
            <a:r>
              <a:rPr sz="1200" spc="-30" dirty="0">
                <a:latin typeface="Palatino Linotype"/>
                <a:cs typeface="Palatino Linotype"/>
              </a:rPr>
              <a:t> </a:t>
            </a:r>
            <a:r>
              <a:rPr sz="1200" dirty="0">
                <a:latin typeface="Palatino Linotype"/>
                <a:cs typeface="Palatino Linotype"/>
              </a:rPr>
              <a:t>in</a:t>
            </a:r>
            <a:r>
              <a:rPr sz="1200" spc="-20" dirty="0">
                <a:latin typeface="Palatino Linotype"/>
                <a:cs typeface="Palatino Linotype"/>
              </a:rPr>
              <a:t> </a:t>
            </a:r>
            <a:r>
              <a:rPr sz="1200" dirty="0">
                <a:latin typeface="Palatino Linotype"/>
                <a:cs typeface="Palatino Linotype"/>
              </a:rPr>
              <a:t>a</a:t>
            </a:r>
            <a:r>
              <a:rPr sz="1200" spc="-30" dirty="0">
                <a:latin typeface="Palatino Linotype"/>
                <a:cs typeface="Palatino Linotype"/>
              </a:rPr>
              <a:t> </a:t>
            </a:r>
            <a:r>
              <a:rPr sz="1200" spc="-10" dirty="0">
                <a:latin typeface="Palatino Linotype"/>
                <a:cs typeface="Palatino Linotype"/>
              </a:rPr>
              <a:t>first responder,</a:t>
            </a:r>
            <a:r>
              <a:rPr sz="1200" spc="-25" dirty="0">
                <a:latin typeface="Palatino Linotype"/>
                <a:cs typeface="Palatino Linotype"/>
              </a:rPr>
              <a:t> </a:t>
            </a:r>
            <a:r>
              <a:rPr sz="1200" dirty="0">
                <a:latin typeface="Palatino Linotype"/>
                <a:cs typeface="Palatino Linotype"/>
              </a:rPr>
              <a:t>as</a:t>
            </a:r>
            <a:r>
              <a:rPr sz="1200" spc="-20" dirty="0">
                <a:latin typeface="Palatino Linotype"/>
                <a:cs typeface="Palatino Linotype"/>
              </a:rPr>
              <a:t> </a:t>
            </a:r>
            <a:r>
              <a:rPr sz="1200" dirty="0">
                <a:latin typeface="Palatino Linotype"/>
                <a:cs typeface="Palatino Linotype"/>
              </a:rPr>
              <a:t>that</a:t>
            </a:r>
            <a:r>
              <a:rPr sz="1200" spc="-35" dirty="0">
                <a:latin typeface="Palatino Linotype"/>
                <a:cs typeface="Palatino Linotype"/>
              </a:rPr>
              <a:t> </a:t>
            </a:r>
            <a:r>
              <a:rPr sz="1200" dirty="0">
                <a:latin typeface="Palatino Linotype"/>
                <a:cs typeface="Palatino Linotype"/>
              </a:rPr>
              <a:t>term</a:t>
            </a:r>
            <a:r>
              <a:rPr sz="1200" spc="-45" dirty="0">
                <a:latin typeface="Palatino Linotype"/>
                <a:cs typeface="Palatino Linotype"/>
              </a:rPr>
              <a:t> </a:t>
            </a:r>
            <a:r>
              <a:rPr sz="1200" dirty="0">
                <a:latin typeface="Palatino Linotype"/>
                <a:cs typeface="Palatino Linotype"/>
              </a:rPr>
              <a:t>is</a:t>
            </a:r>
            <a:r>
              <a:rPr sz="1200" spc="-10" dirty="0">
                <a:latin typeface="Palatino Linotype"/>
                <a:cs typeface="Palatino Linotype"/>
              </a:rPr>
              <a:t> </a:t>
            </a:r>
            <a:r>
              <a:rPr sz="1200" dirty="0">
                <a:latin typeface="Palatino Linotype"/>
                <a:cs typeface="Palatino Linotype"/>
              </a:rPr>
              <a:t>defined</a:t>
            </a:r>
            <a:r>
              <a:rPr sz="1200" spc="5" dirty="0">
                <a:latin typeface="Palatino Linotype"/>
                <a:cs typeface="Palatino Linotype"/>
              </a:rPr>
              <a:t> </a:t>
            </a:r>
            <a:r>
              <a:rPr sz="1200" dirty="0">
                <a:latin typeface="Palatino Linotype"/>
                <a:cs typeface="Palatino Linotype"/>
              </a:rPr>
              <a:t>under</a:t>
            </a:r>
            <a:r>
              <a:rPr sz="1200" spc="-25" dirty="0">
                <a:latin typeface="Palatino Linotype"/>
                <a:cs typeface="Palatino Linotype"/>
              </a:rPr>
              <a:t> </a:t>
            </a:r>
            <a:r>
              <a:rPr sz="1200" dirty="0">
                <a:latin typeface="Palatino Linotype"/>
                <a:cs typeface="Palatino Linotype"/>
              </a:rPr>
              <a:t>section</a:t>
            </a:r>
            <a:r>
              <a:rPr sz="1200" spc="10" dirty="0">
                <a:latin typeface="Palatino Linotype"/>
                <a:cs typeface="Palatino Linotype"/>
              </a:rPr>
              <a:t> </a:t>
            </a:r>
            <a:r>
              <a:rPr sz="1200" u="sng" spc="-10" dirty="0">
                <a:solidFill>
                  <a:srgbClr val="99C93B"/>
                </a:solidFill>
                <a:uFill>
                  <a:solidFill>
                    <a:srgbClr val="99C93B"/>
                  </a:solidFill>
                </a:uFill>
                <a:latin typeface="Palatino Linotype"/>
                <a:cs typeface="Palatino Linotype"/>
                <a:hlinkClick r:id="rId2"/>
              </a:rPr>
              <a:t>67.145</a:t>
            </a:r>
            <a:r>
              <a:rPr sz="1200" spc="-10" dirty="0">
                <a:latin typeface="Palatino Linotype"/>
                <a:cs typeface="Palatino Linotype"/>
              </a:rPr>
              <a:t>.</a:t>
            </a:r>
            <a:endParaRPr sz="1200" dirty="0">
              <a:latin typeface="Palatino Linotype"/>
              <a:cs typeface="Palatino Linotype"/>
            </a:endParaRPr>
          </a:p>
        </p:txBody>
      </p:sp>
      <p:sp>
        <p:nvSpPr>
          <p:cNvPr id="11" name="object 11"/>
          <p:cNvSpPr txBox="1"/>
          <p:nvPr/>
        </p:nvSpPr>
        <p:spPr>
          <a:xfrm>
            <a:off x="1776476" y="1518665"/>
            <a:ext cx="394652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Palatino Linotype"/>
                <a:cs typeface="Palatino Linotype"/>
              </a:rPr>
              <a:t>(b)</a:t>
            </a:r>
            <a:r>
              <a:rPr sz="1200" spc="245" dirty="0">
                <a:latin typeface="Palatino Linotype"/>
                <a:cs typeface="Palatino Linotype"/>
              </a:rPr>
              <a:t> </a:t>
            </a:r>
            <a:r>
              <a:rPr sz="1200" dirty="0">
                <a:latin typeface="Palatino Linotype"/>
                <a:cs typeface="Palatino Linotype"/>
              </a:rPr>
              <a:t>Benefits</a:t>
            </a:r>
            <a:r>
              <a:rPr sz="1200" spc="-15" dirty="0">
                <a:latin typeface="Palatino Linotype"/>
                <a:cs typeface="Palatino Linotype"/>
              </a:rPr>
              <a:t> </a:t>
            </a:r>
            <a:r>
              <a:rPr sz="1200" dirty="0">
                <a:latin typeface="Palatino Linotype"/>
                <a:cs typeface="Palatino Linotype"/>
              </a:rPr>
              <a:t>payable</a:t>
            </a:r>
            <a:r>
              <a:rPr sz="1200" spc="-30" dirty="0">
                <a:latin typeface="Palatino Linotype"/>
                <a:cs typeface="Palatino Linotype"/>
              </a:rPr>
              <a:t> </a:t>
            </a:r>
            <a:r>
              <a:rPr sz="1200" dirty="0">
                <a:latin typeface="Palatino Linotype"/>
                <a:cs typeface="Palatino Linotype"/>
              </a:rPr>
              <a:t>to</a:t>
            </a:r>
            <a:r>
              <a:rPr sz="1200" spc="-35" dirty="0">
                <a:latin typeface="Palatino Linotype"/>
                <a:cs typeface="Palatino Linotype"/>
              </a:rPr>
              <a:t> </a:t>
            </a:r>
            <a:r>
              <a:rPr sz="1200" dirty="0">
                <a:latin typeface="Palatino Linotype"/>
                <a:cs typeface="Palatino Linotype"/>
              </a:rPr>
              <a:t>a</a:t>
            </a:r>
            <a:r>
              <a:rPr sz="1200" spc="-30" dirty="0">
                <a:latin typeface="Palatino Linotype"/>
                <a:cs typeface="Palatino Linotype"/>
              </a:rPr>
              <a:t> </a:t>
            </a:r>
            <a:r>
              <a:rPr sz="1200" dirty="0">
                <a:latin typeface="Palatino Linotype"/>
                <a:cs typeface="Palatino Linotype"/>
              </a:rPr>
              <a:t>first</a:t>
            </a:r>
            <a:r>
              <a:rPr sz="1200" spc="-20" dirty="0">
                <a:latin typeface="Palatino Linotype"/>
                <a:cs typeface="Palatino Linotype"/>
              </a:rPr>
              <a:t> </a:t>
            </a:r>
            <a:r>
              <a:rPr sz="1200" dirty="0">
                <a:latin typeface="Palatino Linotype"/>
                <a:cs typeface="Palatino Linotype"/>
              </a:rPr>
              <a:t>responder</a:t>
            </a:r>
            <a:r>
              <a:rPr sz="1200" spc="-20" dirty="0">
                <a:latin typeface="Palatino Linotype"/>
                <a:cs typeface="Palatino Linotype"/>
              </a:rPr>
              <a:t> </a:t>
            </a:r>
            <a:r>
              <a:rPr sz="1200" dirty="0">
                <a:latin typeface="Palatino Linotype"/>
                <a:cs typeface="Palatino Linotype"/>
              </a:rPr>
              <a:t>under</a:t>
            </a:r>
            <a:r>
              <a:rPr sz="1200" spc="-15" dirty="0">
                <a:latin typeface="Palatino Linotype"/>
                <a:cs typeface="Palatino Linotype"/>
              </a:rPr>
              <a:t> </a:t>
            </a:r>
            <a:r>
              <a:rPr sz="1200" dirty="0">
                <a:latin typeface="Palatino Linotype"/>
                <a:cs typeface="Palatino Linotype"/>
              </a:rPr>
              <a:t>this</a:t>
            </a:r>
            <a:r>
              <a:rPr sz="1200" spc="-25" dirty="0">
                <a:latin typeface="Palatino Linotype"/>
                <a:cs typeface="Palatino Linotype"/>
              </a:rPr>
              <a:t> </a:t>
            </a:r>
            <a:r>
              <a:rPr sz="1200" spc="-10" dirty="0">
                <a:latin typeface="Palatino Linotype"/>
                <a:cs typeface="Palatino Linotype"/>
              </a:rPr>
              <a:t>section</a:t>
            </a:r>
            <a:endParaRPr sz="1200" dirty="0">
              <a:latin typeface="Palatino Linotype"/>
              <a:cs typeface="Palatino Linotype"/>
            </a:endParaRPr>
          </a:p>
        </p:txBody>
      </p:sp>
      <p:sp>
        <p:nvSpPr>
          <p:cNvPr id="12" name="object 12"/>
          <p:cNvSpPr txBox="1"/>
          <p:nvPr/>
        </p:nvSpPr>
        <p:spPr>
          <a:xfrm>
            <a:off x="5751448" y="1518666"/>
            <a:ext cx="2303145" cy="205740"/>
          </a:xfrm>
          <a:prstGeom prst="rect">
            <a:avLst/>
          </a:prstGeom>
          <a:solidFill>
            <a:srgbClr val="FFFF00"/>
          </a:solidFill>
        </p:spPr>
        <p:txBody>
          <a:bodyPr vert="horz" wrap="square" lIns="0" tIns="12700" rIns="0" bIns="0" rtlCol="0">
            <a:spAutoFit/>
          </a:bodyPr>
          <a:lstStyle/>
          <a:p>
            <a:pPr marL="635">
              <a:lnSpc>
                <a:spcPct val="100000"/>
              </a:lnSpc>
              <a:spcBef>
                <a:spcPts val="100"/>
              </a:spcBef>
            </a:pPr>
            <a:r>
              <a:rPr sz="1200" dirty="0">
                <a:latin typeface="Palatino Linotype"/>
                <a:cs typeface="Palatino Linotype"/>
              </a:rPr>
              <a:t>shall</a:t>
            </a:r>
            <a:r>
              <a:rPr sz="1200" spc="-20" dirty="0">
                <a:latin typeface="Palatino Linotype"/>
                <a:cs typeface="Palatino Linotype"/>
              </a:rPr>
              <a:t> </a:t>
            </a:r>
            <a:r>
              <a:rPr sz="1200" dirty="0">
                <a:latin typeface="Palatino Linotype"/>
                <a:cs typeface="Palatino Linotype"/>
              </a:rPr>
              <a:t>not</a:t>
            </a:r>
            <a:r>
              <a:rPr sz="1200" spc="-40" dirty="0">
                <a:latin typeface="Palatino Linotype"/>
                <a:cs typeface="Palatino Linotype"/>
              </a:rPr>
              <a:t> </a:t>
            </a:r>
            <a:r>
              <a:rPr sz="1200" dirty="0">
                <a:latin typeface="Palatino Linotype"/>
                <a:cs typeface="Palatino Linotype"/>
              </a:rPr>
              <a:t>require</a:t>
            </a:r>
            <a:r>
              <a:rPr sz="1200" spc="-35" dirty="0">
                <a:latin typeface="Palatino Linotype"/>
                <a:cs typeface="Palatino Linotype"/>
              </a:rPr>
              <a:t> </a:t>
            </a:r>
            <a:r>
              <a:rPr sz="1200" dirty="0">
                <a:latin typeface="Palatino Linotype"/>
                <a:cs typeface="Palatino Linotype"/>
              </a:rPr>
              <a:t>a</a:t>
            </a:r>
            <a:r>
              <a:rPr sz="1200" spc="-35" dirty="0">
                <a:latin typeface="Palatino Linotype"/>
                <a:cs typeface="Palatino Linotype"/>
              </a:rPr>
              <a:t> </a:t>
            </a:r>
            <a:r>
              <a:rPr sz="1200" dirty="0">
                <a:latin typeface="Palatino Linotype"/>
                <a:cs typeface="Palatino Linotype"/>
              </a:rPr>
              <a:t>physical</a:t>
            </a:r>
            <a:r>
              <a:rPr sz="1200" spc="-5" dirty="0">
                <a:latin typeface="Palatino Linotype"/>
                <a:cs typeface="Palatino Linotype"/>
              </a:rPr>
              <a:t> </a:t>
            </a:r>
            <a:r>
              <a:rPr sz="1200" spc="-10" dirty="0">
                <a:latin typeface="Palatino Linotype"/>
                <a:cs typeface="Palatino Linotype"/>
              </a:rPr>
              <a:t>injury</a:t>
            </a:r>
            <a:endParaRPr sz="1200" dirty="0">
              <a:latin typeface="Palatino Linotype"/>
              <a:cs typeface="Palatino Linotype"/>
            </a:endParaRPr>
          </a:p>
        </p:txBody>
      </p:sp>
      <p:sp>
        <p:nvSpPr>
          <p:cNvPr id="13" name="object 13"/>
          <p:cNvSpPr txBox="1"/>
          <p:nvPr/>
        </p:nvSpPr>
        <p:spPr>
          <a:xfrm>
            <a:off x="8042529" y="1518665"/>
            <a:ext cx="71183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Palatino Linotype"/>
                <a:cs typeface="Palatino Linotype"/>
              </a:rPr>
              <a:t>to</a:t>
            </a:r>
            <a:r>
              <a:rPr sz="1200" spc="-40" dirty="0">
                <a:latin typeface="Palatino Linotype"/>
                <a:cs typeface="Palatino Linotype"/>
              </a:rPr>
              <a:t> </a:t>
            </a:r>
            <a:r>
              <a:rPr sz="1200" dirty="0">
                <a:latin typeface="Palatino Linotype"/>
                <a:cs typeface="Palatino Linotype"/>
              </a:rPr>
              <a:t>the </a:t>
            </a:r>
            <a:r>
              <a:rPr sz="1200" spc="-10" dirty="0">
                <a:latin typeface="Palatino Linotype"/>
                <a:cs typeface="Palatino Linotype"/>
              </a:rPr>
              <a:t>first</a:t>
            </a:r>
            <a:endParaRPr sz="1200" dirty="0">
              <a:latin typeface="Palatino Linotype"/>
              <a:cs typeface="Palatino Linotype"/>
            </a:endParaRPr>
          </a:p>
        </p:txBody>
      </p:sp>
      <p:sp>
        <p:nvSpPr>
          <p:cNvPr id="14" name="object 14"/>
          <p:cNvSpPr txBox="1"/>
          <p:nvPr/>
        </p:nvSpPr>
        <p:spPr>
          <a:xfrm>
            <a:off x="1585975" y="1573530"/>
            <a:ext cx="7602220" cy="574040"/>
          </a:xfrm>
          <a:prstGeom prst="rect">
            <a:avLst/>
          </a:prstGeom>
        </p:spPr>
        <p:txBody>
          <a:bodyPr vert="horz" wrap="square" lIns="0" tIns="104139" rIns="0" bIns="0" rtlCol="0">
            <a:spAutoFit/>
          </a:bodyPr>
          <a:lstStyle/>
          <a:p>
            <a:pPr marL="12700">
              <a:lnSpc>
                <a:spcPct val="100000"/>
              </a:lnSpc>
              <a:spcBef>
                <a:spcPts val="819"/>
              </a:spcBef>
            </a:pPr>
            <a:r>
              <a:rPr sz="1200" spc="-10" dirty="0">
                <a:latin typeface="Palatino Linotype"/>
                <a:cs typeface="Palatino Linotype"/>
              </a:rPr>
              <a:t>responder,</a:t>
            </a:r>
            <a:r>
              <a:rPr sz="1200" spc="-30" dirty="0">
                <a:latin typeface="Palatino Linotype"/>
                <a:cs typeface="Palatino Linotype"/>
              </a:rPr>
              <a:t> </a:t>
            </a:r>
            <a:r>
              <a:rPr sz="1200" dirty="0">
                <a:latin typeface="Palatino Linotype"/>
                <a:cs typeface="Palatino Linotype"/>
              </a:rPr>
              <a:t>and</a:t>
            </a:r>
            <a:r>
              <a:rPr sz="1200" spc="-10" dirty="0">
                <a:latin typeface="Palatino Linotype"/>
                <a:cs typeface="Palatino Linotype"/>
              </a:rPr>
              <a:t> </a:t>
            </a:r>
            <a:r>
              <a:rPr sz="1200" dirty="0">
                <a:latin typeface="Palatino Linotype"/>
                <a:cs typeface="Palatino Linotype"/>
              </a:rPr>
              <a:t>are</a:t>
            </a:r>
            <a:r>
              <a:rPr sz="1200" spc="-30" dirty="0">
                <a:latin typeface="Palatino Linotype"/>
                <a:cs typeface="Palatino Linotype"/>
              </a:rPr>
              <a:t> </a:t>
            </a:r>
            <a:r>
              <a:rPr sz="1200" dirty="0">
                <a:latin typeface="Palatino Linotype"/>
                <a:cs typeface="Palatino Linotype"/>
              </a:rPr>
              <a:t>not</a:t>
            </a:r>
            <a:r>
              <a:rPr sz="1200" spc="-25" dirty="0">
                <a:latin typeface="Palatino Linotype"/>
                <a:cs typeface="Palatino Linotype"/>
              </a:rPr>
              <a:t> </a:t>
            </a:r>
            <a:r>
              <a:rPr sz="1200" dirty="0">
                <a:latin typeface="Palatino Linotype"/>
                <a:cs typeface="Palatino Linotype"/>
              </a:rPr>
              <a:t>subject</a:t>
            </a:r>
            <a:r>
              <a:rPr sz="1200" spc="-10" dirty="0">
                <a:latin typeface="Palatino Linotype"/>
                <a:cs typeface="Palatino Linotype"/>
              </a:rPr>
              <a:t> </a:t>
            </a:r>
            <a:r>
              <a:rPr sz="1200" dirty="0">
                <a:latin typeface="Palatino Linotype"/>
                <a:cs typeface="Palatino Linotype"/>
              </a:rPr>
              <a:t>to</a:t>
            </a:r>
            <a:r>
              <a:rPr sz="1200" spc="-35" dirty="0">
                <a:latin typeface="Palatino Linotype"/>
                <a:cs typeface="Palatino Linotype"/>
              </a:rPr>
              <a:t> </a:t>
            </a:r>
            <a:r>
              <a:rPr sz="1200" dirty="0">
                <a:latin typeface="Palatino Linotype"/>
                <a:cs typeface="Palatino Linotype"/>
              </a:rPr>
              <a:t>any</a:t>
            </a:r>
            <a:r>
              <a:rPr sz="1200" spc="-10" dirty="0">
                <a:latin typeface="Palatino Linotype"/>
                <a:cs typeface="Palatino Linotype"/>
              </a:rPr>
              <a:t> </a:t>
            </a:r>
            <a:r>
              <a:rPr sz="1200" dirty="0">
                <a:latin typeface="Palatino Linotype"/>
                <a:cs typeface="Palatino Linotype"/>
              </a:rPr>
              <a:t>preexisting </a:t>
            </a:r>
            <a:r>
              <a:rPr sz="1200" spc="-10" dirty="0">
                <a:latin typeface="Palatino Linotype"/>
                <a:cs typeface="Palatino Linotype"/>
              </a:rPr>
              <a:t>PTSD.</a:t>
            </a:r>
            <a:endParaRPr sz="1200" dirty="0">
              <a:latin typeface="Palatino Linotype"/>
              <a:cs typeface="Palatino Linotype"/>
            </a:endParaRPr>
          </a:p>
          <a:p>
            <a:pPr marL="203200">
              <a:lnSpc>
                <a:spcPct val="100000"/>
              </a:lnSpc>
              <a:spcBef>
                <a:spcPts val="720"/>
              </a:spcBef>
            </a:pPr>
            <a:r>
              <a:rPr sz="1200" dirty="0">
                <a:latin typeface="Palatino Linotype"/>
                <a:cs typeface="Palatino Linotype"/>
              </a:rPr>
              <a:t>(c)</a:t>
            </a:r>
            <a:r>
              <a:rPr sz="1200" spc="235" dirty="0">
                <a:latin typeface="Palatino Linotype"/>
                <a:cs typeface="Palatino Linotype"/>
              </a:rPr>
              <a:t> </a:t>
            </a:r>
            <a:r>
              <a:rPr sz="1200" dirty="0">
                <a:latin typeface="Palatino Linotype"/>
                <a:cs typeface="Palatino Linotype"/>
              </a:rPr>
              <a:t>Benefits</a:t>
            </a:r>
            <a:r>
              <a:rPr sz="1200" spc="-5" dirty="0">
                <a:latin typeface="Palatino Linotype"/>
                <a:cs typeface="Palatino Linotype"/>
              </a:rPr>
              <a:t> </a:t>
            </a:r>
            <a:r>
              <a:rPr sz="1200" dirty="0">
                <a:latin typeface="Palatino Linotype"/>
                <a:cs typeface="Palatino Linotype"/>
              </a:rPr>
              <a:t>payable</a:t>
            </a:r>
            <a:r>
              <a:rPr sz="1200" spc="-30" dirty="0">
                <a:latin typeface="Palatino Linotype"/>
                <a:cs typeface="Palatino Linotype"/>
              </a:rPr>
              <a:t> </a:t>
            </a:r>
            <a:r>
              <a:rPr sz="1200" dirty="0">
                <a:latin typeface="Palatino Linotype"/>
                <a:cs typeface="Palatino Linotype"/>
              </a:rPr>
              <a:t>to</a:t>
            </a:r>
            <a:r>
              <a:rPr sz="1200" spc="-55" dirty="0">
                <a:latin typeface="Palatino Linotype"/>
                <a:cs typeface="Palatino Linotype"/>
              </a:rPr>
              <a:t> </a:t>
            </a:r>
            <a:r>
              <a:rPr sz="1200" dirty="0">
                <a:latin typeface="Palatino Linotype"/>
                <a:cs typeface="Palatino Linotype"/>
              </a:rPr>
              <a:t>a</a:t>
            </a:r>
            <a:r>
              <a:rPr sz="1200" spc="-30" dirty="0">
                <a:latin typeface="Palatino Linotype"/>
                <a:cs typeface="Palatino Linotype"/>
              </a:rPr>
              <a:t> </a:t>
            </a:r>
            <a:r>
              <a:rPr sz="1200" dirty="0">
                <a:latin typeface="Palatino Linotype"/>
                <a:cs typeface="Palatino Linotype"/>
              </a:rPr>
              <a:t>first</a:t>
            </a:r>
            <a:r>
              <a:rPr sz="1200" spc="-25" dirty="0">
                <a:latin typeface="Palatino Linotype"/>
                <a:cs typeface="Palatino Linotype"/>
              </a:rPr>
              <a:t> </a:t>
            </a:r>
            <a:r>
              <a:rPr sz="1200" dirty="0">
                <a:latin typeface="Palatino Linotype"/>
                <a:cs typeface="Palatino Linotype"/>
              </a:rPr>
              <a:t>responder</a:t>
            </a:r>
            <a:r>
              <a:rPr sz="1200" spc="-30" dirty="0">
                <a:latin typeface="Palatino Linotype"/>
                <a:cs typeface="Palatino Linotype"/>
              </a:rPr>
              <a:t> </a:t>
            </a:r>
            <a:r>
              <a:rPr sz="1200" dirty="0">
                <a:latin typeface="Palatino Linotype"/>
                <a:cs typeface="Palatino Linotype"/>
              </a:rPr>
              <a:t>under</a:t>
            </a:r>
            <a:r>
              <a:rPr sz="1200" spc="-15" dirty="0">
                <a:latin typeface="Palatino Linotype"/>
                <a:cs typeface="Palatino Linotype"/>
              </a:rPr>
              <a:t> </a:t>
            </a:r>
            <a:r>
              <a:rPr sz="1200" dirty="0">
                <a:latin typeface="Palatino Linotype"/>
                <a:cs typeface="Palatino Linotype"/>
              </a:rPr>
              <a:t>this</a:t>
            </a:r>
            <a:r>
              <a:rPr sz="1200" spc="-20" dirty="0">
                <a:latin typeface="Palatino Linotype"/>
                <a:cs typeface="Palatino Linotype"/>
              </a:rPr>
              <a:t> </a:t>
            </a:r>
            <a:r>
              <a:rPr sz="1200" dirty="0">
                <a:latin typeface="Palatino Linotype"/>
                <a:cs typeface="Palatino Linotype"/>
              </a:rPr>
              <a:t>section</a:t>
            </a:r>
            <a:r>
              <a:rPr sz="1200" spc="-30" dirty="0">
                <a:latin typeface="Palatino Linotype"/>
                <a:cs typeface="Palatino Linotype"/>
              </a:rPr>
              <a:t> </a:t>
            </a:r>
            <a:r>
              <a:rPr sz="1200" dirty="0">
                <a:latin typeface="Palatino Linotype"/>
                <a:cs typeface="Palatino Linotype"/>
              </a:rPr>
              <a:t>are</a:t>
            </a:r>
            <a:r>
              <a:rPr sz="1200" spc="-30" dirty="0">
                <a:latin typeface="Palatino Linotype"/>
                <a:cs typeface="Palatino Linotype"/>
              </a:rPr>
              <a:t> </a:t>
            </a:r>
            <a:r>
              <a:rPr sz="1200" dirty="0">
                <a:latin typeface="Palatino Linotype"/>
                <a:cs typeface="Palatino Linotype"/>
              </a:rPr>
              <a:t>compensable</a:t>
            </a:r>
            <a:r>
              <a:rPr sz="1200" spc="-15" dirty="0">
                <a:latin typeface="Palatino Linotype"/>
                <a:cs typeface="Palatino Linotype"/>
              </a:rPr>
              <a:t> </a:t>
            </a:r>
            <a:r>
              <a:rPr sz="1200" dirty="0">
                <a:latin typeface="Palatino Linotype"/>
                <a:cs typeface="Palatino Linotype"/>
              </a:rPr>
              <a:t>only</a:t>
            </a:r>
            <a:r>
              <a:rPr sz="1200" spc="-40" dirty="0">
                <a:latin typeface="Palatino Linotype"/>
                <a:cs typeface="Palatino Linotype"/>
              </a:rPr>
              <a:t> </a:t>
            </a:r>
            <a:r>
              <a:rPr sz="1200" dirty="0">
                <a:latin typeface="Palatino Linotype"/>
                <a:cs typeface="Palatino Linotype"/>
              </a:rPr>
              <a:t>if</a:t>
            </a:r>
            <a:r>
              <a:rPr sz="1200" spc="-30" dirty="0">
                <a:latin typeface="Palatino Linotype"/>
                <a:cs typeface="Palatino Linotype"/>
              </a:rPr>
              <a:t> </a:t>
            </a:r>
            <a:r>
              <a:rPr sz="1200" dirty="0">
                <a:latin typeface="Palatino Linotype"/>
                <a:cs typeface="Palatino Linotype"/>
              </a:rPr>
              <a:t>demonstrated</a:t>
            </a:r>
            <a:r>
              <a:rPr sz="1200" spc="-30" dirty="0">
                <a:latin typeface="Palatino Linotype"/>
                <a:cs typeface="Palatino Linotype"/>
              </a:rPr>
              <a:t> </a:t>
            </a:r>
            <a:r>
              <a:rPr sz="1200" dirty="0">
                <a:latin typeface="Palatino Linotype"/>
                <a:cs typeface="Palatino Linotype"/>
              </a:rPr>
              <a:t>by</a:t>
            </a:r>
            <a:r>
              <a:rPr sz="1200" spc="-50" dirty="0">
                <a:latin typeface="Palatino Linotype"/>
                <a:cs typeface="Palatino Linotype"/>
              </a:rPr>
              <a:t> </a:t>
            </a:r>
            <a:r>
              <a:rPr sz="1200" dirty="0">
                <a:latin typeface="Palatino Linotype"/>
                <a:cs typeface="Palatino Linotype"/>
              </a:rPr>
              <a:t>clear</a:t>
            </a:r>
            <a:r>
              <a:rPr sz="1200" spc="-15" dirty="0">
                <a:latin typeface="Palatino Linotype"/>
                <a:cs typeface="Palatino Linotype"/>
              </a:rPr>
              <a:t> </a:t>
            </a:r>
            <a:r>
              <a:rPr sz="1200" spc="-25" dirty="0">
                <a:latin typeface="Palatino Linotype"/>
                <a:cs typeface="Palatino Linotype"/>
              </a:rPr>
              <a:t>and</a:t>
            </a:r>
            <a:endParaRPr sz="1200" dirty="0">
              <a:latin typeface="Palatino Linotype"/>
              <a:cs typeface="Palatino Linotype"/>
            </a:endParaRPr>
          </a:p>
        </p:txBody>
      </p:sp>
      <p:sp>
        <p:nvSpPr>
          <p:cNvPr id="15" name="object 15"/>
          <p:cNvSpPr txBox="1"/>
          <p:nvPr/>
        </p:nvSpPr>
        <p:spPr>
          <a:xfrm>
            <a:off x="1585975" y="2085594"/>
            <a:ext cx="590232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Palatino Linotype"/>
                <a:cs typeface="Palatino Linotype"/>
              </a:rPr>
              <a:t>convincing</a:t>
            </a:r>
            <a:r>
              <a:rPr sz="1200" spc="5" dirty="0">
                <a:latin typeface="Palatino Linotype"/>
                <a:cs typeface="Palatino Linotype"/>
              </a:rPr>
              <a:t> </a:t>
            </a:r>
            <a:r>
              <a:rPr sz="1200" dirty="0">
                <a:latin typeface="Palatino Linotype"/>
                <a:cs typeface="Palatino Linotype"/>
              </a:rPr>
              <a:t>evidence</a:t>
            </a:r>
            <a:r>
              <a:rPr sz="1200" spc="-20" dirty="0">
                <a:latin typeface="Palatino Linotype"/>
                <a:cs typeface="Palatino Linotype"/>
              </a:rPr>
              <a:t> </a:t>
            </a:r>
            <a:r>
              <a:rPr sz="1200" dirty="0">
                <a:latin typeface="Palatino Linotype"/>
                <a:cs typeface="Palatino Linotype"/>
              </a:rPr>
              <a:t>that</a:t>
            </a:r>
            <a:r>
              <a:rPr sz="1200" spc="-35" dirty="0">
                <a:latin typeface="Palatino Linotype"/>
                <a:cs typeface="Palatino Linotype"/>
              </a:rPr>
              <a:t> </a:t>
            </a:r>
            <a:r>
              <a:rPr sz="1200" dirty="0">
                <a:latin typeface="Palatino Linotype"/>
                <a:cs typeface="Palatino Linotype"/>
              </a:rPr>
              <a:t>PTSD</a:t>
            </a:r>
            <a:r>
              <a:rPr sz="1200" spc="-25" dirty="0">
                <a:latin typeface="Palatino Linotype"/>
                <a:cs typeface="Palatino Linotype"/>
              </a:rPr>
              <a:t> </a:t>
            </a:r>
            <a:r>
              <a:rPr sz="1200" dirty="0">
                <a:latin typeface="Palatino Linotype"/>
                <a:cs typeface="Palatino Linotype"/>
              </a:rPr>
              <a:t>has</a:t>
            </a:r>
            <a:r>
              <a:rPr sz="1200" spc="-20" dirty="0">
                <a:latin typeface="Palatino Linotype"/>
                <a:cs typeface="Palatino Linotype"/>
              </a:rPr>
              <a:t> </a:t>
            </a:r>
            <a:r>
              <a:rPr sz="1200" dirty="0">
                <a:latin typeface="Palatino Linotype"/>
                <a:cs typeface="Palatino Linotype"/>
              </a:rPr>
              <a:t>resulted</a:t>
            </a:r>
            <a:r>
              <a:rPr sz="1200" spc="-20" dirty="0">
                <a:latin typeface="Palatino Linotype"/>
                <a:cs typeface="Palatino Linotype"/>
              </a:rPr>
              <a:t> </a:t>
            </a:r>
            <a:r>
              <a:rPr sz="1200" dirty="0">
                <a:latin typeface="Palatino Linotype"/>
                <a:cs typeface="Palatino Linotype"/>
              </a:rPr>
              <a:t>from</a:t>
            </a:r>
            <a:r>
              <a:rPr sz="1200" spc="-45" dirty="0">
                <a:latin typeface="Palatino Linotype"/>
                <a:cs typeface="Palatino Linotype"/>
              </a:rPr>
              <a:t> </a:t>
            </a:r>
            <a:r>
              <a:rPr sz="1200" dirty="0">
                <a:latin typeface="Palatino Linotype"/>
                <a:cs typeface="Palatino Linotype"/>
              </a:rPr>
              <a:t>the</a:t>
            </a:r>
            <a:r>
              <a:rPr sz="1200" spc="-25" dirty="0">
                <a:latin typeface="Palatino Linotype"/>
                <a:cs typeface="Palatino Linotype"/>
              </a:rPr>
              <a:t> </a:t>
            </a:r>
            <a:r>
              <a:rPr sz="1200" dirty="0">
                <a:latin typeface="Palatino Linotype"/>
                <a:cs typeface="Palatino Linotype"/>
              </a:rPr>
              <a:t>course</a:t>
            </a:r>
            <a:r>
              <a:rPr sz="1200" spc="-20" dirty="0">
                <a:latin typeface="Palatino Linotype"/>
                <a:cs typeface="Palatino Linotype"/>
              </a:rPr>
              <a:t> </a:t>
            </a:r>
            <a:r>
              <a:rPr sz="1200" dirty="0">
                <a:latin typeface="Palatino Linotype"/>
                <a:cs typeface="Palatino Linotype"/>
              </a:rPr>
              <a:t>and</a:t>
            </a:r>
            <a:r>
              <a:rPr sz="1200" spc="-35" dirty="0">
                <a:latin typeface="Palatino Linotype"/>
                <a:cs typeface="Palatino Linotype"/>
              </a:rPr>
              <a:t> </a:t>
            </a:r>
            <a:r>
              <a:rPr sz="1200" dirty="0">
                <a:latin typeface="Palatino Linotype"/>
                <a:cs typeface="Palatino Linotype"/>
              </a:rPr>
              <a:t>scope</a:t>
            </a:r>
            <a:r>
              <a:rPr sz="1200" spc="-15" dirty="0">
                <a:latin typeface="Palatino Linotype"/>
                <a:cs typeface="Palatino Linotype"/>
              </a:rPr>
              <a:t> </a:t>
            </a:r>
            <a:r>
              <a:rPr sz="1200" dirty="0">
                <a:latin typeface="Palatino Linotype"/>
                <a:cs typeface="Palatino Linotype"/>
              </a:rPr>
              <a:t>of</a:t>
            </a:r>
            <a:r>
              <a:rPr sz="1200" spc="-25" dirty="0">
                <a:latin typeface="Palatino Linotype"/>
                <a:cs typeface="Palatino Linotype"/>
              </a:rPr>
              <a:t> </a:t>
            </a:r>
            <a:r>
              <a:rPr sz="1200" spc="-10" dirty="0">
                <a:latin typeface="Palatino Linotype"/>
                <a:cs typeface="Palatino Linotype"/>
              </a:rPr>
              <a:t>employment,</a:t>
            </a:r>
            <a:endParaRPr sz="1200" dirty="0">
              <a:latin typeface="Palatino Linotype"/>
              <a:cs typeface="Palatino Linotype"/>
            </a:endParaRPr>
          </a:p>
        </p:txBody>
      </p:sp>
      <p:sp>
        <p:nvSpPr>
          <p:cNvPr id="16" name="object 16"/>
          <p:cNvSpPr txBox="1"/>
          <p:nvPr/>
        </p:nvSpPr>
        <p:spPr>
          <a:xfrm>
            <a:off x="7514717" y="2085594"/>
            <a:ext cx="1582420" cy="205740"/>
          </a:xfrm>
          <a:prstGeom prst="rect">
            <a:avLst/>
          </a:prstGeom>
          <a:solidFill>
            <a:srgbClr val="FFFF00"/>
          </a:solidFill>
        </p:spPr>
        <p:txBody>
          <a:bodyPr vert="horz" wrap="square" lIns="0" tIns="12700" rIns="0" bIns="0" rtlCol="0">
            <a:spAutoFit/>
          </a:bodyPr>
          <a:lstStyle/>
          <a:p>
            <a:pPr marL="635">
              <a:lnSpc>
                <a:spcPct val="100000"/>
              </a:lnSpc>
              <a:spcBef>
                <a:spcPts val="100"/>
              </a:spcBef>
            </a:pPr>
            <a:r>
              <a:rPr sz="1200" dirty="0">
                <a:latin typeface="Palatino Linotype"/>
                <a:cs typeface="Palatino Linotype"/>
              </a:rPr>
              <a:t>and</a:t>
            </a:r>
            <a:r>
              <a:rPr sz="1200" spc="-20" dirty="0">
                <a:latin typeface="Palatino Linotype"/>
                <a:cs typeface="Palatino Linotype"/>
              </a:rPr>
              <a:t> </a:t>
            </a:r>
            <a:r>
              <a:rPr sz="1200" dirty="0">
                <a:latin typeface="Palatino Linotype"/>
                <a:cs typeface="Palatino Linotype"/>
              </a:rPr>
              <a:t>the</a:t>
            </a:r>
            <a:r>
              <a:rPr sz="1200" spc="-20" dirty="0">
                <a:latin typeface="Palatino Linotype"/>
                <a:cs typeface="Palatino Linotype"/>
              </a:rPr>
              <a:t> </a:t>
            </a:r>
            <a:r>
              <a:rPr sz="1200" dirty="0">
                <a:latin typeface="Palatino Linotype"/>
                <a:cs typeface="Palatino Linotype"/>
              </a:rPr>
              <a:t>first</a:t>
            </a:r>
            <a:r>
              <a:rPr sz="1200" spc="-15" dirty="0">
                <a:latin typeface="Palatino Linotype"/>
                <a:cs typeface="Palatino Linotype"/>
              </a:rPr>
              <a:t> </a:t>
            </a:r>
            <a:r>
              <a:rPr sz="1200" spc="-10" dirty="0">
                <a:latin typeface="Palatino Linotype"/>
                <a:cs typeface="Palatino Linotype"/>
              </a:rPr>
              <a:t>responder</a:t>
            </a:r>
            <a:endParaRPr sz="1200" dirty="0">
              <a:latin typeface="Palatino Linotype"/>
              <a:cs typeface="Palatino Linotype"/>
            </a:endParaRPr>
          </a:p>
        </p:txBody>
      </p:sp>
      <p:sp>
        <p:nvSpPr>
          <p:cNvPr id="17" name="object 17"/>
          <p:cNvSpPr txBox="1"/>
          <p:nvPr/>
        </p:nvSpPr>
        <p:spPr>
          <a:xfrm>
            <a:off x="1585975" y="2231593"/>
            <a:ext cx="6868795" cy="208915"/>
          </a:xfrm>
          <a:prstGeom prst="rect">
            <a:avLst/>
          </a:prstGeom>
        </p:spPr>
        <p:txBody>
          <a:bodyPr vert="horz" wrap="square" lIns="0" tIns="12700" rIns="0" bIns="0" rtlCol="0">
            <a:spAutoFit/>
          </a:bodyPr>
          <a:lstStyle/>
          <a:p>
            <a:pPr marL="12700">
              <a:lnSpc>
                <a:spcPct val="100000"/>
              </a:lnSpc>
              <a:spcBef>
                <a:spcPts val="100"/>
              </a:spcBef>
            </a:pPr>
            <a:r>
              <a:rPr sz="1200" dirty="0">
                <a:latin typeface="Palatino Linotype"/>
                <a:cs typeface="Palatino Linotype"/>
              </a:rPr>
              <a:t>is</a:t>
            </a:r>
            <a:r>
              <a:rPr sz="1200" spc="-15" dirty="0">
                <a:latin typeface="Palatino Linotype"/>
                <a:cs typeface="Palatino Linotype"/>
              </a:rPr>
              <a:t> </a:t>
            </a:r>
            <a:r>
              <a:rPr sz="1200" dirty="0">
                <a:latin typeface="Palatino Linotype"/>
                <a:cs typeface="Palatino Linotype"/>
              </a:rPr>
              <a:t>examined</a:t>
            </a:r>
            <a:r>
              <a:rPr sz="1200" spc="-10" dirty="0">
                <a:latin typeface="Palatino Linotype"/>
                <a:cs typeface="Palatino Linotype"/>
              </a:rPr>
              <a:t> </a:t>
            </a:r>
            <a:r>
              <a:rPr sz="1200" dirty="0">
                <a:latin typeface="Palatino Linotype"/>
                <a:cs typeface="Palatino Linotype"/>
              </a:rPr>
              <a:t>and</a:t>
            </a:r>
            <a:r>
              <a:rPr sz="1200" spc="-25" dirty="0">
                <a:latin typeface="Palatino Linotype"/>
                <a:cs typeface="Palatino Linotype"/>
              </a:rPr>
              <a:t> </a:t>
            </a:r>
            <a:r>
              <a:rPr sz="1200" dirty="0">
                <a:latin typeface="Palatino Linotype"/>
                <a:cs typeface="Palatino Linotype"/>
              </a:rPr>
              <a:t>diagnosed</a:t>
            </a:r>
            <a:r>
              <a:rPr sz="1200" spc="-10" dirty="0">
                <a:latin typeface="Palatino Linotype"/>
                <a:cs typeface="Palatino Linotype"/>
              </a:rPr>
              <a:t> </a:t>
            </a:r>
            <a:r>
              <a:rPr sz="1200" dirty="0">
                <a:latin typeface="Palatino Linotype"/>
                <a:cs typeface="Palatino Linotype"/>
              </a:rPr>
              <a:t>with</a:t>
            </a:r>
            <a:r>
              <a:rPr sz="1200" spc="-20" dirty="0">
                <a:latin typeface="Palatino Linotype"/>
                <a:cs typeface="Palatino Linotype"/>
              </a:rPr>
              <a:t> </a:t>
            </a:r>
            <a:r>
              <a:rPr sz="1200" dirty="0">
                <a:latin typeface="Palatino Linotype"/>
                <a:cs typeface="Palatino Linotype"/>
              </a:rPr>
              <a:t>PTSD</a:t>
            </a:r>
            <a:r>
              <a:rPr sz="1200" spc="-35" dirty="0">
                <a:latin typeface="Palatino Linotype"/>
                <a:cs typeface="Palatino Linotype"/>
              </a:rPr>
              <a:t> </a:t>
            </a:r>
            <a:r>
              <a:rPr sz="1200" dirty="0">
                <a:latin typeface="Palatino Linotype"/>
                <a:cs typeface="Palatino Linotype"/>
              </a:rPr>
              <a:t>by</a:t>
            </a:r>
            <a:r>
              <a:rPr sz="1200" spc="-40" dirty="0">
                <a:latin typeface="Palatino Linotype"/>
                <a:cs typeface="Palatino Linotype"/>
              </a:rPr>
              <a:t> </a:t>
            </a:r>
            <a:r>
              <a:rPr sz="1200" dirty="0">
                <a:latin typeface="Palatino Linotype"/>
                <a:cs typeface="Palatino Linotype"/>
              </a:rPr>
              <a:t>an</a:t>
            </a:r>
            <a:r>
              <a:rPr sz="1200" spc="-30" dirty="0">
                <a:latin typeface="Palatino Linotype"/>
                <a:cs typeface="Palatino Linotype"/>
              </a:rPr>
              <a:t> </a:t>
            </a:r>
            <a:r>
              <a:rPr sz="1200" dirty="0">
                <a:latin typeface="Palatino Linotype"/>
                <a:cs typeface="Palatino Linotype"/>
              </a:rPr>
              <a:t>authorized</a:t>
            </a:r>
            <a:r>
              <a:rPr sz="1200" spc="-25" dirty="0">
                <a:latin typeface="Palatino Linotype"/>
                <a:cs typeface="Palatino Linotype"/>
              </a:rPr>
              <a:t> </a:t>
            </a:r>
            <a:r>
              <a:rPr sz="1200" dirty="0">
                <a:latin typeface="Palatino Linotype"/>
                <a:cs typeface="Palatino Linotype"/>
              </a:rPr>
              <a:t>treating</a:t>
            </a:r>
            <a:r>
              <a:rPr sz="1200" spc="-35" dirty="0">
                <a:latin typeface="Palatino Linotype"/>
                <a:cs typeface="Palatino Linotype"/>
              </a:rPr>
              <a:t> </a:t>
            </a:r>
            <a:r>
              <a:rPr sz="1200" dirty="0">
                <a:latin typeface="Palatino Linotype"/>
                <a:cs typeface="Palatino Linotype"/>
              </a:rPr>
              <a:t>physician,</a:t>
            </a:r>
            <a:r>
              <a:rPr sz="1200" spc="15" dirty="0">
                <a:latin typeface="Palatino Linotype"/>
                <a:cs typeface="Palatino Linotype"/>
              </a:rPr>
              <a:t> </a:t>
            </a:r>
            <a:r>
              <a:rPr sz="1200" dirty="0">
                <a:latin typeface="Palatino Linotype"/>
                <a:cs typeface="Palatino Linotype"/>
              </a:rPr>
              <a:t>due</a:t>
            </a:r>
            <a:r>
              <a:rPr sz="1200" spc="-30" dirty="0">
                <a:latin typeface="Palatino Linotype"/>
                <a:cs typeface="Palatino Linotype"/>
              </a:rPr>
              <a:t> </a:t>
            </a:r>
            <a:r>
              <a:rPr sz="1200" dirty="0">
                <a:latin typeface="Palatino Linotype"/>
                <a:cs typeface="Palatino Linotype"/>
              </a:rPr>
              <a:t>to</a:t>
            </a:r>
            <a:r>
              <a:rPr sz="1200" spc="-35" dirty="0">
                <a:latin typeface="Palatino Linotype"/>
                <a:cs typeface="Palatino Linotype"/>
              </a:rPr>
              <a:t> </a:t>
            </a:r>
            <a:r>
              <a:rPr sz="1200" dirty="0">
                <a:latin typeface="Palatino Linotype"/>
                <a:cs typeface="Palatino Linotype"/>
              </a:rPr>
              <a:t>the</a:t>
            </a:r>
            <a:r>
              <a:rPr sz="1200" spc="-40" dirty="0">
                <a:latin typeface="Palatino Linotype"/>
                <a:cs typeface="Palatino Linotype"/>
              </a:rPr>
              <a:t> </a:t>
            </a:r>
            <a:r>
              <a:rPr sz="1200" dirty="0">
                <a:latin typeface="Palatino Linotype"/>
                <a:cs typeface="Palatino Linotype"/>
              </a:rPr>
              <a:t>first</a:t>
            </a:r>
            <a:r>
              <a:rPr sz="1200" spc="-10" dirty="0">
                <a:latin typeface="Palatino Linotype"/>
                <a:cs typeface="Palatino Linotype"/>
              </a:rPr>
              <a:t> responder</a:t>
            </a:r>
            <a:endParaRPr sz="1200" dirty="0">
              <a:latin typeface="Palatino Linotype"/>
              <a:cs typeface="Palatino Linotype"/>
            </a:endParaRPr>
          </a:p>
        </p:txBody>
      </p:sp>
      <p:sp>
        <p:nvSpPr>
          <p:cNvPr id="18" name="object 18"/>
          <p:cNvSpPr txBox="1"/>
          <p:nvPr/>
        </p:nvSpPr>
        <p:spPr>
          <a:xfrm>
            <a:off x="1585975" y="2288539"/>
            <a:ext cx="7412990" cy="1410970"/>
          </a:xfrm>
          <a:prstGeom prst="rect">
            <a:avLst/>
          </a:prstGeom>
        </p:spPr>
        <p:txBody>
          <a:bodyPr vert="horz" wrap="square" lIns="0" tIns="102235" rIns="0" bIns="0" rtlCol="0">
            <a:spAutoFit/>
          </a:bodyPr>
          <a:lstStyle/>
          <a:p>
            <a:pPr marL="12700">
              <a:lnSpc>
                <a:spcPct val="100000"/>
              </a:lnSpc>
              <a:spcBef>
                <a:spcPts val="805"/>
              </a:spcBef>
            </a:pPr>
            <a:r>
              <a:rPr sz="1200" dirty="0">
                <a:latin typeface="Palatino Linotype"/>
                <a:cs typeface="Palatino Linotype"/>
              </a:rPr>
              <a:t>experiencing</a:t>
            </a:r>
            <a:r>
              <a:rPr sz="1200" spc="-5" dirty="0">
                <a:latin typeface="Palatino Linotype"/>
                <a:cs typeface="Palatino Linotype"/>
              </a:rPr>
              <a:t> </a:t>
            </a:r>
            <a:r>
              <a:rPr sz="1200" dirty="0">
                <a:latin typeface="Palatino Linotype"/>
                <a:cs typeface="Palatino Linotype"/>
              </a:rPr>
              <a:t>one</a:t>
            </a:r>
            <a:r>
              <a:rPr sz="1200" spc="-50" dirty="0">
                <a:latin typeface="Palatino Linotype"/>
                <a:cs typeface="Palatino Linotype"/>
              </a:rPr>
              <a:t> </a:t>
            </a:r>
            <a:r>
              <a:rPr sz="1200" dirty="0">
                <a:latin typeface="Palatino Linotype"/>
                <a:cs typeface="Palatino Linotype"/>
              </a:rPr>
              <a:t>of</a:t>
            </a:r>
            <a:r>
              <a:rPr sz="1200" spc="-35" dirty="0">
                <a:latin typeface="Palatino Linotype"/>
                <a:cs typeface="Palatino Linotype"/>
              </a:rPr>
              <a:t> </a:t>
            </a:r>
            <a:r>
              <a:rPr sz="1200" dirty="0">
                <a:latin typeface="Palatino Linotype"/>
                <a:cs typeface="Palatino Linotype"/>
              </a:rPr>
              <a:t>the</a:t>
            </a:r>
            <a:r>
              <a:rPr sz="1200" spc="-50" dirty="0">
                <a:latin typeface="Palatino Linotype"/>
                <a:cs typeface="Palatino Linotype"/>
              </a:rPr>
              <a:t> </a:t>
            </a:r>
            <a:r>
              <a:rPr sz="1200" dirty="0">
                <a:latin typeface="Palatino Linotype"/>
                <a:cs typeface="Palatino Linotype"/>
              </a:rPr>
              <a:t>following</a:t>
            </a:r>
            <a:r>
              <a:rPr sz="1200" spc="-40" dirty="0">
                <a:latin typeface="Palatino Linotype"/>
                <a:cs typeface="Palatino Linotype"/>
              </a:rPr>
              <a:t> </a:t>
            </a:r>
            <a:r>
              <a:rPr sz="1200" dirty="0">
                <a:latin typeface="Palatino Linotype"/>
                <a:cs typeface="Palatino Linotype"/>
              </a:rPr>
              <a:t>qualifying</a:t>
            </a:r>
            <a:r>
              <a:rPr sz="1200" spc="-5" dirty="0">
                <a:latin typeface="Palatino Linotype"/>
                <a:cs typeface="Palatino Linotype"/>
              </a:rPr>
              <a:t> </a:t>
            </a:r>
            <a:r>
              <a:rPr sz="1200" spc="-10" dirty="0">
                <a:latin typeface="Palatino Linotype"/>
                <a:cs typeface="Palatino Linotype"/>
              </a:rPr>
              <a:t>events:</a:t>
            </a:r>
            <a:endParaRPr sz="1200" dirty="0">
              <a:latin typeface="Palatino Linotype"/>
              <a:cs typeface="Palatino Linotype"/>
            </a:endParaRPr>
          </a:p>
          <a:p>
            <a:pPr marL="393700" indent="-190500">
              <a:lnSpc>
                <a:spcPct val="100000"/>
              </a:lnSpc>
              <a:spcBef>
                <a:spcPts val="710"/>
              </a:spcBef>
              <a:buAutoNum type="alphaLcPeriod"/>
              <a:tabLst>
                <a:tab pos="393700" algn="l"/>
              </a:tabLst>
            </a:pPr>
            <a:r>
              <a:rPr sz="1200" dirty="0">
                <a:latin typeface="Palatino Linotype"/>
                <a:cs typeface="Palatino Linotype"/>
              </a:rPr>
              <a:t>Seeing</a:t>
            </a:r>
            <a:r>
              <a:rPr sz="1200" spc="-35" dirty="0">
                <a:latin typeface="Palatino Linotype"/>
                <a:cs typeface="Palatino Linotype"/>
              </a:rPr>
              <a:t> </a:t>
            </a:r>
            <a:r>
              <a:rPr sz="1200" dirty="0">
                <a:latin typeface="Palatino Linotype"/>
                <a:cs typeface="Palatino Linotype"/>
              </a:rPr>
              <a:t>for</a:t>
            </a:r>
            <a:r>
              <a:rPr sz="1200" spc="-35" dirty="0">
                <a:latin typeface="Palatino Linotype"/>
                <a:cs typeface="Palatino Linotype"/>
              </a:rPr>
              <a:t> </a:t>
            </a:r>
            <a:r>
              <a:rPr sz="1200" dirty="0">
                <a:latin typeface="Palatino Linotype"/>
                <a:cs typeface="Palatino Linotype"/>
              </a:rPr>
              <a:t>oneself</a:t>
            </a:r>
            <a:r>
              <a:rPr sz="1200" spc="-30" dirty="0">
                <a:latin typeface="Palatino Linotype"/>
                <a:cs typeface="Palatino Linotype"/>
              </a:rPr>
              <a:t> </a:t>
            </a:r>
            <a:r>
              <a:rPr sz="1200" dirty="0">
                <a:latin typeface="Palatino Linotype"/>
                <a:cs typeface="Palatino Linotype"/>
              </a:rPr>
              <a:t>a</a:t>
            </a:r>
            <a:r>
              <a:rPr sz="1200" spc="-30" dirty="0">
                <a:latin typeface="Palatino Linotype"/>
                <a:cs typeface="Palatino Linotype"/>
              </a:rPr>
              <a:t> </a:t>
            </a:r>
            <a:r>
              <a:rPr sz="1200" dirty="0">
                <a:latin typeface="Palatino Linotype"/>
                <a:cs typeface="Palatino Linotype"/>
              </a:rPr>
              <a:t>deceased</a:t>
            </a:r>
            <a:r>
              <a:rPr sz="1200" spc="-10" dirty="0">
                <a:latin typeface="Palatino Linotype"/>
                <a:cs typeface="Palatino Linotype"/>
              </a:rPr>
              <a:t> minor;</a:t>
            </a:r>
            <a:endParaRPr sz="1200" dirty="0">
              <a:latin typeface="Palatino Linotype"/>
              <a:cs typeface="Palatino Linotype"/>
            </a:endParaRPr>
          </a:p>
          <a:p>
            <a:pPr marL="400050" indent="-196850">
              <a:lnSpc>
                <a:spcPct val="100000"/>
              </a:lnSpc>
              <a:spcBef>
                <a:spcPts val="710"/>
              </a:spcBef>
              <a:buAutoNum type="alphaLcPeriod"/>
              <a:tabLst>
                <a:tab pos="400050" algn="l"/>
              </a:tabLst>
            </a:pPr>
            <a:r>
              <a:rPr sz="1200" dirty="0">
                <a:latin typeface="Palatino Linotype"/>
                <a:cs typeface="Palatino Linotype"/>
              </a:rPr>
              <a:t>Witnessing</a:t>
            </a:r>
            <a:r>
              <a:rPr sz="1200" spc="-5" dirty="0">
                <a:latin typeface="Palatino Linotype"/>
                <a:cs typeface="Palatino Linotype"/>
              </a:rPr>
              <a:t> </a:t>
            </a:r>
            <a:r>
              <a:rPr sz="1200" dirty="0">
                <a:latin typeface="Palatino Linotype"/>
                <a:cs typeface="Palatino Linotype"/>
              </a:rPr>
              <a:t>directly</a:t>
            </a:r>
            <a:r>
              <a:rPr sz="1200" spc="-30" dirty="0">
                <a:latin typeface="Palatino Linotype"/>
                <a:cs typeface="Palatino Linotype"/>
              </a:rPr>
              <a:t> </a:t>
            </a:r>
            <a:r>
              <a:rPr sz="1200" dirty="0">
                <a:latin typeface="Palatino Linotype"/>
                <a:cs typeface="Palatino Linotype"/>
              </a:rPr>
              <a:t>the</a:t>
            </a:r>
            <a:r>
              <a:rPr sz="1200" spc="-30" dirty="0">
                <a:latin typeface="Palatino Linotype"/>
                <a:cs typeface="Palatino Linotype"/>
              </a:rPr>
              <a:t> </a:t>
            </a:r>
            <a:r>
              <a:rPr sz="1200" dirty="0">
                <a:latin typeface="Palatino Linotype"/>
                <a:cs typeface="Palatino Linotype"/>
              </a:rPr>
              <a:t>death</a:t>
            </a:r>
            <a:r>
              <a:rPr sz="1200" spc="-35" dirty="0">
                <a:latin typeface="Palatino Linotype"/>
                <a:cs typeface="Palatino Linotype"/>
              </a:rPr>
              <a:t> </a:t>
            </a:r>
            <a:r>
              <a:rPr sz="1200" dirty="0">
                <a:latin typeface="Palatino Linotype"/>
                <a:cs typeface="Palatino Linotype"/>
              </a:rPr>
              <a:t>of</a:t>
            </a:r>
            <a:r>
              <a:rPr sz="1200" spc="-50" dirty="0">
                <a:latin typeface="Palatino Linotype"/>
                <a:cs typeface="Palatino Linotype"/>
              </a:rPr>
              <a:t> </a:t>
            </a:r>
            <a:r>
              <a:rPr sz="1200" dirty="0">
                <a:latin typeface="Palatino Linotype"/>
                <a:cs typeface="Palatino Linotype"/>
              </a:rPr>
              <a:t>a</a:t>
            </a:r>
            <a:r>
              <a:rPr sz="1200" spc="-30" dirty="0">
                <a:latin typeface="Palatino Linotype"/>
                <a:cs typeface="Palatino Linotype"/>
              </a:rPr>
              <a:t> </a:t>
            </a:r>
            <a:r>
              <a:rPr sz="1200" spc="-10" dirty="0">
                <a:latin typeface="Palatino Linotype"/>
                <a:cs typeface="Palatino Linotype"/>
              </a:rPr>
              <a:t>minor;</a:t>
            </a:r>
            <a:endParaRPr sz="1200" dirty="0">
              <a:latin typeface="Palatino Linotype"/>
              <a:cs typeface="Palatino Linotype"/>
            </a:endParaRPr>
          </a:p>
          <a:p>
            <a:pPr marL="12700" marR="5080" indent="372745">
              <a:lnSpc>
                <a:spcPts val="1150"/>
              </a:lnSpc>
              <a:spcBef>
                <a:spcPts val="1000"/>
              </a:spcBef>
              <a:buAutoNum type="alphaLcPeriod"/>
              <a:tabLst>
                <a:tab pos="385445" algn="l"/>
              </a:tabLst>
            </a:pPr>
            <a:r>
              <a:rPr sz="1200" spc="-10" dirty="0">
                <a:latin typeface="Palatino Linotype"/>
                <a:cs typeface="Palatino Linotype"/>
              </a:rPr>
              <a:t>Witnessing</a:t>
            </a:r>
            <a:r>
              <a:rPr sz="1200" dirty="0">
                <a:latin typeface="Palatino Linotype"/>
                <a:cs typeface="Palatino Linotype"/>
              </a:rPr>
              <a:t> directly</a:t>
            </a:r>
            <a:r>
              <a:rPr sz="1200" spc="-15" dirty="0">
                <a:latin typeface="Palatino Linotype"/>
                <a:cs typeface="Palatino Linotype"/>
              </a:rPr>
              <a:t> </a:t>
            </a:r>
            <a:r>
              <a:rPr sz="1200" dirty="0">
                <a:latin typeface="Palatino Linotype"/>
                <a:cs typeface="Palatino Linotype"/>
              </a:rPr>
              <a:t>the</a:t>
            </a:r>
            <a:r>
              <a:rPr sz="1200" spc="-35" dirty="0">
                <a:latin typeface="Palatino Linotype"/>
                <a:cs typeface="Palatino Linotype"/>
              </a:rPr>
              <a:t> </a:t>
            </a:r>
            <a:r>
              <a:rPr sz="1200" dirty="0">
                <a:latin typeface="Palatino Linotype"/>
                <a:cs typeface="Palatino Linotype"/>
              </a:rPr>
              <a:t>injury</a:t>
            </a:r>
            <a:r>
              <a:rPr sz="1200" spc="-20" dirty="0">
                <a:latin typeface="Palatino Linotype"/>
                <a:cs typeface="Palatino Linotype"/>
              </a:rPr>
              <a:t> </a:t>
            </a:r>
            <a:r>
              <a:rPr sz="1200" dirty="0">
                <a:latin typeface="Palatino Linotype"/>
                <a:cs typeface="Palatino Linotype"/>
              </a:rPr>
              <a:t>to</a:t>
            </a:r>
            <a:r>
              <a:rPr sz="1200" spc="-45" dirty="0">
                <a:latin typeface="Palatino Linotype"/>
                <a:cs typeface="Palatino Linotype"/>
              </a:rPr>
              <a:t> </a:t>
            </a:r>
            <a:r>
              <a:rPr sz="1200" dirty="0">
                <a:latin typeface="Palatino Linotype"/>
                <a:cs typeface="Palatino Linotype"/>
              </a:rPr>
              <a:t>a</a:t>
            </a:r>
            <a:r>
              <a:rPr sz="1200" spc="-25" dirty="0">
                <a:latin typeface="Palatino Linotype"/>
                <a:cs typeface="Palatino Linotype"/>
              </a:rPr>
              <a:t> </a:t>
            </a:r>
            <a:r>
              <a:rPr sz="1200" dirty="0">
                <a:latin typeface="Palatino Linotype"/>
                <a:cs typeface="Palatino Linotype"/>
              </a:rPr>
              <a:t>minor</a:t>
            </a:r>
            <a:r>
              <a:rPr sz="1200" spc="-5" dirty="0">
                <a:latin typeface="Palatino Linotype"/>
                <a:cs typeface="Palatino Linotype"/>
              </a:rPr>
              <a:t> </a:t>
            </a:r>
            <a:r>
              <a:rPr sz="1200" dirty="0">
                <a:latin typeface="Palatino Linotype"/>
                <a:cs typeface="Palatino Linotype"/>
              </a:rPr>
              <a:t>who</a:t>
            </a:r>
            <a:r>
              <a:rPr sz="1200" spc="-25" dirty="0">
                <a:latin typeface="Palatino Linotype"/>
                <a:cs typeface="Palatino Linotype"/>
              </a:rPr>
              <a:t> </a:t>
            </a:r>
            <a:r>
              <a:rPr sz="1200" dirty="0">
                <a:latin typeface="Palatino Linotype"/>
                <a:cs typeface="Palatino Linotype"/>
              </a:rPr>
              <a:t>subsequently died prior</a:t>
            </a:r>
            <a:r>
              <a:rPr sz="1200" spc="-35" dirty="0">
                <a:latin typeface="Palatino Linotype"/>
                <a:cs typeface="Palatino Linotype"/>
              </a:rPr>
              <a:t> </a:t>
            </a:r>
            <a:r>
              <a:rPr sz="1200" dirty="0">
                <a:latin typeface="Palatino Linotype"/>
                <a:cs typeface="Palatino Linotype"/>
              </a:rPr>
              <a:t>to</a:t>
            </a:r>
            <a:r>
              <a:rPr sz="1200" spc="-30" dirty="0">
                <a:latin typeface="Palatino Linotype"/>
                <a:cs typeface="Palatino Linotype"/>
              </a:rPr>
              <a:t> </a:t>
            </a:r>
            <a:r>
              <a:rPr sz="1200" dirty="0">
                <a:latin typeface="Palatino Linotype"/>
                <a:cs typeface="Palatino Linotype"/>
              </a:rPr>
              <a:t>or</a:t>
            </a:r>
            <a:r>
              <a:rPr sz="1200" spc="-35" dirty="0">
                <a:latin typeface="Palatino Linotype"/>
                <a:cs typeface="Palatino Linotype"/>
              </a:rPr>
              <a:t> </a:t>
            </a:r>
            <a:r>
              <a:rPr sz="1200" dirty="0">
                <a:latin typeface="Palatino Linotype"/>
                <a:cs typeface="Palatino Linotype"/>
              </a:rPr>
              <a:t>upon</a:t>
            </a:r>
            <a:r>
              <a:rPr sz="1200" spc="-20" dirty="0">
                <a:latin typeface="Palatino Linotype"/>
                <a:cs typeface="Palatino Linotype"/>
              </a:rPr>
              <a:t> </a:t>
            </a:r>
            <a:r>
              <a:rPr sz="1200" dirty="0">
                <a:latin typeface="Palatino Linotype"/>
                <a:cs typeface="Palatino Linotype"/>
              </a:rPr>
              <a:t>arrival</a:t>
            </a:r>
            <a:r>
              <a:rPr sz="1200" spc="-25" dirty="0">
                <a:latin typeface="Palatino Linotype"/>
                <a:cs typeface="Palatino Linotype"/>
              </a:rPr>
              <a:t> </a:t>
            </a:r>
            <a:r>
              <a:rPr sz="1200" dirty="0">
                <a:latin typeface="Palatino Linotype"/>
                <a:cs typeface="Palatino Linotype"/>
              </a:rPr>
              <a:t>at</a:t>
            </a:r>
            <a:r>
              <a:rPr sz="1200" spc="-30" dirty="0">
                <a:latin typeface="Palatino Linotype"/>
                <a:cs typeface="Palatino Linotype"/>
              </a:rPr>
              <a:t> </a:t>
            </a:r>
            <a:r>
              <a:rPr sz="1200" dirty="0">
                <a:latin typeface="Palatino Linotype"/>
                <a:cs typeface="Palatino Linotype"/>
              </a:rPr>
              <a:t>a</a:t>
            </a:r>
            <a:r>
              <a:rPr sz="1200" spc="-20" dirty="0">
                <a:latin typeface="Palatino Linotype"/>
                <a:cs typeface="Palatino Linotype"/>
              </a:rPr>
              <a:t> </a:t>
            </a:r>
            <a:r>
              <a:rPr sz="1200" spc="-10" dirty="0">
                <a:latin typeface="Palatino Linotype"/>
                <a:cs typeface="Palatino Linotype"/>
              </a:rPr>
              <a:t>hospital </a:t>
            </a:r>
            <a:r>
              <a:rPr sz="1200" dirty="0">
                <a:latin typeface="Palatino Linotype"/>
                <a:cs typeface="Palatino Linotype"/>
              </a:rPr>
              <a:t>emergency</a:t>
            </a:r>
            <a:r>
              <a:rPr sz="1200" spc="-50" dirty="0">
                <a:latin typeface="Palatino Linotype"/>
                <a:cs typeface="Palatino Linotype"/>
              </a:rPr>
              <a:t> </a:t>
            </a:r>
            <a:r>
              <a:rPr sz="1200" dirty="0">
                <a:latin typeface="Palatino Linotype"/>
                <a:cs typeface="Palatino Linotype"/>
              </a:rPr>
              <a:t>department,</a:t>
            </a:r>
            <a:r>
              <a:rPr sz="1200" spc="-40" dirty="0">
                <a:latin typeface="Palatino Linotype"/>
                <a:cs typeface="Palatino Linotype"/>
              </a:rPr>
              <a:t> </a:t>
            </a:r>
            <a:r>
              <a:rPr sz="1200" dirty="0">
                <a:latin typeface="Palatino Linotype"/>
                <a:cs typeface="Palatino Linotype"/>
              </a:rPr>
              <a:t>participating</a:t>
            </a:r>
            <a:r>
              <a:rPr sz="1200" spc="-10" dirty="0">
                <a:latin typeface="Palatino Linotype"/>
                <a:cs typeface="Palatino Linotype"/>
              </a:rPr>
              <a:t> </a:t>
            </a:r>
            <a:r>
              <a:rPr sz="1200" dirty="0">
                <a:latin typeface="Palatino Linotype"/>
                <a:cs typeface="Palatino Linotype"/>
              </a:rPr>
              <a:t>in</a:t>
            </a:r>
            <a:r>
              <a:rPr sz="1200" spc="-20" dirty="0">
                <a:latin typeface="Palatino Linotype"/>
                <a:cs typeface="Palatino Linotype"/>
              </a:rPr>
              <a:t> </a:t>
            </a:r>
            <a:r>
              <a:rPr sz="1200" dirty="0">
                <a:latin typeface="Palatino Linotype"/>
                <a:cs typeface="Palatino Linotype"/>
              </a:rPr>
              <a:t>the</a:t>
            </a:r>
            <a:r>
              <a:rPr sz="1200" spc="-55" dirty="0">
                <a:latin typeface="Palatino Linotype"/>
                <a:cs typeface="Palatino Linotype"/>
              </a:rPr>
              <a:t> </a:t>
            </a:r>
            <a:r>
              <a:rPr sz="1200" dirty="0">
                <a:latin typeface="Palatino Linotype"/>
                <a:cs typeface="Palatino Linotype"/>
              </a:rPr>
              <a:t>physical</a:t>
            </a:r>
            <a:r>
              <a:rPr sz="1200" spc="-10" dirty="0">
                <a:latin typeface="Palatino Linotype"/>
                <a:cs typeface="Palatino Linotype"/>
              </a:rPr>
              <a:t> </a:t>
            </a:r>
            <a:r>
              <a:rPr sz="1200" dirty="0">
                <a:latin typeface="Palatino Linotype"/>
                <a:cs typeface="Palatino Linotype"/>
              </a:rPr>
              <a:t>treatment</a:t>
            </a:r>
            <a:r>
              <a:rPr sz="1200" spc="-65" dirty="0">
                <a:latin typeface="Palatino Linotype"/>
                <a:cs typeface="Palatino Linotype"/>
              </a:rPr>
              <a:t> </a:t>
            </a:r>
            <a:r>
              <a:rPr sz="1200" dirty="0">
                <a:latin typeface="Palatino Linotype"/>
                <a:cs typeface="Palatino Linotype"/>
              </a:rPr>
              <a:t>of,</a:t>
            </a:r>
            <a:r>
              <a:rPr sz="1200" spc="-35" dirty="0">
                <a:latin typeface="Palatino Linotype"/>
                <a:cs typeface="Palatino Linotype"/>
              </a:rPr>
              <a:t> </a:t>
            </a:r>
            <a:r>
              <a:rPr sz="1200" dirty="0">
                <a:latin typeface="Palatino Linotype"/>
                <a:cs typeface="Palatino Linotype"/>
              </a:rPr>
              <a:t>or</a:t>
            </a:r>
            <a:r>
              <a:rPr sz="1200" spc="-60" dirty="0">
                <a:latin typeface="Palatino Linotype"/>
                <a:cs typeface="Palatino Linotype"/>
              </a:rPr>
              <a:t> </a:t>
            </a:r>
            <a:r>
              <a:rPr sz="1200" dirty="0">
                <a:latin typeface="Palatino Linotype"/>
                <a:cs typeface="Palatino Linotype"/>
              </a:rPr>
              <a:t>manually</a:t>
            </a:r>
            <a:r>
              <a:rPr sz="1200" spc="-30" dirty="0">
                <a:latin typeface="Palatino Linotype"/>
                <a:cs typeface="Palatino Linotype"/>
              </a:rPr>
              <a:t> </a:t>
            </a:r>
            <a:r>
              <a:rPr sz="1200" dirty="0">
                <a:latin typeface="Palatino Linotype"/>
                <a:cs typeface="Palatino Linotype"/>
              </a:rPr>
              <a:t>transporting,</a:t>
            </a:r>
            <a:r>
              <a:rPr sz="1200" spc="-45" dirty="0">
                <a:latin typeface="Palatino Linotype"/>
                <a:cs typeface="Palatino Linotype"/>
              </a:rPr>
              <a:t> </a:t>
            </a:r>
            <a:r>
              <a:rPr sz="1200" dirty="0">
                <a:latin typeface="Palatino Linotype"/>
                <a:cs typeface="Palatino Linotype"/>
              </a:rPr>
              <a:t>an</a:t>
            </a:r>
            <a:r>
              <a:rPr sz="1200" spc="-35" dirty="0">
                <a:latin typeface="Palatino Linotype"/>
                <a:cs typeface="Palatino Linotype"/>
              </a:rPr>
              <a:t> </a:t>
            </a:r>
            <a:r>
              <a:rPr sz="1200" dirty="0">
                <a:latin typeface="Palatino Linotype"/>
                <a:cs typeface="Palatino Linotype"/>
              </a:rPr>
              <a:t>injured</a:t>
            </a:r>
            <a:r>
              <a:rPr sz="1200" spc="-40" dirty="0">
                <a:latin typeface="Palatino Linotype"/>
                <a:cs typeface="Palatino Linotype"/>
              </a:rPr>
              <a:t> </a:t>
            </a:r>
            <a:r>
              <a:rPr sz="1200" spc="-10" dirty="0">
                <a:latin typeface="Palatino Linotype"/>
                <a:cs typeface="Palatino Linotype"/>
              </a:rPr>
              <a:t>minor </a:t>
            </a:r>
            <a:r>
              <a:rPr sz="1200" dirty="0">
                <a:latin typeface="Palatino Linotype"/>
                <a:cs typeface="Palatino Linotype"/>
              </a:rPr>
              <a:t>who</a:t>
            </a:r>
            <a:r>
              <a:rPr sz="1200" spc="-30" dirty="0">
                <a:latin typeface="Palatino Linotype"/>
                <a:cs typeface="Palatino Linotype"/>
              </a:rPr>
              <a:t> </a:t>
            </a:r>
            <a:r>
              <a:rPr sz="1200" dirty="0">
                <a:latin typeface="Palatino Linotype"/>
                <a:cs typeface="Palatino Linotype"/>
              </a:rPr>
              <a:t>subsequently</a:t>
            </a:r>
            <a:r>
              <a:rPr sz="1200" spc="-15" dirty="0">
                <a:latin typeface="Palatino Linotype"/>
                <a:cs typeface="Palatino Linotype"/>
              </a:rPr>
              <a:t> </a:t>
            </a:r>
            <a:r>
              <a:rPr sz="1200" dirty="0">
                <a:latin typeface="Palatino Linotype"/>
                <a:cs typeface="Palatino Linotype"/>
              </a:rPr>
              <a:t>died</a:t>
            </a:r>
            <a:r>
              <a:rPr sz="1200" spc="-10" dirty="0">
                <a:latin typeface="Palatino Linotype"/>
                <a:cs typeface="Palatino Linotype"/>
              </a:rPr>
              <a:t> </a:t>
            </a:r>
            <a:r>
              <a:rPr sz="1200" dirty="0">
                <a:latin typeface="Palatino Linotype"/>
                <a:cs typeface="Palatino Linotype"/>
              </a:rPr>
              <a:t>prior</a:t>
            </a:r>
            <a:r>
              <a:rPr sz="1200" spc="-20" dirty="0">
                <a:latin typeface="Palatino Linotype"/>
                <a:cs typeface="Palatino Linotype"/>
              </a:rPr>
              <a:t> </a:t>
            </a:r>
            <a:r>
              <a:rPr sz="1200" dirty="0">
                <a:latin typeface="Palatino Linotype"/>
                <a:cs typeface="Palatino Linotype"/>
              </a:rPr>
              <a:t>to</a:t>
            </a:r>
            <a:r>
              <a:rPr sz="1200" spc="-35" dirty="0">
                <a:latin typeface="Palatino Linotype"/>
                <a:cs typeface="Palatino Linotype"/>
              </a:rPr>
              <a:t> </a:t>
            </a:r>
            <a:r>
              <a:rPr sz="1200" dirty="0">
                <a:latin typeface="Palatino Linotype"/>
                <a:cs typeface="Palatino Linotype"/>
              </a:rPr>
              <a:t>or</a:t>
            </a:r>
            <a:r>
              <a:rPr sz="1200" spc="-30" dirty="0">
                <a:latin typeface="Palatino Linotype"/>
                <a:cs typeface="Palatino Linotype"/>
              </a:rPr>
              <a:t> </a:t>
            </a:r>
            <a:r>
              <a:rPr sz="1200" dirty="0">
                <a:latin typeface="Palatino Linotype"/>
                <a:cs typeface="Palatino Linotype"/>
              </a:rPr>
              <a:t>upon</a:t>
            </a:r>
            <a:r>
              <a:rPr sz="1200" spc="-25" dirty="0">
                <a:latin typeface="Palatino Linotype"/>
                <a:cs typeface="Palatino Linotype"/>
              </a:rPr>
              <a:t> </a:t>
            </a:r>
            <a:r>
              <a:rPr sz="1200" dirty="0">
                <a:latin typeface="Palatino Linotype"/>
                <a:cs typeface="Palatino Linotype"/>
              </a:rPr>
              <a:t>arrival</a:t>
            </a:r>
            <a:r>
              <a:rPr sz="1200" spc="-35" dirty="0">
                <a:latin typeface="Palatino Linotype"/>
                <a:cs typeface="Palatino Linotype"/>
              </a:rPr>
              <a:t> </a:t>
            </a:r>
            <a:r>
              <a:rPr sz="1200" dirty="0">
                <a:latin typeface="Palatino Linotype"/>
                <a:cs typeface="Palatino Linotype"/>
              </a:rPr>
              <a:t>at</a:t>
            </a:r>
            <a:r>
              <a:rPr sz="1200" spc="-35" dirty="0">
                <a:latin typeface="Palatino Linotype"/>
                <a:cs typeface="Palatino Linotype"/>
              </a:rPr>
              <a:t> </a:t>
            </a:r>
            <a:r>
              <a:rPr sz="1200" dirty="0">
                <a:latin typeface="Palatino Linotype"/>
                <a:cs typeface="Palatino Linotype"/>
              </a:rPr>
              <a:t>a</a:t>
            </a:r>
            <a:r>
              <a:rPr sz="1200" spc="-25" dirty="0">
                <a:latin typeface="Palatino Linotype"/>
                <a:cs typeface="Palatino Linotype"/>
              </a:rPr>
              <a:t> </a:t>
            </a:r>
            <a:r>
              <a:rPr sz="1200" dirty="0">
                <a:latin typeface="Palatino Linotype"/>
                <a:cs typeface="Palatino Linotype"/>
              </a:rPr>
              <a:t>hospital</a:t>
            </a:r>
            <a:r>
              <a:rPr sz="1200" spc="-20" dirty="0">
                <a:latin typeface="Palatino Linotype"/>
                <a:cs typeface="Palatino Linotype"/>
              </a:rPr>
              <a:t> </a:t>
            </a:r>
            <a:r>
              <a:rPr sz="1200" dirty="0">
                <a:latin typeface="Palatino Linotype"/>
                <a:cs typeface="Palatino Linotype"/>
              </a:rPr>
              <a:t>emergency</a:t>
            </a:r>
            <a:r>
              <a:rPr sz="1200" spc="-25" dirty="0">
                <a:latin typeface="Palatino Linotype"/>
                <a:cs typeface="Palatino Linotype"/>
              </a:rPr>
              <a:t> </a:t>
            </a:r>
            <a:r>
              <a:rPr sz="1200" spc="-10" dirty="0">
                <a:latin typeface="Palatino Linotype"/>
                <a:cs typeface="Palatino Linotype"/>
              </a:rPr>
              <a:t>department;</a:t>
            </a:r>
            <a:endParaRPr sz="1200" dirty="0">
              <a:latin typeface="Palatino Linotype"/>
              <a:cs typeface="Palatino Linotype"/>
            </a:endParaRPr>
          </a:p>
        </p:txBody>
      </p:sp>
      <p:sp>
        <p:nvSpPr>
          <p:cNvPr id="19" name="object 19"/>
          <p:cNvSpPr txBox="1"/>
          <p:nvPr/>
        </p:nvSpPr>
        <p:spPr>
          <a:xfrm>
            <a:off x="1585975" y="3674110"/>
            <a:ext cx="7594600" cy="1411605"/>
          </a:xfrm>
          <a:prstGeom prst="rect">
            <a:avLst/>
          </a:prstGeom>
        </p:spPr>
        <p:txBody>
          <a:bodyPr vert="horz" wrap="square" lIns="0" tIns="102235" rIns="0" bIns="0" rtlCol="0">
            <a:spAutoFit/>
          </a:bodyPr>
          <a:lstStyle/>
          <a:p>
            <a:pPr marL="409575" indent="-206375">
              <a:lnSpc>
                <a:spcPct val="100000"/>
              </a:lnSpc>
              <a:spcBef>
                <a:spcPts val="805"/>
              </a:spcBef>
              <a:buAutoNum type="alphaLcPeriod" startAt="4"/>
              <a:tabLst>
                <a:tab pos="409575" algn="l"/>
              </a:tabLst>
            </a:pPr>
            <a:r>
              <a:rPr sz="1200" dirty="0">
                <a:latin typeface="Palatino Linotype"/>
                <a:cs typeface="Palatino Linotype"/>
              </a:rPr>
              <a:t>Seeing</a:t>
            </a:r>
            <a:r>
              <a:rPr sz="1200" spc="-35" dirty="0">
                <a:latin typeface="Palatino Linotype"/>
                <a:cs typeface="Palatino Linotype"/>
              </a:rPr>
              <a:t> </a:t>
            </a:r>
            <a:r>
              <a:rPr sz="1200" dirty="0">
                <a:latin typeface="Palatino Linotype"/>
                <a:cs typeface="Palatino Linotype"/>
              </a:rPr>
              <a:t>for</a:t>
            </a:r>
            <a:r>
              <a:rPr sz="1200" spc="-35" dirty="0">
                <a:latin typeface="Palatino Linotype"/>
                <a:cs typeface="Palatino Linotype"/>
              </a:rPr>
              <a:t> </a:t>
            </a:r>
            <a:r>
              <a:rPr sz="1200" dirty="0">
                <a:latin typeface="Palatino Linotype"/>
                <a:cs typeface="Palatino Linotype"/>
              </a:rPr>
              <a:t>oneself</a:t>
            </a:r>
            <a:r>
              <a:rPr sz="1200" spc="-20" dirty="0">
                <a:latin typeface="Palatino Linotype"/>
                <a:cs typeface="Palatino Linotype"/>
              </a:rPr>
              <a:t> </a:t>
            </a:r>
            <a:r>
              <a:rPr sz="1200" dirty="0">
                <a:latin typeface="Palatino Linotype"/>
                <a:cs typeface="Palatino Linotype"/>
              </a:rPr>
              <a:t>a</a:t>
            </a:r>
            <a:r>
              <a:rPr sz="1200" spc="-25" dirty="0">
                <a:latin typeface="Palatino Linotype"/>
                <a:cs typeface="Palatino Linotype"/>
              </a:rPr>
              <a:t> </a:t>
            </a:r>
            <a:r>
              <a:rPr sz="1200" dirty="0">
                <a:latin typeface="Palatino Linotype"/>
                <a:cs typeface="Palatino Linotype"/>
              </a:rPr>
              <a:t>person</a:t>
            </a:r>
            <a:r>
              <a:rPr sz="1200" spc="-25" dirty="0">
                <a:latin typeface="Palatino Linotype"/>
                <a:cs typeface="Palatino Linotype"/>
              </a:rPr>
              <a:t> </a:t>
            </a:r>
            <a:r>
              <a:rPr sz="1200" dirty="0">
                <a:latin typeface="Palatino Linotype"/>
                <a:cs typeface="Palatino Linotype"/>
              </a:rPr>
              <a:t>who</a:t>
            </a:r>
            <a:r>
              <a:rPr sz="1200" spc="-25" dirty="0">
                <a:latin typeface="Palatino Linotype"/>
                <a:cs typeface="Palatino Linotype"/>
              </a:rPr>
              <a:t> </a:t>
            </a:r>
            <a:r>
              <a:rPr sz="1200" dirty="0">
                <a:latin typeface="Palatino Linotype"/>
                <a:cs typeface="Palatino Linotype"/>
              </a:rPr>
              <a:t>has</a:t>
            </a:r>
            <a:r>
              <a:rPr sz="1200" spc="-25" dirty="0">
                <a:latin typeface="Palatino Linotype"/>
                <a:cs typeface="Palatino Linotype"/>
              </a:rPr>
              <a:t> </a:t>
            </a:r>
            <a:r>
              <a:rPr sz="1200" dirty="0">
                <a:latin typeface="Palatino Linotype"/>
                <a:cs typeface="Palatino Linotype"/>
              </a:rPr>
              <a:t>suffered</a:t>
            </a:r>
            <a:r>
              <a:rPr sz="1200" spc="-15" dirty="0">
                <a:latin typeface="Palatino Linotype"/>
                <a:cs typeface="Palatino Linotype"/>
              </a:rPr>
              <a:t> </a:t>
            </a:r>
            <a:r>
              <a:rPr sz="1200" dirty="0">
                <a:latin typeface="Palatino Linotype"/>
                <a:cs typeface="Palatino Linotype"/>
              </a:rPr>
              <a:t>serious</a:t>
            </a:r>
            <a:r>
              <a:rPr sz="1200" spc="-20" dirty="0">
                <a:latin typeface="Palatino Linotype"/>
                <a:cs typeface="Palatino Linotype"/>
              </a:rPr>
              <a:t> </a:t>
            </a:r>
            <a:r>
              <a:rPr sz="1200" dirty="0">
                <a:latin typeface="Palatino Linotype"/>
                <a:cs typeface="Palatino Linotype"/>
              </a:rPr>
              <a:t>physical</a:t>
            </a:r>
            <a:r>
              <a:rPr sz="1200" spc="5" dirty="0">
                <a:latin typeface="Palatino Linotype"/>
                <a:cs typeface="Palatino Linotype"/>
              </a:rPr>
              <a:t> </a:t>
            </a:r>
            <a:r>
              <a:rPr sz="1200" dirty="0">
                <a:latin typeface="Palatino Linotype"/>
                <a:cs typeface="Palatino Linotype"/>
              </a:rPr>
              <a:t>injury</a:t>
            </a:r>
            <a:r>
              <a:rPr sz="1200" spc="-15" dirty="0">
                <a:latin typeface="Palatino Linotype"/>
                <a:cs typeface="Palatino Linotype"/>
              </a:rPr>
              <a:t> </a:t>
            </a:r>
            <a:r>
              <a:rPr sz="1200" dirty="0">
                <a:latin typeface="Palatino Linotype"/>
                <a:cs typeface="Palatino Linotype"/>
              </a:rPr>
              <a:t>of</a:t>
            </a:r>
            <a:r>
              <a:rPr sz="1200" spc="-25" dirty="0">
                <a:latin typeface="Palatino Linotype"/>
                <a:cs typeface="Palatino Linotype"/>
              </a:rPr>
              <a:t> </a:t>
            </a:r>
            <a:r>
              <a:rPr sz="1200" dirty="0">
                <a:latin typeface="Palatino Linotype"/>
                <a:cs typeface="Palatino Linotype"/>
              </a:rPr>
              <a:t>a</a:t>
            </a:r>
            <a:r>
              <a:rPr sz="1200" spc="-25" dirty="0">
                <a:latin typeface="Palatino Linotype"/>
                <a:cs typeface="Palatino Linotype"/>
              </a:rPr>
              <a:t> </a:t>
            </a:r>
            <a:r>
              <a:rPr sz="1200" dirty="0">
                <a:latin typeface="Palatino Linotype"/>
                <a:cs typeface="Palatino Linotype"/>
              </a:rPr>
              <a:t>nature</a:t>
            </a:r>
            <a:r>
              <a:rPr sz="1200" spc="-25" dirty="0">
                <a:latin typeface="Palatino Linotype"/>
                <a:cs typeface="Palatino Linotype"/>
              </a:rPr>
              <a:t> </a:t>
            </a:r>
            <a:r>
              <a:rPr sz="1200" dirty="0">
                <a:latin typeface="Palatino Linotype"/>
                <a:cs typeface="Palatino Linotype"/>
              </a:rPr>
              <a:t>that</a:t>
            </a:r>
            <a:r>
              <a:rPr sz="1200" spc="-50" dirty="0">
                <a:latin typeface="Palatino Linotype"/>
                <a:cs typeface="Palatino Linotype"/>
              </a:rPr>
              <a:t> </a:t>
            </a:r>
            <a:r>
              <a:rPr sz="1200" dirty="0">
                <a:latin typeface="Palatino Linotype"/>
                <a:cs typeface="Palatino Linotype"/>
              </a:rPr>
              <a:t>shocks</a:t>
            </a:r>
            <a:r>
              <a:rPr sz="1200" spc="-20" dirty="0">
                <a:latin typeface="Palatino Linotype"/>
                <a:cs typeface="Palatino Linotype"/>
              </a:rPr>
              <a:t> </a:t>
            </a:r>
            <a:r>
              <a:rPr sz="1200" dirty="0">
                <a:latin typeface="Palatino Linotype"/>
                <a:cs typeface="Palatino Linotype"/>
              </a:rPr>
              <a:t>the</a:t>
            </a:r>
            <a:r>
              <a:rPr sz="1200" spc="-30" dirty="0">
                <a:latin typeface="Palatino Linotype"/>
                <a:cs typeface="Palatino Linotype"/>
              </a:rPr>
              <a:t> </a:t>
            </a:r>
            <a:r>
              <a:rPr sz="1200" spc="-10" dirty="0">
                <a:latin typeface="Palatino Linotype"/>
                <a:cs typeface="Palatino Linotype"/>
              </a:rPr>
              <a:t>conscience;</a:t>
            </a:r>
            <a:endParaRPr sz="1200" dirty="0">
              <a:latin typeface="Palatino Linotype"/>
              <a:cs typeface="Palatino Linotype"/>
            </a:endParaRPr>
          </a:p>
          <a:p>
            <a:pPr marL="12700" marR="436245" indent="377190">
              <a:lnSpc>
                <a:spcPts val="1150"/>
              </a:lnSpc>
              <a:spcBef>
                <a:spcPts val="990"/>
              </a:spcBef>
              <a:buAutoNum type="alphaLcPeriod" startAt="4"/>
              <a:tabLst>
                <a:tab pos="389890" algn="l"/>
              </a:tabLst>
            </a:pPr>
            <a:r>
              <a:rPr sz="1200" spc="-10" dirty="0">
                <a:latin typeface="Palatino Linotype"/>
                <a:cs typeface="Palatino Linotype"/>
              </a:rPr>
              <a:t>Witnessing</a:t>
            </a:r>
            <a:r>
              <a:rPr sz="1200" spc="-20" dirty="0">
                <a:latin typeface="Palatino Linotype"/>
                <a:cs typeface="Palatino Linotype"/>
              </a:rPr>
              <a:t> </a:t>
            </a:r>
            <a:r>
              <a:rPr sz="1200" dirty="0">
                <a:latin typeface="Palatino Linotype"/>
                <a:cs typeface="Palatino Linotype"/>
              </a:rPr>
              <a:t>directly</a:t>
            </a:r>
            <a:r>
              <a:rPr sz="1200" spc="-30" dirty="0">
                <a:latin typeface="Palatino Linotype"/>
                <a:cs typeface="Palatino Linotype"/>
              </a:rPr>
              <a:t> </a:t>
            </a:r>
            <a:r>
              <a:rPr sz="1200" dirty="0">
                <a:latin typeface="Palatino Linotype"/>
                <a:cs typeface="Palatino Linotype"/>
              </a:rPr>
              <a:t>a</a:t>
            </a:r>
            <a:r>
              <a:rPr sz="1200" spc="-35" dirty="0">
                <a:latin typeface="Palatino Linotype"/>
                <a:cs typeface="Palatino Linotype"/>
              </a:rPr>
              <a:t> </a:t>
            </a:r>
            <a:r>
              <a:rPr sz="1200" dirty="0">
                <a:latin typeface="Palatino Linotype"/>
                <a:cs typeface="Palatino Linotype"/>
              </a:rPr>
              <a:t>death,</a:t>
            </a:r>
            <a:r>
              <a:rPr sz="1200" spc="-40" dirty="0">
                <a:latin typeface="Palatino Linotype"/>
                <a:cs typeface="Palatino Linotype"/>
              </a:rPr>
              <a:t> </a:t>
            </a:r>
            <a:r>
              <a:rPr sz="1200" dirty="0">
                <a:latin typeface="Palatino Linotype"/>
                <a:cs typeface="Palatino Linotype"/>
              </a:rPr>
              <a:t>including</a:t>
            </a:r>
            <a:r>
              <a:rPr sz="1200" spc="5" dirty="0">
                <a:latin typeface="Palatino Linotype"/>
                <a:cs typeface="Palatino Linotype"/>
              </a:rPr>
              <a:t> </a:t>
            </a:r>
            <a:r>
              <a:rPr sz="1200" dirty="0">
                <a:latin typeface="Palatino Linotype"/>
                <a:cs typeface="Palatino Linotype"/>
              </a:rPr>
              <a:t>suicide,</a:t>
            </a:r>
            <a:r>
              <a:rPr sz="1200" spc="10" dirty="0">
                <a:latin typeface="Palatino Linotype"/>
                <a:cs typeface="Palatino Linotype"/>
              </a:rPr>
              <a:t> </a:t>
            </a:r>
            <a:r>
              <a:rPr sz="1200" dirty="0">
                <a:latin typeface="Palatino Linotype"/>
                <a:cs typeface="Palatino Linotype"/>
              </a:rPr>
              <a:t>due</a:t>
            </a:r>
            <a:r>
              <a:rPr sz="1200" spc="-40" dirty="0">
                <a:latin typeface="Palatino Linotype"/>
                <a:cs typeface="Palatino Linotype"/>
              </a:rPr>
              <a:t> </a:t>
            </a:r>
            <a:r>
              <a:rPr sz="1200" dirty="0">
                <a:latin typeface="Palatino Linotype"/>
                <a:cs typeface="Palatino Linotype"/>
              </a:rPr>
              <a:t>to</a:t>
            </a:r>
            <a:r>
              <a:rPr sz="1200" spc="-45" dirty="0">
                <a:latin typeface="Palatino Linotype"/>
                <a:cs typeface="Palatino Linotype"/>
              </a:rPr>
              <a:t> </a:t>
            </a:r>
            <a:r>
              <a:rPr sz="1200" dirty="0">
                <a:latin typeface="Palatino Linotype"/>
                <a:cs typeface="Palatino Linotype"/>
              </a:rPr>
              <a:t>serious</a:t>
            </a:r>
            <a:r>
              <a:rPr sz="1200" spc="-40" dirty="0">
                <a:latin typeface="Palatino Linotype"/>
                <a:cs typeface="Palatino Linotype"/>
              </a:rPr>
              <a:t> </a:t>
            </a:r>
            <a:r>
              <a:rPr sz="1200" dirty="0">
                <a:latin typeface="Palatino Linotype"/>
                <a:cs typeface="Palatino Linotype"/>
              </a:rPr>
              <a:t>physical</a:t>
            </a:r>
            <a:r>
              <a:rPr sz="1200" spc="-10" dirty="0">
                <a:latin typeface="Palatino Linotype"/>
                <a:cs typeface="Palatino Linotype"/>
              </a:rPr>
              <a:t> </a:t>
            </a:r>
            <a:r>
              <a:rPr sz="1200" dirty="0">
                <a:latin typeface="Palatino Linotype"/>
                <a:cs typeface="Palatino Linotype"/>
              </a:rPr>
              <a:t>injury;</a:t>
            </a:r>
            <a:r>
              <a:rPr sz="1200" spc="-40" dirty="0">
                <a:latin typeface="Palatino Linotype"/>
                <a:cs typeface="Palatino Linotype"/>
              </a:rPr>
              <a:t> </a:t>
            </a:r>
            <a:r>
              <a:rPr sz="1200" dirty="0">
                <a:latin typeface="Palatino Linotype"/>
                <a:cs typeface="Palatino Linotype"/>
              </a:rPr>
              <a:t>or</a:t>
            </a:r>
            <a:r>
              <a:rPr sz="1200" spc="-45" dirty="0">
                <a:latin typeface="Palatino Linotype"/>
                <a:cs typeface="Palatino Linotype"/>
              </a:rPr>
              <a:t> </a:t>
            </a:r>
            <a:r>
              <a:rPr sz="1200" dirty="0">
                <a:latin typeface="Palatino Linotype"/>
                <a:cs typeface="Palatino Linotype"/>
              </a:rPr>
              <a:t>homicide,</a:t>
            </a:r>
            <a:r>
              <a:rPr sz="1200" spc="-10" dirty="0">
                <a:latin typeface="Palatino Linotype"/>
                <a:cs typeface="Palatino Linotype"/>
              </a:rPr>
              <a:t> including murder,</a:t>
            </a:r>
            <a:r>
              <a:rPr sz="1200" spc="-15" dirty="0">
                <a:latin typeface="Palatino Linotype"/>
                <a:cs typeface="Palatino Linotype"/>
              </a:rPr>
              <a:t> </a:t>
            </a:r>
            <a:r>
              <a:rPr sz="1200" dirty="0">
                <a:latin typeface="Palatino Linotype"/>
                <a:cs typeface="Palatino Linotype"/>
              </a:rPr>
              <a:t>mass</a:t>
            </a:r>
            <a:r>
              <a:rPr sz="1200" spc="-5" dirty="0">
                <a:latin typeface="Palatino Linotype"/>
                <a:cs typeface="Palatino Linotype"/>
              </a:rPr>
              <a:t> </a:t>
            </a:r>
            <a:r>
              <a:rPr sz="1200" dirty="0">
                <a:latin typeface="Palatino Linotype"/>
                <a:cs typeface="Palatino Linotype"/>
              </a:rPr>
              <a:t>killings, </a:t>
            </a:r>
            <a:r>
              <a:rPr sz="1200" spc="-10" dirty="0">
                <a:latin typeface="Palatino Linotype"/>
                <a:cs typeface="Palatino Linotype"/>
              </a:rPr>
              <a:t>manslaughter,</a:t>
            </a:r>
            <a:r>
              <a:rPr sz="1200" spc="-20" dirty="0">
                <a:latin typeface="Palatino Linotype"/>
                <a:cs typeface="Palatino Linotype"/>
              </a:rPr>
              <a:t> </a:t>
            </a:r>
            <a:r>
              <a:rPr sz="1200" spc="-10" dirty="0">
                <a:latin typeface="Palatino Linotype"/>
                <a:cs typeface="Palatino Linotype"/>
              </a:rPr>
              <a:t>self-</a:t>
            </a:r>
            <a:r>
              <a:rPr sz="1200" dirty="0">
                <a:latin typeface="Palatino Linotype"/>
                <a:cs typeface="Palatino Linotype"/>
              </a:rPr>
              <a:t>defense,</a:t>
            </a:r>
            <a:r>
              <a:rPr sz="1200" spc="10" dirty="0">
                <a:latin typeface="Palatino Linotype"/>
                <a:cs typeface="Palatino Linotype"/>
              </a:rPr>
              <a:t> </a:t>
            </a:r>
            <a:r>
              <a:rPr sz="1200" spc="-10" dirty="0">
                <a:latin typeface="Palatino Linotype"/>
                <a:cs typeface="Palatino Linotype"/>
              </a:rPr>
              <a:t>misadventure,</a:t>
            </a:r>
            <a:r>
              <a:rPr sz="1200" dirty="0">
                <a:latin typeface="Palatino Linotype"/>
                <a:cs typeface="Palatino Linotype"/>
              </a:rPr>
              <a:t> and</a:t>
            </a:r>
            <a:r>
              <a:rPr sz="1200" spc="-15" dirty="0">
                <a:latin typeface="Palatino Linotype"/>
                <a:cs typeface="Palatino Linotype"/>
              </a:rPr>
              <a:t> </a:t>
            </a:r>
            <a:r>
              <a:rPr sz="1200" spc="-10" dirty="0">
                <a:latin typeface="Palatino Linotype"/>
                <a:cs typeface="Palatino Linotype"/>
              </a:rPr>
              <a:t>negligence;</a:t>
            </a:r>
            <a:endParaRPr sz="1200" dirty="0">
              <a:latin typeface="Palatino Linotype"/>
              <a:cs typeface="Palatino Linotype"/>
            </a:endParaRPr>
          </a:p>
          <a:p>
            <a:pPr marL="12700" marR="6985" indent="354330">
              <a:lnSpc>
                <a:spcPts val="1150"/>
              </a:lnSpc>
              <a:spcBef>
                <a:spcPts val="1010"/>
              </a:spcBef>
              <a:buAutoNum type="alphaLcPeriod" startAt="4"/>
              <a:tabLst>
                <a:tab pos="367030" algn="l"/>
              </a:tabLst>
            </a:pPr>
            <a:r>
              <a:rPr sz="1200" dirty="0">
                <a:latin typeface="Palatino Linotype"/>
                <a:cs typeface="Palatino Linotype"/>
              </a:rPr>
              <a:t>Witnessing</a:t>
            </a:r>
            <a:r>
              <a:rPr sz="1200" spc="-5" dirty="0">
                <a:latin typeface="Palatino Linotype"/>
                <a:cs typeface="Palatino Linotype"/>
              </a:rPr>
              <a:t> </a:t>
            </a:r>
            <a:r>
              <a:rPr sz="1200" dirty="0">
                <a:latin typeface="Palatino Linotype"/>
                <a:cs typeface="Palatino Linotype"/>
              </a:rPr>
              <a:t>directly</a:t>
            </a:r>
            <a:r>
              <a:rPr sz="1200" spc="-35" dirty="0">
                <a:latin typeface="Palatino Linotype"/>
                <a:cs typeface="Palatino Linotype"/>
              </a:rPr>
              <a:t> </a:t>
            </a:r>
            <a:r>
              <a:rPr sz="1200" dirty="0">
                <a:latin typeface="Palatino Linotype"/>
                <a:cs typeface="Palatino Linotype"/>
              </a:rPr>
              <a:t>an</a:t>
            </a:r>
            <a:r>
              <a:rPr sz="1200" spc="-30" dirty="0">
                <a:latin typeface="Palatino Linotype"/>
                <a:cs typeface="Palatino Linotype"/>
              </a:rPr>
              <a:t> </a:t>
            </a:r>
            <a:r>
              <a:rPr sz="1200" dirty="0">
                <a:latin typeface="Palatino Linotype"/>
                <a:cs typeface="Palatino Linotype"/>
              </a:rPr>
              <a:t>injury</a:t>
            </a:r>
            <a:r>
              <a:rPr sz="1200" spc="-40" dirty="0">
                <a:latin typeface="Palatino Linotype"/>
                <a:cs typeface="Palatino Linotype"/>
              </a:rPr>
              <a:t> </a:t>
            </a:r>
            <a:r>
              <a:rPr sz="1200" dirty="0">
                <a:latin typeface="Palatino Linotype"/>
                <a:cs typeface="Palatino Linotype"/>
              </a:rPr>
              <a:t>that</a:t>
            </a:r>
            <a:r>
              <a:rPr sz="1200" spc="-45" dirty="0">
                <a:latin typeface="Palatino Linotype"/>
                <a:cs typeface="Palatino Linotype"/>
              </a:rPr>
              <a:t> </a:t>
            </a:r>
            <a:r>
              <a:rPr sz="1200" dirty="0">
                <a:latin typeface="Palatino Linotype"/>
                <a:cs typeface="Palatino Linotype"/>
              </a:rPr>
              <a:t>results</a:t>
            </a:r>
            <a:r>
              <a:rPr sz="1200" spc="-30" dirty="0">
                <a:latin typeface="Palatino Linotype"/>
                <a:cs typeface="Palatino Linotype"/>
              </a:rPr>
              <a:t> </a:t>
            </a:r>
            <a:r>
              <a:rPr sz="1200" dirty="0">
                <a:latin typeface="Palatino Linotype"/>
                <a:cs typeface="Palatino Linotype"/>
              </a:rPr>
              <a:t>in</a:t>
            </a:r>
            <a:r>
              <a:rPr sz="1200" spc="-30" dirty="0">
                <a:latin typeface="Palatino Linotype"/>
                <a:cs typeface="Palatino Linotype"/>
              </a:rPr>
              <a:t> </a:t>
            </a:r>
            <a:r>
              <a:rPr sz="1200" dirty="0">
                <a:latin typeface="Palatino Linotype"/>
                <a:cs typeface="Palatino Linotype"/>
              </a:rPr>
              <a:t>death,</a:t>
            </a:r>
            <a:r>
              <a:rPr sz="1200" spc="-35" dirty="0">
                <a:latin typeface="Palatino Linotype"/>
                <a:cs typeface="Palatino Linotype"/>
              </a:rPr>
              <a:t> </a:t>
            </a:r>
            <a:r>
              <a:rPr sz="1200" dirty="0">
                <a:latin typeface="Palatino Linotype"/>
                <a:cs typeface="Palatino Linotype"/>
              </a:rPr>
              <a:t>if</a:t>
            </a:r>
            <a:r>
              <a:rPr sz="1200" spc="-20" dirty="0">
                <a:latin typeface="Palatino Linotype"/>
                <a:cs typeface="Palatino Linotype"/>
              </a:rPr>
              <a:t> </a:t>
            </a:r>
            <a:r>
              <a:rPr sz="1200" dirty="0">
                <a:latin typeface="Palatino Linotype"/>
                <a:cs typeface="Palatino Linotype"/>
              </a:rPr>
              <a:t>the</a:t>
            </a:r>
            <a:r>
              <a:rPr sz="1200" spc="-30" dirty="0">
                <a:latin typeface="Palatino Linotype"/>
                <a:cs typeface="Palatino Linotype"/>
              </a:rPr>
              <a:t> </a:t>
            </a:r>
            <a:r>
              <a:rPr sz="1200" dirty="0">
                <a:latin typeface="Palatino Linotype"/>
                <a:cs typeface="Palatino Linotype"/>
              </a:rPr>
              <a:t>person</a:t>
            </a:r>
            <a:r>
              <a:rPr sz="1200" spc="-35" dirty="0">
                <a:latin typeface="Palatino Linotype"/>
                <a:cs typeface="Palatino Linotype"/>
              </a:rPr>
              <a:t> </a:t>
            </a:r>
            <a:r>
              <a:rPr sz="1200" dirty="0">
                <a:latin typeface="Palatino Linotype"/>
                <a:cs typeface="Palatino Linotype"/>
              </a:rPr>
              <a:t>suffered</a:t>
            </a:r>
            <a:r>
              <a:rPr sz="1200" spc="-25" dirty="0">
                <a:latin typeface="Palatino Linotype"/>
                <a:cs typeface="Palatino Linotype"/>
              </a:rPr>
              <a:t> </a:t>
            </a:r>
            <a:r>
              <a:rPr sz="1200" dirty="0">
                <a:latin typeface="Palatino Linotype"/>
                <a:cs typeface="Palatino Linotype"/>
              </a:rPr>
              <a:t>serious</a:t>
            </a:r>
            <a:r>
              <a:rPr sz="1200" spc="-20" dirty="0">
                <a:latin typeface="Palatino Linotype"/>
                <a:cs typeface="Palatino Linotype"/>
              </a:rPr>
              <a:t> </a:t>
            </a:r>
            <a:r>
              <a:rPr sz="1200" dirty="0">
                <a:latin typeface="Palatino Linotype"/>
                <a:cs typeface="Palatino Linotype"/>
              </a:rPr>
              <a:t>physical</a:t>
            </a:r>
            <a:r>
              <a:rPr sz="1200" spc="-10" dirty="0">
                <a:latin typeface="Palatino Linotype"/>
                <a:cs typeface="Palatino Linotype"/>
              </a:rPr>
              <a:t> </a:t>
            </a:r>
            <a:r>
              <a:rPr sz="1200" dirty="0">
                <a:latin typeface="Palatino Linotype"/>
                <a:cs typeface="Palatino Linotype"/>
              </a:rPr>
              <a:t>injury</a:t>
            </a:r>
            <a:r>
              <a:rPr sz="1200" spc="-40" dirty="0">
                <a:latin typeface="Palatino Linotype"/>
                <a:cs typeface="Palatino Linotype"/>
              </a:rPr>
              <a:t> </a:t>
            </a:r>
            <a:r>
              <a:rPr sz="1200" dirty="0">
                <a:latin typeface="Palatino Linotype"/>
                <a:cs typeface="Palatino Linotype"/>
              </a:rPr>
              <a:t>that</a:t>
            </a:r>
            <a:r>
              <a:rPr sz="1200" spc="-45" dirty="0">
                <a:latin typeface="Palatino Linotype"/>
                <a:cs typeface="Palatino Linotype"/>
              </a:rPr>
              <a:t> </a:t>
            </a:r>
            <a:r>
              <a:rPr sz="1200" spc="-10" dirty="0">
                <a:latin typeface="Palatino Linotype"/>
                <a:cs typeface="Palatino Linotype"/>
              </a:rPr>
              <a:t>shocks </a:t>
            </a:r>
            <a:r>
              <a:rPr sz="1200" dirty="0">
                <a:latin typeface="Palatino Linotype"/>
                <a:cs typeface="Palatino Linotype"/>
              </a:rPr>
              <a:t>the</a:t>
            </a:r>
            <a:r>
              <a:rPr sz="1200" spc="-10" dirty="0">
                <a:latin typeface="Palatino Linotype"/>
                <a:cs typeface="Palatino Linotype"/>
              </a:rPr>
              <a:t> conscience;</a:t>
            </a:r>
            <a:endParaRPr sz="1200" dirty="0">
              <a:latin typeface="Palatino Linotype"/>
              <a:cs typeface="Palatino Linotype"/>
            </a:endParaRPr>
          </a:p>
          <a:p>
            <a:pPr marL="400050" indent="-196850">
              <a:lnSpc>
                <a:spcPct val="100000"/>
              </a:lnSpc>
              <a:spcBef>
                <a:spcPts val="725"/>
              </a:spcBef>
              <a:buAutoNum type="alphaLcPeriod" startAt="4"/>
              <a:tabLst>
                <a:tab pos="400050" algn="l"/>
              </a:tabLst>
            </a:pPr>
            <a:r>
              <a:rPr sz="1200" spc="-10" dirty="0">
                <a:latin typeface="Palatino Linotype"/>
                <a:cs typeface="Palatino Linotype"/>
              </a:rPr>
              <a:t>Participating</a:t>
            </a:r>
            <a:r>
              <a:rPr sz="1200" spc="-5" dirty="0">
                <a:latin typeface="Palatino Linotype"/>
                <a:cs typeface="Palatino Linotype"/>
              </a:rPr>
              <a:t> </a:t>
            </a:r>
            <a:r>
              <a:rPr sz="1200" dirty="0">
                <a:latin typeface="Palatino Linotype"/>
                <a:cs typeface="Palatino Linotype"/>
              </a:rPr>
              <a:t>in</a:t>
            </a:r>
            <a:r>
              <a:rPr sz="1200" spc="-30" dirty="0">
                <a:latin typeface="Palatino Linotype"/>
                <a:cs typeface="Palatino Linotype"/>
              </a:rPr>
              <a:t> </a:t>
            </a:r>
            <a:r>
              <a:rPr sz="1200" dirty="0">
                <a:latin typeface="Palatino Linotype"/>
                <a:cs typeface="Palatino Linotype"/>
              </a:rPr>
              <a:t>the</a:t>
            </a:r>
            <a:r>
              <a:rPr sz="1200" spc="-30" dirty="0">
                <a:latin typeface="Palatino Linotype"/>
                <a:cs typeface="Palatino Linotype"/>
              </a:rPr>
              <a:t> </a:t>
            </a:r>
            <a:r>
              <a:rPr sz="1200" dirty="0">
                <a:latin typeface="Palatino Linotype"/>
                <a:cs typeface="Palatino Linotype"/>
              </a:rPr>
              <a:t>physical</a:t>
            </a:r>
            <a:r>
              <a:rPr sz="1200" spc="-10" dirty="0">
                <a:latin typeface="Palatino Linotype"/>
                <a:cs typeface="Palatino Linotype"/>
              </a:rPr>
              <a:t> </a:t>
            </a:r>
            <a:r>
              <a:rPr sz="1200" dirty="0">
                <a:latin typeface="Palatino Linotype"/>
                <a:cs typeface="Palatino Linotype"/>
              </a:rPr>
              <a:t>treatment</a:t>
            </a:r>
            <a:r>
              <a:rPr sz="1200" spc="-55" dirty="0">
                <a:latin typeface="Palatino Linotype"/>
                <a:cs typeface="Palatino Linotype"/>
              </a:rPr>
              <a:t> </a:t>
            </a:r>
            <a:r>
              <a:rPr sz="1200" dirty="0">
                <a:latin typeface="Palatino Linotype"/>
                <a:cs typeface="Palatino Linotype"/>
              </a:rPr>
              <a:t>of</a:t>
            </a:r>
            <a:r>
              <a:rPr sz="1200" spc="-50" dirty="0">
                <a:latin typeface="Palatino Linotype"/>
                <a:cs typeface="Palatino Linotype"/>
              </a:rPr>
              <a:t> </a:t>
            </a:r>
            <a:r>
              <a:rPr sz="1200" dirty="0">
                <a:latin typeface="Palatino Linotype"/>
                <a:cs typeface="Palatino Linotype"/>
              </a:rPr>
              <a:t>an</a:t>
            </a:r>
            <a:r>
              <a:rPr sz="1200" spc="-30" dirty="0">
                <a:latin typeface="Palatino Linotype"/>
                <a:cs typeface="Palatino Linotype"/>
              </a:rPr>
              <a:t> </a:t>
            </a:r>
            <a:r>
              <a:rPr sz="1200" spc="-25" dirty="0">
                <a:latin typeface="Palatino Linotype"/>
                <a:cs typeface="Palatino Linotype"/>
              </a:rPr>
              <a:t>injury,</a:t>
            </a:r>
            <a:r>
              <a:rPr sz="1200" spc="-45" dirty="0">
                <a:latin typeface="Palatino Linotype"/>
                <a:cs typeface="Palatino Linotype"/>
              </a:rPr>
              <a:t> </a:t>
            </a:r>
            <a:r>
              <a:rPr sz="1200" dirty="0">
                <a:latin typeface="Palatino Linotype"/>
                <a:cs typeface="Palatino Linotype"/>
              </a:rPr>
              <a:t>including</a:t>
            </a:r>
            <a:r>
              <a:rPr sz="1200" spc="5" dirty="0">
                <a:latin typeface="Palatino Linotype"/>
                <a:cs typeface="Palatino Linotype"/>
              </a:rPr>
              <a:t> </a:t>
            </a:r>
            <a:r>
              <a:rPr sz="1200" dirty="0">
                <a:latin typeface="Palatino Linotype"/>
                <a:cs typeface="Palatino Linotype"/>
              </a:rPr>
              <a:t>attempted</a:t>
            </a:r>
            <a:r>
              <a:rPr sz="1200" spc="-30" dirty="0">
                <a:latin typeface="Palatino Linotype"/>
                <a:cs typeface="Palatino Linotype"/>
              </a:rPr>
              <a:t> </a:t>
            </a:r>
            <a:r>
              <a:rPr sz="1200" dirty="0">
                <a:latin typeface="Palatino Linotype"/>
                <a:cs typeface="Palatino Linotype"/>
              </a:rPr>
              <a:t>suicide,</a:t>
            </a:r>
            <a:r>
              <a:rPr sz="1200" spc="5" dirty="0">
                <a:latin typeface="Palatino Linotype"/>
                <a:cs typeface="Palatino Linotype"/>
              </a:rPr>
              <a:t> </a:t>
            </a:r>
            <a:r>
              <a:rPr sz="1200" dirty="0">
                <a:latin typeface="Palatino Linotype"/>
                <a:cs typeface="Palatino Linotype"/>
              </a:rPr>
              <a:t>or</a:t>
            </a:r>
            <a:r>
              <a:rPr sz="1200" spc="-40" dirty="0">
                <a:latin typeface="Palatino Linotype"/>
                <a:cs typeface="Palatino Linotype"/>
              </a:rPr>
              <a:t> </a:t>
            </a:r>
            <a:r>
              <a:rPr sz="1200" dirty="0">
                <a:latin typeface="Palatino Linotype"/>
                <a:cs typeface="Palatino Linotype"/>
              </a:rPr>
              <a:t>manually</a:t>
            </a:r>
            <a:r>
              <a:rPr sz="1200" spc="-25" dirty="0">
                <a:latin typeface="Palatino Linotype"/>
                <a:cs typeface="Palatino Linotype"/>
              </a:rPr>
              <a:t> </a:t>
            </a:r>
            <a:r>
              <a:rPr sz="1200" spc="-10" dirty="0">
                <a:latin typeface="Palatino Linotype"/>
                <a:cs typeface="Palatino Linotype"/>
              </a:rPr>
              <a:t>transporting</a:t>
            </a:r>
            <a:endParaRPr sz="1200" dirty="0">
              <a:latin typeface="Palatino Linotype"/>
              <a:cs typeface="Palatino Linotype"/>
            </a:endParaRPr>
          </a:p>
        </p:txBody>
      </p:sp>
      <p:sp>
        <p:nvSpPr>
          <p:cNvPr id="20" name="object 20"/>
          <p:cNvSpPr txBox="1"/>
          <p:nvPr/>
        </p:nvSpPr>
        <p:spPr>
          <a:xfrm>
            <a:off x="1585975" y="5023230"/>
            <a:ext cx="641540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Palatino Linotype"/>
                <a:cs typeface="Palatino Linotype"/>
              </a:rPr>
              <a:t>an</a:t>
            </a:r>
            <a:r>
              <a:rPr sz="1200" spc="-40" dirty="0">
                <a:latin typeface="Palatino Linotype"/>
                <a:cs typeface="Palatino Linotype"/>
              </a:rPr>
              <a:t> </a:t>
            </a:r>
            <a:r>
              <a:rPr sz="1200" dirty="0">
                <a:latin typeface="Palatino Linotype"/>
                <a:cs typeface="Palatino Linotype"/>
              </a:rPr>
              <a:t>injured</a:t>
            </a:r>
            <a:r>
              <a:rPr sz="1200" spc="-35" dirty="0">
                <a:latin typeface="Palatino Linotype"/>
                <a:cs typeface="Palatino Linotype"/>
              </a:rPr>
              <a:t> </a:t>
            </a:r>
            <a:r>
              <a:rPr sz="1200" dirty="0">
                <a:latin typeface="Palatino Linotype"/>
                <a:cs typeface="Palatino Linotype"/>
              </a:rPr>
              <a:t>person</a:t>
            </a:r>
            <a:r>
              <a:rPr sz="1200" spc="-35" dirty="0">
                <a:latin typeface="Palatino Linotype"/>
                <a:cs typeface="Palatino Linotype"/>
              </a:rPr>
              <a:t> </a:t>
            </a:r>
            <a:r>
              <a:rPr sz="1200" dirty="0">
                <a:latin typeface="Palatino Linotype"/>
                <a:cs typeface="Palatino Linotype"/>
              </a:rPr>
              <a:t>who</a:t>
            </a:r>
            <a:r>
              <a:rPr sz="1200" spc="-35" dirty="0">
                <a:latin typeface="Palatino Linotype"/>
                <a:cs typeface="Palatino Linotype"/>
              </a:rPr>
              <a:t> </a:t>
            </a:r>
            <a:r>
              <a:rPr sz="1200" dirty="0">
                <a:latin typeface="Palatino Linotype"/>
                <a:cs typeface="Palatino Linotype"/>
              </a:rPr>
              <a:t>suffered</a:t>
            </a:r>
            <a:r>
              <a:rPr sz="1200" spc="-20" dirty="0">
                <a:latin typeface="Palatino Linotype"/>
                <a:cs typeface="Palatino Linotype"/>
              </a:rPr>
              <a:t> </a:t>
            </a:r>
            <a:r>
              <a:rPr sz="1200" dirty="0">
                <a:latin typeface="Palatino Linotype"/>
                <a:cs typeface="Palatino Linotype"/>
              </a:rPr>
              <a:t>serious</a:t>
            </a:r>
            <a:r>
              <a:rPr sz="1200" spc="-40" dirty="0">
                <a:latin typeface="Palatino Linotype"/>
                <a:cs typeface="Palatino Linotype"/>
              </a:rPr>
              <a:t> </a:t>
            </a:r>
            <a:r>
              <a:rPr sz="1200" dirty="0">
                <a:latin typeface="Palatino Linotype"/>
                <a:cs typeface="Palatino Linotype"/>
              </a:rPr>
              <a:t>physical</a:t>
            </a:r>
            <a:r>
              <a:rPr sz="1200" spc="-10" dirty="0">
                <a:latin typeface="Palatino Linotype"/>
                <a:cs typeface="Palatino Linotype"/>
              </a:rPr>
              <a:t> </a:t>
            </a:r>
            <a:r>
              <a:rPr sz="1200" spc="-20" dirty="0">
                <a:latin typeface="Palatino Linotype"/>
                <a:cs typeface="Palatino Linotype"/>
              </a:rPr>
              <a:t>injury,</a:t>
            </a:r>
            <a:r>
              <a:rPr sz="1200" spc="-40" dirty="0">
                <a:latin typeface="Palatino Linotype"/>
                <a:cs typeface="Palatino Linotype"/>
              </a:rPr>
              <a:t> </a:t>
            </a:r>
            <a:r>
              <a:rPr sz="1200" dirty="0">
                <a:latin typeface="Palatino Linotype"/>
                <a:cs typeface="Palatino Linotype"/>
              </a:rPr>
              <a:t>if</a:t>
            </a:r>
            <a:r>
              <a:rPr sz="1200" spc="-30" dirty="0">
                <a:latin typeface="Palatino Linotype"/>
                <a:cs typeface="Palatino Linotype"/>
              </a:rPr>
              <a:t> </a:t>
            </a:r>
            <a:r>
              <a:rPr sz="1200" dirty="0">
                <a:latin typeface="Palatino Linotype"/>
                <a:cs typeface="Palatino Linotype"/>
              </a:rPr>
              <a:t>the</a:t>
            </a:r>
            <a:r>
              <a:rPr sz="1200" spc="-40" dirty="0">
                <a:latin typeface="Palatino Linotype"/>
                <a:cs typeface="Palatino Linotype"/>
              </a:rPr>
              <a:t> </a:t>
            </a:r>
            <a:r>
              <a:rPr sz="1200" dirty="0">
                <a:latin typeface="Palatino Linotype"/>
                <a:cs typeface="Palatino Linotype"/>
              </a:rPr>
              <a:t>injured</a:t>
            </a:r>
            <a:r>
              <a:rPr sz="1200" spc="-30" dirty="0">
                <a:latin typeface="Palatino Linotype"/>
                <a:cs typeface="Palatino Linotype"/>
              </a:rPr>
              <a:t> </a:t>
            </a:r>
            <a:r>
              <a:rPr sz="1200" dirty="0">
                <a:latin typeface="Palatino Linotype"/>
                <a:cs typeface="Palatino Linotype"/>
              </a:rPr>
              <a:t>person</a:t>
            </a:r>
            <a:r>
              <a:rPr sz="1200" spc="-40" dirty="0">
                <a:latin typeface="Palatino Linotype"/>
                <a:cs typeface="Palatino Linotype"/>
              </a:rPr>
              <a:t> </a:t>
            </a:r>
            <a:r>
              <a:rPr sz="1200" dirty="0">
                <a:latin typeface="Palatino Linotype"/>
                <a:cs typeface="Palatino Linotype"/>
              </a:rPr>
              <a:t>subsequently</a:t>
            </a:r>
            <a:r>
              <a:rPr sz="1200" spc="-25" dirty="0">
                <a:latin typeface="Palatino Linotype"/>
                <a:cs typeface="Palatino Linotype"/>
              </a:rPr>
              <a:t> </a:t>
            </a:r>
            <a:r>
              <a:rPr sz="1200" spc="-20" dirty="0">
                <a:latin typeface="Palatino Linotype"/>
                <a:cs typeface="Palatino Linotype"/>
              </a:rPr>
              <a:t>died</a:t>
            </a:r>
            <a:endParaRPr sz="1200" dirty="0">
              <a:latin typeface="Palatino Linotype"/>
              <a:cs typeface="Palatino Linotype"/>
            </a:endParaRPr>
          </a:p>
        </p:txBody>
      </p:sp>
      <p:sp>
        <p:nvSpPr>
          <p:cNvPr id="21" name="object 21"/>
          <p:cNvSpPr txBox="1"/>
          <p:nvPr/>
        </p:nvSpPr>
        <p:spPr>
          <a:xfrm>
            <a:off x="8032877" y="5022341"/>
            <a:ext cx="1123315" cy="205740"/>
          </a:xfrm>
          <a:prstGeom prst="rect">
            <a:avLst/>
          </a:prstGeom>
          <a:solidFill>
            <a:srgbClr val="FFFF00"/>
          </a:solidFill>
        </p:spPr>
        <p:txBody>
          <a:bodyPr vert="horz" wrap="square" lIns="0" tIns="13335" rIns="0" bIns="0" rtlCol="0">
            <a:spAutoFit/>
          </a:bodyPr>
          <a:lstStyle/>
          <a:p>
            <a:pPr marL="635">
              <a:lnSpc>
                <a:spcPct val="100000"/>
              </a:lnSpc>
              <a:spcBef>
                <a:spcPts val="105"/>
              </a:spcBef>
            </a:pPr>
            <a:r>
              <a:rPr sz="1200" dirty="0">
                <a:latin typeface="Palatino Linotype"/>
                <a:cs typeface="Palatino Linotype"/>
              </a:rPr>
              <a:t>prior</a:t>
            </a:r>
            <a:r>
              <a:rPr sz="1200" spc="-15" dirty="0">
                <a:latin typeface="Palatino Linotype"/>
                <a:cs typeface="Palatino Linotype"/>
              </a:rPr>
              <a:t> </a:t>
            </a:r>
            <a:r>
              <a:rPr sz="1200" dirty="0">
                <a:latin typeface="Palatino Linotype"/>
                <a:cs typeface="Palatino Linotype"/>
              </a:rPr>
              <a:t>to</a:t>
            </a:r>
            <a:r>
              <a:rPr sz="1200" spc="-20" dirty="0">
                <a:latin typeface="Palatino Linotype"/>
                <a:cs typeface="Palatino Linotype"/>
              </a:rPr>
              <a:t> </a:t>
            </a:r>
            <a:r>
              <a:rPr sz="1200" dirty="0">
                <a:latin typeface="Palatino Linotype"/>
                <a:cs typeface="Palatino Linotype"/>
              </a:rPr>
              <a:t>or</a:t>
            </a:r>
            <a:r>
              <a:rPr sz="1200" spc="-35" dirty="0">
                <a:latin typeface="Palatino Linotype"/>
                <a:cs typeface="Palatino Linotype"/>
              </a:rPr>
              <a:t> </a:t>
            </a:r>
            <a:r>
              <a:rPr sz="1200" spc="-20" dirty="0">
                <a:latin typeface="Palatino Linotype"/>
                <a:cs typeface="Palatino Linotype"/>
              </a:rPr>
              <a:t>upon</a:t>
            </a:r>
            <a:endParaRPr sz="1200" dirty="0">
              <a:latin typeface="Palatino Linotype"/>
              <a:cs typeface="Palatino Linotype"/>
            </a:endParaRPr>
          </a:p>
        </p:txBody>
      </p:sp>
      <p:sp>
        <p:nvSpPr>
          <p:cNvPr id="22" name="object 22"/>
          <p:cNvSpPr txBox="1"/>
          <p:nvPr/>
        </p:nvSpPr>
        <p:spPr>
          <a:xfrm>
            <a:off x="1585975" y="5079644"/>
            <a:ext cx="7546340" cy="863600"/>
          </a:xfrm>
          <a:prstGeom prst="rect">
            <a:avLst/>
          </a:prstGeom>
        </p:spPr>
        <p:txBody>
          <a:bodyPr vert="horz" wrap="square" lIns="0" tIns="102235" rIns="0" bIns="0" rtlCol="0">
            <a:spAutoFit/>
          </a:bodyPr>
          <a:lstStyle/>
          <a:p>
            <a:pPr marL="12700">
              <a:lnSpc>
                <a:spcPct val="100000"/>
              </a:lnSpc>
              <a:spcBef>
                <a:spcPts val="805"/>
              </a:spcBef>
            </a:pPr>
            <a:r>
              <a:rPr sz="1200" dirty="0">
                <a:latin typeface="Palatino Linotype"/>
                <a:cs typeface="Palatino Linotype"/>
              </a:rPr>
              <a:t>arrival</a:t>
            </a:r>
            <a:r>
              <a:rPr sz="1200" spc="-45" dirty="0">
                <a:latin typeface="Palatino Linotype"/>
                <a:cs typeface="Palatino Linotype"/>
              </a:rPr>
              <a:t> </a:t>
            </a:r>
            <a:r>
              <a:rPr sz="1200" dirty="0">
                <a:latin typeface="Palatino Linotype"/>
                <a:cs typeface="Palatino Linotype"/>
              </a:rPr>
              <a:t>at</a:t>
            </a:r>
            <a:r>
              <a:rPr sz="1200" spc="-45" dirty="0">
                <a:latin typeface="Palatino Linotype"/>
                <a:cs typeface="Palatino Linotype"/>
              </a:rPr>
              <a:t> </a:t>
            </a:r>
            <a:r>
              <a:rPr sz="1200" dirty="0">
                <a:latin typeface="Palatino Linotype"/>
                <a:cs typeface="Palatino Linotype"/>
              </a:rPr>
              <a:t>a</a:t>
            </a:r>
            <a:r>
              <a:rPr sz="1200" spc="-40" dirty="0">
                <a:latin typeface="Palatino Linotype"/>
                <a:cs typeface="Palatino Linotype"/>
              </a:rPr>
              <a:t> </a:t>
            </a:r>
            <a:r>
              <a:rPr sz="1200" dirty="0">
                <a:latin typeface="Palatino Linotype"/>
                <a:cs typeface="Palatino Linotype"/>
              </a:rPr>
              <a:t>hospital</a:t>
            </a:r>
            <a:r>
              <a:rPr sz="1200" spc="-25" dirty="0">
                <a:latin typeface="Palatino Linotype"/>
                <a:cs typeface="Palatino Linotype"/>
              </a:rPr>
              <a:t> </a:t>
            </a:r>
            <a:r>
              <a:rPr sz="1200" dirty="0">
                <a:latin typeface="Palatino Linotype"/>
                <a:cs typeface="Palatino Linotype"/>
              </a:rPr>
              <a:t>emergency</a:t>
            </a:r>
            <a:r>
              <a:rPr sz="1200" spc="-50" dirty="0">
                <a:latin typeface="Palatino Linotype"/>
                <a:cs typeface="Palatino Linotype"/>
              </a:rPr>
              <a:t> </a:t>
            </a:r>
            <a:r>
              <a:rPr sz="1200" dirty="0">
                <a:latin typeface="Palatino Linotype"/>
                <a:cs typeface="Palatino Linotype"/>
              </a:rPr>
              <a:t>department;</a:t>
            </a:r>
            <a:r>
              <a:rPr sz="1200" spc="-40" dirty="0">
                <a:latin typeface="Palatino Linotype"/>
                <a:cs typeface="Palatino Linotype"/>
              </a:rPr>
              <a:t> </a:t>
            </a:r>
            <a:r>
              <a:rPr sz="1200" spc="-25" dirty="0">
                <a:latin typeface="Palatino Linotype"/>
                <a:cs typeface="Palatino Linotype"/>
              </a:rPr>
              <a:t>or</a:t>
            </a:r>
            <a:endParaRPr sz="1200" dirty="0">
              <a:latin typeface="Palatino Linotype"/>
              <a:cs typeface="Palatino Linotype"/>
            </a:endParaRPr>
          </a:p>
          <a:p>
            <a:pPr marL="12700" marR="5080" indent="190500">
              <a:lnSpc>
                <a:spcPts val="1150"/>
              </a:lnSpc>
              <a:spcBef>
                <a:spcPts val="990"/>
              </a:spcBef>
            </a:pPr>
            <a:r>
              <a:rPr sz="1200" dirty="0">
                <a:latin typeface="Palatino Linotype"/>
                <a:cs typeface="Palatino Linotype"/>
              </a:rPr>
              <a:t>h.</a:t>
            </a:r>
            <a:r>
              <a:rPr sz="1200" spc="254" dirty="0">
                <a:latin typeface="Palatino Linotype"/>
                <a:cs typeface="Palatino Linotype"/>
              </a:rPr>
              <a:t> </a:t>
            </a:r>
            <a:r>
              <a:rPr sz="1200" spc="-10" dirty="0">
                <a:latin typeface="Palatino Linotype"/>
                <a:cs typeface="Palatino Linotype"/>
              </a:rPr>
              <a:t>Involvement</a:t>
            </a:r>
            <a:r>
              <a:rPr sz="1200" spc="-45" dirty="0">
                <a:latin typeface="Palatino Linotype"/>
                <a:cs typeface="Palatino Linotype"/>
              </a:rPr>
              <a:t> </a:t>
            </a:r>
            <a:r>
              <a:rPr sz="1200" dirty="0">
                <a:latin typeface="Palatino Linotype"/>
                <a:cs typeface="Palatino Linotype"/>
              </a:rPr>
              <a:t>in an</a:t>
            </a:r>
            <a:r>
              <a:rPr sz="1200" spc="-20" dirty="0">
                <a:latin typeface="Palatino Linotype"/>
                <a:cs typeface="Palatino Linotype"/>
              </a:rPr>
              <a:t> </a:t>
            </a:r>
            <a:r>
              <a:rPr sz="1200" dirty="0">
                <a:latin typeface="Palatino Linotype"/>
                <a:cs typeface="Palatino Linotype"/>
              </a:rPr>
              <a:t>event</a:t>
            </a:r>
            <a:r>
              <a:rPr sz="1200" spc="-30" dirty="0">
                <a:latin typeface="Palatino Linotype"/>
                <a:cs typeface="Palatino Linotype"/>
              </a:rPr>
              <a:t> </a:t>
            </a:r>
            <a:r>
              <a:rPr sz="1200" dirty="0">
                <a:latin typeface="Palatino Linotype"/>
                <a:cs typeface="Palatino Linotype"/>
              </a:rPr>
              <a:t>that</a:t>
            </a:r>
            <a:r>
              <a:rPr sz="1200" spc="-30" dirty="0">
                <a:latin typeface="Palatino Linotype"/>
                <a:cs typeface="Palatino Linotype"/>
              </a:rPr>
              <a:t> </a:t>
            </a:r>
            <a:r>
              <a:rPr sz="1200" dirty="0">
                <a:latin typeface="Palatino Linotype"/>
                <a:cs typeface="Palatino Linotype"/>
              </a:rPr>
              <a:t>caused or</a:t>
            </a:r>
            <a:r>
              <a:rPr sz="1200" spc="-30" dirty="0">
                <a:latin typeface="Palatino Linotype"/>
                <a:cs typeface="Palatino Linotype"/>
              </a:rPr>
              <a:t> </a:t>
            </a:r>
            <a:r>
              <a:rPr sz="1200" dirty="0">
                <a:latin typeface="Palatino Linotype"/>
                <a:cs typeface="Palatino Linotype"/>
              </a:rPr>
              <a:t>may</a:t>
            </a:r>
            <a:r>
              <a:rPr sz="1200" spc="-25" dirty="0">
                <a:latin typeface="Palatino Linotype"/>
                <a:cs typeface="Palatino Linotype"/>
              </a:rPr>
              <a:t> </a:t>
            </a:r>
            <a:r>
              <a:rPr sz="1200" dirty="0">
                <a:latin typeface="Palatino Linotype"/>
                <a:cs typeface="Palatino Linotype"/>
              </a:rPr>
              <a:t>have</a:t>
            </a:r>
            <a:r>
              <a:rPr sz="1200" spc="-20" dirty="0">
                <a:latin typeface="Palatino Linotype"/>
                <a:cs typeface="Palatino Linotype"/>
              </a:rPr>
              <a:t> </a:t>
            </a:r>
            <a:r>
              <a:rPr sz="1200" dirty="0">
                <a:latin typeface="Palatino Linotype"/>
                <a:cs typeface="Palatino Linotype"/>
              </a:rPr>
              <a:t>caused serious</a:t>
            </a:r>
            <a:r>
              <a:rPr sz="1200" spc="-10" dirty="0">
                <a:latin typeface="Palatino Linotype"/>
                <a:cs typeface="Palatino Linotype"/>
              </a:rPr>
              <a:t> </a:t>
            </a:r>
            <a:r>
              <a:rPr sz="1200" dirty="0">
                <a:latin typeface="Palatino Linotype"/>
                <a:cs typeface="Palatino Linotype"/>
              </a:rPr>
              <a:t>injury</a:t>
            </a:r>
            <a:r>
              <a:rPr sz="1200" spc="-30" dirty="0">
                <a:latin typeface="Palatino Linotype"/>
                <a:cs typeface="Palatino Linotype"/>
              </a:rPr>
              <a:t> </a:t>
            </a:r>
            <a:r>
              <a:rPr sz="1200" dirty="0">
                <a:latin typeface="Palatino Linotype"/>
                <a:cs typeface="Palatino Linotype"/>
              </a:rPr>
              <a:t>or</a:t>
            </a:r>
            <a:r>
              <a:rPr sz="1200" spc="-30" dirty="0">
                <a:latin typeface="Palatino Linotype"/>
                <a:cs typeface="Palatino Linotype"/>
              </a:rPr>
              <a:t> </a:t>
            </a:r>
            <a:r>
              <a:rPr sz="1200" dirty="0">
                <a:latin typeface="Palatino Linotype"/>
                <a:cs typeface="Palatino Linotype"/>
              </a:rPr>
              <a:t>harm</a:t>
            </a:r>
            <a:r>
              <a:rPr sz="1200" spc="-15" dirty="0">
                <a:latin typeface="Palatino Linotype"/>
                <a:cs typeface="Palatino Linotype"/>
              </a:rPr>
              <a:t> </a:t>
            </a:r>
            <a:r>
              <a:rPr sz="1200" dirty="0">
                <a:latin typeface="Palatino Linotype"/>
                <a:cs typeface="Palatino Linotype"/>
              </a:rPr>
              <a:t>to</a:t>
            </a:r>
            <a:r>
              <a:rPr sz="1200" spc="-40" dirty="0">
                <a:latin typeface="Palatino Linotype"/>
                <a:cs typeface="Palatino Linotype"/>
              </a:rPr>
              <a:t> </a:t>
            </a:r>
            <a:r>
              <a:rPr sz="1200" dirty="0">
                <a:latin typeface="Palatino Linotype"/>
                <a:cs typeface="Palatino Linotype"/>
              </a:rPr>
              <a:t>the</a:t>
            </a:r>
            <a:r>
              <a:rPr sz="1200" spc="-20" dirty="0">
                <a:latin typeface="Palatino Linotype"/>
                <a:cs typeface="Palatino Linotype"/>
              </a:rPr>
              <a:t> </a:t>
            </a:r>
            <a:r>
              <a:rPr sz="1200" dirty="0">
                <a:latin typeface="Palatino Linotype"/>
                <a:cs typeface="Palatino Linotype"/>
              </a:rPr>
              <a:t>first</a:t>
            </a:r>
            <a:r>
              <a:rPr sz="1200" spc="-15" dirty="0">
                <a:latin typeface="Palatino Linotype"/>
                <a:cs typeface="Palatino Linotype"/>
              </a:rPr>
              <a:t> </a:t>
            </a:r>
            <a:r>
              <a:rPr sz="1200" dirty="0">
                <a:latin typeface="Palatino Linotype"/>
                <a:cs typeface="Palatino Linotype"/>
              </a:rPr>
              <a:t>responder</a:t>
            </a:r>
            <a:r>
              <a:rPr sz="1200" spc="-15" dirty="0">
                <a:latin typeface="Palatino Linotype"/>
                <a:cs typeface="Palatino Linotype"/>
              </a:rPr>
              <a:t> </a:t>
            </a:r>
            <a:r>
              <a:rPr sz="1200" spc="-25" dirty="0">
                <a:latin typeface="Palatino Linotype"/>
                <a:cs typeface="Palatino Linotype"/>
              </a:rPr>
              <a:t>or </a:t>
            </a:r>
            <a:r>
              <a:rPr sz="1200" dirty="0">
                <a:latin typeface="Palatino Linotype"/>
                <a:cs typeface="Palatino Linotype"/>
              </a:rPr>
              <a:t>had</a:t>
            </a:r>
            <a:r>
              <a:rPr sz="1200" spc="-20" dirty="0">
                <a:latin typeface="Palatino Linotype"/>
                <a:cs typeface="Palatino Linotype"/>
              </a:rPr>
              <a:t> </a:t>
            </a:r>
            <a:r>
              <a:rPr sz="1200" dirty="0">
                <a:latin typeface="Palatino Linotype"/>
                <a:cs typeface="Palatino Linotype"/>
              </a:rPr>
              <a:t>the</a:t>
            </a:r>
            <a:r>
              <a:rPr sz="1200" spc="-35" dirty="0">
                <a:latin typeface="Palatino Linotype"/>
                <a:cs typeface="Palatino Linotype"/>
              </a:rPr>
              <a:t> </a:t>
            </a:r>
            <a:r>
              <a:rPr sz="1200" dirty="0">
                <a:latin typeface="Palatino Linotype"/>
                <a:cs typeface="Palatino Linotype"/>
              </a:rPr>
              <a:t>potential</a:t>
            </a:r>
            <a:r>
              <a:rPr sz="1200" spc="-20" dirty="0">
                <a:latin typeface="Palatino Linotype"/>
                <a:cs typeface="Palatino Linotype"/>
              </a:rPr>
              <a:t> </a:t>
            </a:r>
            <a:r>
              <a:rPr sz="1200" dirty="0">
                <a:latin typeface="Palatino Linotype"/>
                <a:cs typeface="Palatino Linotype"/>
              </a:rPr>
              <a:t>to</a:t>
            </a:r>
            <a:r>
              <a:rPr sz="1200" spc="-30" dirty="0">
                <a:latin typeface="Palatino Linotype"/>
                <a:cs typeface="Palatino Linotype"/>
              </a:rPr>
              <a:t> </a:t>
            </a:r>
            <a:r>
              <a:rPr sz="1200" dirty="0">
                <a:latin typeface="Palatino Linotype"/>
                <a:cs typeface="Palatino Linotype"/>
              </a:rPr>
              <a:t>cause</a:t>
            </a:r>
            <a:r>
              <a:rPr sz="1200" spc="-10" dirty="0">
                <a:latin typeface="Palatino Linotype"/>
                <a:cs typeface="Palatino Linotype"/>
              </a:rPr>
              <a:t> </a:t>
            </a:r>
            <a:r>
              <a:rPr sz="1200" dirty="0">
                <a:latin typeface="Palatino Linotype"/>
                <a:cs typeface="Palatino Linotype"/>
              </a:rPr>
              <a:t>the</a:t>
            </a:r>
            <a:r>
              <a:rPr sz="1200" spc="-20" dirty="0">
                <a:latin typeface="Palatino Linotype"/>
                <a:cs typeface="Palatino Linotype"/>
              </a:rPr>
              <a:t> </a:t>
            </a:r>
            <a:r>
              <a:rPr sz="1200" dirty="0">
                <a:latin typeface="Palatino Linotype"/>
                <a:cs typeface="Palatino Linotype"/>
              </a:rPr>
              <a:t>death</a:t>
            </a:r>
            <a:r>
              <a:rPr sz="1200" spc="-25" dirty="0">
                <a:latin typeface="Palatino Linotype"/>
                <a:cs typeface="Palatino Linotype"/>
              </a:rPr>
              <a:t> </a:t>
            </a:r>
            <a:r>
              <a:rPr sz="1200" dirty="0">
                <a:latin typeface="Palatino Linotype"/>
                <a:cs typeface="Palatino Linotype"/>
              </a:rPr>
              <a:t>of</a:t>
            </a:r>
            <a:r>
              <a:rPr sz="1200" spc="-35" dirty="0">
                <a:latin typeface="Palatino Linotype"/>
                <a:cs typeface="Palatino Linotype"/>
              </a:rPr>
              <a:t> </a:t>
            </a:r>
            <a:r>
              <a:rPr sz="1200" dirty="0">
                <a:latin typeface="Palatino Linotype"/>
                <a:cs typeface="Palatino Linotype"/>
              </a:rPr>
              <a:t>the</a:t>
            </a:r>
            <a:r>
              <a:rPr sz="1200" spc="-25" dirty="0">
                <a:latin typeface="Palatino Linotype"/>
                <a:cs typeface="Palatino Linotype"/>
              </a:rPr>
              <a:t> </a:t>
            </a:r>
            <a:r>
              <a:rPr sz="1200" dirty="0">
                <a:latin typeface="Palatino Linotype"/>
                <a:cs typeface="Palatino Linotype"/>
              </a:rPr>
              <a:t>first</a:t>
            </a:r>
            <a:r>
              <a:rPr sz="1200" spc="-10" dirty="0">
                <a:latin typeface="Palatino Linotype"/>
                <a:cs typeface="Palatino Linotype"/>
              </a:rPr>
              <a:t> responder,</a:t>
            </a:r>
            <a:r>
              <a:rPr sz="1200" spc="-20" dirty="0">
                <a:latin typeface="Palatino Linotype"/>
                <a:cs typeface="Palatino Linotype"/>
              </a:rPr>
              <a:t> </a:t>
            </a:r>
            <a:r>
              <a:rPr sz="1200" dirty="0">
                <a:latin typeface="Palatino Linotype"/>
                <a:cs typeface="Palatino Linotype"/>
              </a:rPr>
              <a:t>whether</a:t>
            </a:r>
            <a:r>
              <a:rPr sz="1200" spc="-20" dirty="0">
                <a:latin typeface="Palatino Linotype"/>
                <a:cs typeface="Palatino Linotype"/>
              </a:rPr>
              <a:t> </a:t>
            </a:r>
            <a:r>
              <a:rPr sz="1200" dirty="0">
                <a:latin typeface="Palatino Linotype"/>
                <a:cs typeface="Palatino Linotype"/>
              </a:rPr>
              <a:t>accidental</a:t>
            </a:r>
            <a:r>
              <a:rPr sz="1200" spc="10" dirty="0">
                <a:latin typeface="Palatino Linotype"/>
                <a:cs typeface="Palatino Linotype"/>
              </a:rPr>
              <a:t> </a:t>
            </a:r>
            <a:r>
              <a:rPr sz="1200" dirty="0">
                <a:latin typeface="Palatino Linotype"/>
                <a:cs typeface="Palatino Linotype"/>
              </a:rPr>
              <a:t>or</a:t>
            </a:r>
            <a:r>
              <a:rPr sz="1200" spc="-30" dirty="0">
                <a:latin typeface="Palatino Linotype"/>
                <a:cs typeface="Palatino Linotype"/>
              </a:rPr>
              <a:t> </a:t>
            </a:r>
            <a:r>
              <a:rPr sz="1200" dirty="0">
                <a:latin typeface="Palatino Linotype"/>
                <a:cs typeface="Palatino Linotype"/>
              </a:rPr>
              <a:t>by</a:t>
            </a:r>
            <a:r>
              <a:rPr sz="1200" spc="-35" dirty="0">
                <a:latin typeface="Palatino Linotype"/>
                <a:cs typeface="Palatino Linotype"/>
              </a:rPr>
              <a:t> </a:t>
            </a:r>
            <a:r>
              <a:rPr sz="1200" dirty="0">
                <a:latin typeface="Palatino Linotype"/>
                <a:cs typeface="Palatino Linotype"/>
              </a:rPr>
              <a:t>an</a:t>
            </a:r>
            <a:r>
              <a:rPr sz="1200" spc="-20" dirty="0">
                <a:latin typeface="Palatino Linotype"/>
                <a:cs typeface="Palatino Linotype"/>
              </a:rPr>
              <a:t> </a:t>
            </a:r>
            <a:r>
              <a:rPr sz="1200" dirty="0">
                <a:latin typeface="Palatino Linotype"/>
                <a:cs typeface="Palatino Linotype"/>
              </a:rPr>
              <a:t>intentional</a:t>
            </a:r>
            <a:r>
              <a:rPr sz="1200" spc="-5" dirty="0">
                <a:latin typeface="Palatino Linotype"/>
                <a:cs typeface="Palatino Linotype"/>
              </a:rPr>
              <a:t> </a:t>
            </a:r>
            <a:r>
              <a:rPr sz="1200" dirty="0">
                <a:latin typeface="Palatino Linotype"/>
                <a:cs typeface="Palatino Linotype"/>
              </a:rPr>
              <a:t>act</a:t>
            </a:r>
            <a:r>
              <a:rPr sz="1200" spc="-25" dirty="0">
                <a:latin typeface="Palatino Linotype"/>
                <a:cs typeface="Palatino Linotype"/>
              </a:rPr>
              <a:t> </a:t>
            </a:r>
            <a:r>
              <a:rPr sz="1200" dirty="0">
                <a:latin typeface="Palatino Linotype"/>
                <a:cs typeface="Palatino Linotype"/>
              </a:rPr>
              <a:t>of</a:t>
            </a:r>
            <a:r>
              <a:rPr sz="1200" spc="-40" dirty="0">
                <a:latin typeface="Palatino Linotype"/>
                <a:cs typeface="Palatino Linotype"/>
              </a:rPr>
              <a:t> </a:t>
            </a:r>
            <a:r>
              <a:rPr sz="1200" spc="-10" dirty="0">
                <a:latin typeface="Palatino Linotype"/>
                <a:cs typeface="Palatino Linotype"/>
              </a:rPr>
              <a:t>another individual.</a:t>
            </a:r>
            <a:endParaRPr sz="1200" dirty="0">
              <a:latin typeface="Palatino Linotype"/>
              <a:cs typeface="Palatino Linotype"/>
            </a:endParaRPr>
          </a:p>
        </p:txBody>
      </p:sp>
      <p:sp>
        <p:nvSpPr>
          <p:cNvPr id="23" name="object 23"/>
          <p:cNvSpPr txBox="1"/>
          <p:nvPr/>
        </p:nvSpPr>
        <p:spPr>
          <a:xfrm>
            <a:off x="1598549" y="6008344"/>
            <a:ext cx="7556500" cy="645160"/>
          </a:xfrm>
          <a:prstGeom prst="rect">
            <a:avLst/>
          </a:prstGeom>
          <a:solidFill>
            <a:srgbClr val="FFFF00"/>
          </a:solidFill>
        </p:spPr>
        <p:txBody>
          <a:bodyPr vert="horz" wrap="square" lIns="0" tIns="49530" rIns="0" bIns="0" rtlCol="0">
            <a:spAutoFit/>
          </a:bodyPr>
          <a:lstStyle/>
          <a:p>
            <a:pPr marR="29209" indent="190500">
              <a:lnSpc>
                <a:spcPct val="80100"/>
              </a:lnSpc>
              <a:spcBef>
                <a:spcPts val="390"/>
              </a:spcBef>
            </a:pPr>
            <a:r>
              <a:rPr sz="1200" dirty="0">
                <a:latin typeface="Palatino Linotype"/>
                <a:cs typeface="Palatino Linotype"/>
              </a:rPr>
              <a:t>(2)</a:t>
            </a:r>
            <a:r>
              <a:rPr sz="1200" spc="250" dirty="0">
                <a:latin typeface="Palatino Linotype"/>
                <a:cs typeface="Palatino Linotype"/>
              </a:rPr>
              <a:t> </a:t>
            </a:r>
            <a:r>
              <a:rPr sz="1200" dirty="0">
                <a:latin typeface="Palatino Linotype"/>
                <a:cs typeface="Palatino Linotype"/>
              </a:rPr>
              <a:t>The</a:t>
            </a:r>
            <a:r>
              <a:rPr sz="1200" spc="-30" dirty="0">
                <a:latin typeface="Palatino Linotype"/>
                <a:cs typeface="Palatino Linotype"/>
              </a:rPr>
              <a:t> </a:t>
            </a:r>
            <a:r>
              <a:rPr sz="1200" dirty="0">
                <a:latin typeface="Palatino Linotype"/>
                <a:cs typeface="Palatino Linotype"/>
              </a:rPr>
              <a:t>time</a:t>
            </a:r>
            <a:r>
              <a:rPr sz="1200" spc="-15" dirty="0">
                <a:latin typeface="Palatino Linotype"/>
                <a:cs typeface="Palatino Linotype"/>
              </a:rPr>
              <a:t> </a:t>
            </a:r>
            <a:r>
              <a:rPr sz="1200" dirty="0">
                <a:latin typeface="Palatino Linotype"/>
                <a:cs typeface="Palatino Linotype"/>
              </a:rPr>
              <a:t>for</a:t>
            </a:r>
            <a:r>
              <a:rPr sz="1200" spc="-35" dirty="0">
                <a:latin typeface="Palatino Linotype"/>
                <a:cs typeface="Palatino Linotype"/>
              </a:rPr>
              <a:t> </a:t>
            </a:r>
            <a:r>
              <a:rPr sz="1200" dirty="0">
                <a:latin typeface="Palatino Linotype"/>
                <a:cs typeface="Palatino Linotype"/>
              </a:rPr>
              <a:t>notice</a:t>
            </a:r>
            <a:r>
              <a:rPr sz="1200" spc="-15" dirty="0">
                <a:latin typeface="Palatino Linotype"/>
                <a:cs typeface="Palatino Linotype"/>
              </a:rPr>
              <a:t> </a:t>
            </a:r>
            <a:r>
              <a:rPr sz="1200" dirty="0">
                <a:latin typeface="Palatino Linotype"/>
                <a:cs typeface="Palatino Linotype"/>
              </a:rPr>
              <a:t>of</a:t>
            </a:r>
            <a:r>
              <a:rPr sz="1200" spc="-30" dirty="0">
                <a:latin typeface="Palatino Linotype"/>
                <a:cs typeface="Palatino Linotype"/>
              </a:rPr>
              <a:t> </a:t>
            </a:r>
            <a:r>
              <a:rPr sz="1200" dirty="0">
                <a:latin typeface="Palatino Linotype"/>
                <a:cs typeface="Palatino Linotype"/>
              </a:rPr>
              <a:t>injury</a:t>
            </a:r>
            <a:r>
              <a:rPr sz="1200" spc="-35" dirty="0">
                <a:latin typeface="Palatino Linotype"/>
                <a:cs typeface="Palatino Linotype"/>
              </a:rPr>
              <a:t> </a:t>
            </a:r>
            <a:r>
              <a:rPr sz="1200" dirty="0">
                <a:latin typeface="Palatino Linotype"/>
                <a:cs typeface="Palatino Linotype"/>
              </a:rPr>
              <a:t>or</a:t>
            </a:r>
            <a:r>
              <a:rPr sz="1200" spc="-30" dirty="0">
                <a:latin typeface="Palatino Linotype"/>
                <a:cs typeface="Palatino Linotype"/>
              </a:rPr>
              <a:t> </a:t>
            </a:r>
            <a:r>
              <a:rPr sz="1200" dirty="0">
                <a:latin typeface="Palatino Linotype"/>
                <a:cs typeface="Palatino Linotype"/>
              </a:rPr>
              <a:t>death</a:t>
            </a:r>
            <a:r>
              <a:rPr sz="1200" spc="-30" dirty="0">
                <a:latin typeface="Palatino Linotype"/>
                <a:cs typeface="Palatino Linotype"/>
              </a:rPr>
              <a:t> </a:t>
            </a:r>
            <a:r>
              <a:rPr sz="1200" dirty="0">
                <a:latin typeface="Palatino Linotype"/>
                <a:cs typeface="Palatino Linotype"/>
              </a:rPr>
              <a:t>in</a:t>
            </a:r>
            <a:r>
              <a:rPr sz="1200" spc="-25" dirty="0">
                <a:latin typeface="Palatino Linotype"/>
                <a:cs typeface="Palatino Linotype"/>
              </a:rPr>
              <a:t> </a:t>
            </a:r>
            <a:r>
              <a:rPr sz="1200" dirty="0">
                <a:latin typeface="Palatino Linotype"/>
                <a:cs typeface="Palatino Linotype"/>
              </a:rPr>
              <a:t>cases</a:t>
            </a:r>
            <a:r>
              <a:rPr sz="1200" spc="-5" dirty="0">
                <a:latin typeface="Palatino Linotype"/>
                <a:cs typeface="Palatino Linotype"/>
              </a:rPr>
              <a:t> </a:t>
            </a:r>
            <a:r>
              <a:rPr sz="1200" dirty="0">
                <a:latin typeface="Palatino Linotype"/>
                <a:cs typeface="Palatino Linotype"/>
              </a:rPr>
              <a:t>of</a:t>
            </a:r>
            <a:r>
              <a:rPr sz="1200" spc="-40" dirty="0">
                <a:latin typeface="Palatino Linotype"/>
                <a:cs typeface="Palatino Linotype"/>
              </a:rPr>
              <a:t> </a:t>
            </a:r>
            <a:r>
              <a:rPr sz="1200" dirty="0">
                <a:latin typeface="Palatino Linotype"/>
                <a:cs typeface="Palatino Linotype"/>
              </a:rPr>
              <a:t>compensable</a:t>
            </a:r>
            <a:r>
              <a:rPr sz="1200" spc="-5" dirty="0">
                <a:latin typeface="Palatino Linotype"/>
                <a:cs typeface="Palatino Linotype"/>
              </a:rPr>
              <a:t> </a:t>
            </a:r>
            <a:r>
              <a:rPr sz="1200" dirty="0">
                <a:latin typeface="Palatino Linotype"/>
                <a:cs typeface="Palatino Linotype"/>
              </a:rPr>
              <a:t>PTSD</a:t>
            </a:r>
            <a:r>
              <a:rPr sz="1200" spc="-40" dirty="0">
                <a:latin typeface="Palatino Linotype"/>
                <a:cs typeface="Palatino Linotype"/>
              </a:rPr>
              <a:t> </a:t>
            </a:r>
            <a:r>
              <a:rPr sz="1200" dirty="0">
                <a:latin typeface="Palatino Linotype"/>
                <a:cs typeface="Palatino Linotype"/>
              </a:rPr>
              <a:t>under</a:t>
            </a:r>
            <a:r>
              <a:rPr sz="1200" spc="-15" dirty="0">
                <a:latin typeface="Palatino Linotype"/>
                <a:cs typeface="Palatino Linotype"/>
              </a:rPr>
              <a:t> </a:t>
            </a:r>
            <a:r>
              <a:rPr sz="1200" dirty="0">
                <a:latin typeface="Palatino Linotype"/>
                <a:cs typeface="Palatino Linotype"/>
              </a:rPr>
              <a:t>this</a:t>
            </a:r>
            <a:r>
              <a:rPr sz="1200" spc="-30" dirty="0">
                <a:latin typeface="Palatino Linotype"/>
                <a:cs typeface="Palatino Linotype"/>
              </a:rPr>
              <a:t> </a:t>
            </a:r>
            <a:r>
              <a:rPr sz="1200" dirty="0">
                <a:latin typeface="Palatino Linotype"/>
                <a:cs typeface="Palatino Linotype"/>
              </a:rPr>
              <a:t>section</a:t>
            </a:r>
            <a:r>
              <a:rPr sz="1200" spc="-5" dirty="0">
                <a:latin typeface="Palatino Linotype"/>
                <a:cs typeface="Palatino Linotype"/>
              </a:rPr>
              <a:t> </a:t>
            </a:r>
            <a:r>
              <a:rPr sz="1200" dirty="0">
                <a:latin typeface="Palatino Linotype"/>
                <a:cs typeface="Palatino Linotype"/>
              </a:rPr>
              <a:t>is</a:t>
            </a:r>
            <a:r>
              <a:rPr sz="1200" spc="-15" dirty="0">
                <a:latin typeface="Palatino Linotype"/>
                <a:cs typeface="Palatino Linotype"/>
              </a:rPr>
              <a:t> </a:t>
            </a:r>
            <a:r>
              <a:rPr sz="1200" dirty="0">
                <a:latin typeface="Palatino Linotype"/>
                <a:cs typeface="Palatino Linotype"/>
              </a:rPr>
              <a:t>measured</a:t>
            </a:r>
            <a:r>
              <a:rPr sz="1200" spc="-20" dirty="0">
                <a:latin typeface="Palatino Linotype"/>
                <a:cs typeface="Palatino Linotype"/>
              </a:rPr>
              <a:t> from </a:t>
            </a:r>
            <a:r>
              <a:rPr sz="1200" dirty="0">
                <a:latin typeface="Palatino Linotype"/>
                <a:cs typeface="Palatino Linotype"/>
              </a:rPr>
              <a:t>exposure</a:t>
            </a:r>
            <a:r>
              <a:rPr sz="1200" spc="-25" dirty="0">
                <a:latin typeface="Palatino Linotype"/>
                <a:cs typeface="Palatino Linotype"/>
              </a:rPr>
              <a:t> </a:t>
            </a:r>
            <a:r>
              <a:rPr sz="1200" dirty="0">
                <a:latin typeface="Palatino Linotype"/>
                <a:cs typeface="Palatino Linotype"/>
              </a:rPr>
              <a:t>to</a:t>
            </a:r>
            <a:r>
              <a:rPr sz="1200" spc="-30" dirty="0">
                <a:latin typeface="Palatino Linotype"/>
                <a:cs typeface="Palatino Linotype"/>
              </a:rPr>
              <a:t> </a:t>
            </a:r>
            <a:r>
              <a:rPr sz="1200" dirty="0">
                <a:latin typeface="Palatino Linotype"/>
                <a:cs typeface="Palatino Linotype"/>
              </a:rPr>
              <a:t>one</a:t>
            </a:r>
            <a:r>
              <a:rPr sz="1200" spc="-35" dirty="0">
                <a:latin typeface="Palatino Linotype"/>
                <a:cs typeface="Palatino Linotype"/>
              </a:rPr>
              <a:t> </a:t>
            </a:r>
            <a:r>
              <a:rPr sz="1200" dirty="0">
                <a:latin typeface="Palatino Linotype"/>
                <a:cs typeface="Palatino Linotype"/>
              </a:rPr>
              <a:t>of</a:t>
            </a:r>
            <a:r>
              <a:rPr sz="1200" spc="-25" dirty="0">
                <a:latin typeface="Palatino Linotype"/>
                <a:cs typeface="Palatino Linotype"/>
              </a:rPr>
              <a:t> </a:t>
            </a:r>
            <a:r>
              <a:rPr sz="1200" dirty="0">
                <a:latin typeface="Palatino Linotype"/>
                <a:cs typeface="Palatino Linotype"/>
              </a:rPr>
              <a:t>the</a:t>
            </a:r>
            <a:r>
              <a:rPr sz="1200" spc="-35" dirty="0">
                <a:latin typeface="Palatino Linotype"/>
                <a:cs typeface="Palatino Linotype"/>
              </a:rPr>
              <a:t> </a:t>
            </a:r>
            <a:r>
              <a:rPr sz="1200" dirty="0">
                <a:latin typeface="Palatino Linotype"/>
                <a:cs typeface="Palatino Linotype"/>
              </a:rPr>
              <a:t>qualifying</a:t>
            </a:r>
            <a:r>
              <a:rPr sz="1200" spc="5" dirty="0">
                <a:latin typeface="Palatino Linotype"/>
                <a:cs typeface="Palatino Linotype"/>
              </a:rPr>
              <a:t> </a:t>
            </a:r>
            <a:r>
              <a:rPr sz="1200" dirty="0">
                <a:latin typeface="Palatino Linotype"/>
                <a:cs typeface="Palatino Linotype"/>
              </a:rPr>
              <a:t>stressors</a:t>
            </a:r>
            <a:r>
              <a:rPr sz="1200" spc="-20" dirty="0">
                <a:latin typeface="Palatino Linotype"/>
                <a:cs typeface="Palatino Linotype"/>
              </a:rPr>
              <a:t> </a:t>
            </a:r>
            <a:r>
              <a:rPr sz="1200" dirty="0">
                <a:latin typeface="Palatino Linotype"/>
                <a:cs typeface="Palatino Linotype"/>
              </a:rPr>
              <a:t>listed</a:t>
            </a:r>
            <a:r>
              <a:rPr sz="1200" spc="-10" dirty="0">
                <a:latin typeface="Palatino Linotype"/>
                <a:cs typeface="Palatino Linotype"/>
              </a:rPr>
              <a:t> </a:t>
            </a:r>
            <a:r>
              <a:rPr sz="1200" dirty="0">
                <a:latin typeface="Palatino Linotype"/>
                <a:cs typeface="Palatino Linotype"/>
              </a:rPr>
              <a:t>in</a:t>
            </a:r>
            <a:r>
              <a:rPr sz="1200" spc="-5" dirty="0">
                <a:latin typeface="Palatino Linotype"/>
                <a:cs typeface="Palatino Linotype"/>
              </a:rPr>
              <a:t> </a:t>
            </a:r>
            <a:r>
              <a:rPr sz="1200" dirty="0">
                <a:latin typeface="Palatino Linotype"/>
                <a:cs typeface="Palatino Linotype"/>
              </a:rPr>
              <a:t>the</a:t>
            </a:r>
            <a:r>
              <a:rPr sz="1200" spc="-20" dirty="0">
                <a:latin typeface="Palatino Linotype"/>
                <a:cs typeface="Palatino Linotype"/>
              </a:rPr>
              <a:t> </a:t>
            </a:r>
            <a:r>
              <a:rPr sz="1200" spc="-10" dirty="0">
                <a:latin typeface="Palatino Linotype"/>
                <a:cs typeface="Palatino Linotype"/>
              </a:rPr>
              <a:t>DSM-</a:t>
            </a:r>
            <a:r>
              <a:rPr sz="1200" dirty="0">
                <a:latin typeface="Palatino Linotype"/>
                <a:cs typeface="Palatino Linotype"/>
              </a:rPr>
              <a:t>5</a:t>
            </a:r>
            <a:r>
              <a:rPr sz="1200" spc="-35" dirty="0">
                <a:latin typeface="Palatino Linotype"/>
                <a:cs typeface="Palatino Linotype"/>
              </a:rPr>
              <a:t> </a:t>
            </a:r>
            <a:r>
              <a:rPr sz="1200" dirty="0">
                <a:latin typeface="Palatino Linotype"/>
                <a:cs typeface="Palatino Linotype"/>
              </a:rPr>
              <a:t>criteria,</a:t>
            </a:r>
            <a:r>
              <a:rPr sz="1200" spc="-15" dirty="0">
                <a:latin typeface="Palatino Linotype"/>
                <a:cs typeface="Palatino Linotype"/>
              </a:rPr>
              <a:t> </a:t>
            </a:r>
            <a:r>
              <a:rPr sz="1200" dirty="0">
                <a:latin typeface="Palatino Linotype"/>
                <a:cs typeface="Palatino Linotype"/>
              </a:rPr>
              <a:t>or</a:t>
            </a:r>
            <a:r>
              <a:rPr sz="1200" spc="-30" dirty="0">
                <a:latin typeface="Palatino Linotype"/>
                <a:cs typeface="Palatino Linotype"/>
              </a:rPr>
              <a:t> </a:t>
            </a:r>
            <a:r>
              <a:rPr sz="1200" dirty="0">
                <a:latin typeface="Palatino Linotype"/>
                <a:cs typeface="Palatino Linotype"/>
              </a:rPr>
              <a:t>the</a:t>
            </a:r>
            <a:r>
              <a:rPr sz="1200" spc="-25" dirty="0">
                <a:latin typeface="Palatino Linotype"/>
                <a:cs typeface="Palatino Linotype"/>
              </a:rPr>
              <a:t> </a:t>
            </a:r>
            <a:r>
              <a:rPr sz="1200" dirty="0">
                <a:latin typeface="Palatino Linotype"/>
                <a:cs typeface="Palatino Linotype"/>
              </a:rPr>
              <a:t>diagnosis</a:t>
            </a:r>
            <a:r>
              <a:rPr sz="1200" spc="10" dirty="0">
                <a:latin typeface="Palatino Linotype"/>
                <a:cs typeface="Palatino Linotype"/>
              </a:rPr>
              <a:t> </a:t>
            </a:r>
            <a:r>
              <a:rPr sz="1200" dirty="0">
                <a:latin typeface="Palatino Linotype"/>
                <a:cs typeface="Palatino Linotype"/>
              </a:rPr>
              <a:t>of</a:t>
            </a:r>
            <a:r>
              <a:rPr sz="1200" spc="-40" dirty="0">
                <a:latin typeface="Palatino Linotype"/>
                <a:cs typeface="Palatino Linotype"/>
              </a:rPr>
              <a:t> </a:t>
            </a:r>
            <a:r>
              <a:rPr sz="1200" dirty="0">
                <a:latin typeface="Palatino Linotype"/>
                <a:cs typeface="Palatino Linotype"/>
              </a:rPr>
              <a:t>the</a:t>
            </a:r>
            <a:r>
              <a:rPr sz="1200" spc="-25" dirty="0">
                <a:latin typeface="Palatino Linotype"/>
                <a:cs typeface="Palatino Linotype"/>
              </a:rPr>
              <a:t> </a:t>
            </a:r>
            <a:r>
              <a:rPr sz="1200" spc="-10" dirty="0">
                <a:latin typeface="Palatino Linotype"/>
                <a:cs typeface="Palatino Linotype"/>
              </a:rPr>
              <a:t>disorder, </a:t>
            </a:r>
            <a:r>
              <a:rPr sz="1200" dirty="0">
                <a:latin typeface="Palatino Linotype"/>
                <a:cs typeface="Palatino Linotype"/>
              </a:rPr>
              <a:t>whichever</a:t>
            </a:r>
            <a:r>
              <a:rPr sz="1200" spc="-15" dirty="0">
                <a:latin typeface="Palatino Linotype"/>
                <a:cs typeface="Palatino Linotype"/>
              </a:rPr>
              <a:t> </a:t>
            </a:r>
            <a:r>
              <a:rPr sz="1200" dirty="0">
                <a:latin typeface="Palatino Linotype"/>
                <a:cs typeface="Palatino Linotype"/>
              </a:rPr>
              <a:t>is</a:t>
            </a:r>
            <a:r>
              <a:rPr sz="1200" spc="-15" dirty="0">
                <a:latin typeface="Palatino Linotype"/>
                <a:cs typeface="Palatino Linotype"/>
              </a:rPr>
              <a:t> </a:t>
            </a:r>
            <a:r>
              <a:rPr sz="1200" dirty="0">
                <a:latin typeface="Palatino Linotype"/>
                <a:cs typeface="Palatino Linotype"/>
              </a:rPr>
              <a:t>later.</a:t>
            </a:r>
            <a:r>
              <a:rPr sz="1200" spc="180" dirty="0">
                <a:latin typeface="Palatino Linotype"/>
                <a:cs typeface="Palatino Linotype"/>
              </a:rPr>
              <a:t> </a:t>
            </a:r>
            <a:r>
              <a:rPr sz="1200" dirty="0">
                <a:latin typeface="Palatino Linotype"/>
                <a:cs typeface="Palatino Linotype"/>
              </a:rPr>
              <a:t>Any</a:t>
            </a:r>
            <a:r>
              <a:rPr sz="1200" spc="-35" dirty="0">
                <a:latin typeface="Palatino Linotype"/>
                <a:cs typeface="Palatino Linotype"/>
              </a:rPr>
              <a:t> </a:t>
            </a:r>
            <a:r>
              <a:rPr sz="1200" dirty="0">
                <a:latin typeface="Palatino Linotype"/>
                <a:cs typeface="Palatino Linotype"/>
              </a:rPr>
              <a:t>claim</a:t>
            </a:r>
            <a:r>
              <a:rPr sz="1200" spc="-5" dirty="0">
                <a:latin typeface="Palatino Linotype"/>
                <a:cs typeface="Palatino Linotype"/>
              </a:rPr>
              <a:t> </a:t>
            </a:r>
            <a:r>
              <a:rPr sz="1200" dirty="0">
                <a:latin typeface="Palatino Linotype"/>
                <a:cs typeface="Palatino Linotype"/>
              </a:rPr>
              <a:t>for</a:t>
            </a:r>
            <a:r>
              <a:rPr sz="1200" spc="-40" dirty="0">
                <a:latin typeface="Palatino Linotype"/>
                <a:cs typeface="Palatino Linotype"/>
              </a:rPr>
              <a:t> </a:t>
            </a:r>
            <a:r>
              <a:rPr sz="1200" dirty="0">
                <a:latin typeface="Palatino Linotype"/>
                <a:cs typeface="Palatino Linotype"/>
              </a:rPr>
              <a:t>compensation</a:t>
            </a:r>
            <a:r>
              <a:rPr sz="1200" spc="-15" dirty="0">
                <a:latin typeface="Palatino Linotype"/>
                <a:cs typeface="Palatino Linotype"/>
              </a:rPr>
              <a:t> </a:t>
            </a:r>
            <a:r>
              <a:rPr sz="1200" dirty="0">
                <a:latin typeface="Palatino Linotype"/>
                <a:cs typeface="Palatino Linotype"/>
              </a:rPr>
              <a:t>for</a:t>
            </a:r>
            <a:r>
              <a:rPr sz="1200" spc="-45" dirty="0">
                <a:latin typeface="Palatino Linotype"/>
                <a:cs typeface="Palatino Linotype"/>
              </a:rPr>
              <a:t> </a:t>
            </a:r>
            <a:r>
              <a:rPr sz="1200" dirty="0">
                <a:latin typeface="Palatino Linotype"/>
                <a:cs typeface="Palatino Linotype"/>
              </a:rPr>
              <a:t>such</a:t>
            </a:r>
            <a:r>
              <a:rPr sz="1200" spc="-15" dirty="0">
                <a:latin typeface="Palatino Linotype"/>
                <a:cs typeface="Palatino Linotype"/>
              </a:rPr>
              <a:t> </a:t>
            </a:r>
            <a:r>
              <a:rPr sz="1200" dirty="0">
                <a:latin typeface="Palatino Linotype"/>
                <a:cs typeface="Palatino Linotype"/>
              </a:rPr>
              <a:t>injury</a:t>
            </a:r>
            <a:r>
              <a:rPr sz="1200" spc="-40" dirty="0">
                <a:latin typeface="Palatino Linotype"/>
                <a:cs typeface="Palatino Linotype"/>
              </a:rPr>
              <a:t> </a:t>
            </a:r>
            <a:r>
              <a:rPr sz="1200" dirty="0">
                <a:latin typeface="Palatino Linotype"/>
                <a:cs typeface="Palatino Linotype"/>
              </a:rPr>
              <a:t>shall</a:t>
            </a:r>
            <a:r>
              <a:rPr sz="1200" spc="-15" dirty="0">
                <a:latin typeface="Palatino Linotype"/>
                <a:cs typeface="Palatino Linotype"/>
              </a:rPr>
              <a:t> </a:t>
            </a:r>
            <a:r>
              <a:rPr sz="1200" dirty="0">
                <a:latin typeface="Palatino Linotype"/>
                <a:cs typeface="Palatino Linotype"/>
              </a:rPr>
              <a:t>be</a:t>
            </a:r>
            <a:r>
              <a:rPr sz="1200" spc="-30" dirty="0">
                <a:latin typeface="Palatino Linotype"/>
                <a:cs typeface="Palatino Linotype"/>
              </a:rPr>
              <a:t> </a:t>
            </a:r>
            <a:r>
              <a:rPr sz="1200" dirty="0">
                <a:latin typeface="Palatino Linotype"/>
                <a:cs typeface="Palatino Linotype"/>
              </a:rPr>
              <a:t>properly</a:t>
            </a:r>
            <a:r>
              <a:rPr sz="1200" spc="-55" dirty="0">
                <a:latin typeface="Palatino Linotype"/>
                <a:cs typeface="Palatino Linotype"/>
              </a:rPr>
              <a:t> </a:t>
            </a:r>
            <a:r>
              <a:rPr sz="1200" dirty="0">
                <a:latin typeface="Palatino Linotype"/>
                <a:cs typeface="Palatino Linotype"/>
              </a:rPr>
              <a:t>noticed</a:t>
            </a:r>
            <a:r>
              <a:rPr sz="1200" spc="-15" dirty="0">
                <a:latin typeface="Palatino Linotype"/>
                <a:cs typeface="Palatino Linotype"/>
              </a:rPr>
              <a:t> </a:t>
            </a:r>
            <a:r>
              <a:rPr sz="1200" dirty="0">
                <a:latin typeface="Palatino Linotype"/>
                <a:cs typeface="Palatino Linotype"/>
              </a:rPr>
              <a:t>within</a:t>
            </a:r>
            <a:r>
              <a:rPr sz="1200" spc="-15" dirty="0">
                <a:latin typeface="Palatino Linotype"/>
                <a:cs typeface="Palatino Linotype"/>
              </a:rPr>
              <a:t> </a:t>
            </a:r>
            <a:r>
              <a:rPr sz="1200" spc="-10" dirty="0">
                <a:latin typeface="Palatino Linotype"/>
                <a:cs typeface="Palatino Linotype"/>
              </a:rPr>
              <a:t>fifty-</a:t>
            </a:r>
            <a:r>
              <a:rPr sz="1200" dirty="0">
                <a:latin typeface="Palatino Linotype"/>
                <a:cs typeface="Palatino Linotype"/>
              </a:rPr>
              <a:t>two</a:t>
            </a:r>
            <a:r>
              <a:rPr sz="1200" spc="-35" dirty="0">
                <a:latin typeface="Palatino Linotype"/>
                <a:cs typeface="Palatino Linotype"/>
              </a:rPr>
              <a:t> </a:t>
            </a:r>
            <a:r>
              <a:rPr sz="1200" spc="-10" dirty="0">
                <a:latin typeface="Palatino Linotype"/>
                <a:cs typeface="Palatino Linotype"/>
              </a:rPr>
              <a:t>weeks </a:t>
            </a:r>
            <a:r>
              <a:rPr sz="1200" dirty="0">
                <a:latin typeface="Palatino Linotype"/>
                <a:cs typeface="Palatino Linotype"/>
              </a:rPr>
              <a:t>after</a:t>
            </a:r>
            <a:r>
              <a:rPr sz="1200" spc="-35" dirty="0">
                <a:latin typeface="Palatino Linotype"/>
                <a:cs typeface="Palatino Linotype"/>
              </a:rPr>
              <a:t> </a:t>
            </a:r>
            <a:r>
              <a:rPr sz="1200" dirty="0">
                <a:latin typeface="Palatino Linotype"/>
                <a:cs typeface="Palatino Linotype"/>
              </a:rPr>
              <a:t>the</a:t>
            </a:r>
            <a:r>
              <a:rPr sz="1200" spc="-25" dirty="0">
                <a:latin typeface="Palatino Linotype"/>
                <a:cs typeface="Palatino Linotype"/>
              </a:rPr>
              <a:t> </a:t>
            </a:r>
            <a:r>
              <a:rPr sz="1200" dirty="0">
                <a:latin typeface="Palatino Linotype"/>
                <a:cs typeface="Palatino Linotype"/>
              </a:rPr>
              <a:t>qualifying</a:t>
            </a:r>
            <a:r>
              <a:rPr sz="1200" spc="-5" dirty="0">
                <a:latin typeface="Palatino Linotype"/>
                <a:cs typeface="Palatino Linotype"/>
              </a:rPr>
              <a:t> </a:t>
            </a:r>
            <a:r>
              <a:rPr sz="1200" dirty="0">
                <a:latin typeface="Palatino Linotype"/>
                <a:cs typeface="Palatino Linotype"/>
              </a:rPr>
              <a:t>exposure,</a:t>
            </a:r>
            <a:r>
              <a:rPr sz="1200" spc="-25" dirty="0">
                <a:latin typeface="Palatino Linotype"/>
                <a:cs typeface="Palatino Linotype"/>
              </a:rPr>
              <a:t> </a:t>
            </a:r>
            <a:r>
              <a:rPr sz="1200" dirty="0">
                <a:latin typeface="Palatino Linotype"/>
                <a:cs typeface="Palatino Linotype"/>
              </a:rPr>
              <a:t>or</a:t>
            </a:r>
            <a:r>
              <a:rPr sz="1200" spc="-40" dirty="0">
                <a:latin typeface="Palatino Linotype"/>
                <a:cs typeface="Palatino Linotype"/>
              </a:rPr>
              <a:t> </a:t>
            </a:r>
            <a:r>
              <a:rPr sz="1200" dirty="0">
                <a:latin typeface="Palatino Linotype"/>
                <a:cs typeface="Palatino Linotype"/>
              </a:rPr>
              <a:t>the</a:t>
            </a:r>
            <a:r>
              <a:rPr sz="1200" spc="-40" dirty="0">
                <a:latin typeface="Palatino Linotype"/>
                <a:cs typeface="Palatino Linotype"/>
              </a:rPr>
              <a:t> </a:t>
            </a:r>
            <a:r>
              <a:rPr sz="1200" dirty="0">
                <a:latin typeface="Palatino Linotype"/>
                <a:cs typeface="Palatino Linotype"/>
              </a:rPr>
              <a:t>diagnosis of</a:t>
            </a:r>
            <a:r>
              <a:rPr sz="1200" spc="-25" dirty="0">
                <a:latin typeface="Palatino Linotype"/>
                <a:cs typeface="Palatino Linotype"/>
              </a:rPr>
              <a:t> </a:t>
            </a:r>
            <a:r>
              <a:rPr sz="1200" dirty="0">
                <a:latin typeface="Palatino Linotype"/>
                <a:cs typeface="Palatino Linotype"/>
              </a:rPr>
              <a:t>the</a:t>
            </a:r>
            <a:r>
              <a:rPr sz="1200" spc="-40" dirty="0">
                <a:latin typeface="Palatino Linotype"/>
                <a:cs typeface="Palatino Linotype"/>
              </a:rPr>
              <a:t> </a:t>
            </a:r>
            <a:r>
              <a:rPr sz="1200" spc="-10" dirty="0">
                <a:latin typeface="Palatino Linotype"/>
                <a:cs typeface="Palatino Linotype"/>
              </a:rPr>
              <a:t>disorder, </a:t>
            </a:r>
            <a:r>
              <a:rPr sz="1200" dirty="0">
                <a:latin typeface="Palatino Linotype"/>
                <a:cs typeface="Palatino Linotype"/>
              </a:rPr>
              <a:t>whichever</a:t>
            </a:r>
            <a:r>
              <a:rPr sz="1200" spc="-15" dirty="0">
                <a:latin typeface="Palatino Linotype"/>
                <a:cs typeface="Palatino Linotype"/>
              </a:rPr>
              <a:t> </a:t>
            </a:r>
            <a:r>
              <a:rPr sz="1200" dirty="0">
                <a:latin typeface="Palatino Linotype"/>
                <a:cs typeface="Palatino Linotype"/>
              </a:rPr>
              <a:t>is</a:t>
            </a:r>
            <a:r>
              <a:rPr sz="1200" spc="-15" dirty="0">
                <a:latin typeface="Palatino Linotype"/>
                <a:cs typeface="Palatino Linotype"/>
              </a:rPr>
              <a:t> </a:t>
            </a:r>
            <a:r>
              <a:rPr sz="1200" spc="-10" dirty="0">
                <a:latin typeface="Palatino Linotype"/>
                <a:cs typeface="Palatino Linotype"/>
              </a:rPr>
              <a:t>later.</a:t>
            </a:r>
            <a:endParaRPr sz="1200" dirty="0">
              <a:latin typeface="Palatino Linotype"/>
              <a:cs typeface="Palatino Linotype"/>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4E4D3-3877-31AD-E2CD-9FC45BFB9FD7}"/>
              </a:ext>
            </a:extLst>
          </p:cNvPr>
          <p:cNvSpPr>
            <a:spLocks noGrp="1"/>
          </p:cNvSpPr>
          <p:nvPr>
            <p:ph type="title"/>
          </p:nvPr>
        </p:nvSpPr>
        <p:spPr>
          <a:xfrm>
            <a:off x="677335" y="609600"/>
            <a:ext cx="8596668" cy="482082"/>
          </a:xfrm>
        </p:spPr>
        <p:txBody>
          <a:bodyPr>
            <a:normAutofit fontScale="90000"/>
          </a:bodyPr>
          <a:lstStyle/>
          <a:p>
            <a:r>
              <a:rPr lang="en-US" dirty="0"/>
              <a:t>287.067 RSMo</a:t>
            </a:r>
          </a:p>
        </p:txBody>
      </p:sp>
      <p:sp>
        <p:nvSpPr>
          <p:cNvPr id="3" name="Text Placeholder 2">
            <a:extLst>
              <a:ext uri="{FF2B5EF4-FFF2-40B4-BE49-F238E27FC236}">
                <a16:creationId xmlns:a16="http://schemas.microsoft.com/office/drawing/2014/main" id="{51D69BD2-469B-D85E-B241-EB927B5FF18F}"/>
              </a:ext>
            </a:extLst>
          </p:cNvPr>
          <p:cNvSpPr>
            <a:spLocks noGrp="1"/>
          </p:cNvSpPr>
          <p:nvPr>
            <p:ph type="body" idx="1"/>
          </p:nvPr>
        </p:nvSpPr>
        <p:spPr>
          <a:xfrm>
            <a:off x="677335" y="1296955"/>
            <a:ext cx="8596668" cy="5691674"/>
          </a:xfrm>
        </p:spPr>
        <p:txBody>
          <a:bodyPr>
            <a:normAutofit lnSpcReduction="10000"/>
          </a:bodyPr>
          <a:lstStyle/>
          <a:p>
            <a:pPr algn="l"/>
            <a:r>
              <a:rPr lang="en-US" sz="1400" b="1" dirty="0">
                <a:solidFill>
                  <a:srgbClr val="000000"/>
                </a:solidFill>
                <a:effectLst/>
                <a:latin typeface="Palatino Linotype" panose="02040502050505030304" pitchFamily="18" charset="0"/>
              </a:rPr>
              <a:t>287.067.</a:t>
            </a:r>
            <a:r>
              <a:rPr lang="en-US" sz="1400" b="0" dirty="0">
                <a:solidFill>
                  <a:srgbClr val="000000"/>
                </a:solidFill>
                <a:effectLst/>
                <a:latin typeface="Tahoma" panose="020B0604030504040204" pitchFamily="34" charset="0"/>
              </a:rPr>
              <a:t>  </a:t>
            </a:r>
            <a:r>
              <a:rPr lang="en-US" sz="1400" b="1" dirty="0">
                <a:solidFill>
                  <a:srgbClr val="000000"/>
                </a:solidFill>
                <a:effectLst/>
                <a:latin typeface="Palatino Linotype" panose="02040502050505030304" pitchFamily="18" charset="0"/>
              </a:rPr>
              <a:t>Occupational disease defined — repetitive motion, loss of hearing, radiation injury, communicable disease, others — posttraumatic stress disorder (PTSD). — </a:t>
            </a:r>
            <a:r>
              <a:rPr lang="en-US" b="0" dirty="0">
                <a:solidFill>
                  <a:srgbClr val="000000"/>
                </a:solidFill>
                <a:effectLst/>
                <a:latin typeface="Palatino Linotype" panose="02040502050505030304" pitchFamily="18" charset="0"/>
              </a:rPr>
              <a:t>1.  In this chapter the term </a:t>
            </a:r>
            <a:r>
              <a:rPr lang="en-US" sz="1400" b="1" dirty="0">
                <a:solidFill>
                  <a:srgbClr val="000000"/>
                </a:solidFill>
                <a:effectLst/>
                <a:latin typeface="Palatino Linotype" panose="02040502050505030304" pitchFamily="18" charset="0"/>
              </a:rPr>
              <a:t>"occupational disease"</a:t>
            </a:r>
            <a:r>
              <a:rPr lang="en-US" b="0" dirty="0">
                <a:solidFill>
                  <a:srgbClr val="000000"/>
                </a:solidFill>
                <a:effectLst/>
                <a:latin typeface="Palatino Linotype" panose="02040502050505030304" pitchFamily="18" charset="0"/>
              </a:rPr>
              <a:t> is hereby defined to mean, unless a different meaning is clearly indicated by the context, an identifiable disease arising with or without human fault out of and in the course of the employment.  Ordinary diseases of life to which the general public is exposed outside of the employment shall not be compensable, except where the diseases follow as an incident of an occupational disease as defined in this section.  The disease need not to have been foreseen or expected but after its contraction it must appear to have had its origin in a risk connected with the employment and to have flowed from that source as a rational consequence.</a:t>
            </a:r>
          </a:p>
          <a:p>
            <a:pPr algn="l"/>
            <a:r>
              <a:rPr lang="en-US" b="0" dirty="0">
                <a:solidFill>
                  <a:srgbClr val="000000"/>
                </a:solidFill>
                <a:effectLst/>
                <a:latin typeface="Palatino Linotype" panose="02040502050505030304" pitchFamily="18" charset="0"/>
              </a:rPr>
              <a:t>  2.  An injury or death by occupational disease is compensable only if the occupational exposure was the prevailing factor in causing both the resulting medical condition and disability.  The </a:t>
            </a:r>
            <a:r>
              <a:rPr lang="en-US" sz="1400" b="1" dirty="0">
                <a:solidFill>
                  <a:srgbClr val="000000"/>
                </a:solidFill>
                <a:effectLst/>
                <a:latin typeface="Palatino Linotype" panose="02040502050505030304" pitchFamily="18" charset="0"/>
              </a:rPr>
              <a:t>"prevailing factor"</a:t>
            </a:r>
            <a:r>
              <a:rPr lang="en-US" b="0" dirty="0">
                <a:solidFill>
                  <a:srgbClr val="000000"/>
                </a:solidFill>
                <a:effectLst/>
                <a:latin typeface="Palatino Linotype" panose="02040502050505030304" pitchFamily="18" charset="0"/>
              </a:rPr>
              <a:t> is defined to be the primary factor, in relation to any other factor, causing both the resulting medical condition and disability.  Ordinary, gradual deterioration, or progressive degeneration of the body caused by aging or by the normal activities of day-to-day living shall not be compensable.</a:t>
            </a:r>
          </a:p>
          <a:p>
            <a:br>
              <a:rPr lang="en-US" dirty="0"/>
            </a:br>
            <a:endParaRPr lang="en-US" dirty="0"/>
          </a:p>
          <a:p>
            <a:endParaRPr lang="en-US" dirty="0"/>
          </a:p>
        </p:txBody>
      </p:sp>
    </p:spTree>
    <p:extLst>
      <p:ext uri="{BB962C8B-B14F-4D97-AF65-F5344CB8AC3E}">
        <p14:creationId xmlns:p14="http://schemas.microsoft.com/office/powerpoint/2010/main" val="1400625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09E88-B590-C04C-D5EF-40758EDA1AFC}"/>
              </a:ext>
            </a:extLst>
          </p:cNvPr>
          <p:cNvSpPr>
            <a:spLocks noGrp="1"/>
          </p:cNvSpPr>
          <p:nvPr>
            <p:ph type="title"/>
          </p:nvPr>
        </p:nvSpPr>
        <p:spPr>
          <a:xfrm>
            <a:off x="677335" y="242596"/>
            <a:ext cx="8596668" cy="662473"/>
          </a:xfrm>
        </p:spPr>
        <p:txBody>
          <a:bodyPr>
            <a:normAutofit fontScale="90000"/>
          </a:bodyPr>
          <a:lstStyle/>
          <a:p>
            <a:r>
              <a:rPr lang="en-US" dirty="0"/>
              <a:t>287.067 (9) contd.</a:t>
            </a:r>
          </a:p>
        </p:txBody>
      </p:sp>
      <p:sp>
        <p:nvSpPr>
          <p:cNvPr id="3" name="Text Placeholder 2">
            <a:extLst>
              <a:ext uri="{FF2B5EF4-FFF2-40B4-BE49-F238E27FC236}">
                <a16:creationId xmlns:a16="http://schemas.microsoft.com/office/drawing/2014/main" id="{4085A467-4BF7-8527-10C3-C104F4FFB617}"/>
              </a:ext>
            </a:extLst>
          </p:cNvPr>
          <p:cNvSpPr>
            <a:spLocks noGrp="1"/>
          </p:cNvSpPr>
          <p:nvPr>
            <p:ph type="body" idx="1"/>
          </p:nvPr>
        </p:nvSpPr>
        <p:spPr>
          <a:xfrm>
            <a:off x="677335" y="1035698"/>
            <a:ext cx="8596668" cy="5005664"/>
          </a:xfrm>
        </p:spPr>
        <p:txBody>
          <a:bodyPr>
            <a:normAutofit/>
          </a:bodyPr>
          <a:lstStyle/>
          <a:p>
            <a:pPr algn="l"/>
            <a:r>
              <a:rPr lang="en-US" b="0" dirty="0">
                <a:solidFill>
                  <a:srgbClr val="000000"/>
                </a:solidFill>
                <a:effectLst/>
                <a:latin typeface="Palatino Linotype" panose="02040502050505030304" pitchFamily="18" charset="0"/>
              </a:rPr>
              <a:t>9.  (1)  (a)  Posttraumatic stress disorder (PTSD), as described in the Diagnostic and Statistical Manual of Mental Health Disorders, Fifth Edition, published by the American Psychiatric Association, (DSM-5) is recognized as a compensable occupational disease for purposes of this chapter when diagnosed in a first responder, as that term is defined under section </a:t>
            </a:r>
            <a:r>
              <a:rPr lang="en-US" b="0" i="0" u="none" strike="noStrike" dirty="0">
                <a:solidFill>
                  <a:srgbClr val="000080"/>
                </a:solidFill>
                <a:effectLst/>
                <a:latin typeface="Palatino Linotype" panose="02040502050505030304" pitchFamily="18" charset="0"/>
                <a:hlinkClick r:id="rId2"/>
              </a:rPr>
              <a:t>67.145</a:t>
            </a:r>
            <a:r>
              <a:rPr lang="en-US" b="0" dirty="0">
                <a:solidFill>
                  <a:srgbClr val="000000"/>
                </a:solidFill>
                <a:effectLst/>
                <a:latin typeface="Palatino Linotype" panose="02040502050505030304" pitchFamily="18" charset="0"/>
              </a:rPr>
              <a:t>.</a:t>
            </a:r>
          </a:p>
          <a:p>
            <a:pPr algn="l"/>
            <a:r>
              <a:rPr lang="en-US" b="0" dirty="0">
                <a:solidFill>
                  <a:srgbClr val="000000"/>
                </a:solidFill>
                <a:effectLst/>
                <a:latin typeface="Palatino Linotype" panose="02040502050505030304" pitchFamily="18" charset="0"/>
              </a:rPr>
              <a:t>  (b)  Benefits payable to a first responder under this section shall not require a physical injury to the first responder, and are not subject to any preexisting PTSD.</a:t>
            </a:r>
          </a:p>
          <a:p>
            <a:br>
              <a:rPr lang="en-US" dirty="0"/>
            </a:br>
            <a:endParaRPr lang="en-US" dirty="0"/>
          </a:p>
        </p:txBody>
      </p:sp>
    </p:spTree>
    <p:extLst>
      <p:ext uri="{BB962C8B-B14F-4D97-AF65-F5344CB8AC3E}">
        <p14:creationId xmlns:p14="http://schemas.microsoft.com/office/powerpoint/2010/main" val="290225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70050-7DB5-4037-F6CA-916FDE8E18F5}"/>
              </a:ext>
            </a:extLst>
          </p:cNvPr>
          <p:cNvSpPr>
            <a:spLocks noGrp="1"/>
          </p:cNvSpPr>
          <p:nvPr>
            <p:ph type="title"/>
          </p:nvPr>
        </p:nvSpPr>
        <p:spPr>
          <a:xfrm>
            <a:off x="677335" y="609600"/>
            <a:ext cx="8596668" cy="622041"/>
          </a:xfrm>
        </p:spPr>
        <p:txBody>
          <a:bodyPr>
            <a:normAutofit fontScale="90000"/>
          </a:bodyPr>
          <a:lstStyle/>
          <a:p>
            <a:r>
              <a:rPr lang="en-US" dirty="0"/>
              <a:t>287.067 (9)  contd. </a:t>
            </a:r>
          </a:p>
        </p:txBody>
      </p:sp>
      <p:sp>
        <p:nvSpPr>
          <p:cNvPr id="3" name="Text Placeholder 2">
            <a:extLst>
              <a:ext uri="{FF2B5EF4-FFF2-40B4-BE49-F238E27FC236}">
                <a16:creationId xmlns:a16="http://schemas.microsoft.com/office/drawing/2014/main" id="{2C4FA8AE-465C-08AA-79AC-3C9F64B33C89}"/>
              </a:ext>
            </a:extLst>
          </p:cNvPr>
          <p:cNvSpPr>
            <a:spLocks noGrp="1"/>
          </p:cNvSpPr>
          <p:nvPr>
            <p:ph type="body" idx="1"/>
          </p:nvPr>
        </p:nvSpPr>
        <p:spPr>
          <a:xfrm>
            <a:off x="677335" y="1408922"/>
            <a:ext cx="8596668" cy="5243805"/>
          </a:xfrm>
        </p:spPr>
        <p:txBody>
          <a:bodyPr>
            <a:normAutofit fontScale="85000"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Palatino Linotype" panose="02040502050505030304" pitchFamily="18" charset="0"/>
                <a:ea typeface="+mn-ea"/>
                <a:cs typeface="+mn-cs"/>
              </a:rPr>
              <a:t>  (c)  Benefits payable to a first responder under this section are compensable only if demonstrated by clear and convincing evidence that PTSD has resulted from the course and scope of employment, and the first responder is examined and diagnosed with PTSD by an authorized treating physician, due to the first responder experiencing one of the following qualifying events: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Palatino Linotype" panose="02040502050505030304" pitchFamily="18" charset="0"/>
                <a:ea typeface="+mn-ea"/>
                <a:cs typeface="+mn-cs"/>
              </a:rPr>
              <a:t>  a.  Seeing for oneself a deceased minor;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Palatino Linotype" panose="02040502050505030304" pitchFamily="18" charset="0"/>
                <a:ea typeface="+mn-ea"/>
                <a:cs typeface="+mn-cs"/>
              </a:rPr>
              <a:t>  b.  Witnessing directly the death of a minor;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Palatino Linotype" panose="02040502050505030304" pitchFamily="18" charset="0"/>
                <a:ea typeface="+mn-ea"/>
                <a:cs typeface="+mn-cs"/>
              </a:rPr>
              <a:t>  c.  Witnessing directly the injury to a minor who subsequently died prior to or upon arrival at a hospital emergency department, participating in the physical treatment of, or manually transporting, an injured minor who subsequently died prior to or upon arrival at a hospital emergency department;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Palatino Linotype" panose="02040502050505030304" pitchFamily="18" charset="0"/>
                <a:ea typeface="+mn-ea"/>
                <a:cs typeface="+mn-cs"/>
              </a:rPr>
              <a:t>  d.  Seeing for oneself a person who has suffered serious physical injury of a nature that shocks the conscience;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Palatino Linotype" panose="02040502050505030304" pitchFamily="18" charset="0"/>
                <a:ea typeface="+mn-ea"/>
                <a:cs typeface="+mn-cs"/>
              </a:rPr>
              <a:t>  e.  Witnessing directly a death, including suicide, due to serious physical injury; or homicide, including murder, mass killings, manslaughter, self-defense, misadventure, and negligence;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Palatino Linotype" panose="02040502050505030304" pitchFamily="18" charset="0"/>
                <a:ea typeface="+mn-ea"/>
                <a:cs typeface="+mn-cs"/>
              </a:rPr>
              <a:t>  f.  Witnessing directly an injury that results in death, if the person suffered serious physical injury that shocks the conscience;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Palatino Linotype" panose="02040502050505030304" pitchFamily="18" charset="0"/>
                <a:ea typeface="+mn-ea"/>
                <a:cs typeface="+mn-cs"/>
              </a:rPr>
              <a:t>  g.  Participating in the physical treatment of an injury, including attempted suicide, or manually transporting an injured person who suffered serious physical injury, if the injured person subsequently died prior to or upon arrival at a hospital emergency department; or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Palatino Linotype" panose="02040502050505030304" pitchFamily="18" charset="0"/>
                <a:ea typeface="+mn-ea"/>
                <a:cs typeface="+mn-cs"/>
              </a:rPr>
              <a:t>  h.  Involvement in an event that caused or may have caused serious injury or harm to the first responder or had the potential to cause the death of the first responder, whether accidental or by an intentional act of another individual.</a:t>
            </a:r>
          </a:p>
          <a:p>
            <a:endParaRPr lang="en-US" dirty="0"/>
          </a:p>
        </p:txBody>
      </p:sp>
    </p:spTree>
    <p:extLst>
      <p:ext uri="{BB962C8B-B14F-4D97-AF65-F5344CB8AC3E}">
        <p14:creationId xmlns:p14="http://schemas.microsoft.com/office/powerpoint/2010/main" val="3553013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67269-4E9E-C492-1A3F-7D407B12C9C9}"/>
              </a:ext>
            </a:extLst>
          </p:cNvPr>
          <p:cNvSpPr>
            <a:spLocks noGrp="1"/>
          </p:cNvSpPr>
          <p:nvPr>
            <p:ph type="title"/>
          </p:nvPr>
        </p:nvSpPr>
        <p:spPr>
          <a:xfrm>
            <a:off x="677335" y="-482081"/>
            <a:ext cx="8596668" cy="2329542"/>
          </a:xfrm>
        </p:spPr>
        <p:txBody>
          <a:bodyPr/>
          <a:lstStyle/>
          <a:p>
            <a:r>
              <a:rPr lang="en-US" dirty="0"/>
              <a:t>287.067 (9)  Contd. </a:t>
            </a:r>
          </a:p>
        </p:txBody>
      </p:sp>
      <p:sp>
        <p:nvSpPr>
          <p:cNvPr id="3" name="Text Placeholder 2">
            <a:extLst>
              <a:ext uri="{FF2B5EF4-FFF2-40B4-BE49-F238E27FC236}">
                <a16:creationId xmlns:a16="http://schemas.microsoft.com/office/drawing/2014/main" id="{210F430E-A448-6652-140C-5A3A4A0B6451}"/>
              </a:ext>
            </a:extLst>
          </p:cNvPr>
          <p:cNvSpPr>
            <a:spLocks noGrp="1"/>
          </p:cNvSpPr>
          <p:nvPr>
            <p:ph type="body" idx="1"/>
          </p:nvPr>
        </p:nvSpPr>
        <p:spPr>
          <a:xfrm>
            <a:off x="462731" y="1726163"/>
            <a:ext cx="8596668" cy="2784978"/>
          </a:xfrm>
        </p:spPr>
        <p:txBody>
          <a:bodyPr/>
          <a:lstStyle/>
          <a:p>
            <a:r>
              <a:rPr lang="en-US" b="0" i="0" dirty="0">
                <a:solidFill>
                  <a:srgbClr val="000000"/>
                </a:solidFill>
                <a:effectLst/>
                <a:highlight>
                  <a:srgbClr val="FFFFF7"/>
                </a:highlight>
                <a:latin typeface="Palatino Linotype" panose="02040502050505030304" pitchFamily="18" charset="0"/>
              </a:rPr>
              <a:t>(2)  The time for notice of injury or death in cases of compensable PTSD under this section is measured from exposure to one of the qualifying stressors listed in the DSM-5 criteria, or the diagnosis of the disorder, whichever is later.  Any claim for compensation for such injury shall be properly noticed within fifty-two weeks after the qualifying exposure, or the diagnosis of the disorder, whichever is later.</a:t>
            </a:r>
            <a:endParaRPr lang="en-US" dirty="0"/>
          </a:p>
        </p:txBody>
      </p:sp>
    </p:spTree>
    <p:extLst>
      <p:ext uri="{BB962C8B-B14F-4D97-AF65-F5344CB8AC3E}">
        <p14:creationId xmlns:p14="http://schemas.microsoft.com/office/powerpoint/2010/main" val="39502717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4012691"/>
            <a:ext cx="448309" cy="2845435"/>
          </a:xfrm>
          <a:custGeom>
            <a:avLst/>
            <a:gdLst/>
            <a:ahLst/>
            <a:cxnLst/>
            <a:rect l="l" t="t" r="r" b="b"/>
            <a:pathLst>
              <a:path w="448309" h="2845434">
                <a:moveTo>
                  <a:pt x="0" y="0"/>
                </a:moveTo>
                <a:lnTo>
                  <a:pt x="0" y="2845307"/>
                </a:lnTo>
                <a:lnTo>
                  <a:pt x="448056" y="2845307"/>
                </a:lnTo>
                <a:lnTo>
                  <a:pt x="0" y="0"/>
                </a:lnTo>
                <a:close/>
              </a:path>
            </a:pathLst>
          </a:custGeom>
          <a:solidFill>
            <a:srgbClr val="90C225">
              <a:alpha val="85096"/>
            </a:srgbClr>
          </a:solidFill>
        </p:spPr>
        <p:txBody>
          <a:bodyPr wrap="square" lIns="0" tIns="0" rIns="0" bIns="0" rtlCol="0"/>
          <a:lstStyle/>
          <a:p>
            <a:endParaRPr dirty="0"/>
          </a:p>
        </p:txBody>
      </p:sp>
      <p:sp>
        <p:nvSpPr>
          <p:cNvPr id="3" name="object 3"/>
          <p:cNvSpPr/>
          <p:nvPr/>
        </p:nvSpPr>
        <p:spPr>
          <a:xfrm>
            <a:off x="768769" y="2587751"/>
            <a:ext cx="2352040" cy="307975"/>
          </a:xfrm>
          <a:custGeom>
            <a:avLst/>
            <a:gdLst/>
            <a:ahLst/>
            <a:cxnLst/>
            <a:rect l="l" t="t" r="r" b="b"/>
            <a:pathLst>
              <a:path w="2352040" h="307975">
                <a:moveTo>
                  <a:pt x="2351531" y="0"/>
                </a:moveTo>
                <a:lnTo>
                  <a:pt x="0" y="0"/>
                </a:lnTo>
                <a:lnTo>
                  <a:pt x="0" y="307848"/>
                </a:lnTo>
                <a:lnTo>
                  <a:pt x="2351531" y="307848"/>
                </a:lnTo>
                <a:lnTo>
                  <a:pt x="2351531" y="0"/>
                </a:lnTo>
                <a:close/>
              </a:path>
            </a:pathLst>
          </a:custGeom>
          <a:solidFill>
            <a:srgbClr val="FFFF00"/>
          </a:solidFill>
        </p:spPr>
        <p:txBody>
          <a:bodyPr wrap="square" lIns="0" tIns="0" rIns="0" bIns="0" rtlCol="0"/>
          <a:lstStyle/>
          <a:p>
            <a:endParaRPr dirty="0"/>
          </a:p>
        </p:txBody>
      </p:sp>
      <p:sp>
        <p:nvSpPr>
          <p:cNvPr id="4" name="object 4"/>
          <p:cNvSpPr txBox="1">
            <a:spLocks noGrp="1"/>
          </p:cNvSpPr>
          <p:nvPr>
            <p:ph type="title"/>
          </p:nvPr>
        </p:nvSpPr>
        <p:spPr>
          <a:xfrm>
            <a:off x="756310" y="615441"/>
            <a:ext cx="6400800" cy="1002030"/>
          </a:xfrm>
          <a:prstGeom prst="rect">
            <a:avLst/>
          </a:prstGeom>
        </p:spPr>
        <p:txBody>
          <a:bodyPr vert="horz" wrap="square" lIns="0" tIns="13335" rIns="0" bIns="0" rtlCol="0">
            <a:spAutoFit/>
          </a:bodyPr>
          <a:lstStyle/>
          <a:p>
            <a:pPr marL="12700" marR="5080">
              <a:lnSpc>
                <a:spcPct val="100000"/>
              </a:lnSpc>
              <a:spcBef>
                <a:spcPts val="105"/>
              </a:spcBef>
            </a:pPr>
            <a:r>
              <a:rPr sz="3200" dirty="0">
                <a:solidFill>
                  <a:srgbClr val="476012"/>
                </a:solidFill>
                <a:latin typeface="Palatino Linotype"/>
                <a:cs typeface="Palatino Linotype"/>
              </a:rPr>
              <a:t>COMMON</a:t>
            </a:r>
            <a:r>
              <a:rPr sz="3200" spc="-55" dirty="0">
                <a:solidFill>
                  <a:srgbClr val="476012"/>
                </a:solidFill>
                <a:latin typeface="Palatino Linotype"/>
                <a:cs typeface="Palatino Linotype"/>
              </a:rPr>
              <a:t> </a:t>
            </a:r>
            <a:r>
              <a:rPr sz="3200" dirty="0">
                <a:solidFill>
                  <a:srgbClr val="476012"/>
                </a:solidFill>
                <a:latin typeface="Palatino Linotype"/>
                <a:cs typeface="Palatino Linotype"/>
              </a:rPr>
              <a:t>EXPOSURE</a:t>
            </a:r>
            <a:r>
              <a:rPr sz="3200" spc="-35" dirty="0">
                <a:solidFill>
                  <a:srgbClr val="476012"/>
                </a:solidFill>
                <a:latin typeface="Palatino Linotype"/>
                <a:cs typeface="Palatino Linotype"/>
              </a:rPr>
              <a:t> </a:t>
            </a:r>
            <a:r>
              <a:rPr sz="3200" dirty="0">
                <a:solidFill>
                  <a:srgbClr val="476012"/>
                </a:solidFill>
                <a:latin typeface="Palatino Linotype"/>
                <a:cs typeface="Palatino Linotype"/>
              </a:rPr>
              <a:t>FOR</a:t>
            </a:r>
            <a:r>
              <a:rPr sz="3200" spc="-80" dirty="0">
                <a:solidFill>
                  <a:srgbClr val="476012"/>
                </a:solidFill>
                <a:latin typeface="Palatino Linotype"/>
                <a:cs typeface="Palatino Linotype"/>
              </a:rPr>
              <a:t> </a:t>
            </a:r>
            <a:r>
              <a:rPr sz="3200" spc="-10" dirty="0">
                <a:solidFill>
                  <a:srgbClr val="476012"/>
                </a:solidFill>
                <a:latin typeface="Palatino Linotype"/>
                <a:cs typeface="Palatino Linotype"/>
              </a:rPr>
              <a:t>FIRST RESPONDERS</a:t>
            </a:r>
            <a:endParaRPr sz="3200" dirty="0">
              <a:latin typeface="Palatino Linotype"/>
              <a:cs typeface="Palatino Linotype"/>
            </a:endParaRPr>
          </a:p>
        </p:txBody>
      </p:sp>
      <p:sp>
        <p:nvSpPr>
          <p:cNvPr id="5" name="object 5"/>
          <p:cNvSpPr txBox="1"/>
          <p:nvPr/>
        </p:nvSpPr>
        <p:spPr>
          <a:xfrm>
            <a:off x="756310" y="1771015"/>
            <a:ext cx="8339455" cy="574040"/>
          </a:xfrm>
          <a:prstGeom prst="rect">
            <a:avLst/>
          </a:prstGeom>
        </p:spPr>
        <p:txBody>
          <a:bodyPr vert="horz" wrap="square" lIns="0" tIns="12700" rIns="0" bIns="0" rtlCol="0">
            <a:spAutoFit/>
          </a:bodyPr>
          <a:lstStyle/>
          <a:p>
            <a:pPr marL="12700" marR="5080" indent="55880">
              <a:lnSpc>
                <a:spcPct val="100000"/>
              </a:lnSpc>
              <a:spcBef>
                <a:spcPts val="100"/>
              </a:spcBef>
            </a:pPr>
            <a:r>
              <a:rPr sz="1800" dirty="0">
                <a:latin typeface="Palatino Linotype"/>
                <a:cs typeface="Palatino Linotype"/>
              </a:rPr>
              <a:t>g.</a:t>
            </a:r>
            <a:r>
              <a:rPr sz="1800" spc="390" dirty="0">
                <a:latin typeface="Palatino Linotype"/>
                <a:cs typeface="Palatino Linotype"/>
              </a:rPr>
              <a:t> </a:t>
            </a:r>
            <a:r>
              <a:rPr sz="1800" spc="-10" dirty="0">
                <a:latin typeface="Palatino Linotype"/>
                <a:cs typeface="Palatino Linotype"/>
              </a:rPr>
              <a:t>Participating</a:t>
            </a:r>
            <a:r>
              <a:rPr sz="1800" spc="-45" dirty="0">
                <a:latin typeface="Palatino Linotype"/>
                <a:cs typeface="Palatino Linotype"/>
              </a:rPr>
              <a:t> </a:t>
            </a:r>
            <a:r>
              <a:rPr sz="1800" dirty="0">
                <a:latin typeface="Palatino Linotype"/>
                <a:cs typeface="Palatino Linotype"/>
              </a:rPr>
              <a:t>in</a:t>
            </a:r>
            <a:r>
              <a:rPr sz="1800" spc="-25" dirty="0">
                <a:latin typeface="Palatino Linotype"/>
                <a:cs typeface="Palatino Linotype"/>
              </a:rPr>
              <a:t> </a:t>
            </a:r>
            <a:r>
              <a:rPr sz="1800" dirty="0">
                <a:latin typeface="Palatino Linotype"/>
                <a:cs typeface="Palatino Linotype"/>
              </a:rPr>
              <a:t>the</a:t>
            </a:r>
            <a:r>
              <a:rPr sz="1800" spc="-30" dirty="0">
                <a:latin typeface="Palatino Linotype"/>
                <a:cs typeface="Palatino Linotype"/>
              </a:rPr>
              <a:t> </a:t>
            </a:r>
            <a:r>
              <a:rPr sz="1800" dirty="0">
                <a:latin typeface="Palatino Linotype"/>
                <a:cs typeface="Palatino Linotype"/>
              </a:rPr>
              <a:t>physical</a:t>
            </a:r>
            <a:r>
              <a:rPr sz="1800" spc="-30" dirty="0">
                <a:latin typeface="Palatino Linotype"/>
                <a:cs typeface="Palatino Linotype"/>
              </a:rPr>
              <a:t> </a:t>
            </a:r>
            <a:r>
              <a:rPr sz="1800" spc="-10" dirty="0">
                <a:latin typeface="Palatino Linotype"/>
                <a:cs typeface="Palatino Linotype"/>
              </a:rPr>
              <a:t>treatment</a:t>
            </a:r>
            <a:r>
              <a:rPr sz="1800" spc="-25" dirty="0">
                <a:latin typeface="Palatino Linotype"/>
                <a:cs typeface="Palatino Linotype"/>
              </a:rPr>
              <a:t> </a:t>
            </a:r>
            <a:r>
              <a:rPr sz="1800" dirty="0">
                <a:latin typeface="Palatino Linotype"/>
                <a:cs typeface="Palatino Linotype"/>
              </a:rPr>
              <a:t>of</a:t>
            </a:r>
            <a:r>
              <a:rPr sz="1800" spc="-30" dirty="0">
                <a:latin typeface="Palatino Linotype"/>
                <a:cs typeface="Palatino Linotype"/>
              </a:rPr>
              <a:t> </a:t>
            </a:r>
            <a:r>
              <a:rPr sz="1800" dirty="0">
                <a:latin typeface="Palatino Linotype"/>
                <a:cs typeface="Palatino Linotype"/>
              </a:rPr>
              <a:t>an</a:t>
            </a:r>
            <a:r>
              <a:rPr sz="1800" spc="-35" dirty="0">
                <a:latin typeface="Palatino Linotype"/>
                <a:cs typeface="Palatino Linotype"/>
              </a:rPr>
              <a:t> </a:t>
            </a:r>
            <a:r>
              <a:rPr sz="1800" spc="-30" dirty="0">
                <a:latin typeface="Palatino Linotype"/>
                <a:cs typeface="Palatino Linotype"/>
              </a:rPr>
              <a:t>injury, </a:t>
            </a:r>
            <a:r>
              <a:rPr sz="1800" dirty="0">
                <a:latin typeface="Palatino Linotype"/>
                <a:cs typeface="Palatino Linotype"/>
              </a:rPr>
              <a:t>including</a:t>
            </a:r>
            <a:r>
              <a:rPr sz="1800" spc="-35" dirty="0">
                <a:latin typeface="Palatino Linotype"/>
                <a:cs typeface="Palatino Linotype"/>
              </a:rPr>
              <a:t> </a:t>
            </a:r>
            <a:r>
              <a:rPr sz="1800" spc="-10" dirty="0">
                <a:latin typeface="Palatino Linotype"/>
                <a:cs typeface="Palatino Linotype"/>
              </a:rPr>
              <a:t>attempted </a:t>
            </a:r>
            <a:r>
              <a:rPr sz="1800" dirty="0">
                <a:latin typeface="Palatino Linotype"/>
                <a:cs typeface="Palatino Linotype"/>
              </a:rPr>
              <a:t>suicide,</a:t>
            </a:r>
            <a:r>
              <a:rPr sz="1800" spc="-75" dirty="0">
                <a:latin typeface="Palatino Linotype"/>
                <a:cs typeface="Palatino Linotype"/>
              </a:rPr>
              <a:t> </a:t>
            </a:r>
            <a:r>
              <a:rPr sz="1800" dirty="0">
                <a:latin typeface="Palatino Linotype"/>
                <a:cs typeface="Palatino Linotype"/>
              </a:rPr>
              <a:t>or</a:t>
            </a:r>
            <a:r>
              <a:rPr sz="1800" spc="-55" dirty="0">
                <a:latin typeface="Palatino Linotype"/>
                <a:cs typeface="Palatino Linotype"/>
              </a:rPr>
              <a:t> </a:t>
            </a:r>
            <a:r>
              <a:rPr sz="1800" dirty="0">
                <a:latin typeface="Palatino Linotype"/>
                <a:cs typeface="Palatino Linotype"/>
              </a:rPr>
              <a:t>manually</a:t>
            </a:r>
            <a:r>
              <a:rPr sz="1800" spc="-50" dirty="0">
                <a:latin typeface="Palatino Linotype"/>
                <a:cs typeface="Palatino Linotype"/>
              </a:rPr>
              <a:t> </a:t>
            </a:r>
            <a:r>
              <a:rPr sz="1800" dirty="0">
                <a:latin typeface="Palatino Linotype"/>
                <a:cs typeface="Palatino Linotype"/>
              </a:rPr>
              <a:t>transporting</a:t>
            </a:r>
            <a:r>
              <a:rPr sz="1800" spc="-40" dirty="0">
                <a:latin typeface="Palatino Linotype"/>
                <a:cs typeface="Palatino Linotype"/>
              </a:rPr>
              <a:t> </a:t>
            </a:r>
            <a:r>
              <a:rPr sz="1800" dirty="0">
                <a:latin typeface="Palatino Linotype"/>
                <a:cs typeface="Palatino Linotype"/>
              </a:rPr>
              <a:t>an</a:t>
            </a:r>
            <a:r>
              <a:rPr sz="1800" spc="-65" dirty="0">
                <a:latin typeface="Palatino Linotype"/>
                <a:cs typeface="Palatino Linotype"/>
              </a:rPr>
              <a:t> </a:t>
            </a:r>
            <a:r>
              <a:rPr sz="1800" dirty="0">
                <a:latin typeface="Palatino Linotype"/>
                <a:cs typeface="Palatino Linotype"/>
              </a:rPr>
              <a:t>injured</a:t>
            </a:r>
            <a:r>
              <a:rPr sz="1800" spc="-50" dirty="0">
                <a:latin typeface="Palatino Linotype"/>
                <a:cs typeface="Palatino Linotype"/>
              </a:rPr>
              <a:t> </a:t>
            </a:r>
            <a:r>
              <a:rPr sz="1800" dirty="0">
                <a:latin typeface="Palatino Linotype"/>
                <a:cs typeface="Palatino Linotype"/>
              </a:rPr>
              <a:t>person</a:t>
            </a:r>
            <a:r>
              <a:rPr sz="1800" spc="-45" dirty="0">
                <a:latin typeface="Palatino Linotype"/>
                <a:cs typeface="Palatino Linotype"/>
              </a:rPr>
              <a:t> </a:t>
            </a:r>
            <a:r>
              <a:rPr sz="1800" dirty="0">
                <a:latin typeface="Palatino Linotype"/>
                <a:cs typeface="Palatino Linotype"/>
              </a:rPr>
              <a:t>who</a:t>
            </a:r>
            <a:r>
              <a:rPr sz="1800" spc="-55" dirty="0">
                <a:latin typeface="Palatino Linotype"/>
                <a:cs typeface="Palatino Linotype"/>
              </a:rPr>
              <a:t> </a:t>
            </a:r>
            <a:r>
              <a:rPr sz="1800" dirty="0">
                <a:latin typeface="Palatino Linotype"/>
                <a:cs typeface="Palatino Linotype"/>
              </a:rPr>
              <a:t>suffered</a:t>
            </a:r>
            <a:r>
              <a:rPr sz="1800" spc="-55" dirty="0">
                <a:latin typeface="Palatino Linotype"/>
                <a:cs typeface="Palatino Linotype"/>
              </a:rPr>
              <a:t> </a:t>
            </a:r>
            <a:r>
              <a:rPr sz="1800" dirty="0">
                <a:latin typeface="Palatino Linotype"/>
                <a:cs typeface="Palatino Linotype"/>
              </a:rPr>
              <a:t>serious</a:t>
            </a:r>
            <a:r>
              <a:rPr sz="1800" spc="-55" dirty="0">
                <a:latin typeface="Palatino Linotype"/>
                <a:cs typeface="Palatino Linotype"/>
              </a:rPr>
              <a:t> </a:t>
            </a:r>
            <a:r>
              <a:rPr sz="1800" spc="-10" dirty="0">
                <a:latin typeface="Palatino Linotype"/>
                <a:cs typeface="Palatino Linotype"/>
              </a:rPr>
              <a:t>physical</a:t>
            </a:r>
            <a:endParaRPr sz="1800" dirty="0">
              <a:latin typeface="Palatino Linotype"/>
              <a:cs typeface="Palatino Linotype"/>
            </a:endParaRPr>
          </a:p>
        </p:txBody>
      </p:sp>
      <p:sp>
        <p:nvSpPr>
          <p:cNvPr id="6" name="object 6"/>
          <p:cNvSpPr txBox="1"/>
          <p:nvPr/>
        </p:nvSpPr>
        <p:spPr>
          <a:xfrm>
            <a:off x="756310" y="2319654"/>
            <a:ext cx="4696460" cy="299720"/>
          </a:xfrm>
          <a:prstGeom prst="rect">
            <a:avLst/>
          </a:prstGeom>
        </p:spPr>
        <p:txBody>
          <a:bodyPr vert="horz" wrap="square" lIns="0" tIns="12700" rIns="0" bIns="0" rtlCol="0">
            <a:spAutoFit/>
          </a:bodyPr>
          <a:lstStyle/>
          <a:p>
            <a:pPr marL="12700">
              <a:lnSpc>
                <a:spcPct val="100000"/>
              </a:lnSpc>
              <a:spcBef>
                <a:spcPts val="100"/>
              </a:spcBef>
            </a:pPr>
            <a:r>
              <a:rPr sz="1800" spc="-30" dirty="0">
                <a:latin typeface="Palatino Linotype"/>
                <a:cs typeface="Palatino Linotype"/>
              </a:rPr>
              <a:t>injury,</a:t>
            </a:r>
            <a:r>
              <a:rPr sz="1800" spc="-55" dirty="0">
                <a:latin typeface="Palatino Linotype"/>
                <a:cs typeface="Palatino Linotype"/>
              </a:rPr>
              <a:t> </a:t>
            </a:r>
            <a:r>
              <a:rPr sz="1800" dirty="0">
                <a:latin typeface="Palatino Linotype"/>
                <a:cs typeface="Palatino Linotype"/>
              </a:rPr>
              <a:t>if</a:t>
            </a:r>
            <a:r>
              <a:rPr sz="1800" spc="-55" dirty="0">
                <a:latin typeface="Palatino Linotype"/>
                <a:cs typeface="Palatino Linotype"/>
              </a:rPr>
              <a:t> </a:t>
            </a:r>
            <a:r>
              <a:rPr sz="1800" dirty="0">
                <a:latin typeface="Palatino Linotype"/>
                <a:cs typeface="Palatino Linotype"/>
              </a:rPr>
              <a:t>the</a:t>
            </a:r>
            <a:r>
              <a:rPr sz="1800" spc="-55" dirty="0">
                <a:latin typeface="Palatino Linotype"/>
                <a:cs typeface="Palatino Linotype"/>
              </a:rPr>
              <a:t> </a:t>
            </a:r>
            <a:r>
              <a:rPr sz="1800" dirty="0">
                <a:latin typeface="Palatino Linotype"/>
                <a:cs typeface="Palatino Linotype"/>
              </a:rPr>
              <a:t>injured</a:t>
            </a:r>
            <a:r>
              <a:rPr sz="1800" spc="-55" dirty="0">
                <a:latin typeface="Palatino Linotype"/>
                <a:cs typeface="Palatino Linotype"/>
              </a:rPr>
              <a:t> </a:t>
            </a:r>
            <a:r>
              <a:rPr sz="1800" dirty="0">
                <a:latin typeface="Palatino Linotype"/>
                <a:cs typeface="Palatino Linotype"/>
              </a:rPr>
              <a:t>person</a:t>
            </a:r>
            <a:r>
              <a:rPr sz="1800" spc="-40" dirty="0">
                <a:latin typeface="Palatino Linotype"/>
                <a:cs typeface="Palatino Linotype"/>
              </a:rPr>
              <a:t> </a:t>
            </a:r>
            <a:r>
              <a:rPr sz="1800" dirty="0">
                <a:latin typeface="Palatino Linotype"/>
                <a:cs typeface="Palatino Linotype"/>
              </a:rPr>
              <a:t>subsequently</a:t>
            </a:r>
            <a:r>
              <a:rPr sz="1800" spc="-50" dirty="0">
                <a:latin typeface="Palatino Linotype"/>
                <a:cs typeface="Palatino Linotype"/>
              </a:rPr>
              <a:t> </a:t>
            </a:r>
            <a:r>
              <a:rPr sz="1800" spc="-20" dirty="0">
                <a:latin typeface="Palatino Linotype"/>
                <a:cs typeface="Palatino Linotype"/>
              </a:rPr>
              <a:t>died</a:t>
            </a:r>
            <a:endParaRPr sz="1800" dirty="0">
              <a:latin typeface="Palatino Linotype"/>
              <a:cs typeface="Palatino Linotype"/>
            </a:endParaRPr>
          </a:p>
        </p:txBody>
      </p:sp>
      <p:sp>
        <p:nvSpPr>
          <p:cNvPr id="7" name="object 7"/>
          <p:cNvSpPr txBox="1"/>
          <p:nvPr/>
        </p:nvSpPr>
        <p:spPr>
          <a:xfrm>
            <a:off x="5497703" y="2313432"/>
            <a:ext cx="3705225" cy="307975"/>
          </a:xfrm>
          <a:prstGeom prst="rect">
            <a:avLst/>
          </a:prstGeom>
          <a:solidFill>
            <a:srgbClr val="FFFF00"/>
          </a:solidFill>
        </p:spPr>
        <p:txBody>
          <a:bodyPr vert="horz" wrap="square" lIns="0" tIns="18415" rIns="0" bIns="0" rtlCol="0">
            <a:spAutoFit/>
          </a:bodyPr>
          <a:lstStyle/>
          <a:p>
            <a:pPr marL="635">
              <a:lnSpc>
                <a:spcPct val="100000"/>
              </a:lnSpc>
              <a:spcBef>
                <a:spcPts val="145"/>
              </a:spcBef>
            </a:pPr>
            <a:r>
              <a:rPr sz="1800" dirty="0">
                <a:latin typeface="Palatino Linotype"/>
                <a:cs typeface="Palatino Linotype"/>
              </a:rPr>
              <a:t>prior</a:t>
            </a:r>
            <a:r>
              <a:rPr sz="1800" spc="-30" dirty="0">
                <a:latin typeface="Palatino Linotype"/>
                <a:cs typeface="Palatino Linotype"/>
              </a:rPr>
              <a:t> </a:t>
            </a:r>
            <a:r>
              <a:rPr sz="1800" dirty="0">
                <a:latin typeface="Palatino Linotype"/>
                <a:cs typeface="Palatino Linotype"/>
              </a:rPr>
              <a:t>to</a:t>
            </a:r>
            <a:r>
              <a:rPr sz="1800" spc="-25" dirty="0">
                <a:latin typeface="Palatino Linotype"/>
                <a:cs typeface="Palatino Linotype"/>
              </a:rPr>
              <a:t> </a:t>
            </a:r>
            <a:r>
              <a:rPr sz="1800" dirty="0">
                <a:latin typeface="Palatino Linotype"/>
                <a:cs typeface="Palatino Linotype"/>
              </a:rPr>
              <a:t>or</a:t>
            </a:r>
            <a:r>
              <a:rPr sz="1800" spc="-35" dirty="0">
                <a:latin typeface="Palatino Linotype"/>
                <a:cs typeface="Palatino Linotype"/>
              </a:rPr>
              <a:t> </a:t>
            </a:r>
            <a:r>
              <a:rPr sz="1800" dirty="0">
                <a:latin typeface="Palatino Linotype"/>
                <a:cs typeface="Palatino Linotype"/>
              </a:rPr>
              <a:t>upon</a:t>
            </a:r>
            <a:r>
              <a:rPr sz="1800" spc="-20" dirty="0">
                <a:latin typeface="Palatino Linotype"/>
                <a:cs typeface="Palatino Linotype"/>
              </a:rPr>
              <a:t> </a:t>
            </a:r>
            <a:r>
              <a:rPr sz="1800" dirty="0">
                <a:latin typeface="Palatino Linotype"/>
                <a:cs typeface="Palatino Linotype"/>
              </a:rPr>
              <a:t>arrival</a:t>
            </a:r>
            <a:r>
              <a:rPr sz="1800" spc="-30" dirty="0">
                <a:latin typeface="Palatino Linotype"/>
                <a:cs typeface="Palatino Linotype"/>
              </a:rPr>
              <a:t> </a:t>
            </a:r>
            <a:r>
              <a:rPr sz="1800" dirty="0">
                <a:latin typeface="Palatino Linotype"/>
                <a:cs typeface="Palatino Linotype"/>
              </a:rPr>
              <a:t>at</a:t>
            </a:r>
            <a:r>
              <a:rPr sz="1800" spc="-45" dirty="0">
                <a:latin typeface="Palatino Linotype"/>
                <a:cs typeface="Palatino Linotype"/>
              </a:rPr>
              <a:t> </a:t>
            </a:r>
            <a:r>
              <a:rPr sz="1800" dirty="0">
                <a:latin typeface="Palatino Linotype"/>
                <a:cs typeface="Palatino Linotype"/>
              </a:rPr>
              <a:t>a</a:t>
            </a:r>
            <a:r>
              <a:rPr sz="1800" spc="-35" dirty="0">
                <a:latin typeface="Palatino Linotype"/>
                <a:cs typeface="Palatino Linotype"/>
              </a:rPr>
              <a:t> </a:t>
            </a:r>
            <a:r>
              <a:rPr sz="1800" spc="-10" dirty="0">
                <a:latin typeface="Palatino Linotype"/>
                <a:cs typeface="Palatino Linotype"/>
              </a:rPr>
              <a:t>hospital</a:t>
            </a:r>
            <a:endParaRPr sz="1800" dirty="0">
              <a:latin typeface="Palatino Linotype"/>
              <a:cs typeface="Palatino Linotype"/>
            </a:endParaRPr>
          </a:p>
        </p:txBody>
      </p:sp>
      <p:sp>
        <p:nvSpPr>
          <p:cNvPr id="8" name="object 8"/>
          <p:cNvSpPr txBox="1"/>
          <p:nvPr/>
        </p:nvSpPr>
        <p:spPr>
          <a:xfrm>
            <a:off x="756310" y="2593670"/>
            <a:ext cx="8067675" cy="1397635"/>
          </a:xfrm>
          <a:prstGeom prst="rect">
            <a:avLst/>
          </a:prstGeom>
        </p:spPr>
        <p:txBody>
          <a:bodyPr vert="horz" wrap="square" lIns="0" tIns="12700" rIns="0" bIns="0" rtlCol="0">
            <a:spAutoFit/>
          </a:bodyPr>
          <a:lstStyle/>
          <a:p>
            <a:pPr marL="12700">
              <a:lnSpc>
                <a:spcPct val="100000"/>
              </a:lnSpc>
              <a:spcBef>
                <a:spcPts val="100"/>
              </a:spcBef>
            </a:pPr>
            <a:r>
              <a:rPr sz="1800" dirty="0">
                <a:latin typeface="Palatino Linotype"/>
                <a:cs typeface="Palatino Linotype"/>
              </a:rPr>
              <a:t>emergency</a:t>
            </a:r>
            <a:r>
              <a:rPr sz="1800" spc="-35" dirty="0">
                <a:latin typeface="Palatino Linotype"/>
                <a:cs typeface="Palatino Linotype"/>
              </a:rPr>
              <a:t> </a:t>
            </a:r>
            <a:r>
              <a:rPr sz="1800" dirty="0">
                <a:latin typeface="Palatino Linotype"/>
                <a:cs typeface="Palatino Linotype"/>
              </a:rPr>
              <a:t>department;</a:t>
            </a:r>
            <a:r>
              <a:rPr sz="1800" spc="-30" dirty="0">
                <a:latin typeface="Palatino Linotype"/>
                <a:cs typeface="Palatino Linotype"/>
              </a:rPr>
              <a:t> </a:t>
            </a:r>
            <a:r>
              <a:rPr sz="1800" spc="-25" dirty="0">
                <a:latin typeface="Palatino Linotype"/>
                <a:cs typeface="Palatino Linotype"/>
              </a:rPr>
              <a:t>or</a:t>
            </a:r>
            <a:endParaRPr sz="1800" dirty="0">
              <a:latin typeface="Palatino Linotype"/>
              <a:cs typeface="Palatino Linotype"/>
            </a:endParaRPr>
          </a:p>
          <a:p>
            <a:pPr marL="12700" marR="5080" indent="284480">
              <a:lnSpc>
                <a:spcPct val="100000"/>
              </a:lnSpc>
              <a:spcBef>
                <a:spcPts val="2165"/>
              </a:spcBef>
            </a:pPr>
            <a:r>
              <a:rPr sz="1800" dirty="0">
                <a:latin typeface="Palatino Linotype"/>
                <a:cs typeface="Palatino Linotype"/>
              </a:rPr>
              <a:t>h.</a:t>
            </a:r>
            <a:r>
              <a:rPr sz="1800" spc="375" dirty="0">
                <a:latin typeface="Palatino Linotype"/>
                <a:cs typeface="Palatino Linotype"/>
              </a:rPr>
              <a:t> </a:t>
            </a:r>
            <a:r>
              <a:rPr sz="1800" spc="-10" dirty="0">
                <a:latin typeface="Palatino Linotype"/>
                <a:cs typeface="Palatino Linotype"/>
              </a:rPr>
              <a:t>Involvement</a:t>
            </a:r>
            <a:r>
              <a:rPr sz="1800" spc="-25" dirty="0">
                <a:latin typeface="Palatino Linotype"/>
                <a:cs typeface="Palatino Linotype"/>
              </a:rPr>
              <a:t> </a:t>
            </a:r>
            <a:r>
              <a:rPr sz="1800" dirty="0">
                <a:latin typeface="Palatino Linotype"/>
                <a:cs typeface="Palatino Linotype"/>
              </a:rPr>
              <a:t>in</a:t>
            </a:r>
            <a:r>
              <a:rPr sz="1800" spc="-45" dirty="0">
                <a:latin typeface="Palatino Linotype"/>
                <a:cs typeface="Palatino Linotype"/>
              </a:rPr>
              <a:t> </a:t>
            </a:r>
            <a:r>
              <a:rPr sz="1800" dirty="0">
                <a:latin typeface="Palatino Linotype"/>
                <a:cs typeface="Palatino Linotype"/>
              </a:rPr>
              <a:t>an</a:t>
            </a:r>
            <a:r>
              <a:rPr sz="1800" spc="-45" dirty="0">
                <a:latin typeface="Palatino Linotype"/>
                <a:cs typeface="Palatino Linotype"/>
              </a:rPr>
              <a:t> </a:t>
            </a:r>
            <a:r>
              <a:rPr sz="1800" dirty="0">
                <a:latin typeface="Palatino Linotype"/>
                <a:cs typeface="Palatino Linotype"/>
              </a:rPr>
              <a:t>event</a:t>
            </a:r>
            <a:r>
              <a:rPr sz="1800" spc="-45" dirty="0">
                <a:latin typeface="Palatino Linotype"/>
                <a:cs typeface="Palatino Linotype"/>
              </a:rPr>
              <a:t> </a:t>
            </a:r>
            <a:r>
              <a:rPr sz="1800" dirty="0">
                <a:latin typeface="Palatino Linotype"/>
                <a:cs typeface="Palatino Linotype"/>
              </a:rPr>
              <a:t>that</a:t>
            </a:r>
            <a:r>
              <a:rPr sz="1800" spc="-40" dirty="0">
                <a:latin typeface="Palatino Linotype"/>
                <a:cs typeface="Palatino Linotype"/>
              </a:rPr>
              <a:t> </a:t>
            </a:r>
            <a:r>
              <a:rPr sz="1800" dirty="0">
                <a:latin typeface="Palatino Linotype"/>
                <a:cs typeface="Palatino Linotype"/>
              </a:rPr>
              <a:t>caused</a:t>
            </a:r>
            <a:r>
              <a:rPr sz="1800" spc="-40" dirty="0">
                <a:latin typeface="Palatino Linotype"/>
                <a:cs typeface="Palatino Linotype"/>
              </a:rPr>
              <a:t> </a:t>
            </a:r>
            <a:r>
              <a:rPr sz="1800" dirty="0">
                <a:latin typeface="Palatino Linotype"/>
                <a:cs typeface="Palatino Linotype"/>
              </a:rPr>
              <a:t>or</a:t>
            </a:r>
            <a:r>
              <a:rPr sz="1800" spc="-40" dirty="0">
                <a:latin typeface="Palatino Linotype"/>
                <a:cs typeface="Palatino Linotype"/>
              </a:rPr>
              <a:t> </a:t>
            </a:r>
            <a:r>
              <a:rPr sz="1800" dirty="0">
                <a:latin typeface="Palatino Linotype"/>
                <a:cs typeface="Palatino Linotype"/>
              </a:rPr>
              <a:t>may</a:t>
            </a:r>
            <a:r>
              <a:rPr sz="1800" spc="-40" dirty="0">
                <a:latin typeface="Palatino Linotype"/>
                <a:cs typeface="Palatino Linotype"/>
              </a:rPr>
              <a:t> </a:t>
            </a:r>
            <a:r>
              <a:rPr sz="1800" dirty="0">
                <a:latin typeface="Palatino Linotype"/>
                <a:cs typeface="Palatino Linotype"/>
              </a:rPr>
              <a:t>have</a:t>
            </a:r>
            <a:r>
              <a:rPr sz="1800" spc="-35" dirty="0">
                <a:latin typeface="Palatino Linotype"/>
                <a:cs typeface="Palatino Linotype"/>
              </a:rPr>
              <a:t> </a:t>
            </a:r>
            <a:r>
              <a:rPr sz="1800" dirty="0">
                <a:latin typeface="Palatino Linotype"/>
                <a:cs typeface="Palatino Linotype"/>
              </a:rPr>
              <a:t>caused</a:t>
            </a:r>
            <a:r>
              <a:rPr sz="1800" spc="-40" dirty="0">
                <a:latin typeface="Palatino Linotype"/>
                <a:cs typeface="Palatino Linotype"/>
              </a:rPr>
              <a:t> </a:t>
            </a:r>
            <a:r>
              <a:rPr sz="1800" dirty="0">
                <a:latin typeface="Palatino Linotype"/>
                <a:cs typeface="Palatino Linotype"/>
              </a:rPr>
              <a:t>serious</a:t>
            </a:r>
            <a:r>
              <a:rPr sz="1800" spc="-35" dirty="0">
                <a:latin typeface="Palatino Linotype"/>
                <a:cs typeface="Palatino Linotype"/>
              </a:rPr>
              <a:t> </a:t>
            </a:r>
            <a:r>
              <a:rPr sz="1800" dirty="0">
                <a:latin typeface="Palatino Linotype"/>
                <a:cs typeface="Palatino Linotype"/>
              </a:rPr>
              <a:t>injury</a:t>
            </a:r>
            <a:r>
              <a:rPr sz="1800" spc="-20" dirty="0">
                <a:latin typeface="Palatino Linotype"/>
                <a:cs typeface="Palatino Linotype"/>
              </a:rPr>
              <a:t> </a:t>
            </a:r>
            <a:r>
              <a:rPr sz="1800" spc="-25" dirty="0">
                <a:latin typeface="Palatino Linotype"/>
                <a:cs typeface="Palatino Linotype"/>
              </a:rPr>
              <a:t>or </a:t>
            </a:r>
            <a:r>
              <a:rPr sz="1800" dirty="0">
                <a:latin typeface="Palatino Linotype"/>
                <a:cs typeface="Palatino Linotype"/>
              </a:rPr>
              <a:t>harm</a:t>
            </a:r>
            <a:r>
              <a:rPr sz="1800" spc="-30" dirty="0">
                <a:latin typeface="Palatino Linotype"/>
                <a:cs typeface="Palatino Linotype"/>
              </a:rPr>
              <a:t> </a:t>
            </a:r>
            <a:r>
              <a:rPr sz="1800" dirty="0">
                <a:latin typeface="Palatino Linotype"/>
                <a:cs typeface="Palatino Linotype"/>
              </a:rPr>
              <a:t>to</a:t>
            </a:r>
            <a:r>
              <a:rPr sz="1800" spc="-35" dirty="0">
                <a:latin typeface="Palatino Linotype"/>
                <a:cs typeface="Palatino Linotype"/>
              </a:rPr>
              <a:t> </a:t>
            </a:r>
            <a:r>
              <a:rPr sz="1800" dirty="0">
                <a:latin typeface="Palatino Linotype"/>
                <a:cs typeface="Palatino Linotype"/>
              </a:rPr>
              <a:t>the</a:t>
            </a:r>
            <a:r>
              <a:rPr sz="1800" spc="-30" dirty="0">
                <a:latin typeface="Palatino Linotype"/>
                <a:cs typeface="Palatino Linotype"/>
              </a:rPr>
              <a:t> </a:t>
            </a:r>
            <a:r>
              <a:rPr sz="1800" dirty="0">
                <a:latin typeface="Palatino Linotype"/>
                <a:cs typeface="Palatino Linotype"/>
              </a:rPr>
              <a:t>first</a:t>
            </a:r>
            <a:r>
              <a:rPr sz="1800" spc="-35" dirty="0">
                <a:latin typeface="Palatino Linotype"/>
                <a:cs typeface="Palatino Linotype"/>
              </a:rPr>
              <a:t> </a:t>
            </a:r>
            <a:r>
              <a:rPr sz="1800" dirty="0">
                <a:latin typeface="Palatino Linotype"/>
                <a:cs typeface="Palatino Linotype"/>
              </a:rPr>
              <a:t>responder</a:t>
            </a:r>
            <a:r>
              <a:rPr sz="1800" spc="-30" dirty="0">
                <a:latin typeface="Palatino Linotype"/>
                <a:cs typeface="Palatino Linotype"/>
              </a:rPr>
              <a:t> </a:t>
            </a:r>
            <a:r>
              <a:rPr sz="1800" dirty="0">
                <a:latin typeface="Palatino Linotype"/>
                <a:cs typeface="Palatino Linotype"/>
              </a:rPr>
              <a:t>or</a:t>
            </a:r>
            <a:r>
              <a:rPr sz="1800" spc="-35" dirty="0">
                <a:latin typeface="Palatino Linotype"/>
                <a:cs typeface="Palatino Linotype"/>
              </a:rPr>
              <a:t> </a:t>
            </a:r>
            <a:r>
              <a:rPr sz="1800" dirty="0">
                <a:latin typeface="Palatino Linotype"/>
                <a:cs typeface="Palatino Linotype"/>
              </a:rPr>
              <a:t>had</a:t>
            </a:r>
            <a:r>
              <a:rPr sz="1800" spc="-30" dirty="0">
                <a:latin typeface="Palatino Linotype"/>
                <a:cs typeface="Palatino Linotype"/>
              </a:rPr>
              <a:t> </a:t>
            </a:r>
            <a:r>
              <a:rPr sz="1800" dirty="0">
                <a:latin typeface="Palatino Linotype"/>
                <a:cs typeface="Palatino Linotype"/>
              </a:rPr>
              <a:t>the</a:t>
            </a:r>
            <a:r>
              <a:rPr sz="1800" spc="-35" dirty="0">
                <a:latin typeface="Palatino Linotype"/>
                <a:cs typeface="Palatino Linotype"/>
              </a:rPr>
              <a:t> </a:t>
            </a:r>
            <a:r>
              <a:rPr sz="1800" dirty="0">
                <a:latin typeface="Palatino Linotype"/>
                <a:cs typeface="Palatino Linotype"/>
              </a:rPr>
              <a:t>potential</a:t>
            </a:r>
            <a:r>
              <a:rPr sz="1800" spc="-30" dirty="0">
                <a:latin typeface="Palatino Linotype"/>
                <a:cs typeface="Palatino Linotype"/>
              </a:rPr>
              <a:t> </a:t>
            </a:r>
            <a:r>
              <a:rPr sz="1800" dirty="0">
                <a:latin typeface="Palatino Linotype"/>
                <a:cs typeface="Palatino Linotype"/>
              </a:rPr>
              <a:t>to</a:t>
            </a:r>
            <a:r>
              <a:rPr sz="1800" spc="-30" dirty="0">
                <a:latin typeface="Palatino Linotype"/>
                <a:cs typeface="Palatino Linotype"/>
              </a:rPr>
              <a:t> </a:t>
            </a:r>
            <a:r>
              <a:rPr sz="1800" dirty="0">
                <a:latin typeface="Palatino Linotype"/>
                <a:cs typeface="Palatino Linotype"/>
              </a:rPr>
              <a:t>cause</a:t>
            </a:r>
            <a:r>
              <a:rPr sz="1800" spc="-35" dirty="0">
                <a:latin typeface="Palatino Linotype"/>
                <a:cs typeface="Palatino Linotype"/>
              </a:rPr>
              <a:t> </a:t>
            </a:r>
            <a:r>
              <a:rPr sz="1800" dirty="0">
                <a:latin typeface="Palatino Linotype"/>
                <a:cs typeface="Palatino Linotype"/>
              </a:rPr>
              <a:t>the</a:t>
            </a:r>
            <a:r>
              <a:rPr sz="1800" spc="-35" dirty="0">
                <a:latin typeface="Palatino Linotype"/>
                <a:cs typeface="Palatino Linotype"/>
              </a:rPr>
              <a:t> </a:t>
            </a:r>
            <a:r>
              <a:rPr sz="1800" dirty="0">
                <a:latin typeface="Palatino Linotype"/>
                <a:cs typeface="Palatino Linotype"/>
              </a:rPr>
              <a:t>death</a:t>
            </a:r>
            <a:r>
              <a:rPr sz="1800" spc="-45" dirty="0">
                <a:latin typeface="Palatino Linotype"/>
                <a:cs typeface="Palatino Linotype"/>
              </a:rPr>
              <a:t> </a:t>
            </a:r>
            <a:r>
              <a:rPr sz="1800" dirty="0">
                <a:latin typeface="Palatino Linotype"/>
                <a:cs typeface="Palatino Linotype"/>
              </a:rPr>
              <a:t>of</a:t>
            </a:r>
            <a:r>
              <a:rPr sz="1800" spc="-30" dirty="0">
                <a:latin typeface="Palatino Linotype"/>
                <a:cs typeface="Palatino Linotype"/>
              </a:rPr>
              <a:t> </a:t>
            </a:r>
            <a:r>
              <a:rPr sz="1800" dirty="0">
                <a:latin typeface="Palatino Linotype"/>
                <a:cs typeface="Palatino Linotype"/>
              </a:rPr>
              <a:t>the</a:t>
            </a:r>
            <a:r>
              <a:rPr sz="1800" spc="-35" dirty="0">
                <a:latin typeface="Palatino Linotype"/>
                <a:cs typeface="Palatino Linotype"/>
              </a:rPr>
              <a:t> </a:t>
            </a:r>
            <a:r>
              <a:rPr sz="1800" spc="-10" dirty="0">
                <a:latin typeface="Palatino Linotype"/>
                <a:cs typeface="Palatino Linotype"/>
              </a:rPr>
              <a:t>first responder,</a:t>
            </a:r>
            <a:r>
              <a:rPr sz="1800" spc="-45" dirty="0">
                <a:latin typeface="Palatino Linotype"/>
                <a:cs typeface="Palatino Linotype"/>
              </a:rPr>
              <a:t> </a:t>
            </a:r>
            <a:r>
              <a:rPr sz="1800" dirty="0">
                <a:latin typeface="Palatino Linotype"/>
                <a:cs typeface="Palatino Linotype"/>
              </a:rPr>
              <a:t>whether</a:t>
            </a:r>
            <a:r>
              <a:rPr sz="1800" spc="-40" dirty="0">
                <a:latin typeface="Palatino Linotype"/>
                <a:cs typeface="Palatino Linotype"/>
              </a:rPr>
              <a:t> </a:t>
            </a:r>
            <a:r>
              <a:rPr sz="1800" dirty="0">
                <a:latin typeface="Palatino Linotype"/>
                <a:cs typeface="Palatino Linotype"/>
              </a:rPr>
              <a:t>accidental</a:t>
            </a:r>
            <a:r>
              <a:rPr sz="1800" spc="-60" dirty="0">
                <a:latin typeface="Palatino Linotype"/>
                <a:cs typeface="Palatino Linotype"/>
              </a:rPr>
              <a:t> </a:t>
            </a:r>
            <a:r>
              <a:rPr sz="1800" dirty="0">
                <a:latin typeface="Palatino Linotype"/>
                <a:cs typeface="Palatino Linotype"/>
              </a:rPr>
              <a:t>or</a:t>
            </a:r>
            <a:r>
              <a:rPr sz="1800" spc="-50" dirty="0">
                <a:latin typeface="Palatino Linotype"/>
                <a:cs typeface="Palatino Linotype"/>
              </a:rPr>
              <a:t> </a:t>
            </a:r>
            <a:r>
              <a:rPr sz="1800" dirty="0">
                <a:latin typeface="Palatino Linotype"/>
                <a:cs typeface="Palatino Linotype"/>
              </a:rPr>
              <a:t>by</a:t>
            </a:r>
            <a:r>
              <a:rPr sz="1800" spc="-35" dirty="0">
                <a:latin typeface="Palatino Linotype"/>
                <a:cs typeface="Palatino Linotype"/>
              </a:rPr>
              <a:t> </a:t>
            </a:r>
            <a:r>
              <a:rPr sz="1800" dirty="0">
                <a:latin typeface="Palatino Linotype"/>
                <a:cs typeface="Palatino Linotype"/>
              </a:rPr>
              <a:t>an</a:t>
            </a:r>
            <a:r>
              <a:rPr sz="1800" spc="-50" dirty="0">
                <a:latin typeface="Palatino Linotype"/>
                <a:cs typeface="Palatino Linotype"/>
              </a:rPr>
              <a:t> </a:t>
            </a:r>
            <a:r>
              <a:rPr sz="1800" dirty="0">
                <a:latin typeface="Palatino Linotype"/>
                <a:cs typeface="Palatino Linotype"/>
              </a:rPr>
              <a:t>intentional</a:t>
            </a:r>
            <a:r>
              <a:rPr sz="1800" spc="-45" dirty="0">
                <a:latin typeface="Palatino Linotype"/>
                <a:cs typeface="Palatino Linotype"/>
              </a:rPr>
              <a:t> </a:t>
            </a:r>
            <a:r>
              <a:rPr sz="1800" dirty="0">
                <a:latin typeface="Palatino Linotype"/>
                <a:cs typeface="Palatino Linotype"/>
              </a:rPr>
              <a:t>act</a:t>
            </a:r>
            <a:r>
              <a:rPr sz="1800" spc="-50" dirty="0">
                <a:latin typeface="Palatino Linotype"/>
                <a:cs typeface="Palatino Linotype"/>
              </a:rPr>
              <a:t> </a:t>
            </a:r>
            <a:r>
              <a:rPr sz="1800" dirty="0">
                <a:latin typeface="Palatino Linotype"/>
                <a:cs typeface="Palatino Linotype"/>
              </a:rPr>
              <a:t>of</a:t>
            </a:r>
            <a:r>
              <a:rPr sz="1800" spc="-45" dirty="0">
                <a:latin typeface="Palatino Linotype"/>
                <a:cs typeface="Palatino Linotype"/>
              </a:rPr>
              <a:t> </a:t>
            </a:r>
            <a:r>
              <a:rPr sz="1800" dirty="0">
                <a:latin typeface="Palatino Linotype"/>
                <a:cs typeface="Palatino Linotype"/>
              </a:rPr>
              <a:t>another</a:t>
            </a:r>
            <a:r>
              <a:rPr sz="1800" spc="-40" dirty="0">
                <a:latin typeface="Palatino Linotype"/>
                <a:cs typeface="Palatino Linotype"/>
              </a:rPr>
              <a:t> </a:t>
            </a:r>
            <a:r>
              <a:rPr sz="1800" spc="-10" dirty="0">
                <a:latin typeface="Palatino Linotype"/>
                <a:cs typeface="Palatino Linotype"/>
              </a:rPr>
              <a:t>individual.</a:t>
            </a:r>
            <a:endParaRPr sz="1800" dirty="0">
              <a:latin typeface="Palatino Linotype"/>
              <a:cs typeface="Palatino Linotype"/>
            </a:endParaRPr>
          </a:p>
        </p:txBody>
      </p:sp>
      <p:sp>
        <p:nvSpPr>
          <p:cNvPr id="9" name="object 9"/>
          <p:cNvSpPr txBox="1"/>
          <p:nvPr/>
        </p:nvSpPr>
        <p:spPr>
          <a:xfrm>
            <a:off x="768769" y="4233671"/>
            <a:ext cx="8300084" cy="1405255"/>
          </a:xfrm>
          <a:prstGeom prst="rect">
            <a:avLst/>
          </a:prstGeom>
          <a:solidFill>
            <a:srgbClr val="FFFF00"/>
          </a:solidFill>
        </p:spPr>
        <p:txBody>
          <a:bodyPr vert="horz" wrap="square" lIns="0" tIns="19050" rIns="0" bIns="0" rtlCol="0">
            <a:spAutoFit/>
          </a:bodyPr>
          <a:lstStyle/>
          <a:p>
            <a:pPr marR="49530" indent="284480" algn="just">
              <a:lnSpc>
                <a:spcPct val="100000"/>
              </a:lnSpc>
              <a:spcBef>
                <a:spcPts val="150"/>
              </a:spcBef>
            </a:pPr>
            <a:r>
              <a:rPr sz="1800" dirty="0">
                <a:latin typeface="Palatino Linotype"/>
                <a:cs typeface="Palatino Linotype"/>
              </a:rPr>
              <a:t>(2)</a:t>
            </a:r>
            <a:r>
              <a:rPr sz="1800" spc="390" dirty="0">
                <a:latin typeface="Palatino Linotype"/>
                <a:cs typeface="Palatino Linotype"/>
              </a:rPr>
              <a:t> </a:t>
            </a:r>
            <a:r>
              <a:rPr sz="1800" dirty="0">
                <a:latin typeface="Palatino Linotype"/>
                <a:cs typeface="Palatino Linotype"/>
              </a:rPr>
              <a:t>The</a:t>
            </a:r>
            <a:r>
              <a:rPr sz="1800" spc="-25" dirty="0">
                <a:latin typeface="Palatino Linotype"/>
                <a:cs typeface="Palatino Linotype"/>
              </a:rPr>
              <a:t> </a:t>
            </a:r>
            <a:r>
              <a:rPr sz="1800" dirty="0">
                <a:latin typeface="Palatino Linotype"/>
                <a:cs typeface="Palatino Linotype"/>
              </a:rPr>
              <a:t>time</a:t>
            </a:r>
            <a:r>
              <a:rPr sz="1800" spc="-40" dirty="0">
                <a:latin typeface="Palatino Linotype"/>
                <a:cs typeface="Palatino Linotype"/>
              </a:rPr>
              <a:t> </a:t>
            </a:r>
            <a:r>
              <a:rPr sz="1800" dirty="0">
                <a:latin typeface="Palatino Linotype"/>
                <a:cs typeface="Palatino Linotype"/>
              </a:rPr>
              <a:t>for</a:t>
            </a:r>
            <a:r>
              <a:rPr sz="1800" spc="-15" dirty="0">
                <a:latin typeface="Palatino Linotype"/>
                <a:cs typeface="Palatino Linotype"/>
              </a:rPr>
              <a:t> </a:t>
            </a:r>
            <a:r>
              <a:rPr sz="1800" dirty="0">
                <a:latin typeface="Palatino Linotype"/>
                <a:cs typeface="Palatino Linotype"/>
              </a:rPr>
              <a:t>notice</a:t>
            </a:r>
            <a:r>
              <a:rPr sz="1800" spc="-25" dirty="0">
                <a:latin typeface="Palatino Linotype"/>
                <a:cs typeface="Palatino Linotype"/>
              </a:rPr>
              <a:t> </a:t>
            </a:r>
            <a:r>
              <a:rPr sz="1800" dirty="0">
                <a:latin typeface="Palatino Linotype"/>
                <a:cs typeface="Palatino Linotype"/>
              </a:rPr>
              <a:t>of</a:t>
            </a:r>
            <a:r>
              <a:rPr sz="1800" spc="-30" dirty="0">
                <a:latin typeface="Palatino Linotype"/>
                <a:cs typeface="Palatino Linotype"/>
              </a:rPr>
              <a:t> </a:t>
            </a:r>
            <a:r>
              <a:rPr sz="1800" dirty="0">
                <a:latin typeface="Palatino Linotype"/>
                <a:cs typeface="Palatino Linotype"/>
              </a:rPr>
              <a:t>injury</a:t>
            </a:r>
            <a:r>
              <a:rPr sz="1800" spc="-20" dirty="0">
                <a:latin typeface="Palatino Linotype"/>
                <a:cs typeface="Palatino Linotype"/>
              </a:rPr>
              <a:t> </a:t>
            </a:r>
            <a:r>
              <a:rPr sz="1800" dirty="0">
                <a:latin typeface="Palatino Linotype"/>
                <a:cs typeface="Palatino Linotype"/>
              </a:rPr>
              <a:t>or</a:t>
            </a:r>
            <a:r>
              <a:rPr sz="1800" spc="-15" dirty="0">
                <a:latin typeface="Palatino Linotype"/>
                <a:cs typeface="Palatino Linotype"/>
              </a:rPr>
              <a:t> </a:t>
            </a:r>
            <a:r>
              <a:rPr sz="1800" dirty="0">
                <a:latin typeface="Palatino Linotype"/>
                <a:cs typeface="Palatino Linotype"/>
              </a:rPr>
              <a:t>death</a:t>
            </a:r>
            <a:r>
              <a:rPr sz="1800" spc="-40" dirty="0">
                <a:latin typeface="Palatino Linotype"/>
                <a:cs typeface="Palatino Linotype"/>
              </a:rPr>
              <a:t> </a:t>
            </a:r>
            <a:r>
              <a:rPr sz="1800" dirty="0">
                <a:latin typeface="Palatino Linotype"/>
                <a:cs typeface="Palatino Linotype"/>
              </a:rPr>
              <a:t>in</a:t>
            </a:r>
            <a:r>
              <a:rPr sz="1800" spc="-20" dirty="0">
                <a:latin typeface="Palatino Linotype"/>
                <a:cs typeface="Palatino Linotype"/>
              </a:rPr>
              <a:t> </a:t>
            </a:r>
            <a:r>
              <a:rPr sz="1800" dirty="0">
                <a:latin typeface="Palatino Linotype"/>
                <a:cs typeface="Palatino Linotype"/>
              </a:rPr>
              <a:t>cases</a:t>
            </a:r>
            <a:r>
              <a:rPr sz="1800" spc="-40" dirty="0">
                <a:latin typeface="Palatino Linotype"/>
                <a:cs typeface="Palatino Linotype"/>
              </a:rPr>
              <a:t> </a:t>
            </a:r>
            <a:r>
              <a:rPr sz="1800" dirty="0">
                <a:latin typeface="Palatino Linotype"/>
                <a:cs typeface="Palatino Linotype"/>
              </a:rPr>
              <a:t>of</a:t>
            </a:r>
            <a:r>
              <a:rPr sz="1800" spc="-25" dirty="0">
                <a:latin typeface="Palatino Linotype"/>
                <a:cs typeface="Palatino Linotype"/>
              </a:rPr>
              <a:t> </a:t>
            </a:r>
            <a:r>
              <a:rPr sz="1800" dirty="0">
                <a:latin typeface="Palatino Linotype"/>
                <a:cs typeface="Palatino Linotype"/>
              </a:rPr>
              <a:t>compensable</a:t>
            </a:r>
            <a:r>
              <a:rPr sz="1800" spc="-20" dirty="0">
                <a:latin typeface="Palatino Linotype"/>
                <a:cs typeface="Palatino Linotype"/>
              </a:rPr>
              <a:t> </a:t>
            </a:r>
            <a:r>
              <a:rPr sz="1800" dirty="0">
                <a:latin typeface="Palatino Linotype"/>
                <a:cs typeface="Palatino Linotype"/>
              </a:rPr>
              <a:t>PTSD</a:t>
            </a:r>
            <a:r>
              <a:rPr sz="1800" spc="-25" dirty="0">
                <a:latin typeface="Palatino Linotype"/>
                <a:cs typeface="Palatino Linotype"/>
              </a:rPr>
              <a:t> </a:t>
            </a:r>
            <a:r>
              <a:rPr sz="1800" spc="-10" dirty="0">
                <a:latin typeface="Palatino Linotype"/>
                <a:cs typeface="Palatino Linotype"/>
              </a:rPr>
              <a:t>under </a:t>
            </a:r>
            <a:r>
              <a:rPr sz="1800" dirty="0">
                <a:latin typeface="Palatino Linotype"/>
                <a:cs typeface="Palatino Linotype"/>
              </a:rPr>
              <a:t>this</a:t>
            </a:r>
            <a:r>
              <a:rPr sz="1800" spc="-40" dirty="0">
                <a:latin typeface="Palatino Linotype"/>
                <a:cs typeface="Palatino Linotype"/>
              </a:rPr>
              <a:t> </a:t>
            </a:r>
            <a:r>
              <a:rPr sz="1800" dirty="0">
                <a:latin typeface="Palatino Linotype"/>
                <a:cs typeface="Palatino Linotype"/>
              </a:rPr>
              <a:t>section</a:t>
            </a:r>
            <a:r>
              <a:rPr sz="1800" spc="-50" dirty="0">
                <a:latin typeface="Palatino Linotype"/>
                <a:cs typeface="Palatino Linotype"/>
              </a:rPr>
              <a:t> </a:t>
            </a:r>
            <a:r>
              <a:rPr sz="1800" dirty="0">
                <a:latin typeface="Palatino Linotype"/>
                <a:cs typeface="Palatino Linotype"/>
              </a:rPr>
              <a:t>is</a:t>
            </a:r>
            <a:r>
              <a:rPr sz="1800" spc="-40" dirty="0">
                <a:latin typeface="Palatino Linotype"/>
                <a:cs typeface="Palatino Linotype"/>
              </a:rPr>
              <a:t> </a:t>
            </a:r>
            <a:r>
              <a:rPr sz="1800" dirty="0">
                <a:latin typeface="Palatino Linotype"/>
                <a:cs typeface="Palatino Linotype"/>
              </a:rPr>
              <a:t>measured</a:t>
            </a:r>
            <a:r>
              <a:rPr sz="1800" spc="-35" dirty="0">
                <a:latin typeface="Palatino Linotype"/>
                <a:cs typeface="Palatino Linotype"/>
              </a:rPr>
              <a:t> </a:t>
            </a:r>
            <a:r>
              <a:rPr sz="1800" dirty="0">
                <a:latin typeface="Palatino Linotype"/>
                <a:cs typeface="Palatino Linotype"/>
              </a:rPr>
              <a:t>from</a:t>
            </a:r>
            <a:r>
              <a:rPr sz="1800" spc="-45" dirty="0">
                <a:latin typeface="Palatino Linotype"/>
                <a:cs typeface="Palatino Linotype"/>
              </a:rPr>
              <a:t> </a:t>
            </a:r>
            <a:r>
              <a:rPr sz="1800" dirty="0">
                <a:latin typeface="Palatino Linotype"/>
                <a:cs typeface="Palatino Linotype"/>
              </a:rPr>
              <a:t>exposure</a:t>
            </a:r>
            <a:r>
              <a:rPr sz="1800" spc="-30" dirty="0">
                <a:latin typeface="Palatino Linotype"/>
                <a:cs typeface="Palatino Linotype"/>
              </a:rPr>
              <a:t> </a:t>
            </a:r>
            <a:r>
              <a:rPr sz="1800" dirty="0">
                <a:latin typeface="Palatino Linotype"/>
                <a:cs typeface="Palatino Linotype"/>
              </a:rPr>
              <a:t>to</a:t>
            </a:r>
            <a:r>
              <a:rPr sz="1800" spc="-35" dirty="0">
                <a:latin typeface="Palatino Linotype"/>
                <a:cs typeface="Palatino Linotype"/>
              </a:rPr>
              <a:t> </a:t>
            </a:r>
            <a:r>
              <a:rPr sz="1800" dirty="0">
                <a:latin typeface="Palatino Linotype"/>
                <a:cs typeface="Palatino Linotype"/>
              </a:rPr>
              <a:t>one</a:t>
            </a:r>
            <a:r>
              <a:rPr sz="1800" spc="-40" dirty="0">
                <a:latin typeface="Palatino Linotype"/>
                <a:cs typeface="Palatino Linotype"/>
              </a:rPr>
              <a:t> </a:t>
            </a:r>
            <a:r>
              <a:rPr sz="1800" dirty="0">
                <a:latin typeface="Palatino Linotype"/>
                <a:cs typeface="Palatino Linotype"/>
              </a:rPr>
              <a:t>of</a:t>
            </a:r>
            <a:r>
              <a:rPr sz="1800" spc="-35" dirty="0">
                <a:latin typeface="Palatino Linotype"/>
                <a:cs typeface="Palatino Linotype"/>
              </a:rPr>
              <a:t> </a:t>
            </a:r>
            <a:r>
              <a:rPr sz="1800" dirty="0">
                <a:latin typeface="Palatino Linotype"/>
                <a:cs typeface="Palatino Linotype"/>
              </a:rPr>
              <a:t>the</a:t>
            </a:r>
            <a:r>
              <a:rPr sz="1800" spc="-40" dirty="0">
                <a:latin typeface="Palatino Linotype"/>
                <a:cs typeface="Palatino Linotype"/>
              </a:rPr>
              <a:t> </a:t>
            </a:r>
            <a:r>
              <a:rPr sz="1800" dirty="0">
                <a:latin typeface="Palatino Linotype"/>
                <a:cs typeface="Palatino Linotype"/>
              </a:rPr>
              <a:t>qualifying</a:t>
            </a:r>
            <a:r>
              <a:rPr sz="1800" spc="-35" dirty="0">
                <a:latin typeface="Palatino Linotype"/>
                <a:cs typeface="Palatino Linotype"/>
              </a:rPr>
              <a:t> </a:t>
            </a:r>
            <a:r>
              <a:rPr sz="1800" dirty="0">
                <a:latin typeface="Palatino Linotype"/>
                <a:cs typeface="Palatino Linotype"/>
              </a:rPr>
              <a:t>stressors</a:t>
            </a:r>
            <a:r>
              <a:rPr sz="1800" spc="-55" dirty="0">
                <a:latin typeface="Palatino Linotype"/>
                <a:cs typeface="Palatino Linotype"/>
              </a:rPr>
              <a:t> </a:t>
            </a:r>
            <a:r>
              <a:rPr sz="1800" dirty="0">
                <a:latin typeface="Palatino Linotype"/>
                <a:cs typeface="Palatino Linotype"/>
              </a:rPr>
              <a:t>listed</a:t>
            </a:r>
            <a:r>
              <a:rPr sz="1800" spc="-50" dirty="0">
                <a:latin typeface="Palatino Linotype"/>
                <a:cs typeface="Palatino Linotype"/>
              </a:rPr>
              <a:t> </a:t>
            </a:r>
            <a:r>
              <a:rPr sz="1800" spc="-25" dirty="0">
                <a:latin typeface="Palatino Linotype"/>
                <a:cs typeface="Palatino Linotype"/>
              </a:rPr>
              <a:t>in </a:t>
            </a:r>
            <a:r>
              <a:rPr sz="1800" dirty="0">
                <a:latin typeface="Palatino Linotype"/>
                <a:cs typeface="Palatino Linotype"/>
              </a:rPr>
              <a:t>the</a:t>
            </a:r>
            <a:r>
              <a:rPr sz="1800" spc="-35" dirty="0">
                <a:latin typeface="Palatino Linotype"/>
                <a:cs typeface="Palatino Linotype"/>
              </a:rPr>
              <a:t> </a:t>
            </a:r>
            <a:r>
              <a:rPr sz="1800" spc="-10" dirty="0">
                <a:latin typeface="Palatino Linotype"/>
                <a:cs typeface="Palatino Linotype"/>
              </a:rPr>
              <a:t>DSM-</a:t>
            </a:r>
            <a:r>
              <a:rPr sz="1800" dirty="0">
                <a:latin typeface="Palatino Linotype"/>
                <a:cs typeface="Palatino Linotype"/>
              </a:rPr>
              <a:t>5</a:t>
            </a:r>
            <a:r>
              <a:rPr sz="1800" spc="-45" dirty="0">
                <a:latin typeface="Palatino Linotype"/>
                <a:cs typeface="Palatino Linotype"/>
              </a:rPr>
              <a:t> </a:t>
            </a:r>
            <a:r>
              <a:rPr sz="1800" dirty="0">
                <a:latin typeface="Palatino Linotype"/>
                <a:cs typeface="Palatino Linotype"/>
              </a:rPr>
              <a:t>criteria,</a:t>
            </a:r>
            <a:r>
              <a:rPr sz="1800" spc="-30" dirty="0">
                <a:latin typeface="Palatino Linotype"/>
                <a:cs typeface="Palatino Linotype"/>
              </a:rPr>
              <a:t> </a:t>
            </a:r>
            <a:r>
              <a:rPr sz="1800" dirty="0">
                <a:latin typeface="Palatino Linotype"/>
                <a:cs typeface="Palatino Linotype"/>
              </a:rPr>
              <a:t>or</a:t>
            </a:r>
            <a:r>
              <a:rPr sz="1800" spc="-35" dirty="0">
                <a:latin typeface="Palatino Linotype"/>
                <a:cs typeface="Palatino Linotype"/>
              </a:rPr>
              <a:t> </a:t>
            </a:r>
            <a:r>
              <a:rPr sz="1800" dirty="0">
                <a:latin typeface="Palatino Linotype"/>
                <a:cs typeface="Palatino Linotype"/>
              </a:rPr>
              <a:t>the</a:t>
            </a:r>
            <a:r>
              <a:rPr sz="1800" spc="-30" dirty="0">
                <a:latin typeface="Palatino Linotype"/>
                <a:cs typeface="Palatino Linotype"/>
              </a:rPr>
              <a:t> </a:t>
            </a:r>
            <a:r>
              <a:rPr sz="1800" dirty="0">
                <a:latin typeface="Palatino Linotype"/>
                <a:cs typeface="Palatino Linotype"/>
              </a:rPr>
              <a:t>diagnosis</a:t>
            </a:r>
            <a:r>
              <a:rPr sz="1800" spc="-50" dirty="0">
                <a:latin typeface="Palatino Linotype"/>
                <a:cs typeface="Palatino Linotype"/>
              </a:rPr>
              <a:t> </a:t>
            </a:r>
            <a:r>
              <a:rPr sz="1800" dirty="0">
                <a:latin typeface="Palatino Linotype"/>
                <a:cs typeface="Palatino Linotype"/>
              </a:rPr>
              <a:t>of</a:t>
            </a:r>
            <a:r>
              <a:rPr sz="1800" spc="-25" dirty="0">
                <a:latin typeface="Palatino Linotype"/>
                <a:cs typeface="Palatino Linotype"/>
              </a:rPr>
              <a:t> </a:t>
            </a:r>
            <a:r>
              <a:rPr sz="1800" dirty="0">
                <a:latin typeface="Palatino Linotype"/>
                <a:cs typeface="Palatino Linotype"/>
              </a:rPr>
              <a:t>the</a:t>
            </a:r>
            <a:r>
              <a:rPr sz="1800" spc="-35" dirty="0">
                <a:latin typeface="Palatino Linotype"/>
                <a:cs typeface="Palatino Linotype"/>
              </a:rPr>
              <a:t> </a:t>
            </a:r>
            <a:r>
              <a:rPr sz="1800" spc="-10" dirty="0">
                <a:latin typeface="Palatino Linotype"/>
                <a:cs typeface="Palatino Linotype"/>
              </a:rPr>
              <a:t>disorder,</a:t>
            </a:r>
            <a:r>
              <a:rPr sz="1800" spc="-35" dirty="0">
                <a:latin typeface="Palatino Linotype"/>
                <a:cs typeface="Palatino Linotype"/>
              </a:rPr>
              <a:t> </a:t>
            </a:r>
            <a:r>
              <a:rPr sz="1800" spc="-10" dirty="0">
                <a:latin typeface="Palatino Linotype"/>
                <a:cs typeface="Palatino Linotype"/>
              </a:rPr>
              <a:t>whichever</a:t>
            </a:r>
            <a:r>
              <a:rPr sz="1800" spc="-35" dirty="0">
                <a:latin typeface="Palatino Linotype"/>
                <a:cs typeface="Palatino Linotype"/>
              </a:rPr>
              <a:t> </a:t>
            </a:r>
            <a:r>
              <a:rPr sz="1800" dirty="0">
                <a:latin typeface="Palatino Linotype"/>
                <a:cs typeface="Palatino Linotype"/>
              </a:rPr>
              <a:t>is</a:t>
            </a:r>
            <a:r>
              <a:rPr sz="1800" spc="-45" dirty="0">
                <a:latin typeface="Palatino Linotype"/>
                <a:cs typeface="Palatino Linotype"/>
              </a:rPr>
              <a:t> </a:t>
            </a:r>
            <a:r>
              <a:rPr sz="1800" dirty="0">
                <a:latin typeface="Palatino Linotype"/>
                <a:cs typeface="Palatino Linotype"/>
              </a:rPr>
              <a:t>later.</a:t>
            </a:r>
            <a:r>
              <a:rPr sz="1800" spc="350" dirty="0">
                <a:latin typeface="Palatino Linotype"/>
                <a:cs typeface="Palatino Linotype"/>
              </a:rPr>
              <a:t> </a:t>
            </a:r>
            <a:r>
              <a:rPr sz="1800" dirty="0">
                <a:latin typeface="Palatino Linotype"/>
                <a:cs typeface="Palatino Linotype"/>
              </a:rPr>
              <a:t>Any</a:t>
            </a:r>
            <a:r>
              <a:rPr sz="1800" spc="-40" dirty="0">
                <a:latin typeface="Palatino Linotype"/>
                <a:cs typeface="Palatino Linotype"/>
              </a:rPr>
              <a:t> </a:t>
            </a:r>
            <a:r>
              <a:rPr sz="1800" spc="-10" dirty="0">
                <a:latin typeface="Palatino Linotype"/>
                <a:cs typeface="Palatino Linotype"/>
              </a:rPr>
              <a:t>claim </a:t>
            </a:r>
            <a:r>
              <a:rPr sz="1800" dirty="0">
                <a:latin typeface="Palatino Linotype"/>
                <a:cs typeface="Palatino Linotype"/>
              </a:rPr>
              <a:t>for</a:t>
            </a:r>
            <a:r>
              <a:rPr sz="1800" spc="-40" dirty="0">
                <a:latin typeface="Palatino Linotype"/>
                <a:cs typeface="Palatino Linotype"/>
              </a:rPr>
              <a:t> </a:t>
            </a:r>
            <a:r>
              <a:rPr sz="1800" spc="-10" dirty="0">
                <a:latin typeface="Palatino Linotype"/>
                <a:cs typeface="Palatino Linotype"/>
              </a:rPr>
              <a:t>compensation</a:t>
            </a:r>
            <a:r>
              <a:rPr sz="1800" spc="-35" dirty="0">
                <a:latin typeface="Palatino Linotype"/>
                <a:cs typeface="Palatino Linotype"/>
              </a:rPr>
              <a:t> </a:t>
            </a:r>
            <a:r>
              <a:rPr sz="1800" dirty="0">
                <a:latin typeface="Palatino Linotype"/>
                <a:cs typeface="Palatino Linotype"/>
              </a:rPr>
              <a:t>for</a:t>
            </a:r>
            <a:r>
              <a:rPr sz="1800" spc="-35" dirty="0">
                <a:latin typeface="Palatino Linotype"/>
                <a:cs typeface="Palatino Linotype"/>
              </a:rPr>
              <a:t> </a:t>
            </a:r>
            <a:r>
              <a:rPr sz="1800" dirty="0">
                <a:latin typeface="Palatino Linotype"/>
                <a:cs typeface="Palatino Linotype"/>
              </a:rPr>
              <a:t>such</a:t>
            </a:r>
            <a:r>
              <a:rPr sz="1800" spc="-45" dirty="0">
                <a:latin typeface="Palatino Linotype"/>
                <a:cs typeface="Palatino Linotype"/>
              </a:rPr>
              <a:t> </a:t>
            </a:r>
            <a:r>
              <a:rPr sz="1800" dirty="0">
                <a:latin typeface="Palatino Linotype"/>
                <a:cs typeface="Palatino Linotype"/>
              </a:rPr>
              <a:t>injury</a:t>
            </a:r>
            <a:r>
              <a:rPr sz="1800" spc="-35" dirty="0">
                <a:latin typeface="Palatino Linotype"/>
                <a:cs typeface="Palatino Linotype"/>
              </a:rPr>
              <a:t> </a:t>
            </a:r>
            <a:r>
              <a:rPr sz="1800" dirty="0">
                <a:latin typeface="Palatino Linotype"/>
                <a:cs typeface="Palatino Linotype"/>
              </a:rPr>
              <a:t>shall</a:t>
            </a:r>
            <a:r>
              <a:rPr sz="1800" spc="-35" dirty="0">
                <a:latin typeface="Palatino Linotype"/>
                <a:cs typeface="Palatino Linotype"/>
              </a:rPr>
              <a:t> </a:t>
            </a:r>
            <a:r>
              <a:rPr sz="1800" dirty="0">
                <a:latin typeface="Palatino Linotype"/>
                <a:cs typeface="Palatino Linotype"/>
              </a:rPr>
              <a:t>be</a:t>
            </a:r>
            <a:r>
              <a:rPr sz="1800" spc="-35" dirty="0">
                <a:latin typeface="Palatino Linotype"/>
                <a:cs typeface="Palatino Linotype"/>
              </a:rPr>
              <a:t> </a:t>
            </a:r>
            <a:r>
              <a:rPr sz="1800" dirty="0">
                <a:latin typeface="Palatino Linotype"/>
                <a:cs typeface="Palatino Linotype"/>
              </a:rPr>
              <a:t>properly</a:t>
            </a:r>
            <a:r>
              <a:rPr sz="1800" spc="-25" dirty="0">
                <a:latin typeface="Palatino Linotype"/>
                <a:cs typeface="Palatino Linotype"/>
              </a:rPr>
              <a:t> </a:t>
            </a:r>
            <a:r>
              <a:rPr sz="1800" dirty="0">
                <a:latin typeface="Palatino Linotype"/>
                <a:cs typeface="Palatino Linotype"/>
              </a:rPr>
              <a:t>noticed</a:t>
            </a:r>
            <a:r>
              <a:rPr sz="1800" spc="-45" dirty="0">
                <a:latin typeface="Palatino Linotype"/>
                <a:cs typeface="Palatino Linotype"/>
              </a:rPr>
              <a:t> </a:t>
            </a:r>
            <a:r>
              <a:rPr sz="1800" dirty="0">
                <a:latin typeface="Palatino Linotype"/>
                <a:cs typeface="Palatino Linotype"/>
              </a:rPr>
              <a:t>within</a:t>
            </a:r>
            <a:r>
              <a:rPr sz="1800" spc="-35" dirty="0">
                <a:latin typeface="Palatino Linotype"/>
                <a:cs typeface="Palatino Linotype"/>
              </a:rPr>
              <a:t> </a:t>
            </a:r>
            <a:r>
              <a:rPr sz="1800" spc="-10" dirty="0">
                <a:latin typeface="Palatino Linotype"/>
                <a:cs typeface="Palatino Linotype"/>
              </a:rPr>
              <a:t>fifty-</a:t>
            </a:r>
            <a:r>
              <a:rPr sz="1800" dirty="0">
                <a:latin typeface="Palatino Linotype"/>
                <a:cs typeface="Palatino Linotype"/>
              </a:rPr>
              <a:t>two</a:t>
            </a:r>
            <a:r>
              <a:rPr sz="1800" spc="-35" dirty="0">
                <a:latin typeface="Palatino Linotype"/>
                <a:cs typeface="Palatino Linotype"/>
              </a:rPr>
              <a:t> </a:t>
            </a:r>
            <a:r>
              <a:rPr sz="1800" spc="-10" dirty="0">
                <a:latin typeface="Palatino Linotype"/>
                <a:cs typeface="Palatino Linotype"/>
              </a:rPr>
              <a:t>weeks </a:t>
            </a:r>
            <a:r>
              <a:rPr sz="1800" dirty="0">
                <a:latin typeface="Palatino Linotype"/>
                <a:cs typeface="Palatino Linotype"/>
              </a:rPr>
              <a:t>after</a:t>
            </a:r>
            <a:r>
              <a:rPr sz="1800" spc="-40" dirty="0">
                <a:latin typeface="Palatino Linotype"/>
                <a:cs typeface="Palatino Linotype"/>
              </a:rPr>
              <a:t> </a:t>
            </a:r>
            <a:r>
              <a:rPr sz="1800" dirty="0">
                <a:latin typeface="Palatino Linotype"/>
                <a:cs typeface="Palatino Linotype"/>
              </a:rPr>
              <a:t>the</a:t>
            </a:r>
            <a:r>
              <a:rPr sz="1800" spc="-40" dirty="0">
                <a:latin typeface="Palatino Linotype"/>
                <a:cs typeface="Palatino Linotype"/>
              </a:rPr>
              <a:t> </a:t>
            </a:r>
            <a:r>
              <a:rPr sz="1800" dirty="0">
                <a:latin typeface="Palatino Linotype"/>
                <a:cs typeface="Palatino Linotype"/>
              </a:rPr>
              <a:t>qualifying</a:t>
            </a:r>
            <a:r>
              <a:rPr sz="1800" spc="-50" dirty="0">
                <a:latin typeface="Palatino Linotype"/>
                <a:cs typeface="Palatino Linotype"/>
              </a:rPr>
              <a:t> </a:t>
            </a:r>
            <a:r>
              <a:rPr sz="1800" dirty="0">
                <a:latin typeface="Palatino Linotype"/>
                <a:cs typeface="Palatino Linotype"/>
              </a:rPr>
              <a:t>exposure,</a:t>
            </a:r>
            <a:r>
              <a:rPr sz="1800" spc="-20" dirty="0">
                <a:latin typeface="Palatino Linotype"/>
                <a:cs typeface="Palatino Linotype"/>
              </a:rPr>
              <a:t> </a:t>
            </a:r>
            <a:r>
              <a:rPr sz="1800" dirty="0">
                <a:latin typeface="Palatino Linotype"/>
                <a:cs typeface="Palatino Linotype"/>
              </a:rPr>
              <a:t>or</a:t>
            </a:r>
            <a:r>
              <a:rPr sz="1800" spc="-40" dirty="0">
                <a:latin typeface="Palatino Linotype"/>
                <a:cs typeface="Palatino Linotype"/>
              </a:rPr>
              <a:t> </a:t>
            </a:r>
            <a:r>
              <a:rPr sz="1800" dirty="0">
                <a:latin typeface="Palatino Linotype"/>
                <a:cs typeface="Palatino Linotype"/>
              </a:rPr>
              <a:t>the</a:t>
            </a:r>
            <a:r>
              <a:rPr sz="1800" spc="-40" dirty="0">
                <a:latin typeface="Palatino Linotype"/>
                <a:cs typeface="Palatino Linotype"/>
              </a:rPr>
              <a:t> </a:t>
            </a:r>
            <a:r>
              <a:rPr sz="1800" dirty="0">
                <a:latin typeface="Palatino Linotype"/>
                <a:cs typeface="Palatino Linotype"/>
              </a:rPr>
              <a:t>diagnosis</a:t>
            </a:r>
            <a:r>
              <a:rPr sz="1800" spc="-40" dirty="0">
                <a:latin typeface="Palatino Linotype"/>
                <a:cs typeface="Palatino Linotype"/>
              </a:rPr>
              <a:t> </a:t>
            </a:r>
            <a:r>
              <a:rPr sz="1800" dirty="0">
                <a:latin typeface="Palatino Linotype"/>
                <a:cs typeface="Palatino Linotype"/>
              </a:rPr>
              <a:t>of</a:t>
            </a:r>
            <a:r>
              <a:rPr sz="1800" spc="-40" dirty="0">
                <a:latin typeface="Palatino Linotype"/>
                <a:cs typeface="Palatino Linotype"/>
              </a:rPr>
              <a:t> </a:t>
            </a:r>
            <a:r>
              <a:rPr sz="1800" dirty="0">
                <a:latin typeface="Palatino Linotype"/>
                <a:cs typeface="Palatino Linotype"/>
              </a:rPr>
              <a:t>the</a:t>
            </a:r>
            <a:r>
              <a:rPr sz="1800" spc="-35" dirty="0">
                <a:latin typeface="Palatino Linotype"/>
                <a:cs typeface="Palatino Linotype"/>
              </a:rPr>
              <a:t> </a:t>
            </a:r>
            <a:r>
              <a:rPr sz="1800" spc="-10" dirty="0">
                <a:latin typeface="Palatino Linotype"/>
                <a:cs typeface="Palatino Linotype"/>
              </a:rPr>
              <a:t>disorder,</a:t>
            </a:r>
            <a:r>
              <a:rPr sz="1800" spc="-45" dirty="0">
                <a:latin typeface="Palatino Linotype"/>
                <a:cs typeface="Palatino Linotype"/>
              </a:rPr>
              <a:t> </a:t>
            </a:r>
            <a:r>
              <a:rPr sz="1800" spc="-10" dirty="0">
                <a:latin typeface="Palatino Linotype"/>
                <a:cs typeface="Palatino Linotype"/>
              </a:rPr>
              <a:t>whichever</a:t>
            </a:r>
            <a:r>
              <a:rPr sz="1800" spc="-40" dirty="0">
                <a:latin typeface="Palatino Linotype"/>
                <a:cs typeface="Palatino Linotype"/>
              </a:rPr>
              <a:t> </a:t>
            </a:r>
            <a:r>
              <a:rPr sz="1800" dirty="0">
                <a:latin typeface="Palatino Linotype"/>
                <a:cs typeface="Palatino Linotype"/>
              </a:rPr>
              <a:t>is</a:t>
            </a:r>
            <a:r>
              <a:rPr sz="1800" spc="-40" dirty="0">
                <a:latin typeface="Palatino Linotype"/>
                <a:cs typeface="Palatino Linotype"/>
              </a:rPr>
              <a:t> </a:t>
            </a:r>
            <a:r>
              <a:rPr sz="1800" spc="-10" dirty="0">
                <a:latin typeface="Palatino Linotype"/>
                <a:cs typeface="Palatino Linotype"/>
              </a:rPr>
              <a:t>later.</a:t>
            </a:r>
            <a:endParaRPr sz="1800" dirty="0">
              <a:latin typeface="Palatino Linotype"/>
              <a:cs typeface="Palatino Linotype"/>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843280" cy="5666740"/>
          </a:xfrm>
          <a:custGeom>
            <a:avLst/>
            <a:gdLst/>
            <a:ahLst/>
            <a:cxnLst/>
            <a:rect l="l" t="t" r="r" b="b"/>
            <a:pathLst>
              <a:path w="843280" h="5666740">
                <a:moveTo>
                  <a:pt x="842772" y="0"/>
                </a:moveTo>
                <a:lnTo>
                  <a:pt x="0" y="0"/>
                </a:lnTo>
                <a:lnTo>
                  <a:pt x="0" y="5666232"/>
                </a:lnTo>
                <a:lnTo>
                  <a:pt x="842772" y="0"/>
                </a:lnTo>
                <a:close/>
              </a:path>
            </a:pathLst>
          </a:custGeom>
          <a:solidFill>
            <a:srgbClr val="90C225">
              <a:alpha val="85096"/>
            </a:srgbClr>
          </a:solidFill>
        </p:spPr>
        <p:txBody>
          <a:bodyPr wrap="square" lIns="0" tIns="0" rIns="0" bIns="0" rtlCol="0"/>
          <a:lstStyle/>
          <a:p>
            <a:endParaRPr dirty="0"/>
          </a:p>
        </p:txBody>
      </p:sp>
      <p:sp>
        <p:nvSpPr>
          <p:cNvPr id="3" name="object 3"/>
          <p:cNvSpPr txBox="1">
            <a:spLocks noGrp="1"/>
          </p:cNvSpPr>
          <p:nvPr>
            <p:ph type="title"/>
          </p:nvPr>
        </p:nvSpPr>
        <p:spPr>
          <a:xfrm>
            <a:off x="1865122" y="326847"/>
            <a:ext cx="7051040" cy="1671955"/>
          </a:xfrm>
          <a:prstGeom prst="rect">
            <a:avLst/>
          </a:prstGeom>
        </p:spPr>
        <p:txBody>
          <a:bodyPr vert="horz" wrap="square" lIns="0" tIns="12700" rIns="0" bIns="0" rtlCol="0">
            <a:spAutoFit/>
          </a:bodyPr>
          <a:lstStyle/>
          <a:p>
            <a:pPr marL="12700" marR="5080" indent="-635" algn="ctr">
              <a:lnSpc>
                <a:spcPct val="100000"/>
              </a:lnSpc>
              <a:spcBef>
                <a:spcPts val="100"/>
              </a:spcBef>
            </a:pPr>
            <a:r>
              <a:rPr dirty="0"/>
              <a:t>RSMo.</a:t>
            </a:r>
            <a:r>
              <a:rPr spc="-35" dirty="0"/>
              <a:t> </a:t>
            </a:r>
            <a:r>
              <a:rPr dirty="0"/>
              <a:t>67.145</a:t>
            </a:r>
            <a:r>
              <a:rPr spc="-15" dirty="0"/>
              <a:t> </a:t>
            </a:r>
            <a:r>
              <a:rPr dirty="0"/>
              <a:t>–</a:t>
            </a:r>
            <a:r>
              <a:rPr spc="-40" dirty="0"/>
              <a:t> </a:t>
            </a:r>
            <a:r>
              <a:rPr dirty="0"/>
              <a:t>Definition</a:t>
            </a:r>
            <a:r>
              <a:rPr spc="-70" dirty="0"/>
              <a:t> </a:t>
            </a:r>
            <a:r>
              <a:rPr dirty="0"/>
              <a:t>of</a:t>
            </a:r>
            <a:r>
              <a:rPr spc="-35" dirty="0"/>
              <a:t> </a:t>
            </a:r>
            <a:r>
              <a:rPr spc="-10" dirty="0"/>
              <a:t>First </a:t>
            </a:r>
            <a:r>
              <a:rPr dirty="0"/>
              <a:t>Responder</a:t>
            </a:r>
            <a:r>
              <a:rPr spc="-60" dirty="0"/>
              <a:t> </a:t>
            </a:r>
            <a:r>
              <a:rPr dirty="0"/>
              <a:t>that</a:t>
            </a:r>
            <a:r>
              <a:rPr spc="-250" dirty="0"/>
              <a:t> </a:t>
            </a:r>
            <a:r>
              <a:rPr dirty="0"/>
              <a:t>Applies</a:t>
            </a:r>
            <a:r>
              <a:rPr spc="-60" dirty="0"/>
              <a:t> </a:t>
            </a:r>
            <a:r>
              <a:rPr dirty="0"/>
              <a:t>to</a:t>
            </a:r>
            <a:r>
              <a:rPr spc="-55" dirty="0"/>
              <a:t> </a:t>
            </a:r>
            <a:r>
              <a:rPr spc="-10" dirty="0"/>
              <a:t>Chapter </a:t>
            </a:r>
            <a:r>
              <a:rPr spc="-25" dirty="0"/>
              <a:t>287</a:t>
            </a:r>
          </a:p>
        </p:txBody>
      </p:sp>
      <p:sp>
        <p:nvSpPr>
          <p:cNvPr id="4" name="object 4"/>
          <p:cNvSpPr txBox="1"/>
          <p:nvPr/>
        </p:nvSpPr>
        <p:spPr>
          <a:xfrm>
            <a:off x="1585975" y="2068195"/>
            <a:ext cx="7468234" cy="3653154"/>
          </a:xfrm>
          <a:prstGeom prst="rect">
            <a:avLst/>
          </a:prstGeom>
        </p:spPr>
        <p:txBody>
          <a:bodyPr vert="horz" wrap="square" lIns="0" tIns="13970" rIns="0" bIns="0" rtlCol="0">
            <a:spAutoFit/>
          </a:bodyPr>
          <a:lstStyle/>
          <a:p>
            <a:pPr marL="12700" marR="5080">
              <a:lnSpc>
                <a:spcPct val="99700"/>
              </a:lnSpc>
              <a:spcBef>
                <a:spcPts val="110"/>
              </a:spcBef>
            </a:pPr>
            <a:r>
              <a:rPr sz="1400" b="1" dirty="0">
                <a:latin typeface="Palatino Linotype"/>
                <a:cs typeface="Palatino Linotype"/>
              </a:rPr>
              <a:t>67.145.</a:t>
            </a:r>
            <a:r>
              <a:rPr sz="1400" b="1" spc="450" dirty="0">
                <a:latin typeface="Palatino Linotype"/>
                <a:cs typeface="Palatino Linotype"/>
              </a:rPr>
              <a:t> </a:t>
            </a:r>
            <a:r>
              <a:rPr sz="1400" b="1" dirty="0">
                <a:latin typeface="Palatino Linotype"/>
                <a:cs typeface="Palatino Linotype"/>
              </a:rPr>
              <a:t>First</a:t>
            </a:r>
            <a:r>
              <a:rPr sz="1400" b="1" spc="-30" dirty="0">
                <a:latin typeface="Palatino Linotype"/>
                <a:cs typeface="Palatino Linotype"/>
              </a:rPr>
              <a:t> </a:t>
            </a:r>
            <a:r>
              <a:rPr sz="1400" b="1" dirty="0">
                <a:latin typeface="Palatino Linotype"/>
                <a:cs typeface="Palatino Linotype"/>
              </a:rPr>
              <a:t>responders,</a:t>
            </a:r>
            <a:r>
              <a:rPr sz="1400" b="1" spc="-45" dirty="0">
                <a:latin typeface="Palatino Linotype"/>
                <a:cs typeface="Palatino Linotype"/>
              </a:rPr>
              <a:t> </a:t>
            </a:r>
            <a:r>
              <a:rPr sz="1400" b="1" dirty="0">
                <a:latin typeface="Palatino Linotype"/>
                <a:cs typeface="Palatino Linotype"/>
              </a:rPr>
              <a:t>political</a:t>
            </a:r>
            <a:r>
              <a:rPr sz="1400" b="1" spc="-60" dirty="0">
                <a:latin typeface="Palatino Linotype"/>
                <a:cs typeface="Palatino Linotype"/>
              </a:rPr>
              <a:t> </a:t>
            </a:r>
            <a:r>
              <a:rPr sz="1400" b="1" dirty="0">
                <a:latin typeface="Palatino Linotype"/>
                <a:cs typeface="Palatino Linotype"/>
              </a:rPr>
              <a:t>activity</a:t>
            </a:r>
            <a:r>
              <a:rPr sz="1400" b="1" spc="-55" dirty="0">
                <a:latin typeface="Palatino Linotype"/>
                <a:cs typeface="Palatino Linotype"/>
              </a:rPr>
              <a:t> </a:t>
            </a:r>
            <a:r>
              <a:rPr sz="1400" b="1" dirty="0">
                <a:latin typeface="Palatino Linotype"/>
                <a:cs typeface="Palatino Linotype"/>
              </a:rPr>
              <a:t>while</a:t>
            </a:r>
            <a:r>
              <a:rPr sz="1400" b="1" spc="-25" dirty="0">
                <a:latin typeface="Palatino Linotype"/>
                <a:cs typeface="Palatino Linotype"/>
              </a:rPr>
              <a:t> </a:t>
            </a:r>
            <a:r>
              <a:rPr sz="1400" b="1" dirty="0">
                <a:latin typeface="Palatino Linotype"/>
                <a:cs typeface="Palatino Linotype"/>
              </a:rPr>
              <a:t>off</a:t>
            </a:r>
            <a:r>
              <a:rPr sz="1400" b="1" spc="-30" dirty="0">
                <a:latin typeface="Palatino Linotype"/>
                <a:cs typeface="Palatino Linotype"/>
              </a:rPr>
              <a:t> </a:t>
            </a:r>
            <a:r>
              <a:rPr sz="1400" b="1" dirty="0">
                <a:latin typeface="Palatino Linotype"/>
                <a:cs typeface="Palatino Linotype"/>
              </a:rPr>
              <a:t>duty</a:t>
            </a:r>
            <a:r>
              <a:rPr sz="1400" b="1" spc="-30" dirty="0">
                <a:latin typeface="Palatino Linotype"/>
                <a:cs typeface="Palatino Linotype"/>
              </a:rPr>
              <a:t> </a:t>
            </a:r>
            <a:r>
              <a:rPr sz="1400" b="1" dirty="0">
                <a:latin typeface="Palatino Linotype"/>
                <a:cs typeface="Palatino Linotype"/>
              </a:rPr>
              <a:t>and</a:t>
            </a:r>
            <a:r>
              <a:rPr sz="1400" b="1" spc="-35" dirty="0">
                <a:latin typeface="Palatino Linotype"/>
                <a:cs typeface="Palatino Linotype"/>
              </a:rPr>
              <a:t> </a:t>
            </a:r>
            <a:r>
              <a:rPr sz="1400" b="1" dirty="0">
                <a:latin typeface="Palatino Linotype"/>
                <a:cs typeface="Palatino Linotype"/>
              </a:rPr>
              <a:t>not</a:t>
            </a:r>
            <a:r>
              <a:rPr sz="1400" b="1" spc="-30" dirty="0">
                <a:latin typeface="Palatino Linotype"/>
                <a:cs typeface="Palatino Linotype"/>
              </a:rPr>
              <a:t> </a:t>
            </a:r>
            <a:r>
              <a:rPr sz="1400" b="1" dirty="0">
                <a:latin typeface="Palatino Linotype"/>
                <a:cs typeface="Palatino Linotype"/>
              </a:rPr>
              <a:t>in</a:t>
            </a:r>
            <a:r>
              <a:rPr sz="1400" b="1" spc="-20" dirty="0">
                <a:latin typeface="Palatino Linotype"/>
                <a:cs typeface="Palatino Linotype"/>
              </a:rPr>
              <a:t> </a:t>
            </a:r>
            <a:r>
              <a:rPr sz="1400" b="1" dirty="0">
                <a:latin typeface="Palatino Linotype"/>
                <a:cs typeface="Palatino Linotype"/>
              </a:rPr>
              <a:t>uniform,</a:t>
            </a:r>
            <a:r>
              <a:rPr sz="1400" b="1" spc="-35" dirty="0">
                <a:latin typeface="Palatino Linotype"/>
                <a:cs typeface="Palatino Linotype"/>
              </a:rPr>
              <a:t> </a:t>
            </a:r>
            <a:r>
              <a:rPr sz="1400" b="1" spc="-10" dirty="0">
                <a:latin typeface="Palatino Linotype"/>
                <a:cs typeface="Palatino Linotype"/>
              </a:rPr>
              <a:t>political </a:t>
            </a:r>
            <a:r>
              <a:rPr sz="1400" b="1" dirty="0">
                <a:latin typeface="Palatino Linotype"/>
                <a:cs typeface="Palatino Linotype"/>
              </a:rPr>
              <a:t>subdivisions</a:t>
            </a:r>
            <a:r>
              <a:rPr sz="1400" b="1" spc="-50" dirty="0">
                <a:latin typeface="Palatino Linotype"/>
                <a:cs typeface="Palatino Linotype"/>
              </a:rPr>
              <a:t> </a:t>
            </a:r>
            <a:r>
              <a:rPr sz="1400" b="1" dirty="0">
                <a:latin typeface="Palatino Linotype"/>
                <a:cs typeface="Palatino Linotype"/>
              </a:rPr>
              <a:t>not</a:t>
            </a:r>
            <a:r>
              <a:rPr sz="1400" b="1" spc="-35" dirty="0">
                <a:latin typeface="Palatino Linotype"/>
                <a:cs typeface="Palatino Linotype"/>
              </a:rPr>
              <a:t> </a:t>
            </a:r>
            <a:r>
              <a:rPr sz="1400" b="1" dirty="0">
                <a:latin typeface="Palatino Linotype"/>
                <a:cs typeface="Palatino Linotype"/>
              </a:rPr>
              <a:t>to</a:t>
            </a:r>
            <a:r>
              <a:rPr sz="1400" b="1" spc="-30" dirty="0">
                <a:latin typeface="Palatino Linotype"/>
                <a:cs typeface="Palatino Linotype"/>
              </a:rPr>
              <a:t> </a:t>
            </a:r>
            <a:r>
              <a:rPr sz="1400" b="1" dirty="0">
                <a:latin typeface="Palatino Linotype"/>
                <a:cs typeface="Palatino Linotype"/>
              </a:rPr>
              <a:t>prohibit</a:t>
            </a:r>
            <a:r>
              <a:rPr sz="1400" b="1" spc="-45" dirty="0">
                <a:latin typeface="Palatino Linotype"/>
                <a:cs typeface="Palatino Linotype"/>
              </a:rPr>
              <a:t> </a:t>
            </a:r>
            <a:r>
              <a:rPr sz="1400" b="1" dirty="0">
                <a:latin typeface="Palatino Linotype"/>
                <a:cs typeface="Palatino Linotype"/>
              </a:rPr>
              <a:t>—</a:t>
            </a:r>
            <a:r>
              <a:rPr sz="1400" b="1" spc="-20" dirty="0">
                <a:latin typeface="Palatino Linotype"/>
                <a:cs typeface="Palatino Linotype"/>
              </a:rPr>
              <a:t> </a:t>
            </a:r>
            <a:r>
              <a:rPr sz="1400" b="1" dirty="0">
                <a:latin typeface="Palatino Linotype"/>
                <a:cs typeface="Palatino Linotype"/>
              </a:rPr>
              <a:t>first</a:t>
            </a:r>
            <a:r>
              <a:rPr sz="1400" b="1" spc="-35" dirty="0">
                <a:latin typeface="Palatino Linotype"/>
                <a:cs typeface="Palatino Linotype"/>
              </a:rPr>
              <a:t> </a:t>
            </a:r>
            <a:r>
              <a:rPr sz="1400" b="1" dirty="0">
                <a:latin typeface="Palatino Linotype"/>
                <a:cs typeface="Palatino Linotype"/>
              </a:rPr>
              <a:t>responder</a:t>
            </a:r>
            <a:r>
              <a:rPr sz="1400" b="1" spc="-50" dirty="0">
                <a:latin typeface="Palatino Linotype"/>
                <a:cs typeface="Palatino Linotype"/>
              </a:rPr>
              <a:t> </a:t>
            </a:r>
            <a:r>
              <a:rPr sz="1400" b="1" dirty="0">
                <a:latin typeface="Palatino Linotype"/>
                <a:cs typeface="Palatino Linotype"/>
              </a:rPr>
              <a:t>defined.</a:t>
            </a:r>
            <a:r>
              <a:rPr sz="1400" b="1" spc="-30" dirty="0">
                <a:latin typeface="Palatino Linotype"/>
                <a:cs typeface="Palatino Linotype"/>
              </a:rPr>
              <a:t> </a:t>
            </a:r>
            <a:r>
              <a:rPr sz="1400" b="1" dirty="0">
                <a:latin typeface="Palatino Linotype"/>
                <a:cs typeface="Palatino Linotype"/>
              </a:rPr>
              <a:t>—</a:t>
            </a:r>
            <a:r>
              <a:rPr sz="1400" b="1" spc="-25" dirty="0">
                <a:latin typeface="Palatino Linotype"/>
                <a:cs typeface="Palatino Linotype"/>
              </a:rPr>
              <a:t> </a:t>
            </a:r>
            <a:r>
              <a:rPr sz="1800" dirty="0">
                <a:latin typeface="Palatino Linotype"/>
                <a:cs typeface="Palatino Linotype"/>
              </a:rPr>
              <a:t>1.</a:t>
            </a:r>
            <a:r>
              <a:rPr sz="1800" spc="405" dirty="0">
                <a:latin typeface="Palatino Linotype"/>
                <a:cs typeface="Palatino Linotype"/>
              </a:rPr>
              <a:t> </a:t>
            </a:r>
            <a:r>
              <a:rPr sz="1800" dirty="0">
                <a:latin typeface="Palatino Linotype"/>
                <a:cs typeface="Palatino Linotype"/>
              </a:rPr>
              <a:t>No</a:t>
            </a:r>
            <a:r>
              <a:rPr sz="1800" spc="-25" dirty="0">
                <a:latin typeface="Palatino Linotype"/>
                <a:cs typeface="Palatino Linotype"/>
              </a:rPr>
              <a:t> </a:t>
            </a:r>
            <a:r>
              <a:rPr sz="1800" dirty="0">
                <a:latin typeface="Palatino Linotype"/>
                <a:cs typeface="Palatino Linotype"/>
              </a:rPr>
              <a:t>political</a:t>
            </a:r>
            <a:r>
              <a:rPr sz="1800" spc="-25" dirty="0">
                <a:latin typeface="Palatino Linotype"/>
                <a:cs typeface="Palatino Linotype"/>
              </a:rPr>
              <a:t> </a:t>
            </a:r>
            <a:r>
              <a:rPr sz="1800" spc="-10" dirty="0">
                <a:latin typeface="Palatino Linotype"/>
                <a:cs typeface="Palatino Linotype"/>
              </a:rPr>
              <a:t>subdivision </a:t>
            </a:r>
            <a:r>
              <a:rPr sz="1800" dirty="0">
                <a:latin typeface="Palatino Linotype"/>
                <a:cs typeface="Palatino Linotype"/>
              </a:rPr>
              <a:t>of</a:t>
            </a:r>
            <a:r>
              <a:rPr sz="1800" spc="-45" dirty="0">
                <a:latin typeface="Palatino Linotype"/>
                <a:cs typeface="Palatino Linotype"/>
              </a:rPr>
              <a:t> </a:t>
            </a:r>
            <a:r>
              <a:rPr sz="1800" dirty="0">
                <a:latin typeface="Palatino Linotype"/>
                <a:cs typeface="Palatino Linotype"/>
              </a:rPr>
              <a:t>this</a:t>
            </a:r>
            <a:r>
              <a:rPr sz="1800" spc="-45" dirty="0">
                <a:latin typeface="Palatino Linotype"/>
                <a:cs typeface="Palatino Linotype"/>
              </a:rPr>
              <a:t> </a:t>
            </a:r>
            <a:r>
              <a:rPr sz="1800" dirty="0">
                <a:latin typeface="Palatino Linotype"/>
                <a:cs typeface="Palatino Linotype"/>
              </a:rPr>
              <a:t>state</a:t>
            </a:r>
            <a:r>
              <a:rPr sz="1800" spc="-45" dirty="0">
                <a:latin typeface="Palatino Linotype"/>
                <a:cs typeface="Palatino Linotype"/>
              </a:rPr>
              <a:t> </a:t>
            </a:r>
            <a:r>
              <a:rPr sz="1800" dirty="0">
                <a:latin typeface="Palatino Linotype"/>
                <a:cs typeface="Palatino Linotype"/>
              </a:rPr>
              <a:t>shall</a:t>
            </a:r>
            <a:r>
              <a:rPr sz="1800" spc="-45" dirty="0">
                <a:latin typeface="Palatino Linotype"/>
                <a:cs typeface="Palatino Linotype"/>
              </a:rPr>
              <a:t> </a:t>
            </a:r>
            <a:r>
              <a:rPr sz="1800" dirty="0">
                <a:latin typeface="Palatino Linotype"/>
                <a:cs typeface="Palatino Linotype"/>
              </a:rPr>
              <a:t>prohibit</a:t>
            </a:r>
            <a:r>
              <a:rPr sz="1800" spc="-35" dirty="0">
                <a:latin typeface="Palatino Linotype"/>
                <a:cs typeface="Palatino Linotype"/>
              </a:rPr>
              <a:t> </a:t>
            </a:r>
            <a:r>
              <a:rPr sz="1800" dirty="0">
                <a:latin typeface="Palatino Linotype"/>
                <a:cs typeface="Palatino Linotype"/>
              </a:rPr>
              <a:t>any</a:t>
            </a:r>
            <a:r>
              <a:rPr sz="1800" spc="-55" dirty="0">
                <a:latin typeface="Palatino Linotype"/>
                <a:cs typeface="Palatino Linotype"/>
              </a:rPr>
              <a:t> </a:t>
            </a:r>
            <a:r>
              <a:rPr sz="1800" dirty="0">
                <a:latin typeface="Palatino Linotype"/>
                <a:cs typeface="Palatino Linotype"/>
              </a:rPr>
              <a:t>first</a:t>
            </a:r>
            <a:r>
              <a:rPr sz="1800" spc="-50" dirty="0">
                <a:latin typeface="Palatino Linotype"/>
                <a:cs typeface="Palatino Linotype"/>
              </a:rPr>
              <a:t> </a:t>
            </a:r>
            <a:r>
              <a:rPr sz="1800" dirty="0">
                <a:latin typeface="Palatino Linotype"/>
                <a:cs typeface="Palatino Linotype"/>
              </a:rPr>
              <a:t>responder</a:t>
            </a:r>
            <a:r>
              <a:rPr sz="1800" spc="-35" dirty="0">
                <a:latin typeface="Palatino Linotype"/>
                <a:cs typeface="Palatino Linotype"/>
              </a:rPr>
              <a:t> </a:t>
            </a:r>
            <a:r>
              <a:rPr sz="1800" dirty="0">
                <a:latin typeface="Palatino Linotype"/>
                <a:cs typeface="Palatino Linotype"/>
              </a:rPr>
              <a:t>from</a:t>
            </a:r>
            <a:r>
              <a:rPr sz="1800" spc="-40" dirty="0">
                <a:latin typeface="Palatino Linotype"/>
                <a:cs typeface="Palatino Linotype"/>
              </a:rPr>
              <a:t> </a:t>
            </a:r>
            <a:r>
              <a:rPr sz="1800" dirty="0">
                <a:latin typeface="Palatino Linotype"/>
                <a:cs typeface="Palatino Linotype"/>
              </a:rPr>
              <a:t>engaging</a:t>
            </a:r>
            <a:r>
              <a:rPr sz="1800" spc="-45" dirty="0">
                <a:latin typeface="Palatino Linotype"/>
                <a:cs typeface="Palatino Linotype"/>
              </a:rPr>
              <a:t> </a:t>
            </a:r>
            <a:r>
              <a:rPr sz="1800" dirty="0">
                <a:latin typeface="Palatino Linotype"/>
                <a:cs typeface="Palatino Linotype"/>
              </a:rPr>
              <a:t>in</a:t>
            </a:r>
            <a:r>
              <a:rPr sz="1800" spc="-55" dirty="0">
                <a:latin typeface="Palatino Linotype"/>
                <a:cs typeface="Palatino Linotype"/>
              </a:rPr>
              <a:t> </a:t>
            </a:r>
            <a:r>
              <a:rPr sz="1800" spc="-25" dirty="0">
                <a:latin typeface="Palatino Linotype"/>
                <a:cs typeface="Palatino Linotype"/>
              </a:rPr>
              <a:t>any </a:t>
            </a:r>
            <a:r>
              <a:rPr sz="1800" dirty="0">
                <a:latin typeface="Palatino Linotype"/>
                <a:cs typeface="Palatino Linotype"/>
              </a:rPr>
              <a:t>political</a:t>
            </a:r>
            <a:r>
              <a:rPr sz="1800" spc="-45" dirty="0">
                <a:latin typeface="Palatino Linotype"/>
                <a:cs typeface="Palatino Linotype"/>
              </a:rPr>
              <a:t> </a:t>
            </a:r>
            <a:r>
              <a:rPr sz="1800" dirty="0">
                <a:latin typeface="Palatino Linotype"/>
                <a:cs typeface="Palatino Linotype"/>
              </a:rPr>
              <a:t>activity</a:t>
            </a:r>
            <a:r>
              <a:rPr sz="1800" spc="-65" dirty="0">
                <a:latin typeface="Palatino Linotype"/>
                <a:cs typeface="Palatino Linotype"/>
              </a:rPr>
              <a:t> </a:t>
            </a:r>
            <a:r>
              <a:rPr sz="1800" dirty="0">
                <a:latin typeface="Palatino Linotype"/>
                <a:cs typeface="Palatino Linotype"/>
              </a:rPr>
              <a:t>while</a:t>
            </a:r>
            <a:r>
              <a:rPr sz="1800" spc="-40" dirty="0">
                <a:latin typeface="Palatino Linotype"/>
                <a:cs typeface="Palatino Linotype"/>
              </a:rPr>
              <a:t> </a:t>
            </a:r>
            <a:r>
              <a:rPr sz="1800" dirty="0">
                <a:latin typeface="Palatino Linotype"/>
                <a:cs typeface="Palatino Linotype"/>
              </a:rPr>
              <a:t>off</a:t>
            </a:r>
            <a:r>
              <a:rPr sz="1800" spc="-35" dirty="0">
                <a:latin typeface="Palatino Linotype"/>
                <a:cs typeface="Palatino Linotype"/>
              </a:rPr>
              <a:t> </a:t>
            </a:r>
            <a:r>
              <a:rPr sz="1800" dirty="0">
                <a:latin typeface="Palatino Linotype"/>
                <a:cs typeface="Palatino Linotype"/>
              </a:rPr>
              <a:t>duty</a:t>
            </a:r>
            <a:r>
              <a:rPr sz="1800" spc="-50" dirty="0">
                <a:latin typeface="Palatino Linotype"/>
                <a:cs typeface="Palatino Linotype"/>
              </a:rPr>
              <a:t> </a:t>
            </a:r>
            <a:r>
              <a:rPr sz="1800" dirty="0">
                <a:latin typeface="Palatino Linotype"/>
                <a:cs typeface="Palatino Linotype"/>
              </a:rPr>
              <a:t>and</a:t>
            </a:r>
            <a:r>
              <a:rPr sz="1800" spc="-40" dirty="0">
                <a:latin typeface="Palatino Linotype"/>
                <a:cs typeface="Palatino Linotype"/>
              </a:rPr>
              <a:t> </a:t>
            </a:r>
            <a:r>
              <a:rPr sz="1800" dirty="0">
                <a:latin typeface="Palatino Linotype"/>
                <a:cs typeface="Palatino Linotype"/>
              </a:rPr>
              <a:t>not</a:t>
            </a:r>
            <a:r>
              <a:rPr sz="1800" spc="-30" dirty="0">
                <a:latin typeface="Palatino Linotype"/>
                <a:cs typeface="Palatino Linotype"/>
              </a:rPr>
              <a:t> </a:t>
            </a:r>
            <a:r>
              <a:rPr sz="1800" dirty="0">
                <a:latin typeface="Palatino Linotype"/>
                <a:cs typeface="Palatino Linotype"/>
              </a:rPr>
              <a:t>in</a:t>
            </a:r>
            <a:r>
              <a:rPr sz="1800" spc="-55" dirty="0">
                <a:latin typeface="Palatino Linotype"/>
                <a:cs typeface="Palatino Linotype"/>
              </a:rPr>
              <a:t> </a:t>
            </a:r>
            <a:r>
              <a:rPr sz="1800" dirty="0">
                <a:latin typeface="Palatino Linotype"/>
                <a:cs typeface="Palatino Linotype"/>
              </a:rPr>
              <a:t>uniform,</a:t>
            </a:r>
            <a:r>
              <a:rPr sz="1800" spc="-25" dirty="0">
                <a:latin typeface="Palatino Linotype"/>
                <a:cs typeface="Palatino Linotype"/>
              </a:rPr>
              <a:t> </a:t>
            </a:r>
            <a:r>
              <a:rPr sz="1800" dirty="0">
                <a:latin typeface="Palatino Linotype"/>
                <a:cs typeface="Palatino Linotype"/>
              </a:rPr>
              <a:t>being</a:t>
            </a:r>
            <a:r>
              <a:rPr sz="1800" spc="-55" dirty="0">
                <a:latin typeface="Palatino Linotype"/>
                <a:cs typeface="Palatino Linotype"/>
              </a:rPr>
              <a:t> </a:t>
            </a:r>
            <a:r>
              <a:rPr sz="1800" dirty="0">
                <a:latin typeface="Palatino Linotype"/>
                <a:cs typeface="Palatino Linotype"/>
              </a:rPr>
              <a:t>a</a:t>
            </a:r>
            <a:r>
              <a:rPr sz="1800" spc="-40" dirty="0">
                <a:latin typeface="Palatino Linotype"/>
                <a:cs typeface="Palatino Linotype"/>
              </a:rPr>
              <a:t> </a:t>
            </a:r>
            <a:r>
              <a:rPr sz="1800" dirty="0">
                <a:latin typeface="Palatino Linotype"/>
                <a:cs typeface="Palatino Linotype"/>
              </a:rPr>
              <a:t>candidate</a:t>
            </a:r>
            <a:r>
              <a:rPr sz="1800" spc="-65" dirty="0">
                <a:latin typeface="Palatino Linotype"/>
                <a:cs typeface="Palatino Linotype"/>
              </a:rPr>
              <a:t> </a:t>
            </a:r>
            <a:r>
              <a:rPr sz="1800" spc="-25" dirty="0">
                <a:latin typeface="Palatino Linotype"/>
                <a:cs typeface="Palatino Linotype"/>
              </a:rPr>
              <a:t>for </a:t>
            </a:r>
            <a:r>
              <a:rPr sz="1800" dirty="0">
                <a:latin typeface="Palatino Linotype"/>
                <a:cs typeface="Palatino Linotype"/>
              </a:rPr>
              <a:t>elected</a:t>
            </a:r>
            <a:r>
              <a:rPr sz="1800" spc="-50" dirty="0">
                <a:latin typeface="Palatino Linotype"/>
                <a:cs typeface="Palatino Linotype"/>
              </a:rPr>
              <a:t> </a:t>
            </a:r>
            <a:r>
              <a:rPr sz="1800" dirty="0">
                <a:latin typeface="Palatino Linotype"/>
                <a:cs typeface="Palatino Linotype"/>
              </a:rPr>
              <a:t>or</a:t>
            </a:r>
            <a:r>
              <a:rPr sz="1800" spc="-40" dirty="0">
                <a:latin typeface="Palatino Linotype"/>
                <a:cs typeface="Palatino Linotype"/>
              </a:rPr>
              <a:t> </a:t>
            </a:r>
            <a:r>
              <a:rPr sz="1800" dirty="0">
                <a:latin typeface="Palatino Linotype"/>
                <a:cs typeface="Palatino Linotype"/>
              </a:rPr>
              <a:t>appointed</a:t>
            </a:r>
            <a:r>
              <a:rPr sz="1800" spc="-20" dirty="0">
                <a:latin typeface="Palatino Linotype"/>
                <a:cs typeface="Palatino Linotype"/>
              </a:rPr>
              <a:t> </a:t>
            </a:r>
            <a:r>
              <a:rPr sz="1800" dirty="0">
                <a:latin typeface="Palatino Linotype"/>
                <a:cs typeface="Palatino Linotype"/>
              </a:rPr>
              <a:t>public</a:t>
            </a:r>
            <a:r>
              <a:rPr sz="1800" spc="-35" dirty="0">
                <a:latin typeface="Palatino Linotype"/>
                <a:cs typeface="Palatino Linotype"/>
              </a:rPr>
              <a:t> </a:t>
            </a:r>
            <a:r>
              <a:rPr sz="1800" dirty="0">
                <a:latin typeface="Palatino Linotype"/>
                <a:cs typeface="Palatino Linotype"/>
              </a:rPr>
              <a:t>office,</a:t>
            </a:r>
            <a:r>
              <a:rPr sz="1800" spc="-40" dirty="0">
                <a:latin typeface="Palatino Linotype"/>
                <a:cs typeface="Palatino Linotype"/>
              </a:rPr>
              <a:t> </a:t>
            </a:r>
            <a:r>
              <a:rPr sz="1800" dirty="0">
                <a:latin typeface="Palatino Linotype"/>
                <a:cs typeface="Palatino Linotype"/>
              </a:rPr>
              <a:t>or</a:t>
            </a:r>
            <a:r>
              <a:rPr sz="1800" spc="-35" dirty="0">
                <a:latin typeface="Palatino Linotype"/>
                <a:cs typeface="Palatino Linotype"/>
              </a:rPr>
              <a:t> </a:t>
            </a:r>
            <a:r>
              <a:rPr sz="1800" dirty="0">
                <a:latin typeface="Palatino Linotype"/>
                <a:cs typeface="Palatino Linotype"/>
              </a:rPr>
              <a:t>holding</a:t>
            </a:r>
            <a:r>
              <a:rPr sz="1800" spc="-50" dirty="0">
                <a:latin typeface="Palatino Linotype"/>
                <a:cs typeface="Palatino Linotype"/>
              </a:rPr>
              <a:t> </a:t>
            </a:r>
            <a:r>
              <a:rPr sz="1800" dirty="0">
                <a:latin typeface="Palatino Linotype"/>
                <a:cs typeface="Palatino Linotype"/>
              </a:rPr>
              <a:t>such</a:t>
            </a:r>
            <a:r>
              <a:rPr sz="1800" spc="-35" dirty="0">
                <a:latin typeface="Palatino Linotype"/>
                <a:cs typeface="Palatino Linotype"/>
              </a:rPr>
              <a:t> </a:t>
            </a:r>
            <a:r>
              <a:rPr sz="1800" dirty="0">
                <a:latin typeface="Palatino Linotype"/>
                <a:cs typeface="Palatino Linotype"/>
              </a:rPr>
              <a:t>office</a:t>
            </a:r>
            <a:r>
              <a:rPr sz="1800" spc="-35" dirty="0">
                <a:latin typeface="Palatino Linotype"/>
                <a:cs typeface="Palatino Linotype"/>
              </a:rPr>
              <a:t> </a:t>
            </a:r>
            <a:r>
              <a:rPr sz="1800" dirty="0">
                <a:latin typeface="Palatino Linotype"/>
                <a:cs typeface="Palatino Linotype"/>
              </a:rPr>
              <a:t>unless</a:t>
            </a:r>
            <a:r>
              <a:rPr sz="1800" spc="-30" dirty="0">
                <a:latin typeface="Palatino Linotype"/>
                <a:cs typeface="Palatino Linotype"/>
              </a:rPr>
              <a:t> </a:t>
            </a:r>
            <a:r>
              <a:rPr sz="1800" spc="-20" dirty="0">
                <a:latin typeface="Palatino Linotype"/>
                <a:cs typeface="Palatino Linotype"/>
              </a:rPr>
              <a:t>such </a:t>
            </a:r>
            <a:r>
              <a:rPr sz="1800" dirty="0">
                <a:latin typeface="Palatino Linotype"/>
                <a:cs typeface="Palatino Linotype"/>
              </a:rPr>
              <a:t>political</a:t>
            </a:r>
            <a:r>
              <a:rPr sz="1800" spc="-50" dirty="0">
                <a:latin typeface="Palatino Linotype"/>
                <a:cs typeface="Palatino Linotype"/>
              </a:rPr>
              <a:t> </a:t>
            </a:r>
            <a:r>
              <a:rPr sz="1800" dirty="0">
                <a:latin typeface="Palatino Linotype"/>
                <a:cs typeface="Palatino Linotype"/>
              </a:rPr>
              <a:t>activity</a:t>
            </a:r>
            <a:r>
              <a:rPr sz="1800" spc="-65" dirty="0">
                <a:latin typeface="Palatino Linotype"/>
                <a:cs typeface="Palatino Linotype"/>
              </a:rPr>
              <a:t> </a:t>
            </a:r>
            <a:r>
              <a:rPr sz="1800" dirty="0">
                <a:latin typeface="Palatino Linotype"/>
                <a:cs typeface="Palatino Linotype"/>
              </a:rPr>
              <a:t>or</a:t>
            </a:r>
            <a:r>
              <a:rPr sz="1800" spc="-35" dirty="0">
                <a:latin typeface="Palatino Linotype"/>
                <a:cs typeface="Palatino Linotype"/>
              </a:rPr>
              <a:t> </a:t>
            </a:r>
            <a:r>
              <a:rPr sz="1800" dirty="0">
                <a:latin typeface="Palatino Linotype"/>
                <a:cs typeface="Palatino Linotype"/>
              </a:rPr>
              <a:t>candidacy</a:t>
            </a:r>
            <a:r>
              <a:rPr sz="1800" spc="-70" dirty="0">
                <a:latin typeface="Palatino Linotype"/>
                <a:cs typeface="Palatino Linotype"/>
              </a:rPr>
              <a:t> </a:t>
            </a:r>
            <a:r>
              <a:rPr sz="1800" dirty="0">
                <a:latin typeface="Palatino Linotype"/>
                <a:cs typeface="Palatino Linotype"/>
              </a:rPr>
              <a:t>is</a:t>
            </a:r>
            <a:r>
              <a:rPr sz="1800" spc="-45" dirty="0">
                <a:latin typeface="Palatino Linotype"/>
                <a:cs typeface="Palatino Linotype"/>
              </a:rPr>
              <a:t> </a:t>
            </a:r>
            <a:r>
              <a:rPr sz="1800" dirty="0">
                <a:latin typeface="Palatino Linotype"/>
                <a:cs typeface="Palatino Linotype"/>
              </a:rPr>
              <a:t>otherwise</a:t>
            </a:r>
            <a:r>
              <a:rPr sz="1800" spc="-40" dirty="0">
                <a:latin typeface="Palatino Linotype"/>
                <a:cs typeface="Palatino Linotype"/>
              </a:rPr>
              <a:t> </a:t>
            </a:r>
            <a:r>
              <a:rPr sz="1800" dirty="0">
                <a:latin typeface="Palatino Linotype"/>
                <a:cs typeface="Palatino Linotype"/>
              </a:rPr>
              <a:t>prohibited</a:t>
            </a:r>
            <a:r>
              <a:rPr sz="1800" spc="-40" dirty="0">
                <a:latin typeface="Palatino Linotype"/>
                <a:cs typeface="Palatino Linotype"/>
              </a:rPr>
              <a:t> </a:t>
            </a:r>
            <a:r>
              <a:rPr sz="1800" dirty="0">
                <a:latin typeface="Palatino Linotype"/>
                <a:cs typeface="Palatino Linotype"/>
              </a:rPr>
              <a:t>by</a:t>
            </a:r>
            <a:r>
              <a:rPr sz="1800" spc="-35" dirty="0">
                <a:latin typeface="Palatino Linotype"/>
                <a:cs typeface="Palatino Linotype"/>
              </a:rPr>
              <a:t> </a:t>
            </a:r>
            <a:r>
              <a:rPr sz="1800" dirty="0">
                <a:latin typeface="Palatino Linotype"/>
                <a:cs typeface="Palatino Linotype"/>
              </a:rPr>
              <a:t>state</a:t>
            </a:r>
            <a:r>
              <a:rPr sz="1800" spc="-60" dirty="0">
                <a:latin typeface="Palatino Linotype"/>
                <a:cs typeface="Palatino Linotype"/>
              </a:rPr>
              <a:t> </a:t>
            </a:r>
            <a:r>
              <a:rPr sz="1800" dirty="0">
                <a:latin typeface="Palatino Linotype"/>
                <a:cs typeface="Palatino Linotype"/>
              </a:rPr>
              <a:t>or</a:t>
            </a:r>
            <a:r>
              <a:rPr sz="1800" spc="-35" dirty="0">
                <a:latin typeface="Palatino Linotype"/>
                <a:cs typeface="Palatino Linotype"/>
              </a:rPr>
              <a:t> </a:t>
            </a:r>
            <a:r>
              <a:rPr sz="1800" spc="-10" dirty="0">
                <a:latin typeface="Palatino Linotype"/>
                <a:cs typeface="Palatino Linotype"/>
              </a:rPr>
              <a:t>federal </a:t>
            </a:r>
            <a:r>
              <a:rPr sz="1800" spc="-20" dirty="0">
                <a:latin typeface="Palatino Linotype"/>
                <a:cs typeface="Palatino Linotype"/>
              </a:rPr>
              <a:t>law.</a:t>
            </a:r>
            <a:endParaRPr sz="1800" dirty="0">
              <a:latin typeface="Palatino Linotype"/>
              <a:cs typeface="Palatino Linotype"/>
            </a:endParaRPr>
          </a:p>
          <a:p>
            <a:pPr marL="12700" marR="40640" indent="284480">
              <a:lnSpc>
                <a:spcPct val="100000"/>
              </a:lnSpc>
              <a:spcBef>
                <a:spcPts val="994"/>
              </a:spcBef>
            </a:pPr>
            <a:r>
              <a:rPr sz="1800" dirty="0">
                <a:latin typeface="Palatino Linotype"/>
                <a:cs typeface="Palatino Linotype"/>
              </a:rPr>
              <a:t>2.</a:t>
            </a:r>
            <a:r>
              <a:rPr sz="1800" spc="330" dirty="0">
                <a:latin typeface="Palatino Linotype"/>
                <a:cs typeface="Palatino Linotype"/>
              </a:rPr>
              <a:t> </a:t>
            </a:r>
            <a:r>
              <a:rPr sz="1800" dirty="0">
                <a:latin typeface="Palatino Linotype"/>
                <a:cs typeface="Palatino Linotype"/>
              </a:rPr>
              <a:t>As</a:t>
            </a:r>
            <a:r>
              <a:rPr sz="1800" spc="-45" dirty="0">
                <a:latin typeface="Palatino Linotype"/>
                <a:cs typeface="Palatino Linotype"/>
              </a:rPr>
              <a:t> </a:t>
            </a:r>
            <a:r>
              <a:rPr sz="1800" dirty="0">
                <a:latin typeface="Palatino Linotype"/>
                <a:cs typeface="Palatino Linotype"/>
              </a:rPr>
              <a:t>used</a:t>
            </a:r>
            <a:r>
              <a:rPr sz="1800" spc="-35" dirty="0">
                <a:latin typeface="Palatino Linotype"/>
                <a:cs typeface="Palatino Linotype"/>
              </a:rPr>
              <a:t> </a:t>
            </a:r>
            <a:r>
              <a:rPr sz="1800" dirty="0">
                <a:latin typeface="Palatino Linotype"/>
                <a:cs typeface="Palatino Linotype"/>
              </a:rPr>
              <a:t>in</a:t>
            </a:r>
            <a:r>
              <a:rPr sz="1800" spc="-30" dirty="0">
                <a:latin typeface="Palatino Linotype"/>
                <a:cs typeface="Palatino Linotype"/>
              </a:rPr>
              <a:t> </a:t>
            </a:r>
            <a:r>
              <a:rPr sz="1800" dirty="0">
                <a:latin typeface="Palatino Linotype"/>
                <a:cs typeface="Palatino Linotype"/>
              </a:rPr>
              <a:t>this</a:t>
            </a:r>
            <a:r>
              <a:rPr sz="1800" spc="-25" dirty="0">
                <a:latin typeface="Palatino Linotype"/>
                <a:cs typeface="Palatino Linotype"/>
              </a:rPr>
              <a:t> </a:t>
            </a:r>
            <a:r>
              <a:rPr sz="1800" dirty="0">
                <a:latin typeface="Palatino Linotype"/>
                <a:cs typeface="Palatino Linotype"/>
              </a:rPr>
              <a:t>section,</a:t>
            </a:r>
            <a:r>
              <a:rPr sz="1800" spc="-40" dirty="0">
                <a:latin typeface="Palatino Linotype"/>
                <a:cs typeface="Palatino Linotype"/>
              </a:rPr>
              <a:t> </a:t>
            </a:r>
            <a:r>
              <a:rPr sz="1400" b="1" dirty="0">
                <a:latin typeface="Palatino Linotype"/>
                <a:cs typeface="Palatino Linotype"/>
              </a:rPr>
              <a:t>"first</a:t>
            </a:r>
            <a:r>
              <a:rPr sz="1400" b="1" spc="-40" dirty="0">
                <a:latin typeface="Palatino Linotype"/>
                <a:cs typeface="Palatino Linotype"/>
              </a:rPr>
              <a:t> </a:t>
            </a:r>
            <a:r>
              <a:rPr sz="1400" b="1" dirty="0">
                <a:latin typeface="Palatino Linotype"/>
                <a:cs typeface="Palatino Linotype"/>
              </a:rPr>
              <a:t>responder"</a:t>
            </a:r>
            <a:r>
              <a:rPr sz="1400" b="1" spc="50" dirty="0">
                <a:latin typeface="Palatino Linotype"/>
                <a:cs typeface="Palatino Linotype"/>
              </a:rPr>
              <a:t> </a:t>
            </a:r>
            <a:r>
              <a:rPr sz="1800" dirty="0">
                <a:latin typeface="Palatino Linotype"/>
                <a:cs typeface="Palatino Linotype"/>
              </a:rPr>
              <a:t>means</a:t>
            </a:r>
            <a:r>
              <a:rPr sz="1800" spc="-30" dirty="0">
                <a:latin typeface="Palatino Linotype"/>
                <a:cs typeface="Palatino Linotype"/>
              </a:rPr>
              <a:t> </a:t>
            </a:r>
            <a:r>
              <a:rPr sz="1800" dirty="0">
                <a:latin typeface="Palatino Linotype"/>
                <a:cs typeface="Palatino Linotype"/>
              </a:rPr>
              <a:t>any</a:t>
            </a:r>
            <a:r>
              <a:rPr sz="1800" spc="-25" dirty="0">
                <a:latin typeface="Palatino Linotype"/>
                <a:cs typeface="Palatino Linotype"/>
              </a:rPr>
              <a:t> </a:t>
            </a:r>
            <a:r>
              <a:rPr sz="1800" dirty="0">
                <a:latin typeface="Palatino Linotype"/>
                <a:cs typeface="Palatino Linotype"/>
              </a:rPr>
              <a:t>person</a:t>
            </a:r>
            <a:r>
              <a:rPr sz="1800" spc="-35" dirty="0">
                <a:latin typeface="Palatino Linotype"/>
                <a:cs typeface="Palatino Linotype"/>
              </a:rPr>
              <a:t> </a:t>
            </a:r>
            <a:r>
              <a:rPr sz="1800" dirty="0">
                <a:latin typeface="Palatino Linotype"/>
                <a:cs typeface="Palatino Linotype"/>
              </a:rPr>
              <a:t>trained</a:t>
            </a:r>
            <a:r>
              <a:rPr sz="1800" spc="-30" dirty="0">
                <a:latin typeface="Palatino Linotype"/>
                <a:cs typeface="Palatino Linotype"/>
              </a:rPr>
              <a:t> </a:t>
            </a:r>
            <a:r>
              <a:rPr sz="1800" spc="-25" dirty="0">
                <a:latin typeface="Palatino Linotype"/>
                <a:cs typeface="Palatino Linotype"/>
              </a:rPr>
              <a:t>and </a:t>
            </a:r>
            <a:r>
              <a:rPr sz="1800" dirty="0">
                <a:latin typeface="Palatino Linotype"/>
                <a:cs typeface="Palatino Linotype"/>
              </a:rPr>
              <a:t>authorized</a:t>
            </a:r>
            <a:r>
              <a:rPr sz="1800" spc="-10" dirty="0">
                <a:latin typeface="Palatino Linotype"/>
                <a:cs typeface="Palatino Linotype"/>
              </a:rPr>
              <a:t> </a:t>
            </a:r>
            <a:r>
              <a:rPr sz="1800" dirty="0">
                <a:latin typeface="Palatino Linotype"/>
                <a:cs typeface="Palatino Linotype"/>
              </a:rPr>
              <a:t>by</a:t>
            </a:r>
            <a:r>
              <a:rPr sz="1800" spc="-30" dirty="0">
                <a:latin typeface="Palatino Linotype"/>
                <a:cs typeface="Palatino Linotype"/>
              </a:rPr>
              <a:t> </a:t>
            </a:r>
            <a:r>
              <a:rPr sz="1800" dirty="0">
                <a:latin typeface="Palatino Linotype"/>
                <a:cs typeface="Palatino Linotype"/>
              </a:rPr>
              <a:t>law</a:t>
            </a:r>
            <a:r>
              <a:rPr sz="1800" spc="-40" dirty="0">
                <a:latin typeface="Palatino Linotype"/>
                <a:cs typeface="Palatino Linotype"/>
              </a:rPr>
              <a:t> </a:t>
            </a:r>
            <a:r>
              <a:rPr sz="1800" dirty="0">
                <a:latin typeface="Palatino Linotype"/>
                <a:cs typeface="Palatino Linotype"/>
              </a:rPr>
              <a:t>or</a:t>
            </a:r>
            <a:r>
              <a:rPr sz="1800" spc="-25" dirty="0">
                <a:latin typeface="Palatino Linotype"/>
                <a:cs typeface="Palatino Linotype"/>
              </a:rPr>
              <a:t> </a:t>
            </a:r>
            <a:r>
              <a:rPr sz="1800" dirty="0">
                <a:latin typeface="Palatino Linotype"/>
                <a:cs typeface="Palatino Linotype"/>
              </a:rPr>
              <a:t>rule</a:t>
            </a:r>
            <a:r>
              <a:rPr sz="1800" spc="-20" dirty="0">
                <a:latin typeface="Palatino Linotype"/>
                <a:cs typeface="Palatino Linotype"/>
              </a:rPr>
              <a:t> </a:t>
            </a:r>
            <a:r>
              <a:rPr sz="1800" dirty="0">
                <a:latin typeface="Palatino Linotype"/>
                <a:cs typeface="Palatino Linotype"/>
              </a:rPr>
              <a:t>to</a:t>
            </a:r>
            <a:r>
              <a:rPr sz="1800" spc="-25" dirty="0">
                <a:latin typeface="Palatino Linotype"/>
                <a:cs typeface="Palatino Linotype"/>
              </a:rPr>
              <a:t> </a:t>
            </a:r>
            <a:r>
              <a:rPr sz="1800" dirty="0">
                <a:latin typeface="Palatino Linotype"/>
                <a:cs typeface="Palatino Linotype"/>
              </a:rPr>
              <a:t>render</a:t>
            </a:r>
            <a:r>
              <a:rPr sz="1800" spc="-25" dirty="0">
                <a:latin typeface="Palatino Linotype"/>
                <a:cs typeface="Palatino Linotype"/>
              </a:rPr>
              <a:t> </a:t>
            </a:r>
            <a:r>
              <a:rPr sz="1800" dirty="0">
                <a:latin typeface="Palatino Linotype"/>
                <a:cs typeface="Palatino Linotype"/>
              </a:rPr>
              <a:t>emergency</a:t>
            </a:r>
            <a:r>
              <a:rPr sz="1800" spc="-20" dirty="0">
                <a:latin typeface="Palatino Linotype"/>
                <a:cs typeface="Palatino Linotype"/>
              </a:rPr>
              <a:t> </a:t>
            </a:r>
            <a:r>
              <a:rPr sz="1800" dirty="0">
                <a:latin typeface="Palatino Linotype"/>
                <a:cs typeface="Palatino Linotype"/>
              </a:rPr>
              <a:t>medical</a:t>
            </a:r>
            <a:r>
              <a:rPr sz="1800" spc="-40" dirty="0">
                <a:latin typeface="Palatino Linotype"/>
                <a:cs typeface="Palatino Linotype"/>
              </a:rPr>
              <a:t> </a:t>
            </a:r>
            <a:r>
              <a:rPr sz="1800" dirty="0">
                <a:latin typeface="Palatino Linotype"/>
                <a:cs typeface="Palatino Linotype"/>
              </a:rPr>
              <a:t>assistance</a:t>
            </a:r>
            <a:r>
              <a:rPr sz="1800" spc="-40" dirty="0">
                <a:latin typeface="Palatino Linotype"/>
                <a:cs typeface="Palatino Linotype"/>
              </a:rPr>
              <a:t> </a:t>
            </a:r>
            <a:r>
              <a:rPr sz="1800" spc="-25" dirty="0">
                <a:latin typeface="Palatino Linotype"/>
                <a:cs typeface="Palatino Linotype"/>
              </a:rPr>
              <a:t>or </a:t>
            </a:r>
            <a:r>
              <a:rPr sz="1800" dirty="0">
                <a:latin typeface="Palatino Linotype"/>
                <a:cs typeface="Palatino Linotype"/>
              </a:rPr>
              <a:t>treatment.</a:t>
            </a:r>
            <a:r>
              <a:rPr sz="1800" spc="365" dirty="0">
                <a:latin typeface="Palatino Linotype"/>
                <a:cs typeface="Palatino Linotype"/>
              </a:rPr>
              <a:t> </a:t>
            </a:r>
            <a:r>
              <a:rPr sz="1800" dirty="0">
                <a:latin typeface="Palatino Linotype"/>
                <a:cs typeface="Palatino Linotype"/>
              </a:rPr>
              <a:t>Such</a:t>
            </a:r>
            <a:r>
              <a:rPr sz="1800" spc="-35" dirty="0">
                <a:latin typeface="Palatino Linotype"/>
                <a:cs typeface="Palatino Linotype"/>
              </a:rPr>
              <a:t> </a:t>
            </a:r>
            <a:r>
              <a:rPr sz="1800" dirty="0">
                <a:latin typeface="Palatino Linotype"/>
                <a:cs typeface="Palatino Linotype"/>
              </a:rPr>
              <a:t>persons</a:t>
            </a:r>
            <a:r>
              <a:rPr sz="1800" spc="-40" dirty="0">
                <a:latin typeface="Palatino Linotype"/>
                <a:cs typeface="Palatino Linotype"/>
              </a:rPr>
              <a:t> </a:t>
            </a:r>
            <a:r>
              <a:rPr sz="1800" dirty="0">
                <a:latin typeface="Palatino Linotype"/>
                <a:cs typeface="Palatino Linotype"/>
              </a:rPr>
              <a:t>may</a:t>
            </a:r>
            <a:r>
              <a:rPr sz="1800" spc="-50" dirty="0">
                <a:latin typeface="Palatino Linotype"/>
                <a:cs typeface="Palatino Linotype"/>
              </a:rPr>
              <a:t> </a:t>
            </a:r>
            <a:r>
              <a:rPr sz="1800" dirty="0">
                <a:latin typeface="Palatino Linotype"/>
                <a:cs typeface="Palatino Linotype"/>
              </a:rPr>
              <a:t>include,</a:t>
            </a:r>
            <a:r>
              <a:rPr sz="1800" spc="-45" dirty="0">
                <a:latin typeface="Palatino Linotype"/>
                <a:cs typeface="Palatino Linotype"/>
              </a:rPr>
              <a:t> </a:t>
            </a:r>
            <a:r>
              <a:rPr sz="1800" dirty="0">
                <a:latin typeface="Palatino Linotype"/>
                <a:cs typeface="Palatino Linotype"/>
              </a:rPr>
              <a:t>but</a:t>
            </a:r>
            <a:r>
              <a:rPr sz="1800" spc="-45" dirty="0">
                <a:latin typeface="Palatino Linotype"/>
                <a:cs typeface="Palatino Linotype"/>
              </a:rPr>
              <a:t> </a:t>
            </a:r>
            <a:r>
              <a:rPr sz="1800" dirty="0">
                <a:latin typeface="Palatino Linotype"/>
                <a:cs typeface="Palatino Linotype"/>
              </a:rPr>
              <a:t>shall</a:t>
            </a:r>
            <a:r>
              <a:rPr sz="1800" spc="-45" dirty="0">
                <a:latin typeface="Palatino Linotype"/>
                <a:cs typeface="Palatino Linotype"/>
              </a:rPr>
              <a:t> </a:t>
            </a:r>
            <a:r>
              <a:rPr sz="1800" dirty="0">
                <a:latin typeface="Palatino Linotype"/>
                <a:cs typeface="Palatino Linotype"/>
              </a:rPr>
              <a:t>not</a:t>
            </a:r>
            <a:r>
              <a:rPr sz="1800" spc="-35" dirty="0">
                <a:latin typeface="Palatino Linotype"/>
                <a:cs typeface="Palatino Linotype"/>
              </a:rPr>
              <a:t> </a:t>
            </a:r>
            <a:r>
              <a:rPr sz="1800" dirty="0">
                <a:latin typeface="Palatino Linotype"/>
                <a:cs typeface="Palatino Linotype"/>
              </a:rPr>
              <a:t>be</a:t>
            </a:r>
            <a:r>
              <a:rPr sz="1800" spc="-45" dirty="0">
                <a:latin typeface="Palatino Linotype"/>
                <a:cs typeface="Palatino Linotype"/>
              </a:rPr>
              <a:t> </a:t>
            </a:r>
            <a:r>
              <a:rPr sz="1800" dirty="0">
                <a:latin typeface="Palatino Linotype"/>
                <a:cs typeface="Palatino Linotype"/>
              </a:rPr>
              <a:t>limited</a:t>
            </a:r>
            <a:r>
              <a:rPr sz="1800" spc="-45" dirty="0">
                <a:latin typeface="Palatino Linotype"/>
                <a:cs typeface="Palatino Linotype"/>
              </a:rPr>
              <a:t> </a:t>
            </a:r>
            <a:r>
              <a:rPr sz="1800" spc="-25" dirty="0">
                <a:latin typeface="Palatino Linotype"/>
                <a:cs typeface="Palatino Linotype"/>
              </a:rPr>
              <a:t>to, </a:t>
            </a:r>
            <a:r>
              <a:rPr sz="1800" dirty="0">
                <a:latin typeface="Palatino Linotype"/>
                <a:cs typeface="Palatino Linotype"/>
              </a:rPr>
              <a:t>emergency</a:t>
            </a:r>
            <a:r>
              <a:rPr sz="1800" spc="-40" dirty="0">
                <a:latin typeface="Palatino Linotype"/>
                <a:cs typeface="Palatino Linotype"/>
              </a:rPr>
              <a:t> </a:t>
            </a:r>
            <a:r>
              <a:rPr sz="1800" dirty="0">
                <a:latin typeface="Palatino Linotype"/>
                <a:cs typeface="Palatino Linotype"/>
              </a:rPr>
              <a:t>first</a:t>
            </a:r>
            <a:r>
              <a:rPr sz="1800" spc="-55" dirty="0">
                <a:latin typeface="Palatino Linotype"/>
                <a:cs typeface="Palatino Linotype"/>
              </a:rPr>
              <a:t> </a:t>
            </a:r>
            <a:r>
              <a:rPr sz="1800" dirty="0">
                <a:latin typeface="Palatino Linotype"/>
                <a:cs typeface="Palatino Linotype"/>
              </a:rPr>
              <a:t>responders,</a:t>
            </a:r>
            <a:r>
              <a:rPr sz="1800" spc="-50" dirty="0">
                <a:latin typeface="Palatino Linotype"/>
                <a:cs typeface="Palatino Linotype"/>
              </a:rPr>
              <a:t> </a:t>
            </a:r>
            <a:r>
              <a:rPr sz="1800" spc="-10" dirty="0">
                <a:latin typeface="Palatino Linotype"/>
                <a:cs typeface="Palatino Linotype"/>
              </a:rPr>
              <a:t>telecommunicator</a:t>
            </a:r>
            <a:r>
              <a:rPr sz="1800" spc="-35" dirty="0">
                <a:latin typeface="Palatino Linotype"/>
                <a:cs typeface="Palatino Linotype"/>
              </a:rPr>
              <a:t> </a:t>
            </a:r>
            <a:r>
              <a:rPr sz="1800" dirty="0">
                <a:latin typeface="Palatino Linotype"/>
                <a:cs typeface="Palatino Linotype"/>
              </a:rPr>
              <a:t>first</a:t>
            </a:r>
            <a:r>
              <a:rPr sz="1800" spc="-55" dirty="0">
                <a:latin typeface="Palatino Linotype"/>
                <a:cs typeface="Palatino Linotype"/>
              </a:rPr>
              <a:t> </a:t>
            </a:r>
            <a:r>
              <a:rPr sz="1800" dirty="0">
                <a:latin typeface="Palatino Linotype"/>
                <a:cs typeface="Palatino Linotype"/>
              </a:rPr>
              <a:t>responders,</a:t>
            </a:r>
            <a:r>
              <a:rPr sz="1800" spc="-35" dirty="0">
                <a:latin typeface="Palatino Linotype"/>
                <a:cs typeface="Palatino Linotype"/>
              </a:rPr>
              <a:t> </a:t>
            </a:r>
            <a:r>
              <a:rPr sz="1800" spc="-10" dirty="0">
                <a:latin typeface="Palatino Linotype"/>
                <a:cs typeface="Palatino Linotype"/>
              </a:rPr>
              <a:t>police </a:t>
            </a:r>
            <a:r>
              <a:rPr sz="1800" dirty="0">
                <a:latin typeface="Palatino Linotype"/>
                <a:cs typeface="Palatino Linotype"/>
              </a:rPr>
              <a:t>officers,</a:t>
            </a:r>
            <a:r>
              <a:rPr sz="1800" spc="-80" dirty="0">
                <a:latin typeface="Palatino Linotype"/>
                <a:cs typeface="Palatino Linotype"/>
              </a:rPr>
              <a:t> </a:t>
            </a:r>
            <a:r>
              <a:rPr sz="1800" dirty="0">
                <a:latin typeface="Palatino Linotype"/>
                <a:cs typeface="Palatino Linotype"/>
              </a:rPr>
              <a:t>sheriffs,</a:t>
            </a:r>
            <a:r>
              <a:rPr sz="1800" spc="-70" dirty="0">
                <a:latin typeface="Palatino Linotype"/>
                <a:cs typeface="Palatino Linotype"/>
              </a:rPr>
              <a:t> </a:t>
            </a:r>
            <a:r>
              <a:rPr sz="1800" dirty="0">
                <a:latin typeface="Palatino Linotype"/>
                <a:cs typeface="Palatino Linotype"/>
              </a:rPr>
              <a:t>deputy</a:t>
            </a:r>
            <a:r>
              <a:rPr sz="1800" spc="-55" dirty="0">
                <a:latin typeface="Palatino Linotype"/>
                <a:cs typeface="Palatino Linotype"/>
              </a:rPr>
              <a:t> </a:t>
            </a:r>
            <a:r>
              <a:rPr sz="1800" dirty="0">
                <a:latin typeface="Palatino Linotype"/>
                <a:cs typeface="Palatino Linotype"/>
              </a:rPr>
              <a:t>sheriffs,</a:t>
            </a:r>
            <a:r>
              <a:rPr sz="1800" spc="-75" dirty="0">
                <a:latin typeface="Palatino Linotype"/>
                <a:cs typeface="Palatino Linotype"/>
              </a:rPr>
              <a:t> </a:t>
            </a:r>
            <a:r>
              <a:rPr sz="1800" dirty="0">
                <a:latin typeface="Palatino Linotype"/>
                <a:cs typeface="Palatino Linotype"/>
              </a:rPr>
              <a:t>firefighters,</a:t>
            </a:r>
            <a:r>
              <a:rPr sz="1800" spc="-60" dirty="0">
                <a:latin typeface="Palatino Linotype"/>
                <a:cs typeface="Palatino Linotype"/>
              </a:rPr>
              <a:t> </a:t>
            </a:r>
            <a:r>
              <a:rPr sz="1800" dirty="0">
                <a:latin typeface="Palatino Linotype"/>
                <a:cs typeface="Palatino Linotype"/>
              </a:rPr>
              <a:t>emergency</a:t>
            </a:r>
            <a:r>
              <a:rPr sz="1800" spc="-70" dirty="0">
                <a:latin typeface="Palatino Linotype"/>
                <a:cs typeface="Palatino Linotype"/>
              </a:rPr>
              <a:t> </a:t>
            </a:r>
            <a:r>
              <a:rPr sz="1800" spc="-10" dirty="0">
                <a:latin typeface="Palatino Linotype"/>
                <a:cs typeface="Palatino Linotype"/>
              </a:rPr>
              <a:t>medical </a:t>
            </a:r>
            <a:r>
              <a:rPr sz="1800" dirty="0">
                <a:latin typeface="Palatino Linotype"/>
                <a:cs typeface="Palatino Linotype"/>
              </a:rPr>
              <a:t>technicians,</a:t>
            </a:r>
            <a:r>
              <a:rPr sz="1800" spc="-70" dirty="0">
                <a:latin typeface="Palatino Linotype"/>
                <a:cs typeface="Palatino Linotype"/>
              </a:rPr>
              <a:t> </a:t>
            </a:r>
            <a:r>
              <a:rPr sz="1800" dirty="0">
                <a:latin typeface="Palatino Linotype"/>
                <a:cs typeface="Palatino Linotype"/>
              </a:rPr>
              <a:t>registered</a:t>
            </a:r>
            <a:r>
              <a:rPr sz="1800" spc="-70" dirty="0">
                <a:latin typeface="Palatino Linotype"/>
                <a:cs typeface="Palatino Linotype"/>
              </a:rPr>
              <a:t> </a:t>
            </a:r>
            <a:r>
              <a:rPr sz="1800" dirty="0">
                <a:latin typeface="Palatino Linotype"/>
                <a:cs typeface="Palatino Linotype"/>
              </a:rPr>
              <a:t>nurses,</a:t>
            </a:r>
            <a:r>
              <a:rPr sz="1800" spc="-75" dirty="0">
                <a:latin typeface="Palatino Linotype"/>
                <a:cs typeface="Palatino Linotype"/>
              </a:rPr>
              <a:t> </a:t>
            </a:r>
            <a:r>
              <a:rPr sz="1800" dirty="0">
                <a:latin typeface="Palatino Linotype"/>
                <a:cs typeface="Palatino Linotype"/>
              </a:rPr>
              <a:t>or</a:t>
            </a:r>
            <a:r>
              <a:rPr sz="1800" spc="-65" dirty="0">
                <a:latin typeface="Palatino Linotype"/>
                <a:cs typeface="Palatino Linotype"/>
              </a:rPr>
              <a:t> </a:t>
            </a:r>
            <a:r>
              <a:rPr sz="1800" spc="-10" dirty="0">
                <a:latin typeface="Palatino Linotype"/>
                <a:cs typeface="Palatino Linotype"/>
              </a:rPr>
              <a:t>physicians.</a:t>
            </a:r>
            <a:endParaRPr sz="1800" dirty="0">
              <a:latin typeface="Palatino Linotype"/>
              <a:cs typeface="Palatino Linotype"/>
            </a:endParaRPr>
          </a:p>
        </p:txBody>
      </p:sp>
      <p:pic>
        <p:nvPicPr>
          <p:cNvPr id="5" name="object 5"/>
          <p:cNvPicPr/>
          <p:nvPr/>
        </p:nvPicPr>
        <p:blipFill>
          <a:blip r:embed="rId2" cstate="print"/>
          <a:stretch>
            <a:fillRect/>
          </a:stretch>
        </p:blipFill>
        <p:spPr>
          <a:xfrm>
            <a:off x="8840723" y="4706110"/>
            <a:ext cx="3351276" cy="203453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843280" cy="5666740"/>
          </a:xfrm>
          <a:custGeom>
            <a:avLst/>
            <a:gdLst/>
            <a:ahLst/>
            <a:cxnLst/>
            <a:rect l="l" t="t" r="r" b="b"/>
            <a:pathLst>
              <a:path w="843280" h="5666740">
                <a:moveTo>
                  <a:pt x="842772" y="0"/>
                </a:moveTo>
                <a:lnTo>
                  <a:pt x="0" y="0"/>
                </a:lnTo>
                <a:lnTo>
                  <a:pt x="0" y="5666232"/>
                </a:lnTo>
                <a:lnTo>
                  <a:pt x="842772" y="0"/>
                </a:lnTo>
                <a:close/>
              </a:path>
            </a:pathLst>
          </a:custGeom>
          <a:solidFill>
            <a:srgbClr val="90C225">
              <a:alpha val="85096"/>
            </a:srgbClr>
          </a:solidFill>
        </p:spPr>
        <p:txBody>
          <a:bodyPr wrap="square" lIns="0" tIns="0" rIns="0" bIns="0" rtlCol="0"/>
          <a:lstStyle/>
          <a:p>
            <a:endParaRPr dirty="0"/>
          </a:p>
        </p:txBody>
      </p:sp>
      <p:sp>
        <p:nvSpPr>
          <p:cNvPr id="3" name="object 3"/>
          <p:cNvSpPr txBox="1">
            <a:spLocks noGrp="1"/>
          </p:cNvSpPr>
          <p:nvPr>
            <p:ph type="title"/>
          </p:nvPr>
        </p:nvSpPr>
        <p:spPr>
          <a:xfrm>
            <a:off x="4224273" y="347294"/>
            <a:ext cx="2522855" cy="848994"/>
          </a:xfrm>
          <a:prstGeom prst="rect">
            <a:avLst/>
          </a:prstGeom>
        </p:spPr>
        <p:txBody>
          <a:bodyPr vert="horz" wrap="square" lIns="0" tIns="12700" rIns="0" bIns="0" rtlCol="0">
            <a:spAutoFit/>
          </a:bodyPr>
          <a:lstStyle/>
          <a:p>
            <a:pPr marL="12700">
              <a:lnSpc>
                <a:spcPct val="100000"/>
              </a:lnSpc>
              <a:spcBef>
                <a:spcPts val="100"/>
              </a:spcBef>
            </a:pPr>
            <a:r>
              <a:rPr sz="5400" spc="-10" dirty="0"/>
              <a:t>AGENDA</a:t>
            </a:r>
            <a:endParaRPr sz="5400" dirty="0"/>
          </a:p>
        </p:txBody>
      </p:sp>
      <p:sp>
        <p:nvSpPr>
          <p:cNvPr id="4" name="object 4"/>
          <p:cNvSpPr txBox="1"/>
          <p:nvPr/>
        </p:nvSpPr>
        <p:spPr>
          <a:xfrm>
            <a:off x="1585975" y="1148556"/>
            <a:ext cx="6459855" cy="4342214"/>
          </a:xfrm>
          <a:prstGeom prst="rect">
            <a:avLst/>
          </a:prstGeom>
        </p:spPr>
        <p:txBody>
          <a:bodyPr vert="horz" wrap="square" lIns="0" tIns="139700" rIns="0" bIns="0" rtlCol="0">
            <a:spAutoFit/>
          </a:bodyPr>
          <a:lstStyle/>
          <a:p>
            <a:pPr marL="2495550">
              <a:lnSpc>
                <a:spcPct val="100000"/>
              </a:lnSpc>
              <a:spcBef>
                <a:spcPts val="1100"/>
              </a:spcBef>
            </a:pPr>
            <a:endParaRPr sz="1800" dirty="0">
              <a:latin typeface="Trebuchet MS"/>
              <a:cs typeface="Trebuchet MS"/>
            </a:endParaRPr>
          </a:p>
          <a:p>
            <a:pPr marL="163830" indent="-151130">
              <a:lnSpc>
                <a:spcPct val="100000"/>
              </a:lnSpc>
              <a:spcBef>
                <a:spcPts val="1000"/>
              </a:spcBef>
              <a:buChar char="-"/>
              <a:tabLst>
                <a:tab pos="163830" algn="l"/>
              </a:tabLst>
            </a:pPr>
            <a:r>
              <a:rPr lang="en-US" sz="1800" spc="-10" dirty="0">
                <a:solidFill>
                  <a:srgbClr val="90C225"/>
                </a:solidFill>
                <a:latin typeface="Trebuchet MS"/>
                <a:cs typeface="Trebuchet MS"/>
              </a:rPr>
              <a:t>What is PTSD</a:t>
            </a:r>
          </a:p>
          <a:p>
            <a:pPr marL="163830" indent="-151130">
              <a:lnSpc>
                <a:spcPct val="100000"/>
              </a:lnSpc>
              <a:spcBef>
                <a:spcPts val="1000"/>
              </a:spcBef>
              <a:buChar char="-"/>
              <a:tabLst>
                <a:tab pos="163830" algn="l"/>
              </a:tabLst>
            </a:pPr>
            <a:r>
              <a:rPr sz="1800" spc="-10" dirty="0">
                <a:solidFill>
                  <a:srgbClr val="90C225"/>
                </a:solidFill>
                <a:latin typeface="Trebuchet MS"/>
                <a:cs typeface="Trebuchet MS"/>
              </a:rPr>
              <a:t>Requirements</a:t>
            </a:r>
            <a:r>
              <a:rPr sz="1800" spc="-50" dirty="0">
                <a:solidFill>
                  <a:srgbClr val="90C225"/>
                </a:solidFill>
                <a:latin typeface="Trebuchet MS"/>
                <a:cs typeface="Trebuchet MS"/>
              </a:rPr>
              <a:t> </a:t>
            </a:r>
            <a:r>
              <a:rPr sz="1800" dirty="0">
                <a:solidFill>
                  <a:srgbClr val="90C225"/>
                </a:solidFill>
                <a:latin typeface="Trebuchet MS"/>
                <a:cs typeface="Trebuchet MS"/>
              </a:rPr>
              <a:t>for</a:t>
            </a:r>
            <a:r>
              <a:rPr sz="1800" spc="-65" dirty="0">
                <a:solidFill>
                  <a:srgbClr val="90C225"/>
                </a:solidFill>
                <a:latin typeface="Trebuchet MS"/>
                <a:cs typeface="Trebuchet MS"/>
              </a:rPr>
              <a:t> </a:t>
            </a:r>
            <a:r>
              <a:rPr sz="1800" dirty="0">
                <a:solidFill>
                  <a:srgbClr val="90C225"/>
                </a:solidFill>
                <a:latin typeface="Trebuchet MS"/>
                <a:cs typeface="Trebuchet MS"/>
              </a:rPr>
              <a:t>Mental</a:t>
            </a:r>
            <a:r>
              <a:rPr sz="1800" spc="-55" dirty="0">
                <a:solidFill>
                  <a:srgbClr val="90C225"/>
                </a:solidFill>
                <a:latin typeface="Trebuchet MS"/>
                <a:cs typeface="Trebuchet MS"/>
              </a:rPr>
              <a:t> </a:t>
            </a:r>
            <a:r>
              <a:rPr sz="1800" dirty="0">
                <a:solidFill>
                  <a:srgbClr val="90C225"/>
                </a:solidFill>
                <a:latin typeface="Trebuchet MS"/>
                <a:cs typeface="Trebuchet MS"/>
              </a:rPr>
              <a:t>Injury</a:t>
            </a:r>
            <a:r>
              <a:rPr sz="1800" spc="-60" dirty="0">
                <a:solidFill>
                  <a:srgbClr val="90C225"/>
                </a:solidFill>
                <a:latin typeface="Trebuchet MS"/>
                <a:cs typeface="Trebuchet MS"/>
              </a:rPr>
              <a:t> </a:t>
            </a:r>
            <a:r>
              <a:rPr sz="1800" dirty="0">
                <a:solidFill>
                  <a:srgbClr val="90C225"/>
                </a:solidFill>
                <a:latin typeface="Trebuchet MS"/>
                <a:cs typeface="Trebuchet MS"/>
              </a:rPr>
              <a:t>under</a:t>
            </a:r>
            <a:r>
              <a:rPr sz="1800" spc="-55" dirty="0">
                <a:solidFill>
                  <a:srgbClr val="90C225"/>
                </a:solidFill>
                <a:latin typeface="Trebuchet MS"/>
                <a:cs typeface="Trebuchet MS"/>
              </a:rPr>
              <a:t> </a:t>
            </a:r>
            <a:r>
              <a:rPr sz="1800" spc="-10" dirty="0">
                <a:solidFill>
                  <a:srgbClr val="90C225"/>
                </a:solidFill>
                <a:latin typeface="Trebuchet MS"/>
                <a:cs typeface="Trebuchet MS"/>
              </a:rPr>
              <a:t>287.120</a:t>
            </a:r>
            <a:endParaRPr sz="1800" dirty="0">
              <a:latin typeface="Trebuchet MS"/>
              <a:cs typeface="Trebuchet MS"/>
            </a:endParaRPr>
          </a:p>
          <a:p>
            <a:pPr marL="163830" indent="-151130">
              <a:lnSpc>
                <a:spcPct val="100000"/>
              </a:lnSpc>
              <a:spcBef>
                <a:spcPts val="994"/>
              </a:spcBef>
              <a:buChar char="-"/>
              <a:tabLst>
                <a:tab pos="163830" algn="l"/>
              </a:tabLst>
            </a:pPr>
            <a:r>
              <a:rPr sz="1800" dirty="0">
                <a:solidFill>
                  <a:srgbClr val="90C225"/>
                </a:solidFill>
                <a:latin typeface="Trebuchet MS"/>
                <a:cs typeface="Trebuchet MS"/>
              </a:rPr>
              <a:t>Prior</a:t>
            </a:r>
            <a:r>
              <a:rPr sz="1800" spc="-100" dirty="0">
                <a:solidFill>
                  <a:srgbClr val="90C225"/>
                </a:solidFill>
                <a:latin typeface="Trebuchet MS"/>
                <a:cs typeface="Trebuchet MS"/>
              </a:rPr>
              <a:t> </a:t>
            </a:r>
            <a:r>
              <a:rPr sz="1800" dirty="0">
                <a:solidFill>
                  <a:srgbClr val="90C225"/>
                </a:solidFill>
                <a:latin typeface="Trebuchet MS"/>
                <a:cs typeface="Trebuchet MS"/>
              </a:rPr>
              <a:t>Firefighter</a:t>
            </a:r>
            <a:r>
              <a:rPr sz="1800" spc="-90" dirty="0">
                <a:solidFill>
                  <a:srgbClr val="90C225"/>
                </a:solidFill>
                <a:latin typeface="Trebuchet MS"/>
                <a:cs typeface="Trebuchet MS"/>
              </a:rPr>
              <a:t> </a:t>
            </a:r>
            <a:r>
              <a:rPr sz="1800" spc="-10" dirty="0">
                <a:solidFill>
                  <a:srgbClr val="90C225"/>
                </a:solidFill>
                <a:latin typeface="Trebuchet MS"/>
                <a:cs typeface="Trebuchet MS"/>
              </a:rPr>
              <a:t>Provisions/</a:t>
            </a:r>
            <a:r>
              <a:rPr sz="1800" spc="-90" dirty="0">
                <a:solidFill>
                  <a:srgbClr val="90C225"/>
                </a:solidFill>
                <a:latin typeface="Trebuchet MS"/>
                <a:cs typeface="Trebuchet MS"/>
              </a:rPr>
              <a:t> </a:t>
            </a:r>
            <a:r>
              <a:rPr sz="1800" spc="-10" dirty="0">
                <a:solidFill>
                  <a:srgbClr val="90C225"/>
                </a:solidFill>
                <a:latin typeface="Trebuchet MS"/>
                <a:cs typeface="Trebuchet MS"/>
              </a:rPr>
              <a:t>287.120.10</a:t>
            </a:r>
            <a:endParaRPr sz="1800" dirty="0">
              <a:latin typeface="Trebuchet MS"/>
              <a:cs typeface="Trebuchet MS"/>
            </a:endParaRPr>
          </a:p>
          <a:p>
            <a:pPr marL="163830" indent="-151130">
              <a:lnSpc>
                <a:spcPct val="100000"/>
              </a:lnSpc>
              <a:spcBef>
                <a:spcPts val="1005"/>
              </a:spcBef>
              <a:buChar char="-"/>
              <a:tabLst>
                <a:tab pos="163830" algn="l"/>
              </a:tabLst>
            </a:pPr>
            <a:r>
              <a:rPr lang="en-US" sz="1800" dirty="0">
                <a:solidFill>
                  <a:srgbClr val="90C225"/>
                </a:solidFill>
                <a:latin typeface="Trebuchet MS"/>
                <a:cs typeface="Trebuchet MS"/>
              </a:rPr>
              <a:t>Case law-Shipley, </a:t>
            </a:r>
            <a:r>
              <a:rPr sz="1800" dirty="0">
                <a:solidFill>
                  <a:srgbClr val="90C225"/>
                </a:solidFill>
                <a:latin typeface="Trebuchet MS"/>
                <a:cs typeface="Trebuchet MS"/>
              </a:rPr>
              <a:t>Mantia</a:t>
            </a:r>
            <a:r>
              <a:rPr sz="1800" spc="-70" dirty="0">
                <a:solidFill>
                  <a:srgbClr val="90C225"/>
                </a:solidFill>
                <a:latin typeface="Trebuchet MS"/>
                <a:cs typeface="Trebuchet MS"/>
              </a:rPr>
              <a:t> </a:t>
            </a:r>
            <a:r>
              <a:rPr lang="en-US" spc="-20" dirty="0">
                <a:solidFill>
                  <a:srgbClr val="90C225"/>
                </a:solidFill>
                <a:latin typeface="Trebuchet MS"/>
                <a:cs typeface="Trebuchet MS"/>
              </a:rPr>
              <a:t>and City of Clinton vs. Dahman</a:t>
            </a:r>
            <a:endParaRPr sz="1800" dirty="0">
              <a:highlight>
                <a:srgbClr val="FFFF00"/>
              </a:highlight>
              <a:latin typeface="Trebuchet MS"/>
              <a:cs typeface="Trebuchet MS"/>
            </a:endParaRPr>
          </a:p>
          <a:p>
            <a:pPr marL="163830" indent="-151130">
              <a:lnSpc>
                <a:spcPct val="100000"/>
              </a:lnSpc>
              <a:spcBef>
                <a:spcPts val="1000"/>
              </a:spcBef>
              <a:buChar char="-"/>
              <a:tabLst>
                <a:tab pos="163830" algn="l"/>
              </a:tabLst>
            </a:pPr>
            <a:r>
              <a:rPr sz="1800" dirty="0">
                <a:solidFill>
                  <a:srgbClr val="90C225"/>
                </a:solidFill>
                <a:latin typeface="Trebuchet MS"/>
                <a:cs typeface="Trebuchet MS"/>
              </a:rPr>
              <a:t>Senate</a:t>
            </a:r>
            <a:r>
              <a:rPr sz="1800" spc="-35" dirty="0">
                <a:solidFill>
                  <a:srgbClr val="90C225"/>
                </a:solidFill>
                <a:latin typeface="Trebuchet MS"/>
                <a:cs typeface="Trebuchet MS"/>
              </a:rPr>
              <a:t> </a:t>
            </a:r>
            <a:r>
              <a:rPr sz="1800" dirty="0">
                <a:solidFill>
                  <a:srgbClr val="90C225"/>
                </a:solidFill>
                <a:latin typeface="Trebuchet MS"/>
                <a:cs typeface="Trebuchet MS"/>
              </a:rPr>
              <a:t>Bill</a:t>
            </a:r>
            <a:r>
              <a:rPr sz="1800" spc="-65" dirty="0">
                <a:solidFill>
                  <a:srgbClr val="90C225"/>
                </a:solidFill>
                <a:latin typeface="Trebuchet MS"/>
                <a:cs typeface="Trebuchet MS"/>
              </a:rPr>
              <a:t> </a:t>
            </a:r>
            <a:r>
              <a:rPr sz="1800" spc="-25" dirty="0">
                <a:solidFill>
                  <a:srgbClr val="90C225"/>
                </a:solidFill>
                <a:latin typeface="Trebuchet MS"/>
                <a:cs typeface="Trebuchet MS"/>
              </a:rPr>
              <a:t>24</a:t>
            </a:r>
            <a:r>
              <a:rPr lang="en-US" sz="1800" spc="-25" dirty="0">
                <a:solidFill>
                  <a:srgbClr val="90C225"/>
                </a:solidFill>
                <a:latin typeface="Trebuchet MS"/>
                <a:cs typeface="Trebuchet MS"/>
              </a:rPr>
              <a:t> and 287.067(9)</a:t>
            </a:r>
            <a:endParaRPr sz="1800" dirty="0">
              <a:highlight>
                <a:srgbClr val="FFFF00"/>
              </a:highlight>
              <a:latin typeface="Trebuchet MS"/>
              <a:cs typeface="Trebuchet MS"/>
            </a:endParaRPr>
          </a:p>
          <a:p>
            <a:pPr marL="163830" indent="-151130">
              <a:lnSpc>
                <a:spcPct val="100000"/>
              </a:lnSpc>
              <a:spcBef>
                <a:spcPts val="994"/>
              </a:spcBef>
              <a:buChar char="-"/>
              <a:tabLst>
                <a:tab pos="163830" algn="l"/>
              </a:tabLst>
            </a:pPr>
            <a:r>
              <a:rPr sz="1800" dirty="0">
                <a:solidFill>
                  <a:srgbClr val="90C225"/>
                </a:solidFill>
                <a:latin typeface="Trebuchet MS"/>
                <a:cs typeface="Trebuchet MS"/>
              </a:rPr>
              <a:t>How</a:t>
            </a:r>
            <a:r>
              <a:rPr sz="1800" spc="-40" dirty="0">
                <a:solidFill>
                  <a:srgbClr val="90C225"/>
                </a:solidFill>
                <a:latin typeface="Trebuchet MS"/>
                <a:cs typeface="Trebuchet MS"/>
              </a:rPr>
              <a:t> </a:t>
            </a:r>
            <a:r>
              <a:rPr sz="1800" dirty="0">
                <a:solidFill>
                  <a:srgbClr val="90C225"/>
                </a:solidFill>
                <a:latin typeface="Trebuchet MS"/>
                <a:cs typeface="Trebuchet MS"/>
              </a:rPr>
              <a:t>to</a:t>
            </a:r>
            <a:r>
              <a:rPr sz="1800" spc="-130" dirty="0">
                <a:solidFill>
                  <a:srgbClr val="90C225"/>
                </a:solidFill>
                <a:latin typeface="Trebuchet MS"/>
                <a:cs typeface="Trebuchet MS"/>
              </a:rPr>
              <a:t> </a:t>
            </a:r>
            <a:r>
              <a:rPr sz="1800" dirty="0">
                <a:solidFill>
                  <a:srgbClr val="90C225"/>
                </a:solidFill>
                <a:latin typeface="Trebuchet MS"/>
                <a:cs typeface="Trebuchet MS"/>
              </a:rPr>
              <a:t>Approach</a:t>
            </a:r>
            <a:r>
              <a:rPr sz="1800" spc="-30" dirty="0">
                <a:solidFill>
                  <a:srgbClr val="90C225"/>
                </a:solidFill>
                <a:latin typeface="Trebuchet MS"/>
                <a:cs typeface="Trebuchet MS"/>
              </a:rPr>
              <a:t> </a:t>
            </a:r>
            <a:r>
              <a:rPr sz="1800" dirty="0">
                <a:solidFill>
                  <a:srgbClr val="90C225"/>
                </a:solidFill>
                <a:latin typeface="Trebuchet MS"/>
                <a:cs typeface="Trebuchet MS"/>
              </a:rPr>
              <a:t>this</a:t>
            </a:r>
            <a:r>
              <a:rPr sz="1800" spc="-25" dirty="0">
                <a:solidFill>
                  <a:srgbClr val="90C225"/>
                </a:solidFill>
                <a:latin typeface="Trebuchet MS"/>
                <a:cs typeface="Trebuchet MS"/>
              </a:rPr>
              <a:t> </a:t>
            </a:r>
            <a:r>
              <a:rPr sz="1800" dirty="0">
                <a:solidFill>
                  <a:srgbClr val="90C225"/>
                </a:solidFill>
                <a:latin typeface="Trebuchet MS"/>
                <a:cs typeface="Trebuchet MS"/>
              </a:rPr>
              <a:t>Issue</a:t>
            </a:r>
            <a:r>
              <a:rPr sz="1800" spc="-40" dirty="0">
                <a:solidFill>
                  <a:srgbClr val="90C225"/>
                </a:solidFill>
                <a:latin typeface="Trebuchet MS"/>
                <a:cs typeface="Trebuchet MS"/>
              </a:rPr>
              <a:t> </a:t>
            </a:r>
            <a:r>
              <a:rPr sz="1800" dirty="0">
                <a:solidFill>
                  <a:srgbClr val="90C225"/>
                </a:solidFill>
                <a:latin typeface="Trebuchet MS"/>
                <a:cs typeface="Trebuchet MS"/>
              </a:rPr>
              <a:t>from</a:t>
            </a:r>
            <a:r>
              <a:rPr sz="1800" spc="-25" dirty="0">
                <a:solidFill>
                  <a:srgbClr val="90C225"/>
                </a:solidFill>
                <a:latin typeface="Trebuchet MS"/>
                <a:cs typeface="Trebuchet MS"/>
              </a:rPr>
              <a:t> </a:t>
            </a:r>
            <a:r>
              <a:rPr sz="1800" dirty="0">
                <a:solidFill>
                  <a:srgbClr val="90C225"/>
                </a:solidFill>
                <a:latin typeface="Trebuchet MS"/>
                <a:cs typeface="Trebuchet MS"/>
              </a:rPr>
              <a:t>the</a:t>
            </a:r>
            <a:r>
              <a:rPr sz="1800" spc="-20" dirty="0">
                <a:solidFill>
                  <a:srgbClr val="90C225"/>
                </a:solidFill>
                <a:latin typeface="Trebuchet MS"/>
                <a:cs typeface="Trebuchet MS"/>
              </a:rPr>
              <a:t> </a:t>
            </a:r>
            <a:r>
              <a:rPr sz="1800" spc="-10" dirty="0">
                <a:solidFill>
                  <a:srgbClr val="90C225"/>
                </a:solidFill>
                <a:latin typeface="Trebuchet MS"/>
                <a:cs typeface="Trebuchet MS"/>
              </a:rPr>
              <a:t>Perspective</a:t>
            </a:r>
            <a:r>
              <a:rPr sz="1800" spc="-30" dirty="0">
                <a:solidFill>
                  <a:srgbClr val="90C225"/>
                </a:solidFill>
                <a:latin typeface="Trebuchet MS"/>
                <a:cs typeface="Trebuchet MS"/>
              </a:rPr>
              <a:t> </a:t>
            </a:r>
            <a:r>
              <a:rPr sz="1800" dirty="0">
                <a:solidFill>
                  <a:srgbClr val="90C225"/>
                </a:solidFill>
                <a:latin typeface="Trebuchet MS"/>
                <a:cs typeface="Trebuchet MS"/>
              </a:rPr>
              <a:t>of</a:t>
            </a:r>
            <a:r>
              <a:rPr sz="1800" spc="-45" dirty="0">
                <a:solidFill>
                  <a:srgbClr val="90C225"/>
                </a:solidFill>
                <a:latin typeface="Trebuchet MS"/>
                <a:cs typeface="Trebuchet MS"/>
              </a:rPr>
              <a:t> </a:t>
            </a:r>
            <a:r>
              <a:rPr sz="1800" dirty="0">
                <a:solidFill>
                  <a:srgbClr val="90C225"/>
                </a:solidFill>
                <a:latin typeface="Trebuchet MS"/>
                <a:cs typeface="Trebuchet MS"/>
              </a:rPr>
              <a:t>the</a:t>
            </a:r>
            <a:r>
              <a:rPr sz="1800" spc="-15" dirty="0">
                <a:solidFill>
                  <a:srgbClr val="90C225"/>
                </a:solidFill>
                <a:latin typeface="Trebuchet MS"/>
                <a:cs typeface="Trebuchet MS"/>
              </a:rPr>
              <a:t> </a:t>
            </a:r>
            <a:r>
              <a:rPr sz="1800" spc="-10" dirty="0">
                <a:solidFill>
                  <a:srgbClr val="90C225"/>
                </a:solidFill>
                <a:latin typeface="Trebuchet MS"/>
                <a:cs typeface="Trebuchet MS"/>
              </a:rPr>
              <a:t>ER/IR</a:t>
            </a:r>
            <a:r>
              <a:rPr lang="en-US" sz="1800" spc="-10" dirty="0">
                <a:solidFill>
                  <a:srgbClr val="90C225"/>
                </a:solidFill>
                <a:latin typeface="Trebuchet MS"/>
                <a:cs typeface="Trebuchet MS"/>
              </a:rPr>
              <a:t>, Claimant, SIF and Medical professional</a:t>
            </a:r>
            <a:endParaRPr sz="1800" dirty="0">
              <a:latin typeface="Trebuchet MS"/>
              <a:cs typeface="Trebuchet MS"/>
            </a:endParaRPr>
          </a:p>
          <a:p>
            <a:pPr marL="163830" indent="-151130">
              <a:lnSpc>
                <a:spcPct val="100000"/>
              </a:lnSpc>
              <a:spcBef>
                <a:spcPts val="1010"/>
              </a:spcBef>
              <a:buChar char="-"/>
              <a:tabLst>
                <a:tab pos="163830" algn="l"/>
              </a:tabLst>
            </a:pPr>
            <a:r>
              <a:rPr sz="1800" spc="-10" dirty="0">
                <a:solidFill>
                  <a:srgbClr val="90C225"/>
                </a:solidFill>
                <a:latin typeface="Trebuchet MS"/>
                <a:cs typeface="Trebuchet MS"/>
              </a:rPr>
              <a:t>Hypothetical?</a:t>
            </a:r>
            <a:endParaRPr sz="1800" dirty="0">
              <a:highlight>
                <a:srgbClr val="FFFF00"/>
              </a:highlight>
              <a:latin typeface="Trebuchet MS"/>
              <a:cs typeface="Trebuchet MS"/>
            </a:endParaRPr>
          </a:p>
          <a:p>
            <a:pPr marL="12700">
              <a:lnSpc>
                <a:spcPct val="100000"/>
              </a:lnSpc>
              <a:spcBef>
                <a:spcPts val="1000"/>
              </a:spcBef>
              <a:tabLst>
                <a:tab pos="163830" algn="l"/>
              </a:tabLst>
            </a:pPr>
            <a:endParaRPr sz="1800" dirty="0">
              <a:latin typeface="Trebuchet MS"/>
              <a:cs typeface="Trebuchet MS"/>
            </a:endParaRPr>
          </a:p>
          <a:p>
            <a:pPr marL="3266440">
              <a:lnSpc>
                <a:spcPct val="100000"/>
              </a:lnSpc>
              <a:spcBef>
                <a:spcPts val="994"/>
              </a:spcBef>
            </a:pPr>
            <a:r>
              <a:rPr sz="1800" spc="-10" dirty="0">
                <a:solidFill>
                  <a:srgbClr val="476012"/>
                </a:solidFill>
                <a:latin typeface="Trebuchet MS"/>
                <a:cs typeface="Trebuchet MS"/>
              </a:rPr>
              <a:t>Questions?</a:t>
            </a:r>
            <a:endParaRPr sz="1800" dirty="0">
              <a:latin typeface="Trebuchet MS"/>
              <a:cs typeface="Trebuchet M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ABD88-2EF3-0D35-6C2E-BB0B1C41DE10}"/>
              </a:ext>
            </a:extLst>
          </p:cNvPr>
          <p:cNvSpPr>
            <a:spLocks noGrp="1"/>
          </p:cNvSpPr>
          <p:nvPr>
            <p:ph type="title"/>
          </p:nvPr>
        </p:nvSpPr>
        <p:spPr/>
        <p:txBody>
          <a:bodyPr/>
          <a:lstStyle/>
          <a:p>
            <a:r>
              <a:rPr lang="en-US" dirty="0"/>
              <a:t>DSM 5	</a:t>
            </a:r>
          </a:p>
        </p:txBody>
      </p:sp>
      <p:sp>
        <p:nvSpPr>
          <p:cNvPr id="3" name="Content Placeholder 2">
            <a:extLst>
              <a:ext uri="{FF2B5EF4-FFF2-40B4-BE49-F238E27FC236}">
                <a16:creationId xmlns:a16="http://schemas.microsoft.com/office/drawing/2014/main" id="{2B894E45-AA91-A9BD-F623-FE26D48EDA3B}"/>
              </a:ext>
            </a:extLst>
          </p:cNvPr>
          <p:cNvSpPr>
            <a:spLocks noGrp="1"/>
          </p:cNvSpPr>
          <p:nvPr>
            <p:ph idx="1"/>
          </p:nvPr>
        </p:nvSpPr>
        <p:spPr/>
        <p:txBody>
          <a:bodyPr/>
          <a:lstStyle/>
          <a:p>
            <a:r>
              <a:rPr lang="en-US" dirty="0"/>
              <a:t>The Diagnostic and Statistical Manual of Mental Disorders Fifth Edition (2013) provides a classification system for clinicians, insurance providers, researchers, and policymakers to use in matters related to the diagnosis, research, and treatment of mental illness. </a:t>
            </a:r>
          </a:p>
          <a:p>
            <a:r>
              <a:rPr lang="en-US" dirty="0"/>
              <a:t>Numerous changes including the elimination of the multi-axial system and changes in diagnostic criteria.  </a:t>
            </a:r>
          </a:p>
          <a:p>
            <a:r>
              <a:rPr lang="en-US" dirty="0"/>
              <a:t>Symptoms in three domains: intrusive, avoidant, and increased automatic arousal</a:t>
            </a:r>
          </a:p>
        </p:txBody>
      </p:sp>
    </p:spTree>
    <p:extLst>
      <p:ext uri="{BB962C8B-B14F-4D97-AF65-F5344CB8AC3E}">
        <p14:creationId xmlns:p14="http://schemas.microsoft.com/office/powerpoint/2010/main" val="3256640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Content Placeholder 33">
            <a:extLst>
              <a:ext uri="{FF2B5EF4-FFF2-40B4-BE49-F238E27FC236}">
                <a16:creationId xmlns:a16="http://schemas.microsoft.com/office/drawing/2014/main" id="{FCD50D24-21CC-B454-9D19-D67BF3978601}"/>
              </a:ext>
            </a:extLst>
          </p:cNvPr>
          <p:cNvSpPr>
            <a:spLocks noGrp="1"/>
          </p:cNvSpPr>
          <p:nvPr>
            <p:ph idx="1"/>
          </p:nvPr>
        </p:nvSpPr>
        <p:spPr>
          <a:xfrm>
            <a:off x="747386" y="-320565"/>
            <a:ext cx="9603275" cy="7178565"/>
          </a:xfrm>
        </p:spPr>
        <p:txBody>
          <a:bodyPr>
            <a:normAutofit fontScale="25000" lnSpcReduction="20000"/>
          </a:bodyPr>
          <a:lstStyle/>
          <a:p>
            <a:pPr marL="0" marR="0">
              <a:spcBef>
                <a:spcPts val="0"/>
              </a:spcBef>
              <a:spcAft>
                <a:spcPts val="0"/>
              </a:spcAft>
            </a:pPr>
            <a:endParaRPr lang="en-US" sz="3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3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3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4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lphaUcPeriod"/>
              <a:tabLst>
                <a:tab pos="914400" algn="l"/>
              </a:tabLst>
            </a:pPr>
            <a:r>
              <a:rPr lang="en-US" sz="4800" dirty="0">
                <a:effectLst/>
                <a:latin typeface="Times New Roman" panose="02020603050405020304" pitchFamily="18" charset="0"/>
                <a:ea typeface="Times New Roman" panose="02020603050405020304" pitchFamily="18" charset="0"/>
                <a:cs typeface="Times New Roman" panose="02020603050405020304" pitchFamily="18" charset="0"/>
              </a:rPr>
              <a:t>Exposure to actual or threatened death, serious injury, or sexual violence in one (or more) of the following ways:</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Directly experiencing the traumatic event(s).</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Witnessing, in person, the event(s) as it occurred to others.</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Learning that the traumatic event(s) occurred to a close family member or close friend. In cases of actual or threatened death of a family member or friend, the event(s) must have been violent or accidental.</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Experiencing repeated or extreme exposure to aversive details of the traumatic event(s) (e.g., first responders collecting human remains; police officers repeatedly exposed to details of child abuse). </a:t>
            </a:r>
          </a:p>
          <a:p>
            <a:pPr marL="342900" marR="0" lvl="0" indent="-342900">
              <a:spcBef>
                <a:spcPts val="0"/>
              </a:spcBef>
              <a:spcAft>
                <a:spcPts val="0"/>
              </a:spcAft>
              <a:buFont typeface="+mj-lt"/>
              <a:buAutoNum type="alphaUcPeriod"/>
              <a:tabLst>
                <a:tab pos="914400" algn="l"/>
              </a:tabLst>
            </a:pPr>
            <a:r>
              <a:rPr lang="en-US" sz="4800" dirty="0">
                <a:effectLst/>
                <a:latin typeface="Times New Roman" panose="02020603050405020304" pitchFamily="18" charset="0"/>
                <a:ea typeface="Times New Roman" panose="02020603050405020304" pitchFamily="18" charset="0"/>
                <a:cs typeface="Times New Roman" panose="02020603050405020304" pitchFamily="18" charset="0"/>
              </a:rPr>
              <a:t>Presence of one (or more) of the following intrusion symptoms associated with the traumatic event(s), beginning after the traumatic event(s) occurred:</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Recurrent, involuntary, and intrusive distressing memories of the traumatic event(s).</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Recurrent distressing dreams in which the content and/or affect of the dream are related to the traumatic event(s).</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Dissociative reactions (e.g., flashbacks) in which the individual feels or acts as if the traumatic event(s) were recurring. (Such reactions may occur on a continuum, with the most extreme expression being a complete loss of awareness of present surroundings.)</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Intense or prolonged psychological distress at exposure to internal or external cues that symbolize or resemble an aspect of the traumatic event(s).</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Marked physiological reactions to internal or external cues that symbolize or resemble an aspect of the traumatic event(s).</a:t>
            </a:r>
          </a:p>
          <a:p>
            <a:pPr marL="342900" marR="0" lvl="0" indent="-342900">
              <a:spcBef>
                <a:spcPts val="0"/>
              </a:spcBef>
              <a:spcAft>
                <a:spcPts val="0"/>
              </a:spcAft>
              <a:buFont typeface="+mj-lt"/>
              <a:buAutoNum type="alphaUcPeriod"/>
              <a:tabLst>
                <a:tab pos="914400" algn="l"/>
              </a:tabLst>
            </a:pPr>
            <a:r>
              <a:rPr lang="en-US" sz="4800" dirty="0">
                <a:effectLst/>
                <a:latin typeface="Times New Roman" panose="02020603050405020304" pitchFamily="18" charset="0"/>
                <a:ea typeface="Times New Roman" panose="02020603050405020304" pitchFamily="18" charset="0"/>
                <a:cs typeface="Times New Roman" panose="02020603050405020304" pitchFamily="18" charset="0"/>
              </a:rPr>
              <a:t>Persistent avoidance of stimuli associated with the traumatic event(s), beginning after the traumatic event(s) occurred, as evidenced by one or both of the following:</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Avoidance of or efforts to avoid distressing memories, thoughts, or feelings about or closely associated with the traumatic event(s).</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Avoidance of or efforts to avoid external reminders (people, places, conversations, activities, objects, situations) that arouse distressing memories, thoughts, or feelings about or closely associated with the traumatic event(s).</a:t>
            </a:r>
          </a:p>
          <a:p>
            <a:pPr marL="342900" marR="0" lvl="0" indent="-342900">
              <a:spcBef>
                <a:spcPts val="0"/>
              </a:spcBef>
              <a:spcAft>
                <a:spcPts val="0"/>
              </a:spcAft>
              <a:buFont typeface="+mj-lt"/>
              <a:buAutoNum type="alphaUcPeriod"/>
              <a:tabLst>
                <a:tab pos="914400" algn="l"/>
              </a:tabLst>
            </a:pPr>
            <a:r>
              <a:rPr lang="en-US" sz="4800" dirty="0">
                <a:effectLst/>
                <a:latin typeface="Times New Roman" panose="02020603050405020304" pitchFamily="18" charset="0"/>
                <a:ea typeface="Times New Roman" panose="02020603050405020304" pitchFamily="18" charset="0"/>
                <a:cs typeface="Times New Roman" panose="02020603050405020304" pitchFamily="18" charset="0"/>
              </a:rPr>
              <a:t>Negative alterations in cognitions and mood associated with the traumatic event(s), beginning or worsening after the traumatic event(s) occurred, as evidenced by two (or more) of the following:</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Inability to remember an important aspect of the traumatic event(s) (typically due to dissociative amnesia, and not to other factors such as head injury, alcohol, or drugs).</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Persistent and exaggerated negative beliefs or expectations about oneself, others, or the world (e.g., “I am bad,” “No one can be trusted,” “The world is completely dangerous,” “My whole nervous system is permanently ruined”).</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Persistent, distorted cognitions about the cause or consequences of the traumatic event(s) that lead the individual to blame himself/herself or others.</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Persistent negative emotional state (e.g., fear, horror, anger, guilt, or shame).</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Markedly diminished interest or participation in significant activities.</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Feelings of detachment or estrangement from others.</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Persistent inability to experience positive emotions (e.g., inability to experience happiness, satisfaction, or loving feelings).</a:t>
            </a:r>
          </a:p>
          <a:p>
            <a:pPr marL="342900" marR="0" lvl="0" indent="-342900">
              <a:spcBef>
                <a:spcPts val="0"/>
              </a:spcBef>
              <a:spcAft>
                <a:spcPts val="0"/>
              </a:spcAft>
              <a:buFont typeface="+mj-lt"/>
              <a:buAutoNum type="alphaUcPeriod"/>
              <a:tabLst>
                <a:tab pos="914400" algn="l"/>
              </a:tabLst>
            </a:pPr>
            <a:r>
              <a:rPr lang="en-US" sz="4800" dirty="0">
                <a:effectLst/>
                <a:latin typeface="Times New Roman" panose="02020603050405020304" pitchFamily="18" charset="0"/>
                <a:ea typeface="Times New Roman" panose="02020603050405020304" pitchFamily="18" charset="0"/>
                <a:cs typeface="Times New Roman" panose="02020603050405020304" pitchFamily="18" charset="0"/>
              </a:rPr>
              <a:t>Marked alterations in arousal and reactivity associated with the traumatic event(s), beginning or worsening after the traumatic event(s) occurred, as evidenced by two (or more) of the following:</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Irritable behavior and angry outbursts (with little or no provocation), typically expressed as verbal or physical aggression toward people or objects.</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Reckless or self-destructive behavior.</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Hypervigilance.</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Exaggerated startle response.</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Problems with concentration.</a:t>
            </a:r>
          </a:p>
          <a:p>
            <a:pPr marL="742950" marR="0" lvl="1" indent="-285750">
              <a:spcBef>
                <a:spcPts val="0"/>
              </a:spcBef>
              <a:spcAft>
                <a:spcPts val="0"/>
              </a:spcAft>
              <a:buFont typeface="+mj-lt"/>
              <a:buAutoNum type="arabicPeriod"/>
              <a:tabLst>
                <a:tab pos="1371600" algn="l"/>
              </a:tabLst>
            </a:pPr>
            <a:r>
              <a:rPr lang="en-US" sz="4800" dirty="0">
                <a:effectLst/>
                <a:latin typeface="Calibri" panose="020F0502020204030204" pitchFamily="34" charset="0"/>
                <a:ea typeface="Calibri" panose="020F0502020204030204" pitchFamily="34" charset="0"/>
                <a:cs typeface="Times New Roman" panose="02020603050405020304" pitchFamily="18" charset="0"/>
              </a:rPr>
              <a:t>Sleep disturbance (e.g., difficulty falling or staying asleep or restless sleep). </a:t>
            </a:r>
          </a:p>
          <a:p>
            <a:pPr marL="342900" marR="0" lvl="0" indent="-342900">
              <a:spcBef>
                <a:spcPts val="0"/>
              </a:spcBef>
              <a:spcAft>
                <a:spcPts val="0"/>
              </a:spcAft>
              <a:buFont typeface="+mj-lt"/>
              <a:buAutoNum type="alphaUcPeriod"/>
              <a:tabLst>
                <a:tab pos="914400" algn="l"/>
              </a:tabLst>
            </a:pPr>
            <a:r>
              <a:rPr lang="en-US" sz="4800" dirty="0">
                <a:effectLst/>
                <a:latin typeface="Times New Roman" panose="02020603050405020304" pitchFamily="18" charset="0"/>
                <a:ea typeface="Times New Roman" panose="02020603050405020304" pitchFamily="18" charset="0"/>
                <a:cs typeface="Times New Roman" panose="02020603050405020304" pitchFamily="18" charset="0"/>
              </a:rPr>
              <a:t>Duration of the disturbance (Criteria B, C, D and E) is more than 1 month.</a:t>
            </a:r>
          </a:p>
          <a:p>
            <a:pPr marL="342900" marR="0" lvl="0" indent="-342900">
              <a:spcBef>
                <a:spcPts val="0"/>
              </a:spcBef>
              <a:spcAft>
                <a:spcPts val="0"/>
              </a:spcAft>
              <a:buFont typeface="+mj-lt"/>
              <a:buAutoNum type="alphaUcPeriod"/>
              <a:tabLst>
                <a:tab pos="914400" algn="l"/>
              </a:tabLst>
            </a:pPr>
            <a:r>
              <a:rPr lang="en-US" sz="4800" dirty="0">
                <a:effectLst/>
                <a:latin typeface="Times New Roman" panose="02020603050405020304" pitchFamily="18" charset="0"/>
                <a:ea typeface="Times New Roman" panose="02020603050405020304" pitchFamily="18" charset="0"/>
                <a:cs typeface="Times New Roman" panose="02020603050405020304" pitchFamily="18" charset="0"/>
              </a:rPr>
              <a:t>The disturbance causes clinically significant distress or impairment in social, occupational, or other important areas of functioning.</a:t>
            </a:r>
          </a:p>
          <a:p>
            <a:pPr marL="342900" marR="0" lvl="0" indent="-342900">
              <a:spcBef>
                <a:spcPts val="0"/>
              </a:spcBef>
              <a:spcAft>
                <a:spcPts val="0"/>
              </a:spcAft>
              <a:buFont typeface="+mj-lt"/>
              <a:buAutoNum type="alphaUcPeriod"/>
              <a:tabLst>
                <a:tab pos="914400" algn="l"/>
              </a:tabLst>
            </a:pPr>
            <a:r>
              <a:rPr lang="en-US" sz="4800" dirty="0">
                <a:effectLst/>
                <a:latin typeface="Times New Roman" panose="02020603050405020304" pitchFamily="18" charset="0"/>
                <a:ea typeface="Times New Roman" panose="02020603050405020304" pitchFamily="18" charset="0"/>
                <a:cs typeface="Times New Roman" panose="02020603050405020304" pitchFamily="18" charset="0"/>
              </a:rPr>
              <a:t>The disturbance is not attributable to the physiological effects of a substance (e.g., medication, alcohol) or another medical condition.</a:t>
            </a:r>
          </a:p>
          <a:p>
            <a:endParaRPr lang="en-US" dirty="0"/>
          </a:p>
        </p:txBody>
      </p:sp>
    </p:spTree>
    <p:extLst>
      <p:ext uri="{BB962C8B-B14F-4D97-AF65-F5344CB8AC3E}">
        <p14:creationId xmlns:p14="http://schemas.microsoft.com/office/powerpoint/2010/main" val="2577012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843280" cy="5666740"/>
          </a:xfrm>
          <a:custGeom>
            <a:avLst/>
            <a:gdLst/>
            <a:ahLst/>
            <a:cxnLst/>
            <a:rect l="l" t="t" r="r" b="b"/>
            <a:pathLst>
              <a:path w="843280" h="5666740">
                <a:moveTo>
                  <a:pt x="842772" y="0"/>
                </a:moveTo>
                <a:lnTo>
                  <a:pt x="0" y="0"/>
                </a:lnTo>
                <a:lnTo>
                  <a:pt x="0" y="5666232"/>
                </a:lnTo>
                <a:lnTo>
                  <a:pt x="842772" y="0"/>
                </a:lnTo>
                <a:close/>
              </a:path>
            </a:pathLst>
          </a:custGeom>
          <a:solidFill>
            <a:srgbClr val="90C225">
              <a:alpha val="85096"/>
            </a:srgbClr>
          </a:solidFill>
        </p:spPr>
        <p:txBody>
          <a:bodyPr wrap="square" lIns="0" tIns="0" rIns="0" bIns="0" rtlCol="0"/>
          <a:lstStyle/>
          <a:p>
            <a:endParaRPr dirty="0"/>
          </a:p>
        </p:txBody>
      </p:sp>
      <p:sp>
        <p:nvSpPr>
          <p:cNvPr id="3" name="object 3"/>
          <p:cNvSpPr txBox="1">
            <a:spLocks noGrp="1"/>
          </p:cNvSpPr>
          <p:nvPr>
            <p:ph type="title"/>
          </p:nvPr>
        </p:nvSpPr>
        <p:spPr>
          <a:xfrm>
            <a:off x="1663954" y="-26670"/>
            <a:ext cx="7450455" cy="2228815"/>
          </a:xfrm>
          <a:prstGeom prst="rect">
            <a:avLst/>
          </a:prstGeom>
        </p:spPr>
        <p:txBody>
          <a:bodyPr vert="horz" wrap="square" lIns="0" tIns="12700" rIns="0" bIns="0" rtlCol="0">
            <a:spAutoFit/>
          </a:bodyPr>
          <a:lstStyle/>
          <a:p>
            <a:pPr marL="12065" marR="5080" algn="ctr">
              <a:lnSpc>
                <a:spcPct val="100000"/>
              </a:lnSpc>
              <a:spcBef>
                <a:spcPts val="100"/>
              </a:spcBef>
            </a:pPr>
            <a:r>
              <a:rPr lang="en-US" dirty="0"/>
              <a:t>WHAT NOW??</a:t>
            </a:r>
            <a:br>
              <a:rPr lang="en-US" dirty="0"/>
            </a:br>
            <a:r>
              <a:rPr dirty="0"/>
              <a:t>How</a:t>
            </a:r>
            <a:r>
              <a:rPr spc="-35" dirty="0"/>
              <a:t> </a:t>
            </a:r>
            <a:r>
              <a:rPr dirty="0"/>
              <a:t>to</a:t>
            </a:r>
            <a:r>
              <a:rPr spc="-220" dirty="0"/>
              <a:t> </a:t>
            </a:r>
            <a:r>
              <a:rPr dirty="0"/>
              <a:t>Approach</a:t>
            </a:r>
            <a:r>
              <a:rPr spc="-50" dirty="0"/>
              <a:t> </a:t>
            </a:r>
            <a:r>
              <a:rPr dirty="0"/>
              <a:t>this</a:t>
            </a:r>
            <a:r>
              <a:rPr spc="-30" dirty="0"/>
              <a:t> </a:t>
            </a:r>
            <a:r>
              <a:rPr dirty="0"/>
              <a:t>Issue</a:t>
            </a:r>
            <a:r>
              <a:rPr spc="-10" dirty="0"/>
              <a:t> </a:t>
            </a:r>
            <a:r>
              <a:rPr dirty="0"/>
              <a:t>from</a:t>
            </a:r>
            <a:r>
              <a:rPr spc="-35" dirty="0"/>
              <a:t> </a:t>
            </a:r>
            <a:r>
              <a:rPr spc="-25" dirty="0"/>
              <a:t>the </a:t>
            </a:r>
            <a:r>
              <a:rPr dirty="0"/>
              <a:t>Perspective</a:t>
            </a:r>
            <a:r>
              <a:rPr spc="-75" dirty="0"/>
              <a:t> </a:t>
            </a:r>
            <a:r>
              <a:rPr dirty="0"/>
              <a:t>of</a:t>
            </a:r>
            <a:r>
              <a:rPr spc="-50" dirty="0"/>
              <a:t> </a:t>
            </a:r>
            <a:r>
              <a:rPr dirty="0"/>
              <a:t>the</a:t>
            </a:r>
            <a:r>
              <a:rPr spc="-65" dirty="0"/>
              <a:t> </a:t>
            </a:r>
            <a:r>
              <a:rPr dirty="0"/>
              <a:t>ER/IR</a:t>
            </a:r>
            <a:r>
              <a:rPr lang="en-US" spc="-55" dirty="0"/>
              <a:t>, EE, SIF AND MEDICAL PROVIDERS</a:t>
            </a:r>
            <a:endParaRPr spc="-10" dirty="0"/>
          </a:p>
        </p:txBody>
      </p:sp>
      <p:sp>
        <p:nvSpPr>
          <p:cNvPr id="4" name="object 4"/>
          <p:cNvSpPr txBox="1">
            <a:spLocks noGrp="1"/>
          </p:cNvSpPr>
          <p:nvPr>
            <p:ph type="body" idx="1"/>
          </p:nvPr>
        </p:nvSpPr>
        <p:spPr>
          <a:xfrm>
            <a:off x="976276" y="2728439"/>
            <a:ext cx="8596668" cy="3339760"/>
          </a:xfrm>
          <a:prstGeom prst="rect">
            <a:avLst/>
          </a:prstGeom>
        </p:spPr>
        <p:txBody>
          <a:bodyPr vert="horz" wrap="square" lIns="0" tIns="40005" rIns="0" bIns="0" rtlCol="0">
            <a:spAutoFit/>
          </a:bodyPr>
          <a:lstStyle/>
          <a:p>
            <a:pPr marL="12700" marR="5080" algn="just">
              <a:lnSpc>
                <a:spcPct val="90000"/>
              </a:lnSpc>
              <a:spcBef>
                <a:spcPts val="315"/>
              </a:spcBef>
            </a:pPr>
            <a:r>
              <a:rPr lang="en-US" dirty="0"/>
              <a:t>What if Employee is not a first responder?</a:t>
            </a:r>
          </a:p>
          <a:p>
            <a:pPr marL="0" marR="5080" indent="0" algn="just">
              <a:lnSpc>
                <a:spcPct val="90000"/>
              </a:lnSpc>
              <a:spcBef>
                <a:spcPts val="315"/>
              </a:spcBef>
              <a:buNone/>
            </a:pPr>
            <a:endParaRPr lang="en-US" dirty="0"/>
          </a:p>
          <a:p>
            <a:pPr marL="12700" marR="5080" algn="just">
              <a:lnSpc>
                <a:spcPct val="90000"/>
              </a:lnSpc>
              <a:spcBef>
                <a:spcPts val="315"/>
              </a:spcBef>
            </a:pPr>
            <a:r>
              <a:rPr lang="en-US" dirty="0"/>
              <a:t>What if Employee has PE diagnosis for PTSD?</a:t>
            </a:r>
          </a:p>
          <a:p>
            <a:pPr marL="0" marR="5080" indent="0" algn="just">
              <a:lnSpc>
                <a:spcPct val="90000"/>
              </a:lnSpc>
              <a:spcBef>
                <a:spcPts val="315"/>
              </a:spcBef>
              <a:buNone/>
            </a:pPr>
            <a:endParaRPr lang="en-US" dirty="0"/>
          </a:p>
          <a:p>
            <a:pPr marL="12700" marR="5080" algn="just">
              <a:lnSpc>
                <a:spcPct val="90000"/>
              </a:lnSpc>
              <a:spcBef>
                <a:spcPts val="315"/>
              </a:spcBef>
            </a:pPr>
            <a:r>
              <a:rPr lang="en-US" dirty="0"/>
              <a:t>What if Employee exhibited pattern of behavior as described in DSM V and that behavior worsened after the qualifying event. </a:t>
            </a:r>
          </a:p>
          <a:p>
            <a:pPr marL="0" marR="5080" indent="0" algn="just">
              <a:lnSpc>
                <a:spcPct val="90000"/>
              </a:lnSpc>
              <a:spcBef>
                <a:spcPts val="315"/>
              </a:spcBef>
              <a:buNone/>
            </a:pPr>
            <a:endParaRPr lang="en-US" dirty="0"/>
          </a:p>
          <a:p>
            <a:pPr marL="12700" marR="5080" algn="just">
              <a:lnSpc>
                <a:spcPct val="90000"/>
              </a:lnSpc>
              <a:spcBef>
                <a:spcPts val="315"/>
              </a:spcBef>
            </a:pPr>
            <a:r>
              <a:rPr lang="en-US" dirty="0"/>
              <a:t>What if Employee is essential worker (correctional officer/highway worker) and experiences a qualifying event such as death of minor?</a:t>
            </a:r>
          </a:p>
          <a:p>
            <a:pPr marL="0" marR="5080" indent="0" algn="just">
              <a:lnSpc>
                <a:spcPct val="90000"/>
              </a:lnSpc>
              <a:spcBef>
                <a:spcPts val="315"/>
              </a:spcBef>
              <a:buNone/>
            </a:pPr>
            <a:endParaRPr lang="en-US" dirty="0"/>
          </a:p>
          <a:p>
            <a:pPr marL="12700" marR="5080" algn="just">
              <a:lnSpc>
                <a:spcPct val="90000"/>
              </a:lnSpc>
              <a:spcBef>
                <a:spcPts val="315"/>
              </a:spcBef>
            </a:pPr>
            <a:r>
              <a:rPr dirty="0"/>
              <a:t>Wh</a:t>
            </a:r>
            <a:r>
              <a:rPr lang="en-US" dirty="0"/>
              <a:t>at if Employee treated with Employee Assistance Program before the qualifying event OR after the qualifying event?</a:t>
            </a:r>
            <a:endParaRPr spc="-20" dirty="0"/>
          </a:p>
        </p:txBody>
      </p:sp>
      <p:pic>
        <p:nvPicPr>
          <p:cNvPr id="5" name="object 5"/>
          <p:cNvPicPr/>
          <p:nvPr/>
        </p:nvPicPr>
        <p:blipFill>
          <a:blip r:embed="rId2" cstate="print"/>
          <a:stretch>
            <a:fillRect/>
          </a:stretch>
        </p:blipFill>
        <p:spPr>
          <a:xfrm>
            <a:off x="8987028" y="4645152"/>
            <a:ext cx="2982468" cy="1972056"/>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843280" cy="5666740"/>
          </a:xfrm>
          <a:custGeom>
            <a:avLst/>
            <a:gdLst/>
            <a:ahLst/>
            <a:cxnLst/>
            <a:rect l="l" t="t" r="r" b="b"/>
            <a:pathLst>
              <a:path w="843280" h="5666740">
                <a:moveTo>
                  <a:pt x="842772" y="0"/>
                </a:moveTo>
                <a:lnTo>
                  <a:pt x="0" y="0"/>
                </a:lnTo>
                <a:lnTo>
                  <a:pt x="0" y="5666232"/>
                </a:lnTo>
                <a:lnTo>
                  <a:pt x="842772" y="0"/>
                </a:lnTo>
                <a:close/>
              </a:path>
            </a:pathLst>
          </a:custGeom>
          <a:solidFill>
            <a:srgbClr val="90C225">
              <a:alpha val="85096"/>
            </a:srgbClr>
          </a:solidFill>
        </p:spPr>
        <p:txBody>
          <a:bodyPr wrap="square" lIns="0" tIns="0" rIns="0" bIns="0" rtlCol="0"/>
          <a:lstStyle/>
          <a:p>
            <a:endParaRPr dirty="0"/>
          </a:p>
        </p:txBody>
      </p:sp>
      <p:sp>
        <p:nvSpPr>
          <p:cNvPr id="3" name="object 3"/>
          <p:cNvSpPr txBox="1">
            <a:spLocks noGrp="1"/>
          </p:cNvSpPr>
          <p:nvPr>
            <p:ph type="title"/>
          </p:nvPr>
        </p:nvSpPr>
        <p:spPr>
          <a:prstGeom prst="rect">
            <a:avLst/>
          </a:prstGeom>
        </p:spPr>
        <p:txBody>
          <a:bodyPr vert="horz" wrap="square" lIns="0" tIns="506857" rIns="0" bIns="0" rtlCol="0">
            <a:spAutoFit/>
          </a:bodyPr>
          <a:lstStyle/>
          <a:p>
            <a:pPr marL="1719580">
              <a:lnSpc>
                <a:spcPct val="100000"/>
              </a:lnSpc>
              <a:spcBef>
                <a:spcPts val="100"/>
              </a:spcBef>
            </a:pPr>
            <a:r>
              <a:rPr spc="-10" dirty="0"/>
              <a:t>Hypotheticals?</a:t>
            </a:r>
          </a:p>
        </p:txBody>
      </p:sp>
      <p:sp>
        <p:nvSpPr>
          <p:cNvPr id="4" name="object 4"/>
          <p:cNvSpPr txBox="1"/>
          <p:nvPr/>
        </p:nvSpPr>
        <p:spPr>
          <a:xfrm>
            <a:off x="1585975" y="1938350"/>
            <a:ext cx="7458709" cy="4830168"/>
          </a:xfrm>
          <a:prstGeom prst="rect">
            <a:avLst/>
          </a:prstGeom>
        </p:spPr>
        <p:txBody>
          <a:bodyPr vert="horz" wrap="square" lIns="0" tIns="13335" rIns="0" bIns="0" rtlCol="0">
            <a:spAutoFit/>
          </a:bodyPr>
          <a:lstStyle/>
          <a:p>
            <a:pPr marL="353695" marR="13970" indent="-340995">
              <a:lnSpc>
                <a:spcPct val="100000"/>
              </a:lnSpc>
              <a:spcBef>
                <a:spcPts val="105"/>
              </a:spcBef>
              <a:buClr>
                <a:srgbClr val="90C225"/>
              </a:buClr>
              <a:buSzPct val="79687"/>
              <a:buAutoNum type="arabicParenR"/>
              <a:tabLst>
                <a:tab pos="355600" algn="l"/>
              </a:tabLst>
            </a:pPr>
            <a:r>
              <a:rPr sz="3200" dirty="0">
                <a:solidFill>
                  <a:srgbClr val="7E7E7E"/>
                </a:solidFill>
                <a:latin typeface="Trebuchet MS"/>
                <a:cs typeface="Trebuchet MS"/>
              </a:rPr>
              <a:t>Ambulance</a:t>
            </a:r>
            <a:r>
              <a:rPr sz="3200" spc="-110" dirty="0">
                <a:solidFill>
                  <a:srgbClr val="7E7E7E"/>
                </a:solidFill>
                <a:latin typeface="Trebuchet MS"/>
                <a:cs typeface="Trebuchet MS"/>
              </a:rPr>
              <a:t> </a:t>
            </a:r>
            <a:r>
              <a:rPr sz="3200" dirty="0">
                <a:solidFill>
                  <a:srgbClr val="7E7E7E"/>
                </a:solidFill>
                <a:latin typeface="Trebuchet MS"/>
                <a:cs typeface="Trebuchet MS"/>
              </a:rPr>
              <a:t>Driver</a:t>
            </a:r>
            <a:r>
              <a:rPr sz="3200" spc="-114" dirty="0">
                <a:solidFill>
                  <a:srgbClr val="7E7E7E"/>
                </a:solidFill>
                <a:latin typeface="Trebuchet MS"/>
                <a:cs typeface="Trebuchet MS"/>
              </a:rPr>
              <a:t> </a:t>
            </a:r>
            <a:r>
              <a:rPr sz="3200" dirty="0">
                <a:solidFill>
                  <a:srgbClr val="7E7E7E"/>
                </a:solidFill>
                <a:latin typeface="Trebuchet MS"/>
                <a:cs typeface="Trebuchet MS"/>
              </a:rPr>
              <a:t>taking</a:t>
            </a:r>
            <a:r>
              <a:rPr sz="3200" spc="-100" dirty="0">
                <a:solidFill>
                  <a:srgbClr val="7E7E7E"/>
                </a:solidFill>
                <a:latin typeface="Trebuchet MS"/>
                <a:cs typeface="Trebuchet MS"/>
              </a:rPr>
              <a:t> </a:t>
            </a:r>
            <a:r>
              <a:rPr sz="3200" dirty="0">
                <a:solidFill>
                  <a:srgbClr val="7E7E7E"/>
                </a:solidFill>
                <a:latin typeface="Trebuchet MS"/>
                <a:cs typeface="Trebuchet MS"/>
              </a:rPr>
              <a:t>patient</a:t>
            </a:r>
            <a:r>
              <a:rPr sz="3200" spc="-100" dirty="0">
                <a:solidFill>
                  <a:srgbClr val="7E7E7E"/>
                </a:solidFill>
                <a:latin typeface="Trebuchet MS"/>
                <a:cs typeface="Trebuchet MS"/>
              </a:rPr>
              <a:t> </a:t>
            </a:r>
            <a:r>
              <a:rPr sz="3200" spc="-25" dirty="0">
                <a:solidFill>
                  <a:srgbClr val="7E7E7E"/>
                </a:solidFill>
                <a:latin typeface="Trebuchet MS"/>
                <a:cs typeface="Trebuchet MS"/>
              </a:rPr>
              <a:t>to 	</a:t>
            </a:r>
            <a:r>
              <a:rPr sz="3200" dirty="0">
                <a:solidFill>
                  <a:srgbClr val="7E7E7E"/>
                </a:solidFill>
                <a:latin typeface="Trebuchet MS"/>
                <a:cs typeface="Trebuchet MS"/>
              </a:rPr>
              <a:t>hospital</a:t>
            </a:r>
            <a:r>
              <a:rPr sz="3200" spc="-75" dirty="0">
                <a:solidFill>
                  <a:srgbClr val="7E7E7E"/>
                </a:solidFill>
                <a:latin typeface="Trebuchet MS"/>
                <a:cs typeface="Trebuchet MS"/>
              </a:rPr>
              <a:t> </a:t>
            </a:r>
            <a:r>
              <a:rPr sz="3200" dirty="0">
                <a:solidFill>
                  <a:srgbClr val="7E7E7E"/>
                </a:solidFill>
                <a:latin typeface="Trebuchet MS"/>
                <a:cs typeface="Trebuchet MS"/>
              </a:rPr>
              <a:t>and</a:t>
            </a:r>
            <a:r>
              <a:rPr sz="3200" spc="-70" dirty="0">
                <a:solidFill>
                  <a:srgbClr val="7E7E7E"/>
                </a:solidFill>
                <a:latin typeface="Trebuchet MS"/>
                <a:cs typeface="Trebuchet MS"/>
              </a:rPr>
              <a:t> </a:t>
            </a:r>
            <a:r>
              <a:rPr sz="3200" dirty="0">
                <a:solidFill>
                  <a:srgbClr val="7E7E7E"/>
                </a:solidFill>
                <a:latin typeface="Trebuchet MS"/>
                <a:cs typeface="Trebuchet MS"/>
              </a:rPr>
              <a:t>the</a:t>
            </a:r>
            <a:r>
              <a:rPr sz="3200" spc="-70" dirty="0">
                <a:solidFill>
                  <a:srgbClr val="7E7E7E"/>
                </a:solidFill>
                <a:latin typeface="Trebuchet MS"/>
                <a:cs typeface="Trebuchet MS"/>
              </a:rPr>
              <a:t> </a:t>
            </a:r>
            <a:r>
              <a:rPr sz="3200" dirty="0">
                <a:solidFill>
                  <a:srgbClr val="7E7E7E"/>
                </a:solidFill>
                <a:latin typeface="Trebuchet MS"/>
                <a:cs typeface="Trebuchet MS"/>
              </a:rPr>
              <a:t>patient</a:t>
            </a:r>
            <a:r>
              <a:rPr sz="3200" spc="-70" dirty="0">
                <a:solidFill>
                  <a:srgbClr val="7E7E7E"/>
                </a:solidFill>
                <a:latin typeface="Trebuchet MS"/>
                <a:cs typeface="Trebuchet MS"/>
              </a:rPr>
              <a:t> </a:t>
            </a:r>
            <a:r>
              <a:rPr sz="3200" dirty="0">
                <a:solidFill>
                  <a:srgbClr val="7E7E7E"/>
                </a:solidFill>
                <a:latin typeface="Trebuchet MS"/>
                <a:cs typeface="Trebuchet MS"/>
              </a:rPr>
              <a:t>dies</a:t>
            </a:r>
            <a:r>
              <a:rPr sz="3200" spc="-70" dirty="0">
                <a:solidFill>
                  <a:srgbClr val="7E7E7E"/>
                </a:solidFill>
                <a:latin typeface="Trebuchet MS"/>
                <a:cs typeface="Trebuchet MS"/>
              </a:rPr>
              <a:t> </a:t>
            </a:r>
            <a:r>
              <a:rPr sz="3200" dirty="0">
                <a:solidFill>
                  <a:srgbClr val="7E7E7E"/>
                </a:solidFill>
                <a:latin typeface="Trebuchet MS"/>
                <a:cs typeface="Trebuchet MS"/>
              </a:rPr>
              <a:t>en</a:t>
            </a:r>
            <a:r>
              <a:rPr sz="3200" spc="-80" dirty="0">
                <a:solidFill>
                  <a:srgbClr val="7E7E7E"/>
                </a:solidFill>
                <a:latin typeface="Trebuchet MS"/>
                <a:cs typeface="Trebuchet MS"/>
              </a:rPr>
              <a:t> </a:t>
            </a:r>
            <a:r>
              <a:rPr sz="3200" spc="-10" dirty="0">
                <a:solidFill>
                  <a:srgbClr val="7E7E7E"/>
                </a:solidFill>
                <a:latin typeface="Trebuchet MS"/>
                <a:cs typeface="Trebuchet MS"/>
              </a:rPr>
              <a:t>route?</a:t>
            </a:r>
            <a:endParaRPr sz="3200" dirty="0">
              <a:latin typeface="Trebuchet MS"/>
              <a:cs typeface="Trebuchet MS"/>
            </a:endParaRPr>
          </a:p>
          <a:p>
            <a:pPr marL="353695" marR="339090" indent="-340995">
              <a:lnSpc>
                <a:spcPct val="100000"/>
              </a:lnSpc>
              <a:spcBef>
                <a:spcPts val="1000"/>
              </a:spcBef>
              <a:buClr>
                <a:srgbClr val="90C225"/>
              </a:buClr>
              <a:buSzPct val="79687"/>
              <a:buAutoNum type="arabicParenR"/>
              <a:tabLst>
                <a:tab pos="355600" algn="l"/>
              </a:tabLst>
            </a:pPr>
            <a:r>
              <a:rPr sz="3200" dirty="0">
                <a:solidFill>
                  <a:srgbClr val="7E7E7E"/>
                </a:solidFill>
                <a:latin typeface="Trebuchet MS"/>
                <a:cs typeface="Trebuchet MS"/>
              </a:rPr>
              <a:t>Animal</a:t>
            </a:r>
            <a:r>
              <a:rPr sz="3200" spc="-65" dirty="0">
                <a:solidFill>
                  <a:srgbClr val="7E7E7E"/>
                </a:solidFill>
                <a:latin typeface="Trebuchet MS"/>
                <a:cs typeface="Trebuchet MS"/>
              </a:rPr>
              <a:t> </a:t>
            </a:r>
            <a:r>
              <a:rPr sz="3200" dirty="0">
                <a:solidFill>
                  <a:srgbClr val="7E7E7E"/>
                </a:solidFill>
                <a:latin typeface="Trebuchet MS"/>
                <a:cs typeface="Trebuchet MS"/>
              </a:rPr>
              <a:t>Control</a:t>
            </a:r>
            <a:r>
              <a:rPr sz="3200" spc="-85" dirty="0">
                <a:solidFill>
                  <a:srgbClr val="7E7E7E"/>
                </a:solidFill>
                <a:latin typeface="Trebuchet MS"/>
                <a:cs typeface="Trebuchet MS"/>
              </a:rPr>
              <a:t> </a:t>
            </a:r>
            <a:r>
              <a:rPr sz="3200" dirty="0">
                <a:solidFill>
                  <a:srgbClr val="7E7E7E"/>
                </a:solidFill>
                <a:latin typeface="Trebuchet MS"/>
                <a:cs typeface="Trebuchet MS"/>
              </a:rPr>
              <a:t>Employee</a:t>
            </a:r>
            <a:r>
              <a:rPr sz="3200" spc="-75" dirty="0">
                <a:solidFill>
                  <a:srgbClr val="7E7E7E"/>
                </a:solidFill>
                <a:latin typeface="Trebuchet MS"/>
                <a:cs typeface="Trebuchet MS"/>
              </a:rPr>
              <a:t> </a:t>
            </a:r>
            <a:r>
              <a:rPr sz="3200" dirty="0">
                <a:solidFill>
                  <a:srgbClr val="7E7E7E"/>
                </a:solidFill>
                <a:latin typeface="Trebuchet MS"/>
                <a:cs typeface="Trebuchet MS"/>
              </a:rPr>
              <a:t>Sees</a:t>
            </a:r>
            <a:r>
              <a:rPr sz="3200" spc="-60" dirty="0">
                <a:solidFill>
                  <a:srgbClr val="7E7E7E"/>
                </a:solidFill>
                <a:latin typeface="Trebuchet MS"/>
                <a:cs typeface="Trebuchet MS"/>
              </a:rPr>
              <a:t> </a:t>
            </a:r>
            <a:r>
              <a:rPr sz="3200" dirty="0">
                <a:solidFill>
                  <a:srgbClr val="7E7E7E"/>
                </a:solidFill>
                <a:latin typeface="Trebuchet MS"/>
                <a:cs typeface="Trebuchet MS"/>
              </a:rPr>
              <a:t>a</a:t>
            </a:r>
            <a:r>
              <a:rPr sz="3200" spc="-65" dirty="0">
                <a:solidFill>
                  <a:srgbClr val="7E7E7E"/>
                </a:solidFill>
                <a:latin typeface="Trebuchet MS"/>
                <a:cs typeface="Trebuchet MS"/>
              </a:rPr>
              <a:t> </a:t>
            </a:r>
            <a:r>
              <a:rPr sz="3200" spc="-25" dirty="0">
                <a:solidFill>
                  <a:srgbClr val="7E7E7E"/>
                </a:solidFill>
                <a:latin typeface="Trebuchet MS"/>
                <a:cs typeface="Trebuchet MS"/>
              </a:rPr>
              <a:t>Co- 	</a:t>
            </a:r>
            <a:r>
              <a:rPr sz="3200" spc="-10" dirty="0">
                <a:solidFill>
                  <a:srgbClr val="7E7E7E"/>
                </a:solidFill>
                <a:latin typeface="Trebuchet MS"/>
                <a:cs typeface="Trebuchet MS"/>
              </a:rPr>
              <a:t>Worker</a:t>
            </a:r>
            <a:r>
              <a:rPr sz="3200" spc="-70" dirty="0">
                <a:solidFill>
                  <a:srgbClr val="7E7E7E"/>
                </a:solidFill>
                <a:latin typeface="Trebuchet MS"/>
                <a:cs typeface="Trebuchet MS"/>
              </a:rPr>
              <a:t> </a:t>
            </a:r>
            <a:r>
              <a:rPr sz="3200" dirty="0">
                <a:solidFill>
                  <a:srgbClr val="7E7E7E"/>
                </a:solidFill>
                <a:latin typeface="Trebuchet MS"/>
                <a:cs typeface="Trebuchet MS"/>
              </a:rPr>
              <a:t>bitten</a:t>
            </a:r>
            <a:r>
              <a:rPr sz="3200" spc="-50" dirty="0">
                <a:solidFill>
                  <a:srgbClr val="7E7E7E"/>
                </a:solidFill>
                <a:latin typeface="Trebuchet MS"/>
                <a:cs typeface="Trebuchet MS"/>
              </a:rPr>
              <a:t> </a:t>
            </a:r>
            <a:r>
              <a:rPr sz="3200" dirty="0">
                <a:solidFill>
                  <a:srgbClr val="7E7E7E"/>
                </a:solidFill>
                <a:latin typeface="Trebuchet MS"/>
                <a:cs typeface="Trebuchet MS"/>
              </a:rPr>
              <a:t>by</a:t>
            </a:r>
            <a:r>
              <a:rPr sz="3200" spc="-65" dirty="0">
                <a:solidFill>
                  <a:srgbClr val="7E7E7E"/>
                </a:solidFill>
                <a:latin typeface="Trebuchet MS"/>
                <a:cs typeface="Trebuchet MS"/>
              </a:rPr>
              <a:t> </a:t>
            </a:r>
            <a:r>
              <a:rPr sz="3200" dirty="0">
                <a:solidFill>
                  <a:srgbClr val="7E7E7E"/>
                </a:solidFill>
                <a:latin typeface="Trebuchet MS"/>
                <a:cs typeface="Trebuchet MS"/>
              </a:rPr>
              <a:t>a</a:t>
            </a:r>
            <a:r>
              <a:rPr sz="3200" spc="-70" dirty="0">
                <a:solidFill>
                  <a:srgbClr val="7E7E7E"/>
                </a:solidFill>
                <a:latin typeface="Trebuchet MS"/>
                <a:cs typeface="Trebuchet MS"/>
              </a:rPr>
              <a:t> </a:t>
            </a:r>
            <a:r>
              <a:rPr sz="3200" dirty="0">
                <a:solidFill>
                  <a:srgbClr val="7E7E7E"/>
                </a:solidFill>
                <a:latin typeface="Trebuchet MS"/>
                <a:cs typeface="Trebuchet MS"/>
              </a:rPr>
              <a:t>dog</a:t>
            </a:r>
            <a:r>
              <a:rPr sz="3200" spc="-55" dirty="0">
                <a:solidFill>
                  <a:srgbClr val="7E7E7E"/>
                </a:solidFill>
                <a:latin typeface="Trebuchet MS"/>
                <a:cs typeface="Trebuchet MS"/>
              </a:rPr>
              <a:t> </a:t>
            </a:r>
            <a:r>
              <a:rPr sz="3200" dirty="0">
                <a:solidFill>
                  <a:srgbClr val="7E7E7E"/>
                </a:solidFill>
                <a:latin typeface="Trebuchet MS"/>
                <a:cs typeface="Trebuchet MS"/>
              </a:rPr>
              <a:t>at</a:t>
            </a:r>
            <a:r>
              <a:rPr sz="3200" spc="-55" dirty="0">
                <a:solidFill>
                  <a:srgbClr val="7E7E7E"/>
                </a:solidFill>
                <a:latin typeface="Trebuchet MS"/>
                <a:cs typeface="Trebuchet MS"/>
              </a:rPr>
              <a:t> </a:t>
            </a:r>
            <a:r>
              <a:rPr sz="3200" dirty="0">
                <a:solidFill>
                  <a:srgbClr val="7E7E7E"/>
                </a:solidFill>
                <a:latin typeface="Trebuchet MS"/>
                <a:cs typeface="Trebuchet MS"/>
              </a:rPr>
              <a:t>the</a:t>
            </a:r>
            <a:r>
              <a:rPr sz="3200" spc="-210" dirty="0">
                <a:solidFill>
                  <a:srgbClr val="7E7E7E"/>
                </a:solidFill>
                <a:latin typeface="Trebuchet MS"/>
                <a:cs typeface="Trebuchet MS"/>
              </a:rPr>
              <a:t> </a:t>
            </a:r>
            <a:r>
              <a:rPr sz="3200" spc="-10" dirty="0">
                <a:solidFill>
                  <a:srgbClr val="7E7E7E"/>
                </a:solidFill>
                <a:latin typeface="Trebuchet MS"/>
                <a:cs typeface="Trebuchet MS"/>
              </a:rPr>
              <a:t>Animal 	</a:t>
            </a:r>
            <a:r>
              <a:rPr sz="3200" dirty="0">
                <a:solidFill>
                  <a:srgbClr val="7E7E7E"/>
                </a:solidFill>
                <a:latin typeface="Trebuchet MS"/>
                <a:cs typeface="Trebuchet MS"/>
              </a:rPr>
              <a:t>Control</a:t>
            </a:r>
            <a:r>
              <a:rPr sz="3200" spc="-10" dirty="0">
                <a:solidFill>
                  <a:srgbClr val="7E7E7E"/>
                </a:solidFill>
                <a:latin typeface="Trebuchet MS"/>
                <a:cs typeface="Trebuchet MS"/>
              </a:rPr>
              <a:t> Center?</a:t>
            </a:r>
            <a:endParaRPr sz="3200" dirty="0">
              <a:latin typeface="Trebuchet MS"/>
              <a:cs typeface="Trebuchet MS"/>
            </a:endParaRPr>
          </a:p>
          <a:p>
            <a:pPr marL="353695" marR="5080" indent="-340995">
              <a:lnSpc>
                <a:spcPct val="100000"/>
              </a:lnSpc>
              <a:spcBef>
                <a:spcPts val="994"/>
              </a:spcBef>
              <a:buClr>
                <a:srgbClr val="90C225"/>
              </a:buClr>
              <a:buSzPct val="79687"/>
              <a:buAutoNum type="arabicParenR"/>
              <a:tabLst>
                <a:tab pos="355600" algn="l"/>
              </a:tabLst>
            </a:pPr>
            <a:r>
              <a:rPr sz="3200" dirty="0">
                <a:solidFill>
                  <a:srgbClr val="7E7E7E"/>
                </a:solidFill>
                <a:latin typeface="Trebuchet MS"/>
                <a:cs typeface="Trebuchet MS"/>
              </a:rPr>
              <a:t>Police</a:t>
            </a:r>
            <a:r>
              <a:rPr sz="3200" spc="-100" dirty="0">
                <a:solidFill>
                  <a:srgbClr val="7E7E7E"/>
                </a:solidFill>
                <a:latin typeface="Trebuchet MS"/>
                <a:cs typeface="Trebuchet MS"/>
              </a:rPr>
              <a:t> </a:t>
            </a:r>
            <a:r>
              <a:rPr sz="3200" dirty="0">
                <a:solidFill>
                  <a:srgbClr val="7E7E7E"/>
                </a:solidFill>
                <a:latin typeface="Trebuchet MS"/>
                <a:cs typeface="Trebuchet MS"/>
              </a:rPr>
              <a:t>Office</a:t>
            </a:r>
            <a:r>
              <a:rPr sz="3200" spc="-55" dirty="0">
                <a:solidFill>
                  <a:srgbClr val="7E7E7E"/>
                </a:solidFill>
                <a:latin typeface="Trebuchet MS"/>
                <a:cs typeface="Trebuchet MS"/>
              </a:rPr>
              <a:t> </a:t>
            </a:r>
            <a:r>
              <a:rPr sz="3200" dirty="0">
                <a:solidFill>
                  <a:srgbClr val="7E7E7E"/>
                </a:solidFill>
                <a:latin typeface="Trebuchet MS"/>
                <a:cs typeface="Trebuchet MS"/>
              </a:rPr>
              <a:t>in</a:t>
            </a:r>
            <a:r>
              <a:rPr sz="3200" spc="-60" dirty="0">
                <a:solidFill>
                  <a:srgbClr val="7E7E7E"/>
                </a:solidFill>
                <a:latin typeface="Trebuchet MS"/>
                <a:cs typeface="Trebuchet MS"/>
              </a:rPr>
              <a:t> </a:t>
            </a:r>
            <a:r>
              <a:rPr sz="3200" spc="-120" dirty="0">
                <a:solidFill>
                  <a:srgbClr val="7E7E7E"/>
                </a:solidFill>
                <a:latin typeface="Trebuchet MS"/>
                <a:cs typeface="Trebuchet MS"/>
              </a:rPr>
              <a:t>MVA</a:t>
            </a:r>
            <a:r>
              <a:rPr sz="3200" spc="-190" dirty="0">
                <a:solidFill>
                  <a:srgbClr val="7E7E7E"/>
                </a:solidFill>
                <a:latin typeface="Trebuchet MS"/>
                <a:cs typeface="Trebuchet MS"/>
              </a:rPr>
              <a:t> </a:t>
            </a:r>
            <a:r>
              <a:rPr sz="3200" dirty="0">
                <a:solidFill>
                  <a:srgbClr val="7E7E7E"/>
                </a:solidFill>
                <a:latin typeface="Trebuchet MS"/>
                <a:cs typeface="Trebuchet MS"/>
              </a:rPr>
              <a:t>in</a:t>
            </a:r>
            <a:r>
              <a:rPr sz="3200" spc="-55" dirty="0">
                <a:solidFill>
                  <a:srgbClr val="7E7E7E"/>
                </a:solidFill>
                <a:latin typeface="Trebuchet MS"/>
                <a:cs typeface="Trebuchet MS"/>
              </a:rPr>
              <a:t> </a:t>
            </a:r>
            <a:r>
              <a:rPr sz="3200" dirty="0">
                <a:solidFill>
                  <a:srgbClr val="7E7E7E"/>
                </a:solidFill>
                <a:latin typeface="Trebuchet MS"/>
                <a:cs typeface="Trebuchet MS"/>
              </a:rPr>
              <a:t>which</a:t>
            </a:r>
            <a:r>
              <a:rPr sz="3200" spc="-55" dirty="0">
                <a:solidFill>
                  <a:srgbClr val="7E7E7E"/>
                </a:solidFill>
                <a:latin typeface="Trebuchet MS"/>
                <a:cs typeface="Trebuchet MS"/>
              </a:rPr>
              <a:t> </a:t>
            </a:r>
            <a:r>
              <a:rPr sz="3200" dirty="0">
                <a:solidFill>
                  <a:srgbClr val="7E7E7E"/>
                </a:solidFill>
                <a:latin typeface="Trebuchet MS"/>
                <a:cs typeface="Trebuchet MS"/>
              </a:rPr>
              <a:t>the</a:t>
            </a:r>
            <a:r>
              <a:rPr sz="3200" spc="-60" dirty="0">
                <a:solidFill>
                  <a:srgbClr val="7E7E7E"/>
                </a:solidFill>
                <a:latin typeface="Trebuchet MS"/>
                <a:cs typeface="Trebuchet MS"/>
              </a:rPr>
              <a:t> </a:t>
            </a:r>
            <a:r>
              <a:rPr sz="3200" spc="-10" dirty="0">
                <a:solidFill>
                  <a:srgbClr val="7E7E7E"/>
                </a:solidFill>
                <a:latin typeface="Trebuchet MS"/>
                <a:cs typeface="Trebuchet MS"/>
              </a:rPr>
              <a:t>other 	</a:t>
            </a:r>
            <a:r>
              <a:rPr sz="3200" dirty="0">
                <a:solidFill>
                  <a:srgbClr val="7E7E7E"/>
                </a:solidFill>
                <a:latin typeface="Trebuchet MS"/>
                <a:cs typeface="Trebuchet MS"/>
              </a:rPr>
              <a:t>driver</a:t>
            </a:r>
            <a:r>
              <a:rPr sz="3200" spc="-105" dirty="0">
                <a:solidFill>
                  <a:srgbClr val="7E7E7E"/>
                </a:solidFill>
                <a:latin typeface="Trebuchet MS"/>
                <a:cs typeface="Trebuchet MS"/>
              </a:rPr>
              <a:t> </a:t>
            </a:r>
            <a:r>
              <a:rPr sz="3200" spc="-10" dirty="0">
                <a:solidFill>
                  <a:srgbClr val="7E7E7E"/>
                </a:solidFill>
                <a:latin typeface="Trebuchet MS"/>
                <a:cs typeface="Trebuchet MS"/>
              </a:rPr>
              <a:t>dies?</a:t>
            </a:r>
            <a:endParaRPr lang="en-US" sz="3200" spc="-10" dirty="0">
              <a:solidFill>
                <a:srgbClr val="7E7E7E"/>
              </a:solidFill>
              <a:latin typeface="Trebuchet MS"/>
              <a:cs typeface="Trebuchet MS"/>
            </a:endParaRPr>
          </a:p>
          <a:p>
            <a:pPr marL="353695" marR="5080" indent="-340995">
              <a:lnSpc>
                <a:spcPct val="100000"/>
              </a:lnSpc>
              <a:spcBef>
                <a:spcPts val="994"/>
              </a:spcBef>
              <a:buClr>
                <a:srgbClr val="90C225"/>
              </a:buClr>
              <a:buSzPct val="79687"/>
              <a:buAutoNum type="arabicParenR"/>
              <a:tabLst>
                <a:tab pos="355600" algn="l"/>
              </a:tabLst>
            </a:pPr>
            <a:r>
              <a:rPr lang="en-US" sz="3200" spc="-10" dirty="0">
                <a:solidFill>
                  <a:srgbClr val="7E7E7E"/>
                </a:solidFill>
                <a:latin typeface="Trebuchet MS"/>
                <a:cs typeface="Trebuchet MS"/>
              </a:rPr>
              <a:t>Highway worker witnesses death of minor?</a:t>
            </a:r>
            <a:endParaRPr sz="3200" dirty="0">
              <a:latin typeface="Trebuchet MS"/>
              <a:cs typeface="Trebuchet MS"/>
            </a:endParaRPr>
          </a:p>
        </p:txBody>
      </p:sp>
      <p:pic>
        <p:nvPicPr>
          <p:cNvPr id="5" name="object 5"/>
          <p:cNvPicPr/>
          <p:nvPr/>
        </p:nvPicPr>
        <p:blipFill>
          <a:blip r:embed="rId2" cstate="print"/>
          <a:stretch>
            <a:fillRect/>
          </a:stretch>
        </p:blipFill>
        <p:spPr>
          <a:xfrm>
            <a:off x="9851135" y="2837688"/>
            <a:ext cx="2071116" cy="2058924"/>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4DA0-7078-223E-C03A-3B9CC7FDA70B}"/>
              </a:ext>
            </a:extLst>
          </p:cNvPr>
          <p:cNvSpPr>
            <a:spLocks noGrp="1"/>
          </p:cNvSpPr>
          <p:nvPr>
            <p:ph type="title"/>
          </p:nvPr>
        </p:nvSpPr>
        <p:spPr>
          <a:xfrm>
            <a:off x="677335" y="609600"/>
            <a:ext cx="8596668" cy="1041918"/>
          </a:xfrm>
        </p:spPr>
        <p:txBody>
          <a:bodyPr/>
          <a:lstStyle/>
          <a:p>
            <a:pPr algn="ctr"/>
            <a:r>
              <a:rPr lang="en-US" dirty="0"/>
              <a:t>ACKNOWLEDGEMENT</a:t>
            </a:r>
          </a:p>
        </p:txBody>
      </p:sp>
      <p:sp>
        <p:nvSpPr>
          <p:cNvPr id="3" name="Text Placeholder 2">
            <a:extLst>
              <a:ext uri="{FF2B5EF4-FFF2-40B4-BE49-F238E27FC236}">
                <a16:creationId xmlns:a16="http://schemas.microsoft.com/office/drawing/2014/main" id="{C9E5F0E9-7362-B4DB-1B98-143A3BB892DF}"/>
              </a:ext>
            </a:extLst>
          </p:cNvPr>
          <p:cNvSpPr>
            <a:spLocks noGrp="1"/>
          </p:cNvSpPr>
          <p:nvPr>
            <p:ph type="body" idx="1"/>
          </p:nvPr>
        </p:nvSpPr>
        <p:spPr>
          <a:xfrm>
            <a:off x="677335" y="1651518"/>
            <a:ext cx="8596668" cy="4389844"/>
          </a:xfrm>
        </p:spPr>
        <p:txBody>
          <a:bodyPr>
            <a:normAutofit/>
          </a:bodyPr>
          <a:lstStyle/>
          <a:p>
            <a:r>
              <a:rPr lang="en-US" dirty="0"/>
              <a:t>THE PANEL EXTENDS THANKS TO Dr. Jennifer Brockman for her insight and guidance for the medical perspective. </a:t>
            </a:r>
          </a:p>
          <a:p>
            <a:endParaRPr lang="en-US" dirty="0"/>
          </a:p>
          <a:p>
            <a:r>
              <a:rPr lang="en-US" dirty="0"/>
              <a:t>Jennifer Brockman, MD, MHCM</a:t>
            </a:r>
          </a:p>
          <a:p>
            <a:r>
              <a:rPr lang="en-US" dirty="0"/>
              <a:t>333 South Kirkwood Road, Suite 203</a:t>
            </a:r>
          </a:p>
          <a:p>
            <a:r>
              <a:rPr lang="en-US" dirty="0"/>
              <a:t>Kirkwood, MO 63122</a:t>
            </a:r>
          </a:p>
          <a:p>
            <a:r>
              <a:rPr lang="en-US" dirty="0"/>
              <a:t>314-843-7500</a:t>
            </a:r>
          </a:p>
        </p:txBody>
      </p:sp>
    </p:spTree>
    <p:extLst>
      <p:ext uri="{BB962C8B-B14F-4D97-AF65-F5344CB8AC3E}">
        <p14:creationId xmlns:p14="http://schemas.microsoft.com/office/powerpoint/2010/main" val="4137039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F5B84-E6A6-518D-126E-2D13EE16D7D0}"/>
              </a:ext>
            </a:extLst>
          </p:cNvPr>
          <p:cNvSpPr>
            <a:spLocks noGrp="1"/>
          </p:cNvSpPr>
          <p:nvPr>
            <p:ph type="title"/>
          </p:nvPr>
        </p:nvSpPr>
        <p:spPr>
          <a:xfrm>
            <a:off x="677335" y="609601"/>
            <a:ext cx="8596668" cy="207037"/>
          </a:xfrm>
        </p:spPr>
        <p:txBody>
          <a:bodyPr>
            <a:normAutofit fontScale="90000"/>
          </a:bodyPr>
          <a:lstStyle/>
          <a:p>
            <a:pPr algn="ctr"/>
            <a:r>
              <a:rPr lang="en-US" dirty="0"/>
              <a:t>CONTACT INFORMATION</a:t>
            </a:r>
          </a:p>
        </p:txBody>
      </p:sp>
      <p:sp>
        <p:nvSpPr>
          <p:cNvPr id="3" name="Text Placeholder 2">
            <a:extLst>
              <a:ext uri="{FF2B5EF4-FFF2-40B4-BE49-F238E27FC236}">
                <a16:creationId xmlns:a16="http://schemas.microsoft.com/office/drawing/2014/main" id="{3B182F5B-619A-330D-5565-24F9D0B9AA4D}"/>
              </a:ext>
            </a:extLst>
          </p:cNvPr>
          <p:cNvSpPr>
            <a:spLocks noGrp="1"/>
          </p:cNvSpPr>
          <p:nvPr>
            <p:ph type="body" idx="1"/>
          </p:nvPr>
        </p:nvSpPr>
        <p:spPr>
          <a:xfrm>
            <a:off x="677335" y="1511559"/>
            <a:ext cx="8596668" cy="4529803"/>
          </a:xfrm>
        </p:spPr>
        <p:txBody>
          <a:bodyPr/>
          <a:lstStyle/>
          <a:p>
            <a:r>
              <a:rPr lang="en-US" dirty="0"/>
              <a:t>Jared P. Vessell</a:t>
            </a:r>
          </a:p>
          <a:p>
            <a:r>
              <a:rPr lang="en-US" dirty="0"/>
              <a:t>VESSELL, BRIDGES, MURPHY LAW OFFICES</a:t>
            </a:r>
          </a:p>
          <a:p>
            <a:r>
              <a:rPr lang="en-US" dirty="0"/>
              <a:t>3901 S. Providence Road, Columbia, MO 65203</a:t>
            </a:r>
          </a:p>
          <a:p>
            <a:r>
              <a:rPr lang="en-US" dirty="0">
                <a:hlinkClick r:id="rId2"/>
              </a:rPr>
              <a:t>Phone-573-777-4488/Email-Jared.vessel@vbmlaw.com</a:t>
            </a:r>
            <a:endParaRPr lang="en-US" dirty="0"/>
          </a:p>
          <a:p>
            <a:endParaRPr lang="en-US" dirty="0"/>
          </a:p>
          <a:p>
            <a:r>
              <a:rPr lang="en-US" dirty="0"/>
              <a:t>Niki Miller Stilwell</a:t>
            </a:r>
          </a:p>
          <a:p>
            <a:r>
              <a:rPr lang="en-US" dirty="0"/>
              <a:t>MILLER STILWELL LAW FIRM</a:t>
            </a:r>
          </a:p>
          <a:p>
            <a:r>
              <a:rPr lang="en-US" dirty="0"/>
              <a:t>925 W. 5th Street, Eureka, MO 63025</a:t>
            </a:r>
          </a:p>
          <a:p>
            <a:r>
              <a:rPr lang="en-US" dirty="0">
                <a:hlinkClick r:id="rId3"/>
              </a:rPr>
              <a:t>Phone-636-429-9LAW/Email-niki@mslf-stl.com</a:t>
            </a:r>
            <a:endParaRPr lang="en-US" dirty="0"/>
          </a:p>
          <a:p>
            <a:endParaRPr lang="en-US" dirty="0"/>
          </a:p>
          <a:p>
            <a:endParaRPr lang="en-US" baseline="30000" dirty="0"/>
          </a:p>
          <a:p>
            <a:endParaRPr lang="en-US" dirty="0"/>
          </a:p>
        </p:txBody>
      </p:sp>
    </p:spTree>
    <p:extLst>
      <p:ext uri="{BB962C8B-B14F-4D97-AF65-F5344CB8AC3E}">
        <p14:creationId xmlns:p14="http://schemas.microsoft.com/office/powerpoint/2010/main" val="9091779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B31D-1E0D-5D06-F922-D29C928F16E4}"/>
              </a:ext>
            </a:extLst>
          </p:cNvPr>
          <p:cNvSpPr>
            <a:spLocks noGrp="1"/>
          </p:cNvSpPr>
          <p:nvPr>
            <p:ph type="title"/>
          </p:nvPr>
        </p:nvSpPr>
        <p:spPr>
          <a:xfrm>
            <a:off x="677335" y="609600"/>
            <a:ext cx="8596668" cy="631371"/>
          </a:xfrm>
        </p:spPr>
        <p:txBody>
          <a:bodyPr>
            <a:normAutofit fontScale="90000"/>
          </a:bodyPr>
          <a:lstStyle/>
          <a:p>
            <a:pPr algn="ctr"/>
            <a:r>
              <a:rPr lang="en-US" dirty="0"/>
              <a:t>CONTACT INFORMATION</a:t>
            </a:r>
          </a:p>
        </p:txBody>
      </p:sp>
      <p:sp>
        <p:nvSpPr>
          <p:cNvPr id="3" name="Text Placeholder 2">
            <a:extLst>
              <a:ext uri="{FF2B5EF4-FFF2-40B4-BE49-F238E27FC236}">
                <a16:creationId xmlns:a16="http://schemas.microsoft.com/office/drawing/2014/main" id="{479C40A0-8AC7-B2BB-47B1-B3453805EAA8}"/>
              </a:ext>
            </a:extLst>
          </p:cNvPr>
          <p:cNvSpPr>
            <a:spLocks noGrp="1"/>
          </p:cNvSpPr>
          <p:nvPr>
            <p:ph type="body" idx="1"/>
          </p:nvPr>
        </p:nvSpPr>
        <p:spPr>
          <a:xfrm>
            <a:off x="677335" y="1670180"/>
            <a:ext cx="8596668" cy="4371182"/>
          </a:xfrm>
        </p:spPr>
        <p:txBody>
          <a:bodyPr/>
          <a:lstStyle/>
          <a:p>
            <a:r>
              <a:rPr lang="en-US" dirty="0"/>
              <a:t>Jill Bollwerk</a:t>
            </a:r>
          </a:p>
          <a:p>
            <a:r>
              <a:rPr lang="en-US" dirty="0"/>
              <a:t>BOLLWERK &amp; ASSOCIATES, L.L.C</a:t>
            </a:r>
          </a:p>
          <a:p>
            <a:r>
              <a:rPr lang="en-US" dirty="0"/>
              <a:t>12250 Weber Hill Road, St. Louis, MO 63127</a:t>
            </a:r>
          </a:p>
          <a:p>
            <a:r>
              <a:rPr lang="en-US" dirty="0">
                <a:hlinkClick r:id="rId2"/>
              </a:rPr>
              <a:t>Phone-314-315-8111/Email-jill@bollwerklaw.com</a:t>
            </a:r>
            <a:endParaRPr lang="en-US" dirty="0"/>
          </a:p>
          <a:p>
            <a:endParaRPr lang="en-US" dirty="0"/>
          </a:p>
          <a:p>
            <a:r>
              <a:rPr lang="en-US" dirty="0"/>
              <a:t>Da-Niel Cunningham, Assistant County Counselor</a:t>
            </a:r>
          </a:p>
          <a:p>
            <a:r>
              <a:rPr lang="en-US" dirty="0"/>
              <a:t>St. Louis County Counselor’s Office</a:t>
            </a:r>
          </a:p>
          <a:p>
            <a:r>
              <a:rPr lang="en-US" dirty="0">
                <a:hlinkClick r:id="rId3"/>
              </a:rPr>
              <a:t>Phone-314-930-5300/Email-dcunningham@stlouiscountymo.gov</a:t>
            </a:r>
            <a:endParaRPr lang="en-US" dirty="0"/>
          </a:p>
          <a:p>
            <a:endParaRPr lang="en-US" dirty="0"/>
          </a:p>
          <a:p>
            <a:endParaRPr lang="en-US" dirty="0"/>
          </a:p>
        </p:txBody>
      </p:sp>
    </p:spTree>
    <p:extLst>
      <p:ext uri="{BB962C8B-B14F-4D97-AF65-F5344CB8AC3E}">
        <p14:creationId xmlns:p14="http://schemas.microsoft.com/office/powerpoint/2010/main" val="1557308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E069D-2E8A-3C05-6E45-2D27476E3545}"/>
              </a:ext>
            </a:extLst>
          </p:cNvPr>
          <p:cNvSpPr>
            <a:spLocks noGrp="1"/>
          </p:cNvSpPr>
          <p:nvPr>
            <p:ph type="title"/>
          </p:nvPr>
        </p:nvSpPr>
        <p:spPr>
          <a:xfrm>
            <a:off x="677334" y="609600"/>
            <a:ext cx="8596668" cy="892629"/>
          </a:xfrm>
        </p:spPr>
        <p:txBody>
          <a:bodyPr/>
          <a:lstStyle/>
          <a:p>
            <a:r>
              <a:rPr lang="en-US" dirty="0"/>
              <a:t>What is PTSD?</a:t>
            </a:r>
          </a:p>
        </p:txBody>
      </p:sp>
      <p:sp>
        <p:nvSpPr>
          <p:cNvPr id="3" name="Content Placeholder 2">
            <a:extLst>
              <a:ext uri="{FF2B5EF4-FFF2-40B4-BE49-F238E27FC236}">
                <a16:creationId xmlns:a16="http://schemas.microsoft.com/office/drawing/2014/main" id="{1026DA0D-6EDC-561A-4B54-2DD748B4F56D}"/>
              </a:ext>
            </a:extLst>
          </p:cNvPr>
          <p:cNvSpPr>
            <a:spLocks noGrp="1"/>
          </p:cNvSpPr>
          <p:nvPr>
            <p:ph idx="1"/>
          </p:nvPr>
        </p:nvSpPr>
        <p:spPr>
          <a:xfrm>
            <a:off x="412955" y="1671484"/>
            <a:ext cx="10078064" cy="4645233"/>
          </a:xfrm>
        </p:spPr>
        <p:txBody>
          <a:bodyPr>
            <a:normAutofit/>
          </a:bodyPr>
          <a:lstStyle/>
          <a:p>
            <a:r>
              <a:rPr lang="en-US" dirty="0"/>
              <a:t>Posttraumatic Stress Disorder is Classified as a Trauma- and Stressor-Related Disorder with lifetime incidence rates</a:t>
            </a:r>
          </a:p>
          <a:p>
            <a:pPr marL="0" indent="0">
              <a:buNone/>
            </a:pPr>
            <a:endParaRPr lang="en-US" dirty="0"/>
          </a:p>
          <a:p>
            <a:r>
              <a:rPr lang="en-US" dirty="0"/>
              <a:t>Specific Criteria Defined in the Diagnostic and Statistical Manual of Mental Disorders (DSM 5)</a:t>
            </a:r>
            <a:r>
              <a:rPr lang="en-US" b="0" i="0" u="none" strike="noStrike" dirty="0">
                <a:solidFill>
                  <a:srgbClr val="2E2E2E"/>
                </a:solidFill>
                <a:effectLst/>
                <a:latin typeface="Arial" panose="020B0604020202020204" pitchFamily="34" charset="0"/>
              </a:rPr>
              <a:t> American Psychiatric Association. (2013). </a:t>
            </a:r>
          </a:p>
          <a:p>
            <a:pPr marL="0" indent="0">
              <a:buNone/>
            </a:pPr>
            <a:endParaRPr lang="en-US" dirty="0"/>
          </a:p>
          <a:p>
            <a:r>
              <a:rPr lang="en-US" dirty="0"/>
              <a:t>The Essential Feature is the Development of Characteristic Symptoms Following Exposure to One or More Traumatic Events</a:t>
            </a:r>
          </a:p>
          <a:p>
            <a:pPr marL="0" indent="0">
              <a:buNone/>
            </a:pPr>
            <a:endParaRPr lang="en-US" dirty="0"/>
          </a:p>
          <a:p>
            <a:r>
              <a:rPr lang="en-US" dirty="0"/>
              <a:t>Even when faced with overwhelming trauma, most persons do not experience PTSD symptoms.  While 60% of males and 50% of females have experienced some significant trauma the lifetime prevalence of PTSD is estimated to be about 8% of the general population (Kaplan &amp; Sadock)</a:t>
            </a:r>
          </a:p>
          <a:p>
            <a:endParaRPr lang="en-US" dirty="0"/>
          </a:p>
          <a:p>
            <a:endParaRPr lang="en-US" dirty="0"/>
          </a:p>
          <a:p>
            <a:endParaRPr lang="en-US" dirty="0"/>
          </a:p>
          <a:p>
            <a:pPr marL="0" indent="0">
              <a:buNone/>
            </a:pPr>
            <a:endParaRPr lang="en-US" dirty="0"/>
          </a:p>
          <a:p>
            <a:endParaRPr lang="en-US" dirty="0"/>
          </a:p>
          <a:p>
            <a:endParaRPr lang="en-US" dirty="0"/>
          </a:p>
          <a:p>
            <a:pPr marL="0" indent="0">
              <a:buNone/>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719975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30E28-8A97-3E36-61D1-D878111C5034}"/>
              </a:ext>
            </a:extLst>
          </p:cNvPr>
          <p:cNvSpPr>
            <a:spLocks noGrp="1"/>
          </p:cNvSpPr>
          <p:nvPr>
            <p:ph type="title"/>
          </p:nvPr>
        </p:nvSpPr>
        <p:spPr/>
        <p:txBody>
          <a:bodyPr/>
          <a:lstStyle/>
          <a:p>
            <a:r>
              <a:rPr lang="en-US" dirty="0"/>
              <a:t>The Diagnostic Process</a:t>
            </a:r>
          </a:p>
        </p:txBody>
      </p:sp>
      <p:sp>
        <p:nvSpPr>
          <p:cNvPr id="3" name="Content Placeholder 2">
            <a:extLst>
              <a:ext uri="{FF2B5EF4-FFF2-40B4-BE49-F238E27FC236}">
                <a16:creationId xmlns:a16="http://schemas.microsoft.com/office/drawing/2014/main" id="{C40ABFA8-0CFD-6B2E-40DB-B508D8DD2328}"/>
              </a:ext>
            </a:extLst>
          </p:cNvPr>
          <p:cNvSpPr>
            <a:spLocks noGrp="1"/>
          </p:cNvSpPr>
          <p:nvPr>
            <p:ph idx="1"/>
          </p:nvPr>
        </p:nvSpPr>
        <p:spPr>
          <a:xfrm>
            <a:off x="947057" y="1730829"/>
            <a:ext cx="9013807" cy="4812847"/>
          </a:xfrm>
        </p:spPr>
        <p:txBody>
          <a:bodyPr>
            <a:normAutofit/>
          </a:bodyPr>
          <a:lstStyle/>
          <a:p>
            <a:r>
              <a:rPr lang="en-US" dirty="0"/>
              <a:t>Setting/Context (Clinical, Forensic/IME)</a:t>
            </a:r>
          </a:p>
          <a:p>
            <a:pPr marL="0" indent="0">
              <a:buNone/>
            </a:pPr>
            <a:endParaRPr lang="en-US" dirty="0"/>
          </a:p>
          <a:p>
            <a:r>
              <a:rPr lang="en-US" dirty="0"/>
              <a:t>Review of Available Collateral Information</a:t>
            </a:r>
          </a:p>
          <a:p>
            <a:pPr marL="0" indent="0">
              <a:buNone/>
            </a:pPr>
            <a:endParaRPr lang="en-US" dirty="0"/>
          </a:p>
          <a:p>
            <a:r>
              <a:rPr lang="en-US" dirty="0"/>
              <a:t>Interview/Observation</a:t>
            </a:r>
          </a:p>
          <a:p>
            <a:pPr marL="0" indent="0">
              <a:buNone/>
            </a:pPr>
            <a:endParaRPr lang="en-US" dirty="0"/>
          </a:p>
          <a:p>
            <a:r>
              <a:rPr lang="en-US" dirty="0"/>
              <a:t>Consideration of Testing (Psychological and Laboratory)</a:t>
            </a:r>
          </a:p>
          <a:p>
            <a:pPr marL="0" indent="0">
              <a:buNone/>
            </a:pPr>
            <a:endParaRPr lang="en-US" dirty="0"/>
          </a:p>
          <a:p>
            <a:r>
              <a:rPr lang="en-US" dirty="0"/>
              <a:t>Differential Diagnosis/Comorbidities (Adjustment Disorders, Other Posttraumatic Disorders and Conditions, Acute Stress Disorder, OCD, Major Depressive Disorder, etc.)</a:t>
            </a:r>
          </a:p>
          <a:p>
            <a:pPr marL="0" indent="0">
              <a:buNone/>
            </a:pPr>
            <a:endParaRPr lang="en-US" dirty="0"/>
          </a:p>
          <a:p>
            <a:pPr marL="0" indent="0">
              <a:buNone/>
            </a:pPr>
            <a:endParaRPr lang="en-US" dirty="0"/>
          </a:p>
          <a:p>
            <a:pPr marL="0" indent="0">
              <a:buNone/>
            </a:pPr>
            <a:endParaRPr lang="en-US" dirty="0"/>
          </a:p>
          <a:p>
            <a:endParaRPr lang="en-US" dirty="0"/>
          </a:p>
          <a:p>
            <a:endParaRPr lang="en-US" dirty="0"/>
          </a:p>
          <a:p>
            <a:endParaRPr lang="en-US" dirty="0"/>
          </a:p>
          <a:p>
            <a:pPr marL="0" indent="0">
              <a:buNone/>
            </a:pPr>
            <a:endParaRPr lang="en-US" dirty="0"/>
          </a:p>
        </p:txBody>
      </p:sp>
      <p:pic>
        <p:nvPicPr>
          <p:cNvPr id="7" name="Graphic 6" descr="Brain in head with solid fill">
            <a:extLst>
              <a:ext uri="{FF2B5EF4-FFF2-40B4-BE49-F238E27FC236}">
                <a16:creationId xmlns:a16="http://schemas.microsoft.com/office/drawing/2014/main" id="{C850681A-8DDC-0FAA-D948-04EBCB8B346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98769" y="1094013"/>
            <a:ext cx="2334987" cy="2334987"/>
          </a:xfrm>
          <a:prstGeom prst="rect">
            <a:avLst/>
          </a:prstGeom>
        </p:spPr>
      </p:pic>
    </p:spTree>
    <p:extLst>
      <p:ext uri="{BB962C8B-B14F-4D97-AF65-F5344CB8AC3E}">
        <p14:creationId xmlns:p14="http://schemas.microsoft.com/office/powerpoint/2010/main" val="3152079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A7B4F-447F-DCEA-39EE-2DD7EF3C5A7D}"/>
              </a:ext>
            </a:extLst>
          </p:cNvPr>
          <p:cNvSpPr>
            <a:spLocks noGrp="1"/>
          </p:cNvSpPr>
          <p:nvPr>
            <p:ph type="title"/>
          </p:nvPr>
        </p:nvSpPr>
        <p:spPr/>
        <p:txBody>
          <a:bodyPr/>
          <a:lstStyle/>
          <a:p>
            <a:r>
              <a:rPr lang="en-US" dirty="0"/>
              <a:t>Changes Through Time</a:t>
            </a:r>
          </a:p>
        </p:txBody>
      </p:sp>
      <p:sp>
        <p:nvSpPr>
          <p:cNvPr id="3" name="Content Placeholder 2">
            <a:extLst>
              <a:ext uri="{FF2B5EF4-FFF2-40B4-BE49-F238E27FC236}">
                <a16:creationId xmlns:a16="http://schemas.microsoft.com/office/drawing/2014/main" id="{874983DC-97A0-5169-E8B8-65C36D6D6BBE}"/>
              </a:ext>
            </a:extLst>
          </p:cNvPr>
          <p:cNvSpPr>
            <a:spLocks noGrp="1"/>
          </p:cNvSpPr>
          <p:nvPr>
            <p:ph idx="1"/>
          </p:nvPr>
        </p:nvSpPr>
        <p:spPr>
          <a:xfrm>
            <a:off x="2231136" y="2301766"/>
            <a:ext cx="7729728" cy="3438261"/>
          </a:xfrm>
        </p:spPr>
        <p:txBody>
          <a:bodyPr>
            <a:normAutofit fontScale="92500" lnSpcReduction="20000"/>
          </a:bodyPr>
          <a:lstStyle/>
          <a:p>
            <a:r>
              <a:rPr lang="en-US" dirty="0"/>
              <a:t>Relocation of PTSD from Anxiety Disorders Category to New Diagnostic Category “Trauma and Stressor-related Disorders”</a:t>
            </a:r>
          </a:p>
          <a:p>
            <a:pPr marL="0" indent="0">
              <a:buNone/>
            </a:pPr>
            <a:endParaRPr lang="en-US" dirty="0"/>
          </a:p>
          <a:p>
            <a:r>
              <a:rPr lang="en-US" dirty="0"/>
              <a:t>Elimination of the Subjective Component to the Definition of Trauma</a:t>
            </a:r>
          </a:p>
          <a:p>
            <a:pPr marL="0" indent="0">
              <a:buNone/>
            </a:pPr>
            <a:endParaRPr lang="en-US" dirty="0"/>
          </a:p>
          <a:p>
            <a:r>
              <a:rPr lang="en-US" dirty="0"/>
              <a:t>Explication and Tightening of the Definitions of Trauma and Exposure</a:t>
            </a:r>
          </a:p>
          <a:p>
            <a:pPr marL="0" indent="0">
              <a:buNone/>
            </a:pPr>
            <a:endParaRPr lang="en-US" dirty="0"/>
          </a:p>
          <a:p>
            <a:r>
              <a:rPr lang="en-US" dirty="0"/>
              <a:t>Increase and Rearrangement of the Symptoms Criteria</a:t>
            </a:r>
          </a:p>
          <a:p>
            <a:pPr marL="0" indent="0">
              <a:buNone/>
            </a:pPr>
            <a:endParaRPr lang="en-US" dirty="0"/>
          </a:p>
          <a:p>
            <a:r>
              <a:rPr lang="en-US" dirty="0"/>
              <a:t>Changes in Additional Criteria and Specifiers</a:t>
            </a:r>
          </a:p>
          <a:p>
            <a:pPr marL="0" indent="0">
              <a:buNone/>
            </a:pPr>
            <a:endParaRPr lang="en-US" dirty="0"/>
          </a:p>
        </p:txBody>
      </p:sp>
    </p:spTree>
    <p:extLst>
      <p:ext uri="{BB962C8B-B14F-4D97-AF65-F5344CB8AC3E}">
        <p14:creationId xmlns:p14="http://schemas.microsoft.com/office/powerpoint/2010/main" val="1393898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a:extLst>
              <a:ext uri="{FF2B5EF4-FFF2-40B4-BE49-F238E27FC236}">
                <a16:creationId xmlns:a16="http://schemas.microsoft.com/office/drawing/2014/main" id="{297F32E2-FD49-6C5B-D8D1-44B3970C9D62}"/>
              </a:ext>
            </a:extLst>
          </p:cNvPr>
          <p:cNvGraphicFramePr>
            <a:graphicFrameLocks noGrp="1"/>
          </p:cNvGraphicFramePr>
          <p:nvPr>
            <p:ph idx="1"/>
          </p:nvPr>
        </p:nvGraphicFramePr>
        <p:xfrm>
          <a:off x="2438400" y="466562"/>
          <a:ext cx="6373504" cy="5343852"/>
        </p:xfrm>
        <a:graphic>
          <a:graphicData uri="http://schemas.openxmlformats.org/drawingml/2006/table">
            <a:tbl>
              <a:tblPr/>
              <a:tblGrid>
                <a:gridCol w="3186752">
                  <a:extLst>
                    <a:ext uri="{9D8B030D-6E8A-4147-A177-3AD203B41FA5}">
                      <a16:colId xmlns:a16="http://schemas.microsoft.com/office/drawing/2014/main" val="2236680884"/>
                    </a:ext>
                  </a:extLst>
                </a:gridCol>
                <a:gridCol w="3186752">
                  <a:extLst>
                    <a:ext uri="{9D8B030D-6E8A-4147-A177-3AD203B41FA5}">
                      <a16:colId xmlns:a16="http://schemas.microsoft.com/office/drawing/2014/main" val="2647824028"/>
                    </a:ext>
                  </a:extLst>
                </a:gridCol>
              </a:tblGrid>
              <a:tr h="248591">
                <a:tc>
                  <a:txBody>
                    <a:bodyPr/>
                    <a:lstStyle/>
                    <a:p>
                      <a:pPr algn="l" fontAlgn="b"/>
                      <a:r>
                        <a:rPr lang="en-US" sz="1300" dirty="0">
                          <a:effectLst/>
                        </a:rPr>
                        <a:t>DSM-IV: PTSD</a:t>
                      </a:r>
                    </a:p>
                  </a:txBody>
                  <a:tcPr marL="64245" marR="64245" marT="32122" marB="32122" anchor="b">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0F0F0"/>
                    </a:solidFill>
                  </a:tcPr>
                </a:tc>
                <a:tc>
                  <a:txBody>
                    <a:bodyPr/>
                    <a:lstStyle/>
                    <a:p>
                      <a:pPr algn="ctr" fontAlgn="b"/>
                      <a:r>
                        <a:rPr lang="en-US" sz="1300" dirty="0">
                          <a:effectLst/>
                        </a:rPr>
                        <a:t>DSM-5: PTSD</a:t>
                      </a:r>
                    </a:p>
                  </a:txBody>
                  <a:tcPr marL="64245" marR="64245" marT="32122" marB="32122" anchor="b">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0F0F0"/>
                    </a:solidFill>
                  </a:tcPr>
                </a:tc>
                <a:extLst>
                  <a:ext uri="{0D108BD9-81ED-4DB2-BD59-A6C34878D82A}">
                    <a16:rowId xmlns:a16="http://schemas.microsoft.com/office/drawing/2014/main" val="43805700"/>
                  </a:ext>
                </a:extLst>
              </a:tr>
              <a:tr h="436311">
                <a:tc>
                  <a:txBody>
                    <a:bodyPr/>
                    <a:lstStyle/>
                    <a:p>
                      <a:pPr algn="l" fontAlgn="t"/>
                      <a:r>
                        <a:rPr lang="en-US" sz="1300" dirty="0">
                          <a:effectLst/>
                        </a:rPr>
                        <a:t>Disorder Class: Anxiety Disorders</a:t>
                      </a:r>
                    </a:p>
                  </a:txBody>
                  <a:tcPr marL="64245" marR="64245" marT="32122" marB="3212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l" fontAlgn="t"/>
                      <a:r>
                        <a:rPr lang="en-US" sz="1300" dirty="0">
                          <a:effectLst/>
                        </a:rPr>
                        <a:t>Disorder Class: Trauma- and Stressor-Related Disorders</a:t>
                      </a:r>
                    </a:p>
                  </a:txBody>
                  <a:tcPr marL="64245" marR="64245" marT="32122" marB="3212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29995759"/>
                  </a:ext>
                </a:extLst>
              </a:tr>
              <a:tr h="4355957">
                <a:tc>
                  <a:txBody>
                    <a:bodyPr/>
                    <a:lstStyle/>
                    <a:p>
                      <a:pPr algn="l" fontAlgn="t">
                        <a:buFont typeface="+mj-lt"/>
                        <a:buAutoNum type="arabicPeriod"/>
                      </a:pPr>
                      <a:r>
                        <a:rPr lang="en-US" sz="1300" dirty="0">
                          <a:effectLst/>
                        </a:rPr>
                        <a:t>A. The person has been exposed to a traumatic event in which both of the following were present: The person experienced, witnessed or was confronted with an event or events that involved actual or threatened death or serious injury, or a threat to the physical integrity of self or others.</a:t>
                      </a:r>
                    </a:p>
                    <a:p>
                      <a:pPr algn="l" fontAlgn="t">
                        <a:buFont typeface="+mj-lt"/>
                        <a:buAutoNum type="arabicPeriod"/>
                      </a:pPr>
                      <a:r>
                        <a:rPr lang="en-US" sz="1300" dirty="0">
                          <a:effectLst/>
                        </a:rPr>
                        <a:t>The person’s response involved intense fear, helplessness, or horror.</a:t>
                      </a:r>
                    </a:p>
                  </a:txBody>
                  <a:tcPr marL="64245" marR="64245" marT="32122" marB="3212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l" fontAlgn="t">
                        <a:buFont typeface="+mj-lt"/>
                        <a:buAutoNum type="arabicPeriod"/>
                      </a:pPr>
                      <a:r>
                        <a:rPr lang="en-US" sz="1300" dirty="0">
                          <a:effectLst/>
                        </a:rPr>
                        <a:t>A. Exposure to actual or threatened death, serious injury, or sexual violence in one or more of the following ways: Directly experiencing the traumatic event(s).</a:t>
                      </a:r>
                    </a:p>
                    <a:p>
                      <a:pPr algn="l" fontAlgn="t">
                        <a:buFont typeface="+mj-lt"/>
                        <a:buAutoNum type="arabicPeriod"/>
                      </a:pPr>
                      <a:r>
                        <a:rPr lang="en-US" sz="1300" dirty="0">
                          <a:effectLst/>
                        </a:rPr>
                        <a:t>Witnessing, in person, the event(s) as it occurred to others.</a:t>
                      </a:r>
                    </a:p>
                    <a:p>
                      <a:pPr algn="l" fontAlgn="t">
                        <a:buFont typeface="+mj-lt"/>
                        <a:buAutoNum type="arabicPeriod"/>
                      </a:pPr>
                      <a:r>
                        <a:rPr lang="en-US" sz="1300" dirty="0">
                          <a:effectLst/>
                        </a:rPr>
                        <a:t>Learning that the traumatic event(s) occurred to a close family member or close friend. In cases of actual or threatened death of family member or friend, the event(s) must have been violent or accidental.</a:t>
                      </a:r>
                    </a:p>
                    <a:p>
                      <a:pPr algn="l" fontAlgn="t">
                        <a:buFont typeface="+mj-lt"/>
                        <a:buAutoNum type="arabicPeriod"/>
                      </a:pPr>
                      <a:r>
                        <a:rPr lang="en-US" sz="1300" dirty="0">
                          <a:effectLst/>
                        </a:rPr>
                        <a:t>Experiencing repeated or extreme exposure to aversive details of the traumatic event(s) (e.g., first responders collecting human remains; police officers repeatedly exposed to details of child abuse).</a:t>
                      </a:r>
                    </a:p>
                    <a:p>
                      <a:pPr algn="l" fontAlgn="t"/>
                      <a:r>
                        <a:rPr lang="en-US" sz="1300" dirty="0">
                          <a:effectLst/>
                        </a:rPr>
                        <a:t>Note: Criterion A4 does not apply to exposure through electronic media, television, movies, or pictures, unless this exposure is work related.</a:t>
                      </a:r>
                    </a:p>
                  </a:txBody>
                  <a:tcPr marL="64245" marR="64245" marT="32122" marB="3212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4083386373"/>
                  </a:ext>
                </a:extLst>
              </a:tr>
            </a:tbl>
          </a:graphicData>
        </a:graphic>
      </p:graphicFrame>
    </p:spTree>
    <p:extLst>
      <p:ext uri="{BB962C8B-B14F-4D97-AF65-F5344CB8AC3E}">
        <p14:creationId xmlns:p14="http://schemas.microsoft.com/office/powerpoint/2010/main" val="30266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843280" cy="5666740"/>
          </a:xfrm>
          <a:custGeom>
            <a:avLst/>
            <a:gdLst/>
            <a:ahLst/>
            <a:cxnLst/>
            <a:rect l="l" t="t" r="r" b="b"/>
            <a:pathLst>
              <a:path w="843280" h="5666740">
                <a:moveTo>
                  <a:pt x="842772" y="0"/>
                </a:moveTo>
                <a:lnTo>
                  <a:pt x="0" y="0"/>
                </a:lnTo>
                <a:lnTo>
                  <a:pt x="0" y="5666232"/>
                </a:lnTo>
                <a:lnTo>
                  <a:pt x="842772" y="0"/>
                </a:lnTo>
                <a:close/>
              </a:path>
            </a:pathLst>
          </a:custGeom>
          <a:solidFill>
            <a:srgbClr val="90C225">
              <a:alpha val="85096"/>
            </a:srgbClr>
          </a:solidFill>
        </p:spPr>
        <p:txBody>
          <a:bodyPr wrap="square" lIns="0" tIns="0" rIns="0" bIns="0" rtlCol="0"/>
          <a:lstStyle/>
          <a:p>
            <a:endParaRPr dirty="0"/>
          </a:p>
        </p:txBody>
      </p:sp>
      <p:sp>
        <p:nvSpPr>
          <p:cNvPr id="3" name="object 3"/>
          <p:cNvSpPr txBox="1">
            <a:spLocks noGrp="1"/>
          </p:cNvSpPr>
          <p:nvPr>
            <p:ph type="title"/>
          </p:nvPr>
        </p:nvSpPr>
        <p:spPr>
          <a:xfrm>
            <a:off x="1585975" y="-63408"/>
            <a:ext cx="9582768" cy="1120820"/>
          </a:xfrm>
          <a:prstGeom prst="rect">
            <a:avLst/>
          </a:prstGeom>
        </p:spPr>
        <p:txBody>
          <a:bodyPr vert="horz" wrap="square" lIns="0" tIns="12700" rIns="0" bIns="0" rtlCol="0">
            <a:spAutoFit/>
          </a:bodyPr>
          <a:lstStyle/>
          <a:p>
            <a:pPr marL="1744345" marR="5080" indent="-1731645">
              <a:lnSpc>
                <a:spcPct val="100000"/>
              </a:lnSpc>
              <a:spcBef>
                <a:spcPts val="100"/>
              </a:spcBef>
            </a:pPr>
            <a:r>
              <a:rPr dirty="0"/>
              <a:t>Requirements</a:t>
            </a:r>
            <a:r>
              <a:rPr spc="-110" dirty="0"/>
              <a:t> </a:t>
            </a:r>
            <a:r>
              <a:rPr dirty="0"/>
              <a:t>for</a:t>
            </a:r>
            <a:r>
              <a:rPr spc="-80" dirty="0"/>
              <a:t> </a:t>
            </a:r>
            <a:r>
              <a:rPr dirty="0"/>
              <a:t>Mental</a:t>
            </a:r>
            <a:r>
              <a:rPr spc="-110" dirty="0"/>
              <a:t> </a:t>
            </a:r>
            <a:r>
              <a:rPr spc="-10" dirty="0"/>
              <a:t>Injury </a:t>
            </a:r>
            <a:br>
              <a:rPr lang="en-US" spc="-10" dirty="0"/>
            </a:br>
            <a:r>
              <a:rPr dirty="0"/>
              <a:t>under</a:t>
            </a:r>
            <a:r>
              <a:rPr spc="-15" dirty="0"/>
              <a:t> </a:t>
            </a:r>
            <a:r>
              <a:rPr spc="-10" dirty="0"/>
              <a:t>287.120</a:t>
            </a:r>
          </a:p>
        </p:txBody>
      </p:sp>
      <p:sp>
        <p:nvSpPr>
          <p:cNvPr id="4" name="object 4"/>
          <p:cNvSpPr txBox="1"/>
          <p:nvPr/>
        </p:nvSpPr>
        <p:spPr>
          <a:xfrm>
            <a:off x="1585975" y="1347038"/>
            <a:ext cx="7611745" cy="5013960"/>
          </a:xfrm>
          <a:prstGeom prst="rect">
            <a:avLst/>
          </a:prstGeom>
        </p:spPr>
        <p:txBody>
          <a:bodyPr vert="horz" wrap="square" lIns="0" tIns="67945" rIns="0" bIns="0" rtlCol="0">
            <a:spAutoFit/>
          </a:bodyPr>
          <a:lstStyle/>
          <a:p>
            <a:pPr marL="12700" marR="5715" algn="just">
              <a:lnSpc>
                <a:spcPct val="80000"/>
              </a:lnSpc>
              <a:spcBef>
                <a:spcPts val="535"/>
              </a:spcBef>
            </a:pPr>
            <a:r>
              <a:rPr sz="1800" b="1" dirty="0">
                <a:latin typeface="Times New Roman"/>
                <a:cs typeface="Times New Roman"/>
              </a:rPr>
              <a:t>287.120.</a:t>
            </a:r>
            <a:r>
              <a:rPr sz="1800" b="1" spc="229" dirty="0">
                <a:latin typeface="Times New Roman"/>
                <a:cs typeface="Times New Roman"/>
              </a:rPr>
              <a:t> </a:t>
            </a:r>
            <a:r>
              <a:rPr sz="1800" b="1" dirty="0">
                <a:latin typeface="Times New Roman"/>
                <a:cs typeface="Times New Roman"/>
              </a:rPr>
              <a:t>Liability</a:t>
            </a:r>
            <a:r>
              <a:rPr sz="1800" b="1" spc="90" dirty="0">
                <a:latin typeface="Times New Roman"/>
                <a:cs typeface="Times New Roman"/>
              </a:rPr>
              <a:t> </a:t>
            </a:r>
            <a:r>
              <a:rPr sz="1800" b="1" dirty="0">
                <a:latin typeface="Times New Roman"/>
                <a:cs typeface="Times New Roman"/>
              </a:rPr>
              <a:t>of</a:t>
            </a:r>
            <a:r>
              <a:rPr sz="1800" b="1" spc="70" dirty="0">
                <a:latin typeface="Times New Roman"/>
                <a:cs typeface="Times New Roman"/>
              </a:rPr>
              <a:t> </a:t>
            </a:r>
            <a:r>
              <a:rPr sz="1800" b="1" dirty="0">
                <a:latin typeface="Times New Roman"/>
                <a:cs typeface="Times New Roman"/>
              </a:rPr>
              <a:t>employer</a:t>
            </a:r>
            <a:r>
              <a:rPr sz="1800" b="1" spc="30" dirty="0">
                <a:latin typeface="Times New Roman"/>
                <a:cs typeface="Times New Roman"/>
              </a:rPr>
              <a:t> </a:t>
            </a:r>
            <a:r>
              <a:rPr sz="1800" b="1" dirty="0">
                <a:latin typeface="Times New Roman"/>
                <a:cs typeface="Times New Roman"/>
              </a:rPr>
              <a:t>set</a:t>
            </a:r>
            <a:r>
              <a:rPr sz="1800" b="1" spc="90" dirty="0">
                <a:latin typeface="Times New Roman"/>
                <a:cs typeface="Times New Roman"/>
              </a:rPr>
              <a:t> </a:t>
            </a:r>
            <a:r>
              <a:rPr sz="1800" b="1" dirty="0">
                <a:latin typeface="Times New Roman"/>
                <a:cs typeface="Times New Roman"/>
              </a:rPr>
              <a:t>out</a:t>
            </a:r>
            <a:r>
              <a:rPr sz="1800" b="1" spc="75" dirty="0">
                <a:latin typeface="Times New Roman"/>
                <a:cs typeface="Times New Roman"/>
              </a:rPr>
              <a:t> </a:t>
            </a:r>
            <a:r>
              <a:rPr sz="1800" b="1" dirty="0">
                <a:latin typeface="Times New Roman"/>
                <a:cs typeface="Times New Roman"/>
              </a:rPr>
              <a:t>—</a:t>
            </a:r>
            <a:r>
              <a:rPr sz="1800" b="1" spc="70" dirty="0">
                <a:latin typeface="Times New Roman"/>
                <a:cs typeface="Times New Roman"/>
              </a:rPr>
              <a:t> </a:t>
            </a:r>
            <a:r>
              <a:rPr sz="1800" b="1" dirty="0">
                <a:latin typeface="Times New Roman"/>
                <a:cs typeface="Times New Roman"/>
              </a:rPr>
              <a:t>compensation</a:t>
            </a:r>
            <a:r>
              <a:rPr sz="1800" b="1" spc="80" dirty="0">
                <a:latin typeface="Times New Roman"/>
                <a:cs typeface="Times New Roman"/>
              </a:rPr>
              <a:t> </a:t>
            </a:r>
            <a:r>
              <a:rPr sz="1800" b="1" dirty="0">
                <a:latin typeface="Times New Roman"/>
                <a:cs typeface="Times New Roman"/>
              </a:rPr>
              <a:t>increased</a:t>
            </a:r>
            <a:r>
              <a:rPr sz="1800" b="1" spc="80" dirty="0">
                <a:latin typeface="Times New Roman"/>
                <a:cs typeface="Times New Roman"/>
              </a:rPr>
              <a:t> </a:t>
            </a:r>
            <a:r>
              <a:rPr sz="1800" b="1" dirty="0">
                <a:latin typeface="Times New Roman"/>
                <a:cs typeface="Times New Roman"/>
              </a:rPr>
              <a:t>or</a:t>
            </a:r>
            <a:r>
              <a:rPr sz="1800" b="1" spc="45" dirty="0">
                <a:latin typeface="Times New Roman"/>
                <a:cs typeface="Times New Roman"/>
              </a:rPr>
              <a:t> </a:t>
            </a:r>
            <a:r>
              <a:rPr sz="1800" b="1" spc="-10" dirty="0">
                <a:latin typeface="Times New Roman"/>
                <a:cs typeface="Times New Roman"/>
              </a:rPr>
              <a:t>reduced, </a:t>
            </a:r>
            <a:r>
              <a:rPr sz="1800" b="1" dirty="0">
                <a:latin typeface="Times New Roman"/>
                <a:cs typeface="Times New Roman"/>
              </a:rPr>
              <a:t>when</a:t>
            </a:r>
            <a:r>
              <a:rPr sz="1800" b="1" spc="345" dirty="0">
                <a:latin typeface="Times New Roman"/>
                <a:cs typeface="Times New Roman"/>
              </a:rPr>
              <a:t> </a:t>
            </a:r>
            <a:r>
              <a:rPr sz="1800" b="1" dirty="0">
                <a:latin typeface="Times New Roman"/>
                <a:cs typeface="Times New Roman"/>
              </a:rPr>
              <a:t>—</a:t>
            </a:r>
            <a:r>
              <a:rPr sz="1800" b="1" spc="350" dirty="0">
                <a:latin typeface="Times New Roman"/>
                <a:cs typeface="Times New Roman"/>
              </a:rPr>
              <a:t> </a:t>
            </a:r>
            <a:r>
              <a:rPr sz="1800" b="1" dirty="0">
                <a:latin typeface="Times New Roman"/>
                <a:cs typeface="Times New Roman"/>
              </a:rPr>
              <a:t>use</a:t>
            </a:r>
            <a:r>
              <a:rPr sz="1800" b="1" spc="350" dirty="0">
                <a:latin typeface="Times New Roman"/>
                <a:cs typeface="Times New Roman"/>
              </a:rPr>
              <a:t> </a:t>
            </a:r>
            <a:r>
              <a:rPr sz="1800" b="1" dirty="0">
                <a:latin typeface="Times New Roman"/>
                <a:cs typeface="Times New Roman"/>
              </a:rPr>
              <a:t>of</a:t>
            </a:r>
            <a:r>
              <a:rPr sz="1800" b="1" spc="350" dirty="0">
                <a:latin typeface="Times New Roman"/>
                <a:cs typeface="Times New Roman"/>
              </a:rPr>
              <a:t> </a:t>
            </a:r>
            <a:r>
              <a:rPr sz="1800" b="1" dirty="0">
                <a:latin typeface="Times New Roman"/>
                <a:cs typeface="Times New Roman"/>
              </a:rPr>
              <a:t>alcohol</a:t>
            </a:r>
            <a:r>
              <a:rPr sz="1800" b="1" spc="345" dirty="0">
                <a:latin typeface="Times New Roman"/>
                <a:cs typeface="Times New Roman"/>
              </a:rPr>
              <a:t> </a:t>
            </a:r>
            <a:r>
              <a:rPr sz="1800" b="1" dirty="0">
                <a:latin typeface="Times New Roman"/>
                <a:cs typeface="Times New Roman"/>
              </a:rPr>
              <a:t>or</a:t>
            </a:r>
            <a:r>
              <a:rPr sz="1800" b="1" spc="320" dirty="0">
                <a:latin typeface="Times New Roman"/>
                <a:cs typeface="Times New Roman"/>
              </a:rPr>
              <a:t> </a:t>
            </a:r>
            <a:r>
              <a:rPr sz="1800" b="1" dirty="0">
                <a:latin typeface="Times New Roman"/>
                <a:cs typeface="Times New Roman"/>
              </a:rPr>
              <a:t>controlled</a:t>
            </a:r>
            <a:r>
              <a:rPr sz="1800" b="1" spc="355" dirty="0">
                <a:latin typeface="Times New Roman"/>
                <a:cs typeface="Times New Roman"/>
              </a:rPr>
              <a:t> </a:t>
            </a:r>
            <a:r>
              <a:rPr sz="1800" b="1" dirty="0">
                <a:latin typeface="Times New Roman"/>
                <a:cs typeface="Times New Roman"/>
              </a:rPr>
              <a:t>substances</a:t>
            </a:r>
            <a:r>
              <a:rPr sz="1800" b="1" spc="345" dirty="0">
                <a:latin typeface="Times New Roman"/>
                <a:cs typeface="Times New Roman"/>
              </a:rPr>
              <a:t> </a:t>
            </a:r>
            <a:r>
              <a:rPr sz="1800" b="1" dirty="0">
                <a:latin typeface="Times New Roman"/>
                <a:cs typeface="Times New Roman"/>
              </a:rPr>
              <a:t>or</a:t>
            </a:r>
            <a:r>
              <a:rPr sz="1800" b="1" spc="320" dirty="0">
                <a:latin typeface="Times New Roman"/>
                <a:cs typeface="Times New Roman"/>
              </a:rPr>
              <a:t> </a:t>
            </a:r>
            <a:r>
              <a:rPr sz="1800" b="1" dirty="0">
                <a:latin typeface="Times New Roman"/>
                <a:cs typeface="Times New Roman"/>
              </a:rPr>
              <a:t>voluntary</a:t>
            </a:r>
            <a:r>
              <a:rPr sz="1800" b="1" spc="360" dirty="0">
                <a:latin typeface="Times New Roman"/>
                <a:cs typeface="Times New Roman"/>
              </a:rPr>
              <a:t> </a:t>
            </a:r>
            <a:r>
              <a:rPr sz="1800" b="1" spc="-10" dirty="0">
                <a:latin typeface="Times New Roman"/>
                <a:cs typeface="Times New Roman"/>
              </a:rPr>
              <a:t>recreational </a:t>
            </a:r>
            <a:r>
              <a:rPr sz="1800" b="1" dirty="0">
                <a:latin typeface="Times New Roman"/>
                <a:cs typeface="Times New Roman"/>
              </a:rPr>
              <a:t>activities,</a:t>
            </a:r>
            <a:r>
              <a:rPr sz="1800" b="1" spc="195" dirty="0">
                <a:latin typeface="Times New Roman"/>
                <a:cs typeface="Times New Roman"/>
              </a:rPr>
              <a:t>  </a:t>
            </a:r>
            <a:r>
              <a:rPr sz="1800" b="1" dirty="0">
                <a:latin typeface="Times New Roman"/>
                <a:cs typeface="Times New Roman"/>
              </a:rPr>
              <a:t>injury</a:t>
            </a:r>
            <a:r>
              <a:rPr sz="1800" b="1" spc="204" dirty="0">
                <a:latin typeface="Times New Roman"/>
                <a:cs typeface="Times New Roman"/>
              </a:rPr>
              <a:t>  </a:t>
            </a:r>
            <a:r>
              <a:rPr sz="1800" b="1" dirty="0">
                <a:latin typeface="Times New Roman"/>
                <a:cs typeface="Times New Roman"/>
              </a:rPr>
              <a:t>from</a:t>
            </a:r>
            <a:r>
              <a:rPr sz="1800" b="1" spc="200" dirty="0">
                <a:latin typeface="Times New Roman"/>
                <a:cs typeface="Times New Roman"/>
              </a:rPr>
              <a:t>  </a:t>
            </a:r>
            <a:r>
              <a:rPr sz="1800" b="1" dirty="0">
                <a:latin typeface="Times New Roman"/>
                <a:cs typeface="Times New Roman"/>
              </a:rPr>
              <a:t>—</a:t>
            </a:r>
            <a:r>
              <a:rPr sz="1800" b="1" spc="195" dirty="0">
                <a:latin typeface="Times New Roman"/>
                <a:cs typeface="Times New Roman"/>
              </a:rPr>
              <a:t>  </a:t>
            </a:r>
            <a:r>
              <a:rPr sz="1800" b="1" dirty="0">
                <a:latin typeface="Times New Roman"/>
                <a:cs typeface="Times New Roman"/>
              </a:rPr>
              <a:t>effect</a:t>
            </a:r>
            <a:r>
              <a:rPr sz="1800" b="1" spc="204" dirty="0">
                <a:latin typeface="Times New Roman"/>
                <a:cs typeface="Times New Roman"/>
              </a:rPr>
              <a:t>  </a:t>
            </a:r>
            <a:r>
              <a:rPr sz="1800" b="1" dirty="0">
                <a:latin typeface="Times New Roman"/>
                <a:cs typeface="Times New Roman"/>
              </a:rPr>
              <a:t>on</a:t>
            </a:r>
            <a:r>
              <a:rPr sz="1800" b="1" spc="190" dirty="0">
                <a:latin typeface="Times New Roman"/>
                <a:cs typeface="Times New Roman"/>
              </a:rPr>
              <a:t>  </a:t>
            </a:r>
            <a:r>
              <a:rPr sz="1800" b="1" dirty="0">
                <a:latin typeface="Times New Roman"/>
                <a:cs typeface="Times New Roman"/>
              </a:rPr>
              <a:t>compensation</a:t>
            </a:r>
            <a:r>
              <a:rPr sz="1800" b="1" spc="200" dirty="0">
                <a:latin typeface="Times New Roman"/>
                <a:cs typeface="Times New Roman"/>
              </a:rPr>
              <a:t>  </a:t>
            </a:r>
            <a:r>
              <a:rPr sz="1800" b="1" dirty="0">
                <a:latin typeface="Times New Roman"/>
                <a:cs typeface="Times New Roman"/>
              </a:rPr>
              <a:t>—</a:t>
            </a:r>
            <a:r>
              <a:rPr sz="1800" b="1" spc="195" dirty="0">
                <a:latin typeface="Times New Roman"/>
                <a:cs typeface="Times New Roman"/>
              </a:rPr>
              <a:t>  </a:t>
            </a:r>
            <a:r>
              <a:rPr sz="1800" b="1" dirty="0">
                <a:latin typeface="Times New Roman"/>
                <a:cs typeface="Times New Roman"/>
              </a:rPr>
              <a:t>mental</a:t>
            </a:r>
            <a:r>
              <a:rPr sz="1800" b="1" spc="200" dirty="0">
                <a:latin typeface="Times New Roman"/>
                <a:cs typeface="Times New Roman"/>
              </a:rPr>
              <a:t>  </a:t>
            </a:r>
            <a:r>
              <a:rPr sz="1800" b="1" spc="-10" dirty="0">
                <a:latin typeface="Times New Roman"/>
                <a:cs typeface="Times New Roman"/>
              </a:rPr>
              <a:t>injuries, requirements,</a:t>
            </a:r>
            <a:r>
              <a:rPr sz="1800" b="1" spc="-25" dirty="0">
                <a:latin typeface="Times New Roman"/>
                <a:cs typeface="Times New Roman"/>
              </a:rPr>
              <a:t> </a:t>
            </a:r>
            <a:r>
              <a:rPr sz="1800" b="1" spc="-10" dirty="0">
                <a:latin typeface="Times New Roman"/>
                <a:cs typeface="Times New Roman"/>
              </a:rPr>
              <a:t>firefighter</a:t>
            </a:r>
            <a:r>
              <a:rPr sz="1800" b="1" spc="-70" dirty="0">
                <a:latin typeface="Times New Roman"/>
                <a:cs typeface="Times New Roman"/>
              </a:rPr>
              <a:t> </a:t>
            </a:r>
            <a:r>
              <a:rPr sz="1800" b="1" dirty="0">
                <a:latin typeface="Times New Roman"/>
                <a:cs typeface="Times New Roman"/>
              </a:rPr>
              <a:t>stress</a:t>
            </a:r>
            <a:r>
              <a:rPr sz="1800" b="1" spc="-25" dirty="0">
                <a:latin typeface="Times New Roman"/>
                <a:cs typeface="Times New Roman"/>
              </a:rPr>
              <a:t> </a:t>
            </a:r>
            <a:r>
              <a:rPr sz="1800" b="1" dirty="0">
                <a:latin typeface="Times New Roman"/>
                <a:cs typeface="Times New Roman"/>
              </a:rPr>
              <a:t>not</a:t>
            </a:r>
            <a:r>
              <a:rPr sz="1800" b="1" spc="-20" dirty="0">
                <a:latin typeface="Times New Roman"/>
                <a:cs typeface="Times New Roman"/>
              </a:rPr>
              <a:t> </a:t>
            </a:r>
            <a:r>
              <a:rPr sz="1800" b="1" spc="-10" dirty="0">
                <a:latin typeface="Times New Roman"/>
                <a:cs typeface="Times New Roman"/>
              </a:rPr>
              <a:t>affected.</a:t>
            </a:r>
            <a:endParaRPr sz="1800" dirty="0">
              <a:latin typeface="Times New Roman"/>
              <a:cs typeface="Times New Roman"/>
            </a:endParaRPr>
          </a:p>
          <a:p>
            <a:pPr marL="12700" algn="just">
              <a:lnSpc>
                <a:spcPts val="1945"/>
              </a:lnSpc>
              <a:spcBef>
                <a:spcPts val="560"/>
              </a:spcBef>
            </a:pPr>
            <a:r>
              <a:rPr sz="1800" dirty="0">
                <a:latin typeface="Times New Roman"/>
                <a:cs typeface="Times New Roman"/>
              </a:rPr>
              <a:t>As</a:t>
            </a:r>
            <a:r>
              <a:rPr sz="1800" spc="114" dirty="0">
                <a:latin typeface="Times New Roman"/>
                <a:cs typeface="Times New Roman"/>
              </a:rPr>
              <a:t> </a:t>
            </a:r>
            <a:r>
              <a:rPr sz="1800" dirty="0">
                <a:latin typeface="Times New Roman"/>
                <a:cs typeface="Times New Roman"/>
              </a:rPr>
              <a:t>a</a:t>
            </a:r>
            <a:r>
              <a:rPr sz="1800" spc="130" dirty="0">
                <a:latin typeface="Times New Roman"/>
                <a:cs typeface="Times New Roman"/>
              </a:rPr>
              <a:t> </a:t>
            </a:r>
            <a:r>
              <a:rPr sz="1800" dirty="0">
                <a:latin typeface="Times New Roman"/>
                <a:cs typeface="Times New Roman"/>
              </a:rPr>
              <a:t>general</a:t>
            </a:r>
            <a:r>
              <a:rPr sz="1800" spc="125" dirty="0">
                <a:latin typeface="Times New Roman"/>
                <a:cs typeface="Times New Roman"/>
              </a:rPr>
              <a:t> </a:t>
            </a:r>
            <a:r>
              <a:rPr sz="1800" dirty="0">
                <a:latin typeface="Times New Roman"/>
                <a:cs typeface="Times New Roman"/>
              </a:rPr>
              <a:t>rule,</a:t>
            </a:r>
            <a:r>
              <a:rPr sz="1800" spc="135" dirty="0">
                <a:latin typeface="Times New Roman"/>
                <a:cs typeface="Times New Roman"/>
              </a:rPr>
              <a:t> </a:t>
            </a:r>
            <a:r>
              <a:rPr sz="1800" dirty="0">
                <a:latin typeface="Times New Roman"/>
                <a:cs typeface="Times New Roman"/>
              </a:rPr>
              <a:t>mental</a:t>
            </a:r>
            <a:r>
              <a:rPr sz="1800" spc="130" dirty="0">
                <a:latin typeface="Times New Roman"/>
                <a:cs typeface="Times New Roman"/>
              </a:rPr>
              <a:t> </a:t>
            </a:r>
            <a:r>
              <a:rPr sz="1800" dirty="0">
                <a:latin typeface="Times New Roman"/>
                <a:cs typeface="Times New Roman"/>
              </a:rPr>
              <a:t>stress</a:t>
            </a:r>
            <a:r>
              <a:rPr sz="1800" spc="100" dirty="0">
                <a:latin typeface="Times New Roman"/>
                <a:cs typeface="Times New Roman"/>
              </a:rPr>
              <a:t> </a:t>
            </a:r>
            <a:r>
              <a:rPr sz="1800" dirty="0">
                <a:latin typeface="Times New Roman"/>
                <a:cs typeface="Times New Roman"/>
              </a:rPr>
              <a:t>claims</a:t>
            </a:r>
            <a:r>
              <a:rPr sz="1800" spc="125" dirty="0">
                <a:latin typeface="Times New Roman"/>
                <a:cs typeface="Times New Roman"/>
              </a:rPr>
              <a:t> </a:t>
            </a:r>
            <a:r>
              <a:rPr sz="1800" dirty="0">
                <a:latin typeface="Times New Roman"/>
                <a:cs typeface="Times New Roman"/>
              </a:rPr>
              <a:t>are</a:t>
            </a:r>
            <a:r>
              <a:rPr sz="1800" spc="120" dirty="0">
                <a:latin typeface="Times New Roman"/>
                <a:cs typeface="Times New Roman"/>
              </a:rPr>
              <a:t> </a:t>
            </a:r>
            <a:r>
              <a:rPr sz="1800" dirty="0">
                <a:latin typeface="Times New Roman"/>
                <a:cs typeface="Times New Roman"/>
              </a:rPr>
              <a:t>not</a:t>
            </a:r>
            <a:r>
              <a:rPr sz="1800" spc="120" dirty="0">
                <a:latin typeface="Times New Roman"/>
                <a:cs typeface="Times New Roman"/>
              </a:rPr>
              <a:t> </a:t>
            </a:r>
            <a:r>
              <a:rPr sz="1800" dirty="0">
                <a:latin typeface="Times New Roman"/>
                <a:cs typeface="Times New Roman"/>
              </a:rPr>
              <a:t>compensable</a:t>
            </a:r>
            <a:r>
              <a:rPr sz="1800" spc="135" dirty="0">
                <a:latin typeface="Times New Roman"/>
                <a:cs typeface="Times New Roman"/>
              </a:rPr>
              <a:t> </a:t>
            </a:r>
            <a:r>
              <a:rPr sz="1800" dirty="0">
                <a:latin typeface="Times New Roman"/>
                <a:cs typeface="Times New Roman"/>
              </a:rPr>
              <a:t>in</a:t>
            </a:r>
            <a:r>
              <a:rPr sz="1800" spc="110" dirty="0">
                <a:latin typeface="Times New Roman"/>
                <a:cs typeface="Times New Roman"/>
              </a:rPr>
              <a:t> </a:t>
            </a:r>
            <a:r>
              <a:rPr sz="1800" dirty="0">
                <a:latin typeface="Times New Roman"/>
                <a:cs typeface="Times New Roman"/>
              </a:rPr>
              <a:t>Missouri;</a:t>
            </a:r>
            <a:r>
              <a:rPr sz="1800" spc="120" dirty="0">
                <a:latin typeface="Times New Roman"/>
                <a:cs typeface="Times New Roman"/>
              </a:rPr>
              <a:t> </a:t>
            </a:r>
            <a:r>
              <a:rPr sz="1800" spc="-10" dirty="0">
                <a:latin typeface="Times New Roman"/>
                <a:cs typeface="Times New Roman"/>
              </a:rPr>
              <a:t>Section</a:t>
            </a:r>
            <a:endParaRPr sz="1800" dirty="0">
              <a:latin typeface="Times New Roman"/>
              <a:cs typeface="Times New Roman"/>
            </a:endParaRPr>
          </a:p>
          <a:p>
            <a:pPr marL="12700" algn="just">
              <a:lnSpc>
                <a:spcPts val="1945"/>
              </a:lnSpc>
            </a:pPr>
            <a:r>
              <a:rPr sz="1800" dirty="0">
                <a:latin typeface="Times New Roman"/>
                <a:cs typeface="Times New Roman"/>
              </a:rPr>
              <a:t>287.120.8</a:t>
            </a:r>
            <a:r>
              <a:rPr sz="1800" spc="-25" dirty="0">
                <a:latin typeface="Times New Roman"/>
                <a:cs typeface="Times New Roman"/>
              </a:rPr>
              <a:t> </a:t>
            </a:r>
            <a:r>
              <a:rPr sz="1800" dirty="0">
                <a:latin typeface="Times New Roman"/>
                <a:cs typeface="Times New Roman"/>
              </a:rPr>
              <a:t>of</a:t>
            </a:r>
            <a:r>
              <a:rPr sz="1800" spc="5" dirty="0">
                <a:latin typeface="Times New Roman"/>
                <a:cs typeface="Times New Roman"/>
              </a:rPr>
              <a:t> </a:t>
            </a:r>
            <a:r>
              <a:rPr sz="1800" dirty="0">
                <a:latin typeface="Times New Roman"/>
                <a:cs typeface="Times New Roman"/>
              </a:rPr>
              <a:t>the Missouri</a:t>
            </a:r>
            <a:r>
              <a:rPr sz="1800" spc="-30" dirty="0">
                <a:latin typeface="Times New Roman"/>
                <a:cs typeface="Times New Roman"/>
              </a:rPr>
              <a:t> </a:t>
            </a:r>
            <a:r>
              <a:rPr sz="1800" spc="-10" dirty="0">
                <a:latin typeface="Times New Roman"/>
                <a:cs typeface="Times New Roman"/>
              </a:rPr>
              <a:t>Workers'</a:t>
            </a:r>
            <a:r>
              <a:rPr sz="1800" spc="-5" dirty="0">
                <a:latin typeface="Times New Roman"/>
                <a:cs typeface="Times New Roman"/>
              </a:rPr>
              <a:t> </a:t>
            </a:r>
            <a:r>
              <a:rPr sz="1800" spc="-10" dirty="0">
                <a:latin typeface="Times New Roman"/>
                <a:cs typeface="Times New Roman"/>
              </a:rPr>
              <a:t>Compensation</a:t>
            </a:r>
            <a:r>
              <a:rPr sz="1800" spc="-100" dirty="0">
                <a:latin typeface="Times New Roman"/>
                <a:cs typeface="Times New Roman"/>
              </a:rPr>
              <a:t> </a:t>
            </a:r>
            <a:r>
              <a:rPr sz="1800" dirty="0">
                <a:latin typeface="Times New Roman"/>
                <a:cs typeface="Times New Roman"/>
              </a:rPr>
              <a:t>Act, "The</a:t>
            </a:r>
            <a:r>
              <a:rPr sz="1800" spc="-100" dirty="0">
                <a:latin typeface="Times New Roman"/>
                <a:cs typeface="Times New Roman"/>
              </a:rPr>
              <a:t> </a:t>
            </a:r>
            <a:r>
              <a:rPr sz="1800" dirty="0">
                <a:latin typeface="Times New Roman"/>
                <a:cs typeface="Times New Roman"/>
              </a:rPr>
              <a:t>Act",</a:t>
            </a:r>
            <a:r>
              <a:rPr sz="1800" spc="-5" dirty="0">
                <a:latin typeface="Times New Roman"/>
                <a:cs typeface="Times New Roman"/>
              </a:rPr>
              <a:t> </a:t>
            </a:r>
            <a:r>
              <a:rPr sz="1800" spc="-10" dirty="0">
                <a:latin typeface="Times New Roman"/>
                <a:cs typeface="Times New Roman"/>
              </a:rPr>
              <a:t>provides:</a:t>
            </a:r>
            <a:endParaRPr sz="1800" dirty="0">
              <a:latin typeface="Times New Roman"/>
              <a:cs typeface="Times New Roman"/>
            </a:endParaRPr>
          </a:p>
          <a:p>
            <a:pPr marL="12700" marR="5080" algn="just">
              <a:lnSpc>
                <a:spcPts val="1730"/>
              </a:lnSpc>
              <a:spcBef>
                <a:spcPts val="994"/>
              </a:spcBef>
            </a:pPr>
            <a:r>
              <a:rPr sz="1800" b="1" dirty="0">
                <a:latin typeface="Times New Roman"/>
                <a:cs typeface="Times New Roman"/>
              </a:rPr>
              <a:t>287.120.8</a:t>
            </a:r>
            <a:r>
              <a:rPr sz="1800" dirty="0">
                <a:latin typeface="Times New Roman"/>
                <a:cs typeface="Times New Roman"/>
              </a:rPr>
              <a:t>.</a:t>
            </a:r>
            <a:r>
              <a:rPr sz="1800" spc="245" dirty="0">
                <a:latin typeface="Times New Roman"/>
                <a:cs typeface="Times New Roman"/>
              </a:rPr>
              <a:t> </a:t>
            </a:r>
            <a:r>
              <a:rPr sz="1800" dirty="0">
                <a:latin typeface="Times New Roman"/>
                <a:cs typeface="Times New Roman"/>
              </a:rPr>
              <a:t>Mental</a:t>
            </a:r>
            <a:r>
              <a:rPr sz="1800" spc="140" dirty="0">
                <a:latin typeface="Times New Roman"/>
                <a:cs typeface="Times New Roman"/>
              </a:rPr>
              <a:t> </a:t>
            </a:r>
            <a:r>
              <a:rPr sz="1800" dirty="0">
                <a:latin typeface="Times New Roman"/>
                <a:cs typeface="Times New Roman"/>
              </a:rPr>
              <a:t>injury</a:t>
            </a:r>
            <a:r>
              <a:rPr sz="1800" spc="155" dirty="0">
                <a:latin typeface="Times New Roman"/>
                <a:cs typeface="Times New Roman"/>
              </a:rPr>
              <a:t> </a:t>
            </a:r>
            <a:r>
              <a:rPr sz="1800" dirty="0">
                <a:latin typeface="Times New Roman"/>
                <a:cs typeface="Times New Roman"/>
              </a:rPr>
              <a:t>resulting</a:t>
            </a:r>
            <a:r>
              <a:rPr sz="1800" spc="155" dirty="0">
                <a:latin typeface="Times New Roman"/>
                <a:cs typeface="Times New Roman"/>
              </a:rPr>
              <a:t> </a:t>
            </a:r>
            <a:r>
              <a:rPr sz="1800" dirty="0">
                <a:latin typeface="Times New Roman"/>
                <a:cs typeface="Times New Roman"/>
              </a:rPr>
              <a:t>from</a:t>
            </a:r>
            <a:r>
              <a:rPr sz="1800" spc="140" dirty="0">
                <a:latin typeface="Times New Roman"/>
                <a:cs typeface="Times New Roman"/>
              </a:rPr>
              <a:t> </a:t>
            </a:r>
            <a:r>
              <a:rPr sz="1800" spc="-10" dirty="0">
                <a:latin typeface="Times New Roman"/>
                <a:cs typeface="Times New Roman"/>
              </a:rPr>
              <a:t>work-</a:t>
            </a:r>
            <a:r>
              <a:rPr sz="1800" dirty="0">
                <a:latin typeface="Times New Roman"/>
                <a:cs typeface="Times New Roman"/>
              </a:rPr>
              <a:t>related</a:t>
            </a:r>
            <a:r>
              <a:rPr sz="1800" spc="140" dirty="0">
                <a:latin typeface="Times New Roman"/>
                <a:cs typeface="Times New Roman"/>
              </a:rPr>
              <a:t> </a:t>
            </a:r>
            <a:r>
              <a:rPr sz="1800" dirty="0">
                <a:latin typeface="Times New Roman"/>
                <a:cs typeface="Times New Roman"/>
              </a:rPr>
              <a:t>stress</a:t>
            </a:r>
            <a:r>
              <a:rPr sz="1800" spc="150" dirty="0">
                <a:latin typeface="Times New Roman"/>
                <a:cs typeface="Times New Roman"/>
              </a:rPr>
              <a:t> </a:t>
            </a:r>
            <a:r>
              <a:rPr sz="1800" dirty="0">
                <a:latin typeface="Times New Roman"/>
                <a:cs typeface="Times New Roman"/>
              </a:rPr>
              <a:t>does</a:t>
            </a:r>
            <a:r>
              <a:rPr sz="1800" spc="135" dirty="0">
                <a:latin typeface="Times New Roman"/>
                <a:cs typeface="Times New Roman"/>
              </a:rPr>
              <a:t> </a:t>
            </a:r>
            <a:r>
              <a:rPr sz="1800" dirty="0">
                <a:latin typeface="Times New Roman"/>
                <a:cs typeface="Times New Roman"/>
              </a:rPr>
              <a:t>not</a:t>
            </a:r>
            <a:r>
              <a:rPr sz="1800" spc="145" dirty="0">
                <a:latin typeface="Times New Roman"/>
                <a:cs typeface="Times New Roman"/>
              </a:rPr>
              <a:t> </a:t>
            </a:r>
            <a:r>
              <a:rPr sz="1800" dirty="0">
                <a:latin typeface="Times New Roman"/>
                <a:cs typeface="Times New Roman"/>
              </a:rPr>
              <a:t>arise</a:t>
            </a:r>
            <a:r>
              <a:rPr sz="1800" spc="140" dirty="0">
                <a:latin typeface="Times New Roman"/>
                <a:cs typeface="Times New Roman"/>
              </a:rPr>
              <a:t> </a:t>
            </a:r>
            <a:r>
              <a:rPr sz="1800" dirty="0">
                <a:latin typeface="Times New Roman"/>
                <a:cs typeface="Times New Roman"/>
              </a:rPr>
              <a:t>out</a:t>
            </a:r>
            <a:r>
              <a:rPr sz="1800" spc="145" dirty="0">
                <a:latin typeface="Times New Roman"/>
                <a:cs typeface="Times New Roman"/>
              </a:rPr>
              <a:t> </a:t>
            </a:r>
            <a:r>
              <a:rPr sz="1800" spc="-25" dirty="0">
                <a:latin typeface="Times New Roman"/>
                <a:cs typeface="Times New Roman"/>
              </a:rPr>
              <a:t>of </a:t>
            </a:r>
            <a:r>
              <a:rPr sz="1800" dirty="0">
                <a:latin typeface="Times New Roman"/>
                <a:cs typeface="Times New Roman"/>
              </a:rPr>
              <a:t>and</a:t>
            </a:r>
            <a:r>
              <a:rPr sz="1800" spc="190" dirty="0">
                <a:latin typeface="Times New Roman"/>
                <a:cs typeface="Times New Roman"/>
              </a:rPr>
              <a:t> </a:t>
            </a:r>
            <a:r>
              <a:rPr sz="1800" dirty="0">
                <a:latin typeface="Times New Roman"/>
                <a:cs typeface="Times New Roman"/>
              </a:rPr>
              <a:t>in</a:t>
            </a:r>
            <a:r>
              <a:rPr sz="1800" spc="170" dirty="0">
                <a:latin typeface="Times New Roman"/>
                <a:cs typeface="Times New Roman"/>
              </a:rPr>
              <a:t> </a:t>
            </a:r>
            <a:r>
              <a:rPr sz="1800" dirty="0">
                <a:latin typeface="Times New Roman"/>
                <a:cs typeface="Times New Roman"/>
              </a:rPr>
              <a:t>the</a:t>
            </a:r>
            <a:r>
              <a:rPr sz="1800" spc="185" dirty="0">
                <a:latin typeface="Times New Roman"/>
                <a:cs typeface="Times New Roman"/>
              </a:rPr>
              <a:t> </a:t>
            </a:r>
            <a:r>
              <a:rPr sz="1800" dirty="0">
                <a:latin typeface="Times New Roman"/>
                <a:cs typeface="Times New Roman"/>
              </a:rPr>
              <a:t>course</a:t>
            </a:r>
            <a:r>
              <a:rPr sz="1800" spc="185" dirty="0">
                <a:latin typeface="Times New Roman"/>
                <a:cs typeface="Times New Roman"/>
              </a:rPr>
              <a:t> </a:t>
            </a:r>
            <a:r>
              <a:rPr sz="1800" dirty="0">
                <a:latin typeface="Times New Roman"/>
                <a:cs typeface="Times New Roman"/>
              </a:rPr>
              <a:t>of</a:t>
            </a:r>
            <a:r>
              <a:rPr sz="1800" spc="175" dirty="0">
                <a:latin typeface="Times New Roman"/>
                <a:cs typeface="Times New Roman"/>
              </a:rPr>
              <a:t> </a:t>
            </a:r>
            <a:r>
              <a:rPr sz="1800" dirty="0">
                <a:latin typeface="Times New Roman"/>
                <a:cs typeface="Times New Roman"/>
              </a:rPr>
              <a:t>the</a:t>
            </a:r>
            <a:r>
              <a:rPr sz="1800" spc="180" dirty="0">
                <a:latin typeface="Times New Roman"/>
                <a:cs typeface="Times New Roman"/>
              </a:rPr>
              <a:t> </a:t>
            </a:r>
            <a:r>
              <a:rPr sz="1800" dirty="0">
                <a:latin typeface="Times New Roman"/>
                <a:cs typeface="Times New Roman"/>
              </a:rPr>
              <a:t>employment,</a:t>
            </a:r>
            <a:r>
              <a:rPr sz="1800" spc="200" dirty="0">
                <a:latin typeface="Times New Roman"/>
                <a:cs typeface="Times New Roman"/>
              </a:rPr>
              <a:t> </a:t>
            </a:r>
            <a:r>
              <a:rPr sz="1800" dirty="0">
                <a:latin typeface="Times New Roman"/>
                <a:cs typeface="Times New Roman"/>
              </a:rPr>
              <a:t>unless</a:t>
            </a:r>
            <a:r>
              <a:rPr sz="1800" spc="175" dirty="0">
                <a:latin typeface="Times New Roman"/>
                <a:cs typeface="Times New Roman"/>
              </a:rPr>
              <a:t> </a:t>
            </a:r>
            <a:r>
              <a:rPr sz="1800" dirty="0">
                <a:latin typeface="Times New Roman"/>
                <a:cs typeface="Times New Roman"/>
              </a:rPr>
              <a:t>it</a:t>
            </a:r>
            <a:r>
              <a:rPr sz="1800" spc="180" dirty="0">
                <a:latin typeface="Times New Roman"/>
                <a:cs typeface="Times New Roman"/>
              </a:rPr>
              <a:t> </a:t>
            </a:r>
            <a:r>
              <a:rPr sz="1800" dirty="0">
                <a:latin typeface="Times New Roman"/>
                <a:cs typeface="Times New Roman"/>
              </a:rPr>
              <a:t>is</a:t>
            </a:r>
            <a:r>
              <a:rPr sz="1800" spc="180" dirty="0">
                <a:latin typeface="Times New Roman"/>
                <a:cs typeface="Times New Roman"/>
              </a:rPr>
              <a:t> </a:t>
            </a:r>
            <a:r>
              <a:rPr sz="1800" dirty="0">
                <a:latin typeface="Times New Roman"/>
                <a:cs typeface="Times New Roman"/>
              </a:rPr>
              <a:t>demonstrated</a:t>
            </a:r>
            <a:r>
              <a:rPr sz="1800" spc="180" dirty="0">
                <a:latin typeface="Times New Roman"/>
                <a:cs typeface="Times New Roman"/>
              </a:rPr>
              <a:t> </a:t>
            </a:r>
            <a:r>
              <a:rPr sz="1800" dirty="0">
                <a:latin typeface="Times New Roman"/>
                <a:cs typeface="Times New Roman"/>
              </a:rPr>
              <a:t>that</a:t>
            </a:r>
            <a:r>
              <a:rPr sz="1800" spc="195" dirty="0">
                <a:latin typeface="Times New Roman"/>
                <a:cs typeface="Times New Roman"/>
              </a:rPr>
              <a:t> </a:t>
            </a:r>
            <a:r>
              <a:rPr sz="1800" dirty="0">
                <a:latin typeface="Times New Roman"/>
                <a:cs typeface="Times New Roman"/>
              </a:rPr>
              <a:t>the</a:t>
            </a:r>
            <a:r>
              <a:rPr sz="1800" spc="190" dirty="0">
                <a:latin typeface="Times New Roman"/>
                <a:cs typeface="Times New Roman"/>
              </a:rPr>
              <a:t> </a:t>
            </a:r>
            <a:r>
              <a:rPr sz="1800" dirty="0">
                <a:latin typeface="Times New Roman"/>
                <a:cs typeface="Times New Roman"/>
              </a:rPr>
              <a:t>stress</a:t>
            </a:r>
            <a:r>
              <a:rPr sz="1800" spc="185" dirty="0">
                <a:latin typeface="Times New Roman"/>
                <a:cs typeface="Times New Roman"/>
              </a:rPr>
              <a:t> </a:t>
            </a:r>
            <a:r>
              <a:rPr sz="1800" spc="-25" dirty="0">
                <a:latin typeface="Times New Roman"/>
                <a:cs typeface="Times New Roman"/>
              </a:rPr>
              <a:t>is </a:t>
            </a:r>
            <a:r>
              <a:rPr sz="1800" dirty="0">
                <a:latin typeface="Times New Roman"/>
                <a:cs typeface="Times New Roman"/>
              </a:rPr>
              <a:t>work</a:t>
            </a:r>
            <a:r>
              <a:rPr sz="1800" spc="50" dirty="0">
                <a:latin typeface="Times New Roman"/>
                <a:cs typeface="Times New Roman"/>
              </a:rPr>
              <a:t> </a:t>
            </a:r>
            <a:r>
              <a:rPr sz="1800" dirty="0">
                <a:latin typeface="Times New Roman"/>
                <a:cs typeface="Times New Roman"/>
              </a:rPr>
              <a:t>related</a:t>
            </a:r>
            <a:r>
              <a:rPr sz="1800" spc="45" dirty="0">
                <a:latin typeface="Times New Roman"/>
                <a:cs typeface="Times New Roman"/>
              </a:rPr>
              <a:t> </a:t>
            </a:r>
            <a:r>
              <a:rPr sz="1800" dirty="0">
                <a:latin typeface="Times New Roman"/>
                <a:cs typeface="Times New Roman"/>
              </a:rPr>
              <a:t>and</a:t>
            </a:r>
            <a:r>
              <a:rPr sz="1800" spc="45" dirty="0">
                <a:latin typeface="Times New Roman"/>
                <a:cs typeface="Times New Roman"/>
              </a:rPr>
              <a:t> </a:t>
            </a:r>
            <a:r>
              <a:rPr sz="1800" dirty="0">
                <a:latin typeface="Times New Roman"/>
                <a:cs typeface="Times New Roman"/>
              </a:rPr>
              <a:t>was</a:t>
            </a:r>
            <a:r>
              <a:rPr sz="1800" spc="40" dirty="0">
                <a:latin typeface="Times New Roman"/>
                <a:cs typeface="Times New Roman"/>
              </a:rPr>
              <a:t> </a:t>
            </a:r>
            <a:r>
              <a:rPr sz="1800" dirty="0">
                <a:latin typeface="Times New Roman"/>
                <a:cs typeface="Times New Roman"/>
              </a:rPr>
              <a:t>extraordinary</a:t>
            </a:r>
            <a:r>
              <a:rPr sz="1800" spc="70" dirty="0">
                <a:latin typeface="Times New Roman"/>
                <a:cs typeface="Times New Roman"/>
              </a:rPr>
              <a:t> </a:t>
            </a:r>
            <a:r>
              <a:rPr sz="1800" dirty="0">
                <a:latin typeface="Times New Roman"/>
                <a:cs typeface="Times New Roman"/>
              </a:rPr>
              <a:t>and</a:t>
            </a:r>
            <a:r>
              <a:rPr sz="1800" spc="50" dirty="0">
                <a:latin typeface="Times New Roman"/>
                <a:cs typeface="Times New Roman"/>
              </a:rPr>
              <a:t> </a:t>
            </a:r>
            <a:r>
              <a:rPr sz="1800" dirty="0">
                <a:latin typeface="Times New Roman"/>
                <a:cs typeface="Times New Roman"/>
              </a:rPr>
              <a:t>unusual.</a:t>
            </a:r>
            <a:r>
              <a:rPr sz="1800" spc="229" dirty="0">
                <a:latin typeface="Times New Roman"/>
                <a:cs typeface="Times New Roman"/>
              </a:rPr>
              <a:t> </a:t>
            </a:r>
            <a:r>
              <a:rPr sz="1800" dirty="0">
                <a:latin typeface="Times New Roman"/>
                <a:cs typeface="Times New Roman"/>
              </a:rPr>
              <a:t>The</a:t>
            </a:r>
            <a:r>
              <a:rPr sz="1800" spc="50" dirty="0">
                <a:latin typeface="Times New Roman"/>
                <a:cs typeface="Times New Roman"/>
              </a:rPr>
              <a:t> </a:t>
            </a:r>
            <a:r>
              <a:rPr sz="1800" dirty="0">
                <a:latin typeface="Times New Roman"/>
                <a:cs typeface="Times New Roman"/>
              </a:rPr>
              <a:t>amount</a:t>
            </a:r>
            <a:r>
              <a:rPr sz="1800" spc="60" dirty="0">
                <a:latin typeface="Times New Roman"/>
                <a:cs typeface="Times New Roman"/>
              </a:rPr>
              <a:t> </a:t>
            </a:r>
            <a:r>
              <a:rPr sz="1800" dirty="0">
                <a:latin typeface="Times New Roman"/>
                <a:cs typeface="Times New Roman"/>
              </a:rPr>
              <a:t>of</a:t>
            </a:r>
            <a:r>
              <a:rPr sz="1800" spc="30" dirty="0">
                <a:latin typeface="Times New Roman"/>
                <a:cs typeface="Times New Roman"/>
              </a:rPr>
              <a:t> </a:t>
            </a:r>
            <a:r>
              <a:rPr sz="1800" dirty="0">
                <a:latin typeface="Times New Roman"/>
                <a:cs typeface="Times New Roman"/>
              </a:rPr>
              <a:t>work</a:t>
            </a:r>
            <a:r>
              <a:rPr sz="1800" spc="50" dirty="0">
                <a:latin typeface="Times New Roman"/>
                <a:cs typeface="Times New Roman"/>
              </a:rPr>
              <a:t> </a:t>
            </a:r>
            <a:r>
              <a:rPr sz="1800" dirty="0">
                <a:latin typeface="Times New Roman"/>
                <a:cs typeface="Times New Roman"/>
              </a:rPr>
              <a:t>stress</a:t>
            </a:r>
            <a:r>
              <a:rPr sz="1800" spc="55" dirty="0">
                <a:latin typeface="Times New Roman"/>
                <a:cs typeface="Times New Roman"/>
              </a:rPr>
              <a:t> </a:t>
            </a:r>
            <a:r>
              <a:rPr sz="1800" spc="-10" dirty="0">
                <a:latin typeface="Times New Roman"/>
                <a:cs typeface="Times New Roman"/>
              </a:rPr>
              <a:t>shall </a:t>
            </a:r>
            <a:r>
              <a:rPr sz="1800" dirty="0">
                <a:latin typeface="Times New Roman"/>
                <a:cs typeface="Times New Roman"/>
              </a:rPr>
              <a:t>be</a:t>
            </a:r>
            <a:r>
              <a:rPr sz="1800" spc="-40" dirty="0">
                <a:latin typeface="Times New Roman"/>
                <a:cs typeface="Times New Roman"/>
              </a:rPr>
              <a:t> </a:t>
            </a:r>
            <a:r>
              <a:rPr sz="1800" dirty="0">
                <a:latin typeface="Times New Roman"/>
                <a:cs typeface="Times New Roman"/>
              </a:rPr>
              <a:t>measured</a:t>
            </a:r>
            <a:r>
              <a:rPr sz="1800" spc="-25" dirty="0">
                <a:latin typeface="Times New Roman"/>
                <a:cs typeface="Times New Roman"/>
              </a:rPr>
              <a:t> </a:t>
            </a:r>
            <a:r>
              <a:rPr sz="1800" dirty="0">
                <a:latin typeface="Times New Roman"/>
                <a:cs typeface="Times New Roman"/>
              </a:rPr>
              <a:t>by</a:t>
            </a:r>
            <a:r>
              <a:rPr sz="1800" spc="-40" dirty="0">
                <a:latin typeface="Times New Roman"/>
                <a:cs typeface="Times New Roman"/>
              </a:rPr>
              <a:t> </a:t>
            </a:r>
            <a:r>
              <a:rPr sz="1800" dirty="0">
                <a:latin typeface="Times New Roman"/>
                <a:cs typeface="Times New Roman"/>
              </a:rPr>
              <a:t>objective</a:t>
            </a:r>
            <a:r>
              <a:rPr sz="1800" spc="-45" dirty="0">
                <a:latin typeface="Times New Roman"/>
                <a:cs typeface="Times New Roman"/>
              </a:rPr>
              <a:t> </a:t>
            </a:r>
            <a:r>
              <a:rPr sz="1800" dirty="0">
                <a:latin typeface="Times New Roman"/>
                <a:cs typeface="Times New Roman"/>
              </a:rPr>
              <a:t>standards</a:t>
            </a:r>
            <a:r>
              <a:rPr sz="1800" spc="-50" dirty="0">
                <a:latin typeface="Times New Roman"/>
                <a:cs typeface="Times New Roman"/>
              </a:rPr>
              <a:t> </a:t>
            </a:r>
            <a:r>
              <a:rPr sz="1800" dirty="0">
                <a:latin typeface="Times New Roman"/>
                <a:cs typeface="Times New Roman"/>
              </a:rPr>
              <a:t>and</a:t>
            </a:r>
            <a:r>
              <a:rPr sz="1800" spc="-35" dirty="0">
                <a:latin typeface="Times New Roman"/>
                <a:cs typeface="Times New Roman"/>
              </a:rPr>
              <a:t> </a:t>
            </a:r>
            <a:r>
              <a:rPr sz="1800" dirty="0">
                <a:latin typeface="Times New Roman"/>
                <a:cs typeface="Times New Roman"/>
              </a:rPr>
              <a:t>actual</a:t>
            </a:r>
            <a:r>
              <a:rPr sz="1800" spc="-50" dirty="0">
                <a:latin typeface="Times New Roman"/>
                <a:cs typeface="Times New Roman"/>
              </a:rPr>
              <a:t> </a:t>
            </a:r>
            <a:r>
              <a:rPr sz="1800" spc="-10" dirty="0">
                <a:latin typeface="Times New Roman"/>
                <a:cs typeface="Times New Roman"/>
              </a:rPr>
              <a:t>events.</a:t>
            </a:r>
            <a:endParaRPr sz="1800" dirty="0">
              <a:latin typeface="Times New Roman"/>
              <a:cs typeface="Times New Roman"/>
            </a:endParaRPr>
          </a:p>
          <a:p>
            <a:pPr marL="12700" algn="just">
              <a:lnSpc>
                <a:spcPct val="100000"/>
              </a:lnSpc>
              <a:spcBef>
                <a:spcPts val="575"/>
              </a:spcBef>
            </a:pPr>
            <a:r>
              <a:rPr sz="1800" dirty="0">
                <a:latin typeface="Times New Roman"/>
                <a:cs typeface="Times New Roman"/>
              </a:rPr>
              <a:t>The</a:t>
            </a:r>
            <a:r>
              <a:rPr sz="1800" spc="-30" dirty="0">
                <a:latin typeface="Times New Roman"/>
                <a:cs typeface="Times New Roman"/>
              </a:rPr>
              <a:t> </a:t>
            </a:r>
            <a:r>
              <a:rPr sz="1800" dirty="0">
                <a:latin typeface="Times New Roman"/>
                <a:cs typeface="Times New Roman"/>
              </a:rPr>
              <a:t>legislature</a:t>
            </a:r>
            <a:r>
              <a:rPr sz="1800" spc="-45" dirty="0">
                <a:latin typeface="Times New Roman"/>
                <a:cs typeface="Times New Roman"/>
              </a:rPr>
              <a:t> </a:t>
            </a:r>
            <a:r>
              <a:rPr sz="1800" dirty="0">
                <a:latin typeface="Times New Roman"/>
                <a:cs typeface="Times New Roman"/>
              </a:rPr>
              <a:t>further</a:t>
            </a:r>
            <a:r>
              <a:rPr sz="1800" spc="-30" dirty="0">
                <a:latin typeface="Times New Roman"/>
                <a:cs typeface="Times New Roman"/>
              </a:rPr>
              <a:t> </a:t>
            </a:r>
            <a:r>
              <a:rPr sz="1800" dirty="0">
                <a:latin typeface="Times New Roman"/>
                <a:cs typeface="Times New Roman"/>
              </a:rPr>
              <a:t>goes</a:t>
            </a:r>
            <a:r>
              <a:rPr sz="1800" spc="-25" dirty="0">
                <a:latin typeface="Times New Roman"/>
                <a:cs typeface="Times New Roman"/>
              </a:rPr>
              <a:t> </a:t>
            </a:r>
            <a:r>
              <a:rPr sz="1800" dirty="0">
                <a:latin typeface="Times New Roman"/>
                <a:cs typeface="Times New Roman"/>
              </a:rPr>
              <a:t>on</a:t>
            </a:r>
            <a:r>
              <a:rPr sz="1800" spc="-40" dirty="0">
                <a:latin typeface="Times New Roman"/>
                <a:cs typeface="Times New Roman"/>
              </a:rPr>
              <a:t> </a:t>
            </a:r>
            <a:r>
              <a:rPr sz="1800" dirty="0">
                <a:latin typeface="Times New Roman"/>
                <a:cs typeface="Times New Roman"/>
              </a:rPr>
              <a:t>to</a:t>
            </a:r>
            <a:r>
              <a:rPr sz="1800" spc="-35" dirty="0">
                <a:latin typeface="Times New Roman"/>
                <a:cs typeface="Times New Roman"/>
              </a:rPr>
              <a:t> </a:t>
            </a:r>
            <a:r>
              <a:rPr sz="1800" spc="-10" dirty="0">
                <a:latin typeface="Times New Roman"/>
                <a:cs typeface="Times New Roman"/>
              </a:rPr>
              <a:t>include:</a:t>
            </a:r>
            <a:endParaRPr sz="1800" dirty="0">
              <a:latin typeface="Times New Roman"/>
              <a:cs typeface="Times New Roman"/>
            </a:endParaRPr>
          </a:p>
          <a:p>
            <a:pPr marL="12700" marR="6350" indent="68580" algn="just">
              <a:lnSpc>
                <a:spcPct val="80000"/>
              </a:lnSpc>
              <a:spcBef>
                <a:spcPts val="994"/>
              </a:spcBef>
            </a:pPr>
            <a:r>
              <a:rPr sz="1800" b="1" dirty="0">
                <a:latin typeface="Times New Roman"/>
                <a:cs typeface="Times New Roman"/>
              </a:rPr>
              <a:t>287.120.</a:t>
            </a:r>
            <a:r>
              <a:rPr sz="1800" b="1" spc="75" dirty="0">
                <a:latin typeface="Times New Roman"/>
                <a:cs typeface="Times New Roman"/>
              </a:rPr>
              <a:t> </a:t>
            </a:r>
            <a:r>
              <a:rPr sz="1800" b="1" dirty="0">
                <a:latin typeface="Times New Roman"/>
                <a:cs typeface="Times New Roman"/>
              </a:rPr>
              <a:t>9</a:t>
            </a:r>
            <a:r>
              <a:rPr sz="1800" dirty="0">
                <a:latin typeface="Times New Roman"/>
                <a:cs typeface="Times New Roman"/>
              </a:rPr>
              <a:t>.</a:t>
            </a:r>
            <a:r>
              <a:rPr sz="1800" spc="250" dirty="0">
                <a:latin typeface="Times New Roman"/>
                <a:cs typeface="Times New Roman"/>
              </a:rPr>
              <a:t> </a:t>
            </a:r>
            <a:r>
              <a:rPr sz="1800" dirty="0">
                <a:latin typeface="Times New Roman"/>
                <a:cs typeface="Times New Roman"/>
              </a:rPr>
              <a:t>A</a:t>
            </a:r>
            <a:r>
              <a:rPr sz="1800" spc="-25" dirty="0">
                <a:latin typeface="Times New Roman"/>
                <a:cs typeface="Times New Roman"/>
              </a:rPr>
              <a:t> </a:t>
            </a:r>
            <a:r>
              <a:rPr sz="1800" dirty="0">
                <a:latin typeface="Times New Roman"/>
                <a:cs typeface="Times New Roman"/>
              </a:rPr>
              <a:t>mental</a:t>
            </a:r>
            <a:r>
              <a:rPr sz="1800" spc="80" dirty="0">
                <a:latin typeface="Times New Roman"/>
                <a:cs typeface="Times New Roman"/>
              </a:rPr>
              <a:t> </a:t>
            </a:r>
            <a:r>
              <a:rPr sz="1800" dirty="0">
                <a:latin typeface="Times New Roman"/>
                <a:cs typeface="Times New Roman"/>
              </a:rPr>
              <a:t>injury</a:t>
            </a:r>
            <a:r>
              <a:rPr sz="1800" spc="70" dirty="0">
                <a:latin typeface="Times New Roman"/>
                <a:cs typeface="Times New Roman"/>
              </a:rPr>
              <a:t> </a:t>
            </a:r>
            <a:r>
              <a:rPr sz="1800" dirty="0">
                <a:latin typeface="Times New Roman"/>
                <a:cs typeface="Times New Roman"/>
              </a:rPr>
              <a:t>is</a:t>
            </a:r>
            <a:r>
              <a:rPr sz="1800" spc="70" dirty="0">
                <a:latin typeface="Times New Roman"/>
                <a:cs typeface="Times New Roman"/>
              </a:rPr>
              <a:t> </a:t>
            </a:r>
            <a:r>
              <a:rPr sz="1800" dirty="0">
                <a:latin typeface="Times New Roman"/>
                <a:cs typeface="Times New Roman"/>
              </a:rPr>
              <a:t>not</a:t>
            </a:r>
            <a:r>
              <a:rPr sz="1800" spc="70" dirty="0">
                <a:latin typeface="Times New Roman"/>
                <a:cs typeface="Times New Roman"/>
              </a:rPr>
              <a:t> </a:t>
            </a:r>
            <a:r>
              <a:rPr sz="1800" dirty="0">
                <a:latin typeface="Times New Roman"/>
                <a:cs typeface="Times New Roman"/>
              </a:rPr>
              <a:t>considered</a:t>
            </a:r>
            <a:r>
              <a:rPr sz="1800" spc="65" dirty="0">
                <a:latin typeface="Times New Roman"/>
                <a:cs typeface="Times New Roman"/>
              </a:rPr>
              <a:t> </a:t>
            </a:r>
            <a:r>
              <a:rPr sz="1800" dirty="0">
                <a:latin typeface="Times New Roman"/>
                <a:cs typeface="Times New Roman"/>
              </a:rPr>
              <a:t>to</a:t>
            </a:r>
            <a:r>
              <a:rPr sz="1800" spc="75" dirty="0">
                <a:latin typeface="Times New Roman"/>
                <a:cs typeface="Times New Roman"/>
              </a:rPr>
              <a:t> </a:t>
            </a:r>
            <a:r>
              <a:rPr sz="1800" dirty="0">
                <a:latin typeface="Times New Roman"/>
                <a:cs typeface="Times New Roman"/>
              </a:rPr>
              <a:t>arise</a:t>
            </a:r>
            <a:r>
              <a:rPr sz="1800" spc="70" dirty="0">
                <a:latin typeface="Times New Roman"/>
                <a:cs typeface="Times New Roman"/>
              </a:rPr>
              <a:t> </a:t>
            </a:r>
            <a:r>
              <a:rPr sz="1800" dirty="0">
                <a:latin typeface="Times New Roman"/>
                <a:cs typeface="Times New Roman"/>
              </a:rPr>
              <a:t>out</a:t>
            </a:r>
            <a:r>
              <a:rPr sz="1800" spc="70" dirty="0">
                <a:latin typeface="Times New Roman"/>
                <a:cs typeface="Times New Roman"/>
              </a:rPr>
              <a:t> </a:t>
            </a:r>
            <a:r>
              <a:rPr sz="1800" dirty="0">
                <a:latin typeface="Times New Roman"/>
                <a:cs typeface="Times New Roman"/>
              </a:rPr>
              <a:t>of</a:t>
            </a:r>
            <a:r>
              <a:rPr sz="1800" spc="75" dirty="0">
                <a:latin typeface="Times New Roman"/>
                <a:cs typeface="Times New Roman"/>
              </a:rPr>
              <a:t> </a:t>
            </a:r>
            <a:r>
              <a:rPr sz="1800" dirty="0">
                <a:latin typeface="Times New Roman"/>
                <a:cs typeface="Times New Roman"/>
              </a:rPr>
              <a:t>and</a:t>
            </a:r>
            <a:r>
              <a:rPr sz="1800" spc="70" dirty="0">
                <a:latin typeface="Times New Roman"/>
                <a:cs typeface="Times New Roman"/>
              </a:rPr>
              <a:t> </a:t>
            </a:r>
            <a:r>
              <a:rPr sz="1800" dirty="0">
                <a:latin typeface="Times New Roman"/>
                <a:cs typeface="Times New Roman"/>
              </a:rPr>
              <a:t>in</a:t>
            </a:r>
            <a:r>
              <a:rPr sz="1800" spc="70" dirty="0">
                <a:latin typeface="Times New Roman"/>
                <a:cs typeface="Times New Roman"/>
              </a:rPr>
              <a:t> </a:t>
            </a:r>
            <a:r>
              <a:rPr sz="1800" dirty="0">
                <a:latin typeface="Times New Roman"/>
                <a:cs typeface="Times New Roman"/>
              </a:rPr>
              <a:t>the</a:t>
            </a:r>
            <a:r>
              <a:rPr sz="1800" spc="80" dirty="0">
                <a:latin typeface="Times New Roman"/>
                <a:cs typeface="Times New Roman"/>
              </a:rPr>
              <a:t> </a:t>
            </a:r>
            <a:r>
              <a:rPr sz="1800" dirty="0">
                <a:latin typeface="Times New Roman"/>
                <a:cs typeface="Times New Roman"/>
              </a:rPr>
              <a:t>course</a:t>
            </a:r>
            <a:r>
              <a:rPr sz="1800" spc="70" dirty="0">
                <a:latin typeface="Times New Roman"/>
                <a:cs typeface="Times New Roman"/>
              </a:rPr>
              <a:t> </a:t>
            </a:r>
            <a:r>
              <a:rPr sz="1800" spc="-25" dirty="0">
                <a:latin typeface="Times New Roman"/>
                <a:cs typeface="Times New Roman"/>
              </a:rPr>
              <a:t>of </a:t>
            </a:r>
            <a:r>
              <a:rPr sz="1800" dirty="0">
                <a:latin typeface="Times New Roman"/>
                <a:cs typeface="Times New Roman"/>
              </a:rPr>
              <a:t>the</a:t>
            </a:r>
            <a:r>
              <a:rPr sz="1800" spc="175" dirty="0">
                <a:latin typeface="Times New Roman"/>
                <a:cs typeface="Times New Roman"/>
              </a:rPr>
              <a:t> </a:t>
            </a:r>
            <a:r>
              <a:rPr sz="1800" dirty="0">
                <a:latin typeface="Times New Roman"/>
                <a:cs typeface="Times New Roman"/>
              </a:rPr>
              <a:t>employment</a:t>
            </a:r>
            <a:r>
              <a:rPr sz="1800" spc="185" dirty="0">
                <a:latin typeface="Times New Roman"/>
                <a:cs typeface="Times New Roman"/>
              </a:rPr>
              <a:t> </a:t>
            </a:r>
            <a:r>
              <a:rPr sz="1800" dirty="0">
                <a:latin typeface="Times New Roman"/>
                <a:cs typeface="Times New Roman"/>
              </a:rPr>
              <a:t>if</a:t>
            </a:r>
            <a:r>
              <a:rPr sz="1800" spc="175" dirty="0">
                <a:latin typeface="Times New Roman"/>
                <a:cs typeface="Times New Roman"/>
              </a:rPr>
              <a:t> </a:t>
            </a:r>
            <a:r>
              <a:rPr sz="1800" dirty="0">
                <a:latin typeface="Times New Roman"/>
                <a:cs typeface="Times New Roman"/>
              </a:rPr>
              <a:t>it</a:t>
            </a:r>
            <a:r>
              <a:rPr sz="1800" spc="175" dirty="0">
                <a:latin typeface="Times New Roman"/>
                <a:cs typeface="Times New Roman"/>
              </a:rPr>
              <a:t> </a:t>
            </a:r>
            <a:r>
              <a:rPr sz="1800" dirty="0">
                <a:latin typeface="Times New Roman"/>
                <a:cs typeface="Times New Roman"/>
              </a:rPr>
              <a:t>resulted</a:t>
            </a:r>
            <a:r>
              <a:rPr sz="1800" spc="170" dirty="0">
                <a:latin typeface="Times New Roman"/>
                <a:cs typeface="Times New Roman"/>
              </a:rPr>
              <a:t> </a:t>
            </a:r>
            <a:r>
              <a:rPr sz="1800" dirty="0">
                <a:latin typeface="Times New Roman"/>
                <a:cs typeface="Times New Roman"/>
              </a:rPr>
              <a:t>from</a:t>
            </a:r>
            <a:r>
              <a:rPr sz="1800" spc="175" dirty="0">
                <a:latin typeface="Times New Roman"/>
                <a:cs typeface="Times New Roman"/>
              </a:rPr>
              <a:t> </a:t>
            </a:r>
            <a:r>
              <a:rPr sz="1800" dirty="0">
                <a:latin typeface="Times New Roman"/>
                <a:cs typeface="Times New Roman"/>
              </a:rPr>
              <a:t>any</a:t>
            </a:r>
            <a:r>
              <a:rPr sz="1800" spc="195" dirty="0">
                <a:latin typeface="Times New Roman"/>
                <a:cs typeface="Times New Roman"/>
              </a:rPr>
              <a:t> </a:t>
            </a:r>
            <a:r>
              <a:rPr sz="1800" dirty="0">
                <a:latin typeface="Times New Roman"/>
                <a:cs typeface="Times New Roman"/>
              </a:rPr>
              <a:t>disciplinary</a:t>
            </a:r>
            <a:r>
              <a:rPr sz="1800" spc="195" dirty="0">
                <a:latin typeface="Times New Roman"/>
                <a:cs typeface="Times New Roman"/>
              </a:rPr>
              <a:t> </a:t>
            </a:r>
            <a:r>
              <a:rPr sz="1800" dirty="0">
                <a:latin typeface="Times New Roman"/>
                <a:cs typeface="Times New Roman"/>
              </a:rPr>
              <a:t>action,</a:t>
            </a:r>
            <a:r>
              <a:rPr sz="1800" spc="195" dirty="0">
                <a:latin typeface="Times New Roman"/>
                <a:cs typeface="Times New Roman"/>
              </a:rPr>
              <a:t> </a:t>
            </a:r>
            <a:r>
              <a:rPr sz="1800" dirty="0">
                <a:latin typeface="Times New Roman"/>
                <a:cs typeface="Times New Roman"/>
              </a:rPr>
              <a:t>work</a:t>
            </a:r>
            <a:r>
              <a:rPr sz="1800" spc="180" dirty="0">
                <a:latin typeface="Times New Roman"/>
                <a:cs typeface="Times New Roman"/>
              </a:rPr>
              <a:t> </a:t>
            </a:r>
            <a:r>
              <a:rPr sz="1800" dirty="0">
                <a:latin typeface="Times New Roman"/>
                <a:cs typeface="Times New Roman"/>
              </a:rPr>
              <a:t>evaluation,</a:t>
            </a:r>
            <a:r>
              <a:rPr sz="1800" spc="175" dirty="0">
                <a:latin typeface="Times New Roman"/>
                <a:cs typeface="Times New Roman"/>
              </a:rPr>
              <a:t> </a:t>
            </a:r>
            <a:r>
              <a:rPr sz="1800" spc="-25" dirty="0">
                <a:latin typeface="Times New Roman"/>
                <a:cs typeface="Times New Roman"/>
              </a:rPr>
              <a:t>job </a:t>
            </a:r>
            <a:r>
              <a:rPr sz="1800" dirty="0">
                <a:latin typeface="Times New Roman"/>
                <a:cs typeface="Times New Roman"/>
              </a:rPr>
              <a:t>transfer,</a:t>
            </a:r>
            <a:r>
              <a:rPr sz="1800" spc="15" dirty="0">
                <a:latin typeface="Times New Roman"/>
                <a:cs typeface="Times New Roman"/>
              </a:rPr>
              <a:t> </a:t>
            </a:r>
            <a:r>
              <a:rPr sz="1800" dirty="0">
                <a:latin typeface="Times New Roman"/>
                <a:cs typeface="Times New Roman"/>
              </a:rPr>
              <a:t>layoff,</a:t>
            </a:r>
            <a:r>
              <a:rPr sz="1800" spc="10" dirty="0">
                <a:latin typeface="Times New Roman"/>
                <a:cs typeface="Times New Roman"/>
              </a:rPr>
              <a:t> </a:t>
            </a:r>
            <a:r>
              <a:rPr sz="1800" dirty="0">
                <a:latin typeface="Times New Roman"/>
                <a:cs typeface="Times New Roman"/>
              </a:rPr>
              <a:t>demotion,</a:t>
            </a:r>
            <a:r>
              <a:rPr sz="1800" spc="20" dirty="0">
                <a:latin typeface="Times New Roman"/>
                <a:cs typeface="Times New Roman"/>
              </a:rPr>
              <a:t> </a:t>
            </a:r>
            <a:r>
              <a:rPr sz="1800" dirty="0">
                <a:latin typeface="Times New Roman"/>
                <a:cs typeface="Times New Roman"/>
              </a:rPr>
              <a:t>termination</a:t>
            </a:r>
            <a:r>
              <a:rPr sz="1800" spc="15" dirty="0">
                <a:latin typeface="Times New Roman"/>
                <a:cs typeface="Times New Roman"/>
              </a:rPr>
              <a:t> </a:t>
            </a:r>
            <a:r>
              <a:rPr sz="1800" dirty="0">
                <a:latin typeface="Times New Roman"/>
                <a:cs typeface="Times New Roman"/>
              </a:rPr>
              <a:t>or</a:t>
            </a:r>
            <a:r>
              <a:rPr sz="1800" spc="15" dirty="0">
                <a:latin typeface="Times New Roman"/>
                <a:cs typeface="Times New Roman"/>
              </a:rPr>
              <a:t> </a:t>
            </a:r>
            <a:r>
              <a:rPr sz="1800" dirty="0">
                <a:latin typeface="Times New Roman"/>
                <a:cs typeface="Times New Roman"/>
              </a:rPr>
              <a:t>any</a:t>
            </a:r>
            <a:r>
              <a:rPr sz="1800" spc="25" dirty="0">
                <a:latin typeface="Times New Roman"/>
                <a:cs typeface="Times New Roman"/>
              </a:rPr>
              <a:t> </a:t>
            </a:r>
            <a:r>
              <a:rPr sz="1800" dirty="0">
                <a:latin typeface="Times New Roman"/>
                <a:cs typeface="Times New Roman"/>
              </a:rPr>
              <a:t>similar</a:t>
            </a:r>
            <a:r>
              <a:rPr sz="1800" spc="15" dirty="0">
                <a:latin typeface="Times New Roman"/>
                <a:cs typeface="Times New Roman"/>
              </a:rPr>
              <a:t> </a:t>
            </a:r>
            <a:r>
              <a:rPr sz="1800" dirty="0">
                <a:latin typeface="Times New Roman"/>
                <a:cs typeface="Times New Roman"/>
              </a:rPr>
              <a:t>action</a:t>
            </a:r>
            <a:r>
              <a:rPr sz="1800" spc="20" dirty="0">
                <a:latin typeface="Times New Roman"/>
                <a:cs typeface="Times New Roman"/>
              </a:rPr>
              <a:t> </a:t>
            </a:r>
            <a:r>
              <a:rPr sz="1800" dirty="0">
                <a:latin typeface="Times New Roman"/>
                <a:cs typeface="Times New Roman"/>
              </a:rPr>
              <a:t>taken</a:t>
            </a:r>
            <a:r>
              <a:rPr sz="1800" spc="25" dirty="0">
                <a:latin typeface="Times New Roman"/>
                <a:cs typeface="Times New Roman"/>
              </a:rPr>
              <a:t> </a:t>
            </a:r>
            <a:r>
              <a:rPr sz="1800" dirty="0">
                <a:latin typeface="Times New Roman"/>
                <a:cs typeface="Times New Roman"/>
              </a:rPr>
              <a:t>in</a:t>
            </a:r>
            <a:r>
              <a:rPr sz="1800" spc="10" dirty="0">
                <a:latin typeface="Times New Roman"/>
                <a:cs typeface="Times New Roman"/>
              </a:rPr>
              <a:t> </a:t>
            </a:r>
            <a:r>
              <a:rPr sz="1800" dirty="0">
                <a:latin typeface="Times New Roman"/>
                <a:cs typeface="Times New Roman"/>
              </a:rPr>
              <a:t>good</a:t>
            </a:r>
            <a:r>
              <a:rPr sz="1800" spc="10" dirty="0">
                <a:latin typeface="Times New Roman"/>
                <a:cs typeface="Times New Roman"/>
              </a:rPr>
              <a:t> </a:t>
            </a:r>
            <a:r>
              <a:rPr sz="1800" dirty="0">
                <a:latin typeface="Times New Roman"/>
                <a:cs typeface="Times New Roman"/>
              </a:rPr>
              <a:t>faith</a:t>
            </a:r>
            <a:r>
              <a:rPr sz="1800" spc="5" dirty="0">
                <a:latin typeface="Times New Roman"/>
                <a:cs typeface="Times New Roman"/>
              </a:rPr>
              <a:t> </a:t>
            </a:r>
            <a:r>
              <a:rPr sz="1800" spc="-25" dirty="0">
                <a:latin typeface="Times New Roman"/>
                <a:cs typeface="Times New Roman"/>
              </a:rPr>
              <a:t>by </a:t>
            </a:r>
            <a:r>
              <a:rPr sz="1800" dirty="0">
                <a:latin typeface="Times New Roman"/>
                <a:cs typeface="Times New Roman"/>
              </a:rPr>
              <a:t>the </a:t>
            </a:r>
            <a:r>
              <a:rPr sz="1800" spc="-10" dirty="0">
                <a:latin typeface="Times New Roman"/>
                <a:cs typeface="Times New Roman"/>
              </a:rPr>
              <a:t>employer.</a:t>
            </a:r>
            <a:endParaRPr sz="1800" dirty="0">
              <a:latin typeface="Times New Roman"/>
              <a:cs typeface="Times New Roman"/>
            </a:endParaRPr>
          </a:p>
          <a:p>
            <a:pPr marL="12700" algn="just">
              <a:lnSpc>
                <a:spcPct val="100000"/>
              </a:lnSpc>
              <a:spcBef>
                <a:spcPts val="580"/>
              </a:spcBef>
            </a:pPr>
            <a:r>
              <a:rPr sz="1800" dirty="0">
                <a:latin typeface="Times New Roman"/>
                <a:cs typeface="Times New Roman"/>
              </a:rPr>
              <a:t>Lastly</a:t>
            </a:r>
            <a:r>
              <a:rPr sz="1800" spc="-40" dirty="0">
                <a:latin typeface="Times New Roman"/>
                <a:cs typeface="Times New Roman"/>
              </a:rPr>
              <a:t> </a:t>
            </a:r>
            <a:r>
              <a:rPr sz="1800" dirty="0">
                <a:latin typeface="Times New Roman"/>
                <a:cs typeface="Times New Roman"/>
              </a:rPr>
              <a:t>the</a:t>
            </a:r>
            <a:r>
              <a:rPr sz="1800" spc="-25" dirty="0">
                <a:latin typeface="Times New Roman"/>
                <a:cs typeface="Times New Roman"/>
              </a:rPr>
              <a:t> </a:t>
            </a:r>
            <a:r>
              <a:rPr sz="1800" dirty="0">
                <a:latin typeface="Times New Roman"/>
                <a:cs typeface="Times New Roman"/>
              </a:rPr>
              <a:t>legislature</a:t>
            </a:r>
            <a:r>
              <a:rPr sz="1800" spc="-40" dirty="0">
                <a:latin typeface="Times New Roman"/>
                <a:cs typeface="Times New Roman"/>
              </a:rPr>
              <a:t> </a:t>
            </a:r>
            <a:r>
              <a:rPr sz="1800" spc="-10" dirty="0">
                <a:latin typeface="Times New Roman"/>
                <a:cs typeface="Times New Roman"/>
              </a:rPr>
              <a:t>added:</a:t>
            </a:r>
            <a:endParaRPr sz="1800" dirty="0">
              <a:latin typeface="Times New Roman"/>
              <a:cs typeface="Times New Roman"/>
            </a:endParaRPr>
          </a:p>
          <a:p>
            <a:pPr marL="12700" marR="5080" algn="just">
              <a:lnSpc>
                <a:spcPct val="80000"/>
              </a:lnSpc>
              <a:spcBef>
                <a:spcPts val="994"/>
              </a:spcBef>
            </a:pPr>
            <a:r>
              <a:rPr sz="1800" b="1" dirty="0">
                <a:latin typeface="Times New Roman"/>
                <a:cs typeface="Times New Roman"/>
              </a:rPr>
              <a:t>287.120.</a:t>
            </a:r>
            <a:r>
              <a:rPr sz="1800" b="1" spc="-20" dirty="0">
                <a:latin typeface="Times New Roman"/>
                <a:cs typeface="Times New Roman"/>
              </a:rPr>
              <a:t> </a:t>
            </a:r>
            <a:r>
              <a:rPr sz="1800" b="1" dirty="0">
                <a:latin typeface="Times New Roman"/>
                <a:cs typeface="Times New Roman"/>
              </a:rPr>
              <a:t>10</a:t>
            </a:r>
            <a:r>
              <a:rPr sz="1800" dirty="0">
                <a:latin typeface="Times New Roman"/>
                <a:cs typeface="Times New Roman"/>
              </a:rPr>
              <a:t>.</a:t>
            </a:r>
            <a:r>
              <a:rPr sz="1800" spc="220" dirty="0">
                <a:latin typeface="Times New Roman"/>
                <a:cs typeface="Times New Roman"/>
              </a:rPr>
              <a:t> </a:t>
            </a:r>
            <a:r>
              <a:rPr sz="1800" dirty="0">
                <a:latin typeface="Times New Roman"/>
                <a:cs typeface="Times New Roman"/>
              </a:rPr>
              <a:t>The</a:t>
            </a:r>
            <a:r>
              <a:rPr sz="1800" spc="-10" dirty="0">
                <a:latin typeface="Times New Roman"/>
                <a:cs typeface="Times New Roman"/>
              </a:rPr>
              <a:t> </a:t>
            </a:r>
            <a:r>
              <a:rPr sz="1800" dirty="0">
                <a:latin typeface="Times New Roman"/>
                <a:cs typeface="Times New Roman"/>
              </a:rPr>
              <a:t>ability</a:t>
            </a:r>
            <a:r>
              <a:rPr sz="1800" spc="-15" dirty="0">
                <a:latin typeface="Times New Roman"/>
                <a:cs typeface="Times New Roman"/>
              </a:rPr>
              <a:t> </a:t>
            </a:r>
            <a:r>
              <a:rPr sz="1800" dirty="0">
                <a:latin typeface="Times New Roman"/>
                <a:cs typeface="Times New Roman"/>
              </a:rPr>
              <a:t>of</a:t>
            </a:r>
            <a:r>
              <a:rPr sz="1800" spc="-20" dirty="0">
                <a:latin typeface="Times New Roman"/>
                <a:cs typeface="Times New Roman"/>
              </a:rPr>
              <a:t> </a:t>
            </a:r>
            <a:r>
              <a:rPr sz="1800" dirty="0">
                <a:latin typeface="Times New Roman"/>
                <a:cs typeface="Times New Roman"/>
              </a:rPr>
              <a:t>a</a:t>
            </a:r>
            <a:r>
              <a:rPr sz="1800" spc="-20" dirty="0">
                <a:latin typeface="Times New Roman"/>
                <a:cs typeface="Times New Roman"/>
              </a:rPr>
              <a:t> </a:t>
            </a:r>
            <a:r>
              <a:rPr sz="1800" dirty="0">
                <a:latin typeface="Times New Roman"/>
                <a:cs typeface="Times New Roman"/>
              </a:rPr>
              <a:t>firefighter</a:t>
            </a:r>
            <a:r>
              <a:rPr sz="1800" spc="-15" dirty="0">
                <a:latin typeface="Times New Roman"/>
                <a:cs typeface="Times New Roman"/>
              </a:rPr>
              <a:t> </a:t>
            </a:r>
            <a:r>
              <a:rPr sz="1800" dirty="0">
                <a:latin typeface="Times New Roman"/>
                <a:cs typeface="Times New Roman"/>
              </a:rPr>
              <a:t>to</a:t>
            </a:r>
            <a:r>
              <a:rPr sz="1800" spc="-25" dirty="0">
                <a:latin typeface="Times New Roman"/>
                <a:cs typeface="Times New Roman"/>
              </a:rPr>
              <a:t> </a:t>
            </a:r>
            <a:r>
              <a:rPr sz="1800" dirty="0">
                <a:latin typeface="Times New Roman"/>
                <a:cs typeface="Times New Roman"/>
              </a:rPr>
              <a:t>receive benefits</a:t>
            </a:r>
            <a:r>
              <a:rPr sz="1800" spc="-10" dirty="0">
                <a:latin typeface="Times New Roman"/>
                <a:cs typeface="Times New Roman"/>
              </a:rPr>
              <a:t> </a:t>
            </a:r>
            <a:r>
              <a:rPr sz="1800" dirty="0">
                <a:latin typeface="Times New Roman"/>
                <a:cs typeface="Times New Roman"/>
              </a:rPr>
              <a:t>for</a:t>
            </a:r>
            <a:r>
              <a:rPr sz="1800" spc="-20" dirty="0">
                <a:latin typeface="Times New Roman"/>
                <a:cs typeface="Times New Roman"/>
              </a:rPr>
              <a:t> </a:t>
            </a:r>
            <a:r>
              <a:rPr sz="1800" dirty="0">
                <a:latin typeface="Times New Roman"/>
                <a:cs typeface="Times New Roman"/>
              </a:rPr>
              <a:t>psychological</a:t>
            </a:r>
            <a:r>
              <a:rPr sz="1800" spc="-10" dirty="0">
                <a:latin typeface="Times New Roman"/>
                <a:cs typeface="Times New Roman"/>
              </a:rPr>
              <a:t> stress </a:t>
            </a:r>
            <a:r>
              <a:rPr sz="1800" dirty="0">
                <a:latin typeface="Times New Roman"/>
                <a:cs typeface="Times New Roman"/>
              </a:rPr>
              <a:t>under</a:t>
            </a:r>
            <a:r>
              <a:rPr sz="1800" spc="175" dirty="0">
                <a:latin typeface="Times New Roman"/>
                <a:cs typeface="Times New Roman"/>
              </a:rPr>
              <a:t> </a:t>
            </a:r>
            <a:r>
              <a:rPr sz="1800" spc="-10" dirty="0">
                <a:latin typeface="Times New Roman"/>
                <a:cs typeface="Times New Roman"/>
              </a:rPr>
              <a:t>section</a:t>
            </a:r>
            <a:r>
              <a:rPr sz="1800" spc="-90" dirty="0">
                <a:latin typeface="Times New Roman"/>
                <a:cs typeface="Times New Roman"/>
              </a:rPr>
              <a:t> </a:t>
            </a:r>
            <a:r>
              <a:rPr sz="1800" u="sng" dirty="0">
                <a:solidFill>
                  <a:srgbClr val="99C93B"/>
                </a:solidFill>
                <a:uFill>
                  <a:solidFill>
                    <a:srgbClr val="99C93B"/>
                  </a:solidFill>
                </a:uFill>
                <a:latin typeface="Times New Roman"/>
                <a:cs typeface="Times New Roman"/>
                <a:hlinkClick r:id="rId2"/>
              </a:rPr>
              <a:t>287.067</a:t>
            </a:r>
            <a:r>
              <a:rPr sz="1800" spc="-95" dirty="0">
                <a:solidFill>
                  <a:srgbClr val="99C93B"/>
                </a:solidFill>
                <a:latin typeface="Times New Roman"/>
                <a:cs typeface="Times New Roman"/>
              </a:rPr>
              <a:t> </a:t>
            </a:r>
            <a:r>
              <a:rPr sz="1800" dirty="0">
                <a:latin typeface="Times New Roman"/>
                <a:cs typeface="Times New Roman"/>
              </a:rPr>
              <a:t>shall</a:t>
            </a:r>
            <a:r>
              <a:rPr sz="1800" spc="175" dirty="0">
                <a:latin typeface="Times New Roman"/>
                <a:cs typeface="Times New Roman"/>
              </a:rPr>
              <a:t> </a:t>
            </a:r>
            <a:r>
              <a:rPr sz="1800" dirty="0">
                <a:latin typeface="Times New Roman"/>
                <a:cs typeface="Times New Roman"/>
              </a:rPr>
              <a:t>not</a:t>
            </a:r>
            <a:r>
              <a:rPr sz="1800" spc="180" dirty="0">
                <a:latin typeface="Times New Roman"/>
                <a:cs typeface="Times New Roman"/>
              </a:rPr>
              <a:t> </a:t>
            </a:r>
            <a:r>
              <a:rPr sz="1800" dirty="0">
                <a:latin typeface="Times New Roman"/>
                <a:cs typeface="Times New Roman"/>
              </a:rPr>
              <a:t>be</a:t>
            </a:r>
            <a:r>
              <a:rPr sz="1800" spc="180" dirty="0">
                <a:latin typeface="Times New Roman"/>
                <a:cs typeface="Times New Roman"/>
              </a:rPr>
              <a:t> </a:t>
            </a:r>
            <a:r>
              <a:rPr sz="1800" dirty="0">
                <a:latin typeface="Times New Roman"/>
                <a:cs typeface="Times New Roman"/>
              </a:rPr>
              <a:t>diminished</a:t>
            </a:r>
            <a:r>
              <a:rPr sz="1800" spc="180" dirty="0">
                <a:latin typeface="Times New Roman"/>
                <a:cs typeface="Times New Roman"/>
              </a:rPr>
              <a:t> </a:t>
            </a:r>
            <a:r>
              <a:rPr sz="1800" dirty="0">
                <a:latin typeface="Times New Roman"/>
                <a:cs typeface="Times New Roman"/>
              </a:rPr>
              <a:t>by</a:t>
            </a:r>
            <a:r>
              <a:rPr sz="1800" spc="170" dirty="0">
                <a:latin typeface="Times New Roman"/>
                <a:cs typeface="Times New Roman"/>
              </a:rPr>
              <a:t> </a:t>
            </a:r>
            <a:r>
              <a:rPr sz="1800" dirty="0">
                <a:latin typeface="Times New Roman"/>
                <a:cs typeface="Times New Roman"/>
              </a:rPr>
              <a:t>the</a:t>
            </a:r>
            <a:r>
              <a:rPr sz="1800" spc="185" dirty="0">
                <a:latin typeface="Times New Roman"/>
                <a:cs typeface="Times New Roman"/>
              </a:rPr>
              <a:t> </a:t>
            </a:r>
            <a:r>
              <a:rPr sz="1800" dirty="0">
                <a:latin typeface="Times New Roman"/>
                <a:cs typeface="Times New Roman"/>
              </a:rPr>
              <a:t>provisions</a:t>
            </a:r>
            <a:r>
              <a:rPr sz="1800" spc="160" dirty="0">
                <a:latin typeface="Times New Roman"/>
                <a:cs typeface="Times New Roman"/>
              </a:rPr>
              <a:t> </a:t>
            </a:r>
            <a:r>
              <a:rPr sz="1800" dirty="0">
                <a:latin typeface="Times New Roman"/>
                <a:cs typeface="Times New Roman"/>
              </a:rPr>
              <a:t>of</a:t>
            </a:r>
            <a:r>
              <a:rPr sz="1800" spc="175" dirty="0">
                <a:latin typeface="Times New Roman"/>
                <a:cs typeface="Times New Roman"/>
              </a:rPr>
              <a:t> </a:t>
            </a:r>
            <a:r>
              <a:rPr sz="1800" dirty="0">
                <a:latin typeface="Times New Roman"/>
                <a:cs typeface="Times New Roman"/>
              </a:rPr>
              <a:t>subsections</a:t>
            </a:r>
            <a:r>
              <a:rPr sz="1800" spc="160" dirty="0">
                <a:latin typeface="Times New Roman"/>
                <a:cs typeface="Times New Roman"/>
              </a:rPr>
              <a:t> </a:t>
            </a:r>
            <a:r>
              <a:rPr sz="1800" spc="-50" dirty="0">
                <a:latin typeface="Times New Roman"/>
                <a:cs typeface="Times New Roman"/>
              </a:rPr>
              <a:t>8 </a:t>
            </a:r>
            <a:r>
              <a:rPr sz="1800" dirty="0">
                <a:latin typeface="Times New Roman"/>
                <a:cs typeface="Times New Roman"/>
              </a:rPr>
              <a:t>and</a:t>
            </a:r>
            <a:r>
              <a:rPr sz="1800" spc="-15" dirty="0">
                <a:latin typeface="Times New Roman"/>
                <a:cs typeface="Times New Roman"/>
              </a:rPr>
              <a:t> </a:t>
            </a:r>
            <a:r>
              <a:rPr sz="1800" dirty="0">
                <a:latin typeface="Times New Roman"/>
                <a:cs typeface="Times New Roman"/>
              </a:rPr>
              <a:t>9</a:t>
            </a:r>
            <a:r>
              <a:rPr sz="1800" spc="-5" dirty="0">
                <a:latin typeface="Times New Roman"/>
                <a:cs typeface="Times New Roman"/>
              </a:rPr>
              <a:t> </a:t>
            </a:r>
            <a:r>
              <a:rPr sz="1800" dirty="0">
                <a:latin typeface="Times New Roman"/>
                <a:cs typeface="Times New Roman"/>
              </a:rPr>
              <a:t>of</a:t>
            </a:r>
            <a:r>
              <a:rPr sz="1800" spc="-20" dirty="0">
                <a:latin typeface="Times New Roman"/>
                <a:cs typeface="Times New Roman"/>
              </a:rPr>
              <a:t> </a:t>
            </a:r>
            <a:r>
              <a:rPr sz="1800" dirty="0">
                <a:latin typeface="Times New Roman"/>
                <a:cs typeface="Times New Roman"/>
              </a:rPr>
              <a:t>this</a:t>
            </a:r>
            <a:r>
              <a:rPr sz="1800" spc="-20" dirty="0">
                <a:latin typeface="Times New Roman"/>
                <a:cs typeface="Times New Roman"/>
              </a:rPr>
              <a:t> </a:t>
            </a:r>
            <a:r>
              <a:rPr sz="1800" spc="-10" dirty="0">
                <a:latin typeface="Times New Roman"/>
                <a:cs typeface="Times New Roman"/>
              </a:rPr>
              <a:t>section.</a:t>
            </a:r>
            <a:endParaRPr sz="1800" dirty="0">
              <a:latin typeface="Times New Roman"/>
              <a:cs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843280" cy="5666740"/>
          </a:xfrm>
          <a:custGeom>
            <a:avLst/>
            <a:gdLst/>
            <a:ahLst/>
            <a:cxnLst/>
            <a:rect l="l" t="t" r="r" b="b"/>
            <a:pathLst>
              <a:path w="843280" h="5666740">
                <a:moveTo>
                  <a:pt x="842772" y="0"/>
                </a:moveTo>
                <a:lnTo>
                  <a:pt x="0" y="0"/>
                </a:lnTo>
                <a:lnTo>
                  <a:pt x="0" y="5666232"/>
                </a:lnTo>
                <a:lnTo>
                  <a:pt x="842772" y="0"/>
                </a:lnTo>
                <a:close/>
              </a:path>
            </a:pathLst>
          </a:custGeom>
          <a:solidFill>
            <a:srgbClr val="90C225">
              <a:alpha val="85096"/>
            </a:srgbClr>
          </a:solidFill>
        </p:spPr>
        <p:txBody>
          <a:bodyPr wrap="square" lIns="0" tIns="0" rIns="0" bIns="0" rtlCol="0"/>
          <a:lstStyle/>
          <a:p>
            <a:endParaRPr dirty="0"/>
          </a:p>
        </p:txBody>
      </p:sp>
      <p:sp>
        <p:nvSpPr>
          <p:cNvPr id="3" name="object 3"/>
          <p:cNvSpPr txBox="1">
            <a:spLocks noGrp="1"/>
          </p:cNvSpPr>
          <p:nvPr>
            <p:ph type="title"/>
          </p:nvPr>
        </p:nvSpPr>
        <p:spPr>
          <a:xfrm>
            <a:off x="2541777" y="256413"/>
            <a:ext cx="5693410" cy="1123315"/>
          </a:xfrm>
          <a:prstGeom prst="rect">
            <a:avLst/>
          </a:prstGeom>
        </p:spPr>
        <p:txBody>
          <a:bodyPr vert="horz" wrap="square" lIns="0" tIns="12700" rIns="0" bIns="0" rtlCol="0">
            <a:spAutoFit/>
          </a:bodyPr>
          <a:lstStyle/>
          <a:p>
            <a:pPr marL="1724025" marR="5080" indent="-1711960">
              <a:lnSpc>
                <a:spcPct val="100000"/>
              </a:lnSpc>
              <a:spcBef>
                <a:spcPts val="100"/>
              </a:spcBef>
            </a:pPr>
            <a:r>
              <a:rPr dirty="0"/>
              <a:t>Prior</a:t>
            </a:r>
            <a:r>
              <a:rPr spc="-135" dirty="0"/>
              <a:t> </a:t>
            </a:r>
            <a:r>
              <a:rPr dirty="0"/>
              <a:t>Firefighter</a:t>
            </a:r>
            <a:r>
              <a:rPr spc="-170" dirty="0"/>
              <a:t> </a:t>
            </a:r>
            <a:r>
              <a:rPr spc="-20" dirty="0"/>
              <a:t>Provisions/ </a:t>
            </a:r>
            <a:r>
              <a:rPr spc="-10" dirty="0"/>
              <a:t>287.120.10</a:t>
            </a:r>
          </a:p>
        </p:txBody>
      </p:sp>
      <p:sp>
        <p:nvSpPr>
          <p:cNvPr id="4" name="object 4"/>
          <p:cNvSpPr txBox="1"/>
          <p:nvPr/>
        </p:nvSpPr>
        <p:spPr>
          <a:xfrm>
            <a:off x="1585975" y="1443446"/>
            <a:ext cx="7611109" cy="1650364"/>
          </a:xfrm>
          <a:prstGeom prst="rect">
            <a:avLst/>
          </a:prstGeom>
        </p:spPr>
        <p:txBody>
          <a:bodyPr vert="horz" wrap="square" lIns="0" tIns="138430" rIns="0" bIns="0" rtlCol="0">
            <a:spAutoFit/>
          </a:bodyPr>
          <a:lstStyle/>
          <a:p>
            <a:pPr marL="12700" algn="just">
              <a:lnSpc>
                <a:spcPct val="100000"/>
              </a:lnSpc>
              <a:spcBef>
                <a:spcPts val="1090"/>
              </a:spcBef>
            </a:pPr>
            <a:r>
              <a:rPr sz="1800" dirty="0">
                <a:latin typeface="Times New Roman"/>
                <a:cs typeface="Times New Roman"/>
              </a:rPr>
              <a:t>287.120.10</a:t>
            </a:r>
            <a:r>
              <a:rPr sz="1800" spc="-45" dirty="0">
                <a:latin typeface="Times New Roman"/>
                <a:cs typeface="Times New Roman"/>
              </a:rPr>
              <a:t> </a:t>
            </a:r>
            <a:r>
              <a:rPr sz="1800" dirty="0">
                <a:latin typeface="Times New Roman"/>
                <a:cs typeface="Times New Roman"/>
              </a:rPr>
              <a:t>carves</a:t>
            </a:r>
            <a:r>
              <a:rPr sz="1800" spc="-25" dirty="0">
                <a:latin typeface="Times New Roman"/>
                <a:cs typeface="Times New Roman"/>
              </a:rPr>
              <a:t> </a:t>
            </a:r>
            <a:r>
              <a:rPr sz="1800" dirty="0">
                <a:latin typeface="Times New Roman"/>
                <a:cs typeface="Times New Roman"/>
              </a:rPr>
              <a:t>out</a:t>
            </a:r>
            <a:r>
              <a:rPr sz="1800" spc="-10" dirty="0">
                <a:latin typeface="Times New Roman"/>
                <a:cs typeface="Times New Roman"/>
              </a:rPr>
              <a:t> </a:t>
            </a:r>
            <a:r>
              <a:rPr sz="1800" dirty="0">
                <a:latin typeface="Times New Roman"/>
                <a:cs typeface="Times New Roman"/>
              </a:rPr>
              <a:t>a</a:t>
            </a:r>
            <a:r>
              <a:rPr sz="1800" spc="-15" dirty="0">
                <a:latin typeface="Times New Roman"/>
                <a:cs typeface="Times New Roman"/>
              </a:rPr>
              <a:t> </a:t>
            </a:r>
            <a:r>
              <a:rPr sz="1800" dirty="0">
                <a:latin typeface="Times New Roman"/>
                <a:cs typeface="Times New Roman"/>
              </a:rPr>
              <a:t>special</a:t>
            </a:r>
            <a:r>
              <a:rPr sz="1800" spc="-30" dirty="0">
                <a:latin typeface="Times New Roman"/>
                <a:cs typeface="Times New Roman"/>
              </a:rPr>
              <a:t> </a:t>
            </a:r>
            <a:r>
              <a:rPr sz="1800" dirty="0">
                <a:latin typeface="Times New Roman"/>
                <a:cs typeface="Times New Roman"/>
              </a:rPr>
              <a:t>exception</a:t>
            </a:r>
            <a:r>
              <a:rPr sz="1800" spc="-20" dirty="0">
                <a:latin typeface="Times New Roman"/>
                <a:cs typeface="Times New Roman"/>
              </a:rPr>
              <a:t> </a:t>
            </a:r>
            <a:r>
              <a:rPr sz="1800" dirty="0">
                <a:latin typeface="Times New Roman"/>
                <a:cs typeface="Times New Roman"/>
              </a:rPr>
              <a:t>to</a:t>
            </a:r>
            <a:r>
              <a:rPr sz="1800" spc="-25" dirty="0">
                <a:latin typeface="Times New Roman"/>
                <a:cs typeface="Times New Roman"/>
              </a:rPr>
              <a:t> </a:t>
            </a:r>
            <a:r>
              <a:rPr sz="1800" dirty="0">
                <a:latin typeface="Times New Roman"/>
                <a:cs typeface="Times New Roman"/>
              </a:rPr>
              <a:t>287.120.8</a:t>
            </a:r>
            <a:r>
              <a:rPr sz="1800" spc="-30" dirty="0">
                <a:latin typeface="Times New Roman"/>
                <a:cs typeface="Times New Roman"/>
              </a:rPr>
              <a:t> </a:t>
            </a:r>
            <a:r>
              <a:rPr sz="1800" dirty="0">
                <a:latin typeface="Times New Roman"/>
                <a:cs typeface="Times New Roman"/>
              </a:rPr>
              <a:t>for</a:t>
            </a:r>
            <a:r>
              <a:rPr sz="1800" spc="-5" dirty="0">
                <a:latin typeface="Times New Roman"/>
                <a:cs typeface="Times New Roman"/>
              </a:rPr>
              <a:t> </a:t>
            </a:r>
            <a:r>
              <a:rPr sz="1800" spc="-10" dirty="0">
                <a:latin typeface="Times New Roman"/>
                <a:cs typeface="Times New Roman"/>
              </a:rPr>
              <a:t>firefighters.</a:t>
            </a:r>
            <a:endParaRPr sz="1800" dirty="0">
              <a:latin typeface="Times New Roman"/>
              <a:cs typeface="Times New Roman"/>
            </a:endParaRPr>
          </a:p>
          <a:p>
            <a:pPr marL="12700" marR="5080" algn="just">
              <a:lnSpc>
                <a:spcPct val="100000"/>
              </a:lnSpc>
              <a:spcBef>
                <a:spcPts val="994"/>
              </a:spcBef>
            </a:pPr>
            <a:r>
              <a:rPr sz="1800" dirty="0">
                <a:latin typeface="Times New Roman"/>
                <a:cs typeface="Times New Roman"/>
              </a:rPr>
              <a:t>287.120.8,</a:t>
            </a:r>
            <a:r>
              <a:rPr sz="1800" spc="175" dirty="0">
                <a:latin typeface="Times New Roman"/>
                <a:cs typeface="Times New Roman"/>
              </a:rPr>
              <a:t> </a:t>
            </a:r>
            <a:r>
              <a:rPr sz="1800" dirty="0">
                <a:latin typeface="Times New Roman"/>
                <a:cs typeface="Times New Roman"/>
              </a:rPr>
              <a:t>requires</a:t>
            </a:r>
            <a:r>
              <a:rPr sz="1800" spc="165" dirty="0">
                <a:latin typeface="Times New Roman"/>
                <a:cs typeface="Times New Roman"/>
              </a:rPr>
              <a:t> </a:t>
            </a:r>
            <a:r>
              <a:rPr sz="1800" dirty="0">
                <a:latin typeface="Times New Roman"/>
                <a:cs typeface="Times New Roman"/>
              </a:rPr>
              <a:t>the</a:t>
            </a:r>
            <a:r>
              <a:rPr sz="1800" spc="180" dirty="0">
                <a:latin typeface="Times New Roman"/>
                <a:cs typeface="Times New Roman"/>
              </a:rPr>
              <a:t> </a:t>
            </a:r>
            <a:r>
              <a:rPr sz="1800" dirty="0">
                <a:latin typeface="Times New Roman"/>
                <a:cs typeface="Times New Roman"/>
              </a:rPr>
              <a:t>proper</a:t>
            </a:r>
            <a:r>
              <a:rPr sz="1800" spc="180" dirty="0">
                <a:latin typeface="Times New Roman"/>
                <a:cs typeface="Times New Roman"/>
              </a:rPr>
              <a:t> </a:t>
            </a:r>
            <a:r>
              <a:rPr sz="1800" dirty="0">
                <a:latin typeface="Times New Roman"/>
                <a:cs typeface="Times New Roman"/>
              </a:rPr>
              <a:t>objective</a:t>
            </a:r>
            <a:r>
              <a:rPr sz="1800" spc="175" dirty="0">
                <a:latin typeface="Times New Roman"/>
                <a:cs typeface="Times New Roman"/>
              </a:rPr>
              <a:t> </a:t>
            </a:r>
            <a:r>
              <a:rPr sz="1800" dirty="0">
                <a:latin typeface="Times New Roman"/>
                <a:cs typeface="Times New Roman"/>
              </a:rPr>
              <a:t>standard</a:t>
            </a:r>
            <a:r>
              <a:rPr sz="1800" spc="175" dirty="0">
                <a:latin typeface="Times New Roman"/>
                <a:cs typeface="Times New Roman"/>
              </a:rPr>
              <a:t> </a:t>
            </a:r>
            <a:r>
              <a:rPr sz="1800" dirty="0">
                <a:latin typeface="Times New Roman"/>
                <a:cs typeface="Times New Roman"/>
              </a:rPr>
              <a:t>to</a:t>
            </a:r>
            <a:r>
              <a:rPr sz="1800" spc="175" dirty="0">
                <a:latin typeface="Times New Roman"/>
                <a:cs typeface="Times New Roman"/>
              </a:rPr>
              <a:t> </a:t>
            </a:r>
            <a:r>
              <a:rPr sz="1800" dirty="0">
                <a:latin typeface="Times New Roman"/>
                <a:cs typeface="Times New Roman"/>
              </a:rPr>
              <a:t>be</a:t>
            </a:r>
            <a:r>
              <a:rPr sz="1800" spc="165" dirty="0">
                <a:latin typeface="Times New Roman"/>
                <a:cs typeface="Times New Roman"/>
              </a:rPr>
              <a:t> </a:t>
            </a:r>
            <a:r>
              <a:rPr sz="1800" dirty="0">
                <a:latin typeface="Times New Roman"/>
                <a:cs typeface="Times New Roman"/>
              </a:rPr>
              <a:t>applied</a:t>
            </a:r>
            <a:r>
              <a:rPr sz="1800" spc="155" dirty="0">
                <a:latin typeface="Times New Roman"/>
                <a:cs typeface="Times New Roman"/>
              </a:rPr>
              <a:t> </a:t>
            </a:r>
            <a:r>
              <a:rPr sz="1800" dirty="0">
                <a:latin typeface="Times New Roman"/>
                <a:cs typeface="Times New Roman"/>
              </a:rPr>
              <a:t>for</a:t>
            </a:r>
            <a:r>
              <a:rPr sz="1800" spc="170" dirty="0">
                <a:latin typeface="Times New Roman"/>
                <a:cs typeface="Times New Roman"/>
              </a:rPr>
              <a:t> </a:t>
            </a:r>
            <a:r>
              <a:rPr sz="1800" dirty="0">
                <a:latin typeface="Times New Roman"/>
                <a:cs typeface="Times New Roman"/>
              </a:rPr>
              <a:t>mental</a:t>
            </a:r>
            <a:r>
              <a:rPr sz="1800" spc="160" dirty="0">
                <a:latin typeface="Times New Roman"/>
                <a:cs typeface="Times New Roman"/>
              </a:rPr>
              <a:t> </a:t>
            </a:r>
            <a:r>
              <a:rPr sz="1800" spc="-10" dirty="0">
                <a:latin typeface="Times New Roman"/>
                <a:cs typeface="Times New Roman"/>
              </a:rPr>
              <a:t>injury </a:t>
            </a:r>
            <a:r>
              <a:rPr sz="1800" dirty="0">
                <a:latin typeface="Times New Roman"/>
                <a:cs typeface="Times New Roman"/>
              </a:rPr>
              <a:t>cases.</a:t>
            </a:r>
            <a:r>
              <a:rPr sz="1800" spc="75" dirty="0">
                <a:latin typeface="Times New Roman"/>
                <a:cs typeface="Times New Roman"/>
              </a:rPr>
              <a:t>  </a:t>
            </a:r>
            <a:r>
              <a:rPr sz="1800" dirty="0">
                <a:latin typeface="Times New Roman"/>
                <a:cs typeface="Times New Roman"/>
              </a:rPr>
              <a:t>As</a:t>
            </a:r>
            <a:r>
              <a:rPr sz="1800" spc="85" dirty="0">
                <a:latin typeface="Times New Roman"/>
                <a:cs typeface="Times New Roman"/>
              </a:rPr>
              <a:t> </a:t>
            </a:r>
            <a:r>
              <a:rPr sz="1800" dirty="0">
                <a:latin typeface="Times New Roman"/>
                <a:cs typeface="Times New Roman"/>
              </a:rPr>
              <a:t>a</a:t>
            </a:r>
            <a:r>
              <a:rPr sz="1800" spc="90" dirty="0">
                <a:latin typeface="Times New Roman"/>
                <a:cs typeface="Times New Roman"/>
              </a:rPr>
              <a:t> </a:t>
            </a:r>
            <a:r>
              <a:rPr sz="1800" dirty="0">
                <a:latin typeface="Times New Roman"/>
                <a:cs typeface="Times New Roman"/>
              </a:rPr>
              <a:t>whole,</a:t>
            </a:r>
            <a:r>
              <a:rPr sz="1800" spc="80" dirty="0">
                <a:latin typeface="Times New Roman"/>
                <a:cs typeface="Times New Roman"/>
              </a:rPr>
              <a:t> </a:t>
            </a:r>
            <a:r>
              <a:rPr sz="1800" dirty="0">
                <a:latin typeface="Times New Roman"/>
                <a:cs typeface="Times New Roman"/>
              </a:rPr>
              <a:t>they</a:t>
            </a:r>
            <a:r>
              <a:rPr sz="1800" spc="90" dirty="0">
                <a:latin typeface="Times New Roman"/>
                <a:cs typeface="Times New Roman"/>
              </a:rPr>
              <a:t> </a:t>
            </a:r>
            <a:r>
              <a:rPr sz="1800" dirty="0">
                <a:latin typeface="Times New Roman"/>
                <a:cs typeface="Times New Roman"/>
              </a:rPr>
              <a:t>are</a:t>
            </a:r>
            <a:r>
              <a:rPr sz="1800" spc="90" dirty="0">
                <a:latin typeface="Times New Roman"/>
                <a:cs typeface="Times New Roman"/>
              </a:rPr>
              <a:t> </a:t>
            </a:r>
            <a:r>
              <a:rPr sz="1800" dirty="0">
                <a:latin typeface="Times New Roman"/>
                <a:cs typeface="Times New Roman"/>
              </a:rPr>
              <a:t>not</a:t>
            </a:r>
            <a:r>
              <a:rPr sz="1800" spc="75" dirty="0">
                <a:latin typeface="Times New Roman"/>
                <a:cs typeface="Times New Roman"/>
              </a:rPr>
              <a:t> </a:t>
            </a:r>
            <a:r>
              <a:rPr sz="1800" dirty="0">
                <a:latin typeface="Times New Roman"/>
                <a:cs typeface="Times New Roman"/>
              </a:rPr>
              <a:t>compensable.</a:t>
            </a:r>
            <a:r>
              <a:rPr sz="1800" spc="80" dirty="0">
                <a:latin typeface="Times New Roman"/>
                <a:cs typeface="Times New Roman"/>
              </a:rPr>
              <a:t>  </a:t>
            </a:r>
            <a:r>
              <a:rPr sz="1800" dirty="0">
                <a:latin typeface="Times New Roman"/>
                <a:cs typeface="Times New Roman"/>
              </a:rPr>
              <a:t>They</a:t>
            </a:r>
            <a:r>
              <a:rPr sz="1800" spc="95" dirty="0">
                <a:latin typeface="Times New Roman"/>
                <a:cs typeface="Times New Roman"/>
              </a:rPr>
              <a:t> </a:t>
            </a:r>
            <a:r>
              <a:rPr sz="1800" dirty="0">
                <a:latin typeface="Times New Roman"/>
                <a:cs typeface="Times New Roman"/>
              </a:rPr>
              <a:t>are</a:t>
            </a:r>
            <a:r>
              <a:rPr sz="1800" spc="90" dirty="0">
                <a:latin typeface="Times New Roman"/>
                <a:cs typeface="Times New Roman"/>
              </a:rPr>
              <a:t> </a:t>
            </a:r>
            <a:r>
              <a:rPr sz="1800" b="1" u="sng" dirty="0">
                <a:uFill>
                  <a:solidFill>
                    <a:srgbClr val="000000"/>
                  </a:solidFill>
                </a:uFill>
                <a:latin typeface="Times New Roman"/>
                <a:cs typeface="Times New Roman"/>
              </a:rPr>
              <a:t>only</a:t>
            </a:r>
            <a:r>
              <a:rPr sz="1800" b="1" spc="85" dirty="0">
                <a:latin typeface="Times New Roman"/>
                <a:cs typeface="Times New Roman"/>
              </a:rPr>
              <a:t> </a:t>
            </a:r>
            <a:r>
              <a:rPr sz="1800" dirty="0">
                <a:latin typeface="Times New Roman"/>
                <a:cs typeface="Times New Roman"/>
              </a:rPr>
              <a:t>compensable</a:t>
            </a:r>
            <a:r>
              <a:rPr sz="1800" spc="95" dirty="0">
                <a:latin typeface="Times New Roman"/>
                <a:cs typeface="Times New Roman"/>
              </a:rPr>
              <a:t> </a:t>
            </a:r>
            <a:r>
              <a:rPr sz="1800" dirty="0">
                <a:latin typeface="Times New Roman"/>
                <a:cs typeface="Times New Roman"/>
              </a:rPr>
              <a:t>if</a:t>
            </a:r>
            <a:r>
              <a:rPr sz="1800" spc="80" dirty="0">
                <a:latin typeface="Times New Roman"/>
                <a:cs typeface="Times New Roman"/>
              </a:rPr>
              <a:t> </a:t>
            </a:r>
            <a:r>
              <a:rPr sz="1800" spc="-25" dirty="0">
                <a:latin typeface="Times New Roman"/>
                <a:cs typeface="Times New Roman"/>
              </a:rPr>
              <a:t>the </a:t>
            </a:r>
            <a:r>
              <a:rPr sz="1800" dirty="0">
                <a:latin typeface="Times New Roman"/>
                <a:cs typeface="Times New Roman"/>
              </a:rPr>
              <a:t>employee</a:t>
            </a:r>
            <a:r>
              <a:rPr sz="1800" spc="495" dirty="0">
                <a:latin typeface="Times New Roman"/>
                <a:cs typeface="Times New Roman"/>
              </a:rPr>
              <a:t> </a:t>
            </a:r>
            <a:r>
              <a:rPr sz="1800" dirty="0">
                <a:latin typeface="Times New Roman"/>
                <a:cs typeface="Times New Roman"/>
              </a:rPr>
              <a:t>can</a:t>
            </a:r>
            <a:r>
              <a:rPr sz="1800" spc="470" dirty="0">
                <a:latin typeface="Times New Roman"/>
                <a:cs typeface="Times New Roman"/>
              </a:rPr>
              <a:t> </a:t>
            </a:r>
            <a:r>
              <a:rPr sz="1800" dirty="0">
                <a:latin typeface="Times New Roman"/>
                <a:cs typeface="Times New Roman"/>
              </a:rPr>
              <a:t>prove</a:t>
            </a:r>
            <a:r>
              <a:rPr sz="1800" spc="25" dirty="0">
                <a:latin typeface="Times New Roman"/>
                <a:cs typeface="Times New Roman"/>
              </a:rPr>
              <a:t>  </a:t>
            </a:r>
            <a:r>
              <a:rPr sz="1800" dirty="0">
                <a:latin typeface="Times New Roman"/>
                <a:cs typeface="Times New Roman"/>
              </a:rPr>
              <a:t>the</a:t>
            </a:r>
            <a:r>
              <a:rPr sz="1800" spc="25" dirty="0">
                <a:latin typeface="Times New Roman"/>
                <a:cs typeface="Times New Roman"/>
              </a:rPr>
              <a:t>  </a:t>
            </a:r>
            <a:r>
              <a:rPr sz="1800" dirty="0">
                <a:latin typeface="Times New Roman"/>
                <a:cs typeface="Times New Roman"/>
              </a:rPr>
              <a:t>requisite</a:t>
            </a:r>
            <a:r>
              <a:rPr sz="1800" spc="30" dirty="0">
                <a:latin typeface="Times New Roman"/>
                <a:cs typeface="Times New Roman"/>
              </a:rPr>
              <a:t>  </a:t>
            </a:r>
            <a:r>
              <a:rPr sz="1800" dirty="0">
                <a:latin typeface="Times New Roman"/>
                <a:cs typeface="Times New Roman"/>
              </a:rPr>
              <a:t>requirements</a:t>
            </a:r>
            <a:r>
              <a:rPr sz="1800" spc="25" dirty="0">
                <a:latin typeface="Times New Roman"/>
                <a:cs typeface="Times New Roman"/>
              </a:rPr>
              <a:t>  </a:t>
            </a:r>
            <a:r>
              <a:rPr sz="1800" dirty="0">
                <a:latin typeface="Times New Roman"/>
                <a:cs typeface="Times New Roman"/>
              </a:rPr>
              <a:t>by</a:t>
            </a:r>
            <a:r>
              <a:rPr sz="1800" spc="30" dirty="0">
                <a:latin typeface="Times New Roman"/>
                <a:cs typeface="Times New Roman"/>
              </a:rPr>
              <a:t>  </a:t>
            </a:r>
            <a:r>
              <a:rPr sz="1800" dirty="0">
                <a:latin typeface="Times New Roman"/>
                <a:cs typeface="Times New Roman"/>
              </a:rPr>
              <a:t>objective</a:t>
            </a:r>
            <a:r>
              <a:rPr sz="1800" spc="490" dirty="0">
                <a:latin typeface="Times New Roman"/>
                <a:cs typeface="Times New Roman"/>
              </a:rPr>
              <a:t> </a:t>
            </a:r>
            <a:r>
              <a:rPr sz="1800" dirty="0">
                <a:latin typeface="Times New Roman"/>
                <a:cs typeface="Times New Roman"/>
              </a:rPr>
              <a:t>standards.</a:t>
            </a:r>
            <a:r>
              <a:rPr sz="1800" spc="480" dirty="0">
                <a:latin typeface="Times New Roman"/>
                <a:cs typeface="Times New Roman"/>
              </a:rPr>
              <a:t>  </a:t>
            </a:r>
            <a:r>
              <a:rPr sz="1800" spc="-25" dirty="0">
                <a:latin typeface="Times New Roman"/>
                <a:cs typeface="Times New Roman"/>
              </a:rPr>
              <a:t>The </a:t>
            </a:r>
            <a:r>
              <a:rPr sz="1800" dirty="0">
                <a:latin typeface="Times New Roman"/>
                <a:cs typeface="Times New Roman"/>
              </a:rPr>
              <a:t>Missouri</a:t>
            </a:r>
            <a:r>
              <a:rPr sz="1800" spc="350" dirty="0">
                <a:latin typeface="Times New Roman"/>
                <a:cs typeface="Times New Roman"/>
              </a:rPr>
              <a:t> </a:t>
            </a:r>
            <a:r>
              <a:rPr sz="1800" dirty="0">
                <a:latin typeface="Times New Roman"/>
                <a:cs typeface="Times New Roman"/>
              </a:rPr>
              <a:t>Supreme</a:t>
            </a:r>
            <a:r>
              <a:rPr sz="1800" spc="360" dirty="0">
                <a:latin typeface="Times New Roman"/>
                <a:cs typeface="Times New Roman"/>
              </a:rPr>
              <a:t> </a:t>
            </a:r>
            <a:r>
              <a:rPr sz="1800" dirty="0">
                <a:latin typeface="Times New Roman"/>
                <a:cs typeface="Times New Roman"/>
              </a:rPr>
              <a:t>Court</a:t>
            </a:r>
            <a:r>
              <a:rPr sz="1800" spc="340" dirty="0">
                <a:latin typeface="Times New Roman"/>
                <a:cs typeface="Times New Roman"/>
              </a:rPr>
              <a:t> </a:t>
            </a:r>
            <a:r>
              <a:rPr sz="1800" dirty="0">
                <a:latin typeface="Times New Roman"/>
                <a:cs typeface="Times New Roman"/>
              </a:rPr>
              <a:t>in</a:t>
            </a:r>
            <a:r>
              <a:rPr sz="1800" spc="340" dirty="0">
                <a:latin typeface="Times New Roman"/>
                <a:cs typeface="Times New Roman"/>
              </a:rPr>
              <a:t> </a:t>
            </a:r>
            <a:r>
              <a:rPr sz="1800" dirty="0">
                <a:latin typeface="Times New Roman"/>
                <a:cs typeface="Times New Roman"/>
              </a:rPr>
              <a:t>dicta</a:t>
            </a:r>
            <a:r>
              <a:rPr sz="1800" spc="345" dirty="0">
                <a:latin typeface="Times New Roman"/>
                <a:cs typeface="Times New Roman"/>
              </a:rPr>
              <a:t> </a:t>
            </a:r>
            <a:r>
              <a:rPr sz="1800" dirty="0">
                <a:latin typeface="Times New Roman"/>
                <a:cs typeface="Times New Roman"/>
              </a:rPr>
              <a:t>in</a:t>
            </a:r>
            <a:r>
              <a:rPr sz="1800" spc="340" dirty="0">
                <a:latin typeface="Times New Roman"/>
                <a:cs typeface="Times New Roman"/>
              </a:rPr>
              <a:t> </a:t>
            </a:r>
            <a:r>
              <a:rPr sz="1800" dirty="0">
                <a:latin typeface="Times New Roman"/>
                <a:cs typeface="Times New Roman"/>
              </a:rPr>
              <a:t>the</a:t>
            </a:r>
            <a:r>
              <a:rPr sz="1800" spc="345" dirty="0">
                <a:latin typeface="Times New Roman"/>
                <a:cs typeface="Times New Roman"/>
              </a:rPr>
              <a:t> </a:t>
            </a:r>
            <a:r>
              <a:rPr sz="1800" i="1" dirty="0">
                <a:latin typeface="Times New Roman"/>
                <a:cs typeface="Times New Roman"/>
              </a:rPr>
              <a:t>Mantia</a:t>
            </a:r>
            <a:r>
              <a:rPr sz="1800" i="1" spc="340" dirty="0">
                <a:latin typeface="Times New Roman"/>
                <a:cs typeface="Times New Roman"/>
              </a:rPr>
              <a:t> </a:t>
            </a:r>
            <a:r>
              <a:rPr sz="1800" dirty="0">
                <a:latin typeface="Times New Roman"/>
                <a:cs typeface="Times New Roman"/>
              </a:rPr>
              <a:t>case</a:t>
            </a:r>
            <a:r>
              <a:rPr sz="1800" spc="340" dirty="0">
                <a:latin typeface="Times New Roman"/>
                <a:cs typeface="Times New Roman"/>
              </a:rPr>
              <a:t> </a:t>
            </a:r>
            <a:r>
              <a:rPr sz="1800" dirty="0">
                <a:latin typeface="Times New Roman"/>
                <a:cs typeface="Times New Roman"/>
              </a:rPr>
              <a:t>noted</a:t>
            </a:r>
            <a:r>
              <a:rPr sz="1800" spc="330" dirty="0">
                <a:latin typeface="Times New Roman"/>
                <a:cs typeface="Times New Roman"/>
              </a:rPr>
              <a:t> </a:t>
            </a:r>
            <a:r>
              <a:rPr sz="1800" dirty="0">
                <a:latin typeface="Times New Roman"/>
                <a:cs typeface="Times New Roman"/>
              </a:rPr>
              <a:t>that</a:t>
            </a:r>
            <a:r>
              <a:rPr sz="1800" spc="350" dirty="0">
                <a:latin typeface="Times New Roman"/>
                <a:cs typeface="Times New Roman"/>
              </a:rPr>
              <a:t> </a:t>
            </a:r>
            <a:r>
              <a:rPr sz="1800" dirty="0">
                <a:latin typeface="Times New Roman"/>
                <a:cs typeface="Times New Roman"/>
              </a:rPr>
              <a:t>allowing</a:t>
            </a:r>
            <a:r>
              <a:rPr sz="1800" spc="355" dirty="0">
                <a:latin typeface="Times New Roman"/>
                <a:cs typeface="Times New Roman"/>
              </a:rPr>
              <a:t> </a:t>
            </a:r>
            <a:r>
              <a:rPr sz="1800" spc="-20" dirty="0">
                <a:latin typeface="Times New Roman"/>
                <a:cs typeface="Times New Roman"/>
              </a:rPr>
              <a:t>only</a:t>
            </a:r>
            <a:endParaRPr sz="1800" dirty="0">
              <a:latin typeface="Times New Roman"/>
              <a:cs typeface="Times New Roman"/>
            </a:endParaRPr>
          </a:p>
        </p:txBody>
      </p:sp>
      <p:sp>
        <p:nvSpPr>
          <p:cNvPr id="5" name="object 5"/>
          <p:cNvSpPr txBox="1"/>
          <p:nvPr/>
        </p:nvSpPr>
        <p:spPr>
          <a:xfrm>
            <a:off x="1585975" y="3067939"/>
            <a:ext cx="952500" cy="574675"/>
          </a:xfrm>
          <a:prstGeom prst="rect">
            <a:avLst/>
          </a:prstGeom>
        </p:spPr>
        <p:txBody>
          <a:bodyPr vert="horz" wrap="square" lIns="0" tIns="12700" rIns="0" bIns="0" rtlCol="0">
            <a:spAutoFit/>
          </a:bodyPr>
          <a:lstStyle/>
          <a:p>
            <a:pPr marL="12700">
              <a:lnSpc>
                <a:spcPct val="100000"/>
              </a:lnSpc>
              <a:spcBef>
                <a:spcPts val="100"/>
              </a:spcBef>
            </a:pPr>
            <a:r>
              <a:rPr sz="1800" spc="-10" dirty="0">
                <a:latin typeface="Times New Roman"/>
                <a:cs typeface="Times New Roman"/>
              </a:rPr>
              <a:t>subjective</a:t>
            </a:r>
            <a:endParaRPr sz="1800" dirty="0">
              <a:latin typeface="Times New Roman"/>
              <a:cs typeface="Times New Roman"/>
            </a:endParaRPr>
          </a:p>
          <a:p>
            <a:pPr marL="12700">
              <a:lnSpc>
                <a:spcPct val="100000"/>
              </a:lnSpc>
            </a:pPr>
            <a:r>
              <a:rPr sz="1800" spc="-10" dirty="0">
                <a:latin typeface="Times New Roman"/>
                <a:cs typeface="Times New Roman"/>
              </a:rPr>
              <a:t>287.120.8</a:t>
            </a:r>
            <a:endParaRPr sz="1800" dirty="0">
              <a:latin typeface="Times New Roman"/>
              <a:cs typeface="Times New Roman"/>
            </a:endParaRPr>
          </a:p>
        </p:txBody>
      </p:sp>
      <p:sp>
        <p:nvSpPr>
          <p:cNvPr id="6" name="object 6"/>
          <p:cNvSpPr txBox="1"/>
          <p:nvPr/>
        </p:nvSpPr>
        <p:spPr>
          <a:xfrm>
            <a:off x="2678938" y="3067939"/>
            <a:ext cx="1786889" cy="574675"/>
          </a:xfrm>
          <a:prstGeom prst="rect">
            <a:avLst/>
          </a:prstGeom>
        </p:spPr>
        <p:txBody>
          <a:bodyPr vert="horz" wrap="square" lIns="0" tIns="12700" rIns="0" bIns="0" rtlCol="0">
            <a:spAutoFit/>
          </a:bodyPr>
          <a:lstStyle/>
          <a:p>
            <a:pPr algn="ctr">
              <a:lnSpc>
                <a:spcPct val="100000"/>
              </a:lnSpc>
              <a:spcBef>
                <a:spcPts val="100"/>
              </a:spcBef>
              <a:tabLst>
                <a:tab pos="974725" algn="l"/>
                <a:tab pos="1317625" algn="l"/>
              </a:tabLst>
            </a:pPr>
            <a:r>
              <a:rPr sz="1800" spc="-10" dirty="0">
                <a:latin typeface="Times New Roman"/>
                <a:cs typeface="Times New Roman"/>
              </a:rPr>
              <a:t>evidence</a:t>
            </a:r>
            <a:r>
              <a:rPr sz="1800" dirty="0">
                <a:latin typeface="Times New Roman"/>
                <a:cs typeface="Times New Roman"/>
              </a:rPr>
              <a:t>	</a:t>
            </a:r>
            <a:r>
              <a:rPr sz="1800" spc="-25" dirty="0">
                <a:latin typeface="Times New Roman"/>
                <a:cs typeface="Times New Roman"/>
              </a:rPr>
              <a:t>to</a:t>
            </a:r>
            <a:r>
              <a:rPr sz="1800" dirty="0">
                <a:latin typeface="Times New Roman"/>
                <a:cs typeface="Times New Roman"/>
              </a:rPr>
              <a:t>	</a:t>
            </a:r>
            <a:r>
              <a:rPr sz="1800" spc="-20" dirty="0">
                <a:latin typeface="Times New Roman"/>
                <a:cs typeface="Times New Roman"/>
              </a:rPr>
              <a:t>meet</a:t>
            </a:r>
            <a:endParaRPr sz="1800" dirty="0">
              <a:latin typeface="Times New Roman"/>
              <a:cs typeface="Times New Roman"/>
            </a:endParaRPr>
          </a:p>
          <a:p>
            <a:pPr marR="4445" algn="ctr">
              <a:lnSpc>
                <a:spcPct val="100000"/>
              </a:lnSpc>
              <a:tabLst>
                <a:tab pos="888365" algn="l"/>
              </a:tabLst>
            </a:pPr>
            <a:r>
              <a:rPr sz="1800" spc="-10" dirty="0">
                <a:latin typeface="Times New Roman"/>
                <a:cs typeface="Times New Roman"/>
              </a:rPr>
              <a:t>would</a:t>
            </a:r>
            <a:r>
              <a:rPr sz="1800" dirty="0">
                <a:latin typeface="Times New Roman"/>
                <a:cs typeface="Times New Roman"/>
              </a:rPr>
              <a:t>	</a:t>
            </a:r>
            <a:r>
              <a:rPr sz="1800" spc="-10" dirty="0">
                <a:latin typeface="Times New Roman"/>
                <a:cs typeface="Times New Roman"/>
              </a:rPr>
              <a:t>render</a:t>
            </a:r>
            <a:endParaRPr sz="1800" dirty="0">
              <a:latin typeface="Times New Roman"/>
              <a:cs typeface="Times New Roman"/>
            </a:endParaRPr>
          </a:p>
        </p:txBody>
      </p:sp>
      <p:sp>
        <p:nvSpPr>
          <p:cNvPr id="7" name="object 7"/>
          <p:cNvSpPr txBox="1"/>
          <p:nvPr/>
        </p:nvSpPr>
        <p:spPr>
          <a:xfrm>
            <a:off x="4603750" y="3067939"/>
            <a:ext cx="4593590" cy="574675"/>
          </a:xfrm>
          <a:prstGeom prst="rect">
            <a:avLst/>
          </a:prstGeom>
        </p:spPr>
        <p:txBody>
          <a:bodyPr vert="horz" wrap="square" lIns="0" tIns="12700" rIns="0" bIns="0" rtlCol="0">
            <a:spAutoFit/>
          </a:bodyPr>
          <a:lstStyle/>
          <a:p>
            <a:pPr marL="12700">
              <a:lnSpc>
                <a:spcPct val="100000"/>
              </a:lnSpc>
              <a:spcBef>
                <a:spcPts val="100"/>
              </a:spcBef>
              <a:tabLst>
                <a:tab pos="457200" algn="l"/>
                <a:tab pos="1459230" algn="l"/>
                <a:tab pos="2397760" algn="l"/>
                <a:tab pos="3551554" algn="l"/>
                <a:tab pos="3894454" algn="l"/>
              </a:tabLst>
            </a:pPr>
            <a:r>
              <a:rPr sz="1800" spc="-25" dirty="0">
                <a:latin typeface="Times New Roman"/>
                <a:cs typeface="Times New Roman"/>
              </a:rPr>
              <a:t>the</a:t>
            </a:r>
            <a:r>
              <a:rPr sz="1800" dirty="0">
                <a:latin typeface="Times New Roman"/>
                <a:cs typeface="Times New Roman"/>
              </a:rPr>
              <a:t>	</a:t>
            </a:r>
            <a:r>
              <a:rPr sz="1800" spc="-10" dirty="0">
                <a:latin typeface="Times New Roman"/>
                <a:cs typeface="Times New Roman"/>
              </a:rPr>
              <a:t>objective</a:t>
            </a:r>
            <a:r>
              <a:rPr sz="1800" dirty="0">
                <a:latin typeface="Times New Roman"/>
                <a:cs typeface="Times New Roman"/>
              </a:rPr>
              <a:t>	</a:t>
            </a:r>
            <a:r>
              <a:rPr sz="1800" spc="-10" dirty="0">
                <a:latin typeface="Times New Roman"/>
                <a:cs typeface="Times New Roman"/>
              </a:rPr>
              <a:t>standard</a:t>
            </a:r>
            <a:r>
              <a:rPr sz="1800" dirty="0">
                <a:latin typeface="Times New Roman"/>
                <a:cs typeface="Times New Roman"/>
              </a:rPr>
              <a:t>	</a:t>
            </a:r>
            <a:r>
              <a:rPr sz="1800" spc="-10" dirty="0">
                <a:latin typeface="Times New Roman"/>
                <a:cs typeface="Times New Roman"/>
              </a:rPr>
              <a:t>announced</a:t>
            </a:r>
            <a:r>
              <a:rPr sz="1800" dirty="0">
                <a:latin typeface="Times New Roman"/>
                <a:cs typeface="Times New Roman"/>
              </a:rPr>
              <a:t>	</a:t>
            </a:r>
            <a:r>
              <a:rPr sz="1800" spc="-25" dirty="0">
                <a:latin typeface="Times New Roman"/>
                <a:cs typeface="Times New Roman"/>
              </a:rPr>
              <a:t>in</a:t>
            </a:r>
            <a:r>
              <a:rPr sz="1800" dirty="0">
                <a:latin typeface="Times New Roman"/>
                <a:cs typeface="Times New Roman"/>
              </a:rPr>
              <a:t>	</a:t>
            </a:r>
            <a:r>
              <a:rPr sz="1800" spc="-10" dirty="0">
                <a:latin typeface="Times New Roman"/>
                <a:cs typeface="Times New Roman"/>
              </a:rPr>
              <a:t>Section</a:t>
            </a:r>
            <a:endParaRPr sz="1800" dirty="0">
              <a:latin typeface="Times New Roman"/>
              <a:cs typeface="Times New Roman"/>
            </a:endParaRPr>
          </a:p>
          <a:p>
            <a:pPr marL="13970">
              <a:lnSpc>
                <a:spcPct val="100000"/>
              </a:lnSpc>
              <a:tabLst>
                <a:tab pos="611505" algn="l"/>
                <a:tab pos="1853564" algn="l"/>
                <a:tab pos="3057525" algn="l"/>
                <a:tab pos="3553460" algn="l"/>
              </a:tabLst>
            </a:pPr>
            <a:r>
              <a:rPr sz="1800" spc="-25" dirty="0">
                <a:latin typeface="Times New Roman"/>
                <a:cs typeface="Times New Roman"/>
              </a:rPr>
              <a:t>the</a:t>
            </a:r>
            <a:r>
              <a:rPr sz="1800" dirty="0">
                <a:latin typeface="Times New Roman"/>
                <a:cs typeface="Times New Roman"/>
              </a:rPr>
              <a:t>	</a:t>
            </a:r>
            <a:r>
              <a:rPr sz="1800" spc="-10" dirty="0">
                <a:latin typeface="Times New Roman"/>
                <a:cs typeface="Times New Roman"/>
              </a:rPr>
              <a:t>firefighter</a:t>
            </a:r>
            <a:r>
              <a:rPr sz="1800" dirty="0">
                <a:latin typeface="Times New Roman"/>
                <a:cs typeface="Times New Roman"/>
              </a:rPr>
              <a:t>	</a:t>
            </a:r>
            <a:r>
              <a:rPr sz="1800" spc="-10" dirty="0">
                <a:latin typeface="Times New Roman"/>
                <a:cs typeface="Times New Roman"/>
              </a:rPr>
              <a:t>exception</a:t>
            </a:r>
            <a:r>
              <a:rPr sz="1800" dirty="0">
                <a:latin typeface="Times New Roman"/>
                <a:cs typeface="Times New Roman"/>
              </a:rPr>
              <a:t>	</a:t>
            </a:r>
            <a:r>
              <a:rPr sz="1800" spc="-25" dirty="0">
                <a:latin typeface="Times New Roman"/>
                <a:cs typeface="Times New Roman"/>
              </a:rPr>
              <a:t>in</a:t>
            </a:r>
            <a:r>
              <a:rPr sz="1800" dirty="0">
                <a:latin typeface="Times New Roman"/>
                <a:cs typeface="Times New Roman"/>
              </a:rPr>
              <a:t>	</a:t>
            </a:r>
            <a:r>
              <a:rPr sz="1800" spc="-10" dirty="0">
                <a:latin typeface="Times New Roman"/>
                <a:cs typeface="Times New Roman"/>
              </a:rPr>
              <a:t>287.120.10</a:t>
            </a:r>
            <a:endParaRPr sz="1800" dirty="0">
              <a:latin typeface="Times New Roman"/>
              <a:cs typeface="Times New Roman"/>
            </a:endParaRPr>
          </a:p>
        </p:txBody>
      </p:sp>
      <p:sp>
        <p:nvSpPr>
          <p:cNvPr id="8" name="object 8"/>
          <p:cNvSpPr txBox="1"/>
          <p:nvPr/>
        </p:nvSpPr>
        <p:spPr>
          <a:xfrm>
            <a:off x="1560575" y="3616832"/>
            <a:ext cx="7661275" cy="848360"/>
          </a:xfrm>
          <a:prstGeom prst="rect">
            <a:avLst/>
          </a:prstGeom>
        </p:spPr>
        <p:txBody>
          <a:bodyPr vert="horz" wrap="square" lIns="0" tIns="12700" rIns="0" bIns="0" rtlCol="0">
            <a:spAutoFit/>
          </a:bodyPr>
          <a:lstStyle/>
          <a:p>
            <a:pPr marL="38100" marR="30480" algn="just">
              <a:lnSpc>
                <a:spcPct val="100000"/>
              </a:lnSpc>
              <a:spcBef>
                <a:spcPts val="100"/>
              </a:spcBef>
            </a:pPr>
            <a:r>
              <a:rPr sz="1800" dirty="0">
                <a:latin typeface="Times New Roman"/>
                <a:cs typeface="Times New Roman"/>
              </a:rPr>
              <a:t>meaningless.</a:t>
            </a:r>
            <a:r>
              <a:rPr sz="1050" baseline="27777" dirty="0">
                <a:latin typeface="Times New Roman"/>
                <a:cs typeface="Times New Roman"/>
              </a:rPr>
              <a:t>1</a:t>
            </a:r>
            <a:r>
              <a:rPr sz="1050" spc="405" baseline="27777" dirty="0">
                <a:latin typeface="Times New Roman"/>
                <a:cs typeface="Times New Roman"/>
              </a:rPr>
              <a:t>  </a:t>
            </a:r>
            <a:r>
              <a:rPr sz="1800" dirty="0">
                <a:latin typeface="Times New Roman"/>
                <a:cs typeface="Times New Roman"/>
              </a:rPr>
              <a:t>With</a:t>
            </a:r>
            <a:r>
              <a:rPr sz="1800" spc="-5" dirty="0">
                <a:latin typeface="Times New Roman"/>
                <a:cs typeface="Times New Roman"/>
              </a:rPr>
              <a:t> </a:t>
            </a:r>
            <a:r>
              <a:rPr sz="1800" dirty="0">
                <a:latin typeface="Times New Roman"/>
                <a:cs typeface="Times New Roman"/>
              </a:rPr>
              <a:t>this</a:t>
            </a:r>
            <a:r>
              <a:rPr sz="1800" spc="-25" dirty="0">
                <a:latin typeface="Times New Roman"/>
                <a:cs typeface="Times New Roman"/>
              </a:rPr>
              <a:t> </a:t>
            </a:r>
            <a:r>
              <a:rPr sz="1800" dirty="0">
                <a:latin typeface="Times New Roman"/>
                <a:cs typeface="Times New Roman"/>
              </a:rPr>
              <a:t>in</a:t>
            </a:r>
            <a:r>
              <a:rPr sz="1800" spc="-10" dirty="0">
                <a:latin typeface="Times New Roman"/>
                <a:cs typeface="Times New Roman"/>
              </a:rPr>
              <a:t> </a:t>
            </a:r>
            <a:r>
              <a:rPr sz="1800" dirty="0">
                <a:latin typeface="Times New Roman"/>
                <a:cs typeface="Times New Roman"/>
              </a:rPr>
              <a:t>mind</a:t>
            </a:r>
            <a:r>
              <a:rPr sz="1800" spc="-5" dirty="0">
                <a:latin typeface="Times New Roman"/>
                <a:cs typeface="Times New Roman"/>
              </a:rPr>
              <a:t> </a:t>
            </a:r>
            <a:r>
              <a:rPr sz="1800" dirty="0">
                <a:latin typeface="Times New Roman"/>
                <a:cs typeface="Times New Roman"/>
              </a:rPr>
              <a:t>employees</a:t>
            </a:r>
            <a:r>
              <a:rPr sz="1800" spc="-5" dirty="0">
                <a:latin typeface="Times New Roman"/>
                <a:cs typeface="Times New Roman"/>
              </a:rPr>
              <a:t> </a:t>
            </a:r>
            <a:r>
              <a:rPr sz="1800" dirty="0">
                <a:latin typeface="Times New Roman"/>
                <a:cs typeface="Times New Roman"/>
              </a:rPr>
              <a:t>have a</a:t>
            </a:r>
            <a:r>
              <a:rPr sz="1800" spc="-15" dirty="0">
                <a:latin typeface="Times New Roman"/>
                <a:cs typeface="Times New Roman"/>
              </a:rPr>
              <a:t> </a:t>
            </a:r>
            <a:r>
              <a:rPr sz="1800" dirty="0">
                <a:latin typeface="Times New Roman"/>
                <a:cs typeface="Times New Roman"/>
              </a:rPr>
              <a:t>higher</a:t>
            </a:r>
            <a:r>
              <a:rPr sz="1800" spc="-5" dirty="0">
                <a:latin typeface="Times New Roman"/>
                <a:cs typeface="Times New Roman"/>
              </a:rPr>
              <a:t> </a:t>
            </a:r>
            <a:r>
              <a:rPr sz="1800" dirty="0">
                <a:latin typeface="Times New Roman"/>
                <a:cs typeface="Times New Roman"/>
              </a:rPr>
              <a:t>burden</a:t>
            </a:r>
            <a:r>
              <a:rPr sz="1800" spc="-20" dirty="0">
                <a:latin typeface="Times New Roman"/>
                <a:cs typeface="Times New Roman"/>
              </a:rPr>
              <a:t> </a:t>
            </a:r>
            <a:r>
              <a:rPr sz="1800" dirty="0">
                <a:latin typeface="Times New Roman"/>
                <a:cs typeface="Times New Roman"/>
              </a:rPr>
              <a:t>than a</a:t>
            </a:r>
            <a:r>
              <a:rPr sz="1800" spc="-5" dirty="0">
                <a:latin typeface="Times New Roman"/>
                <a:cs typeface="Times New Roman"/>
              </a:rPr>
              <a:t> </a:t>
            </a:r>
            <a:r>
              <a:rPr sz="1800" spc="-10" dirty="0">
                <a:latin typeface="Times New Roman"/>
                <a:cs typeface="Times New Roman"/>
              </a:rPr>
              <a:t>firefighter </a:t>
            </a:r>
            <a:r>
              <a:rPr sz="1800" dirty="0">
                <a:latin typeface="Times New Roman"/>
                <a:cs typeface="Times New Roman"/>
              </a:rPr>
              <a:t>to</a:t>
            </a:r>
            <a:r>
              <a:rPr sz="1800" spc="20" dirty="0">
                <a:latin typeface="Times New Roman"/>
                <a:cs typeface="Times New Roman"/>
              </a:rPr>
              <a:t> </a:t>
            </a:r>
            <a:r>
              <a:rPr sz="1800" dirty="0">
                <a:latin typeface="Times New Roman"/>
                <a:cs typeface="Times New Roman"/>
              </a:rPr>
              <a:t>prove</a:t>
            </a:r>
            <a:r>
              <a:rPr sz="1800" spc="35" dirty="0">
                <a:latin typeface="Times New Roman"/>
                <a:cs typeface="Times New Roman"/>
              </a:rPr>
              <a:t> </a:t>
            </a:r>
            <a:r>
              <a:rPr sz="1800" dirty="0">
                <a:latin typeface="Times New Roman"/>
                <a:cs typeface="Times New Roman"/>
              </a:rPr>
              <a:t>a</a:t>
            </a:r>
            <a:r>
              <a:rPr sz="1800" spc="30" dirty="0">
                <a:latin typeface="Times New Roman"/>
                <a:cs typeface="Times New Roman"/>
              </a:rPr>
              <a:t> </a:t>
            </a:r>
            <a:r>
              <a:rPr sz="1800" dirty="0">
                <a:latin typeface="Times New Roman"/>
                <a:cs typeface="Times New Roman"/>
              </a:rPr>
              <a:t>mental</a:t>
            </a:r>
            <a:r>
              <a:rPr sz="1800" spc="30" dirty="0">
                <a:latin typeface="Times New Roman"/>
                <a:cs typeface="Times New Roman"/>
              </a:rPr>
              <a:t> </a:t>
            </a:r>
            <a:r>
              <a:rPr sz="1800" dirty="0">
                <a:latin typeface="Times New Roman"/>
                <a:cs typeface="Times New Roman"/>
              </a:rPr>
              <a:t>injury.</a:t>
            </a:r>
            <a:r>
              <a:rPr sz="1800" spc="25" dirty="0">
                <a:latin typeface="Times New Roman"/>
                <a:cs typeface="Times New Roman"/>
              </a:rPr>
              <a:t>  </a:t>
            </a:r>
            <a:r>
              <a:rPr sz="1800" dirty="0">
                <a:latin typeface="Times New Roman"/>
                <a:cs typeface="Times New Roman"/>
              </a:rPr>
              <a:t>They</a:t>
            </a:r>
            <a:r>
              <a:rPr sz="1800" spc="40" dirty="0">
                <a:latin typeface="Times New Roman"/>
                <a:cs typeface="Times New Roman"/>
              </a:rPr>
              <a:t> </a:t>
            </a:r>
            <a:r>
              <a:rPr sz="1800" dirty="0">
                <a:latin typeface="Times New Roman"/>
                <a:cs typeface="Times New Roman"/>
              </a:rPr>
              <a:t>have</a:t>
            </a:r>
            <a:r>
              <a:rPr sz="1800" spc="35" dirty="0">
                <a:latin typeface="Times New Roman"/>
                <a:cs typeface="Times New Roman"/>
              </a:rPr>
              <a:t> </a:t>
            </a:r>
            <a:r>
              <a:rPr sz="1800" dirty="0">
                <a:latin typeface="Times New Roman"/>
                <a:cs typeface="Times New Roman"/>
              </a:rPr>
              <a:t>to</a:t>
            </a:r>
            <a:r>
              <a:rPr sz="1800" spc="35" dirty="0">
                <a:latin typeface="Times New Roman"/>
                <a:cs typeface="Times New Roman"/>
              </a:rPr>
              <a:t> </a:t>
            </a:r>
            <a:r>
              <a:rPr sz="1800" dirty="0">
                <a:latin typeface="Times New Roman"/>
                <a:cs typeface="Times New Roman"/>
              </a:rPr>
              <a:t>use</a:t>
            </a:r>
            <a:r>
              <a:rPr sz="1800" spc="25" dirty="0">
                <a:latin typeface="Times New Roman"/>
                <a:cs typeface="Times New Roman"/>
              </a:rPr>
              <a:t> </a:t>
            </a:r>
            <a:r>
              <a:rPr sz="1800" dirty="0">
                <a:latin typeface="Times New Roman"/>
                <a:cs typeface="Times New Roman"/>
              </a:rPr>
              <a:t>the</a:t>
            </a:r>
            <a:r>
              <a:rPr sz="1800" spc="30" dirty="0">
                <a:latin typeface="Times New Roman"/>
                <a:cs typeface="Times New Roman"/>
              </a:rPr>
              <a:t> </a:t>
            </a:r>
            <a:r>
              <a:rPr sz="1800" dirty="0">
                <a:latin typeface="Times New Roman"/>
                <a:cs typeface="Times New Roman"/>
              </a:rPr>
              <a:t>appropriate</a:t>
            </a:r>
            <a:r>
              <a:rPr sz="1800" spc="35" dirty="0">
                <a:latin typeface="Times New Roman"/>
                <a:cs typeface="Times New Roman"/>
              </a:rPr>
              <a:t> </a:t>
            </a:r>
            <a:r>
              <a:rPr sz="1800" dirty="0">
                <a:latin typeface="Times New Roman"/>
                <a:cs typeface="Times New Roman"/>
              </a:rPr>
              <a:t>objective</a:t>
            </a:r>
            <a:r>
              <a:rPr sz="1800" spc="45" dirty="0">
                <a:latin typeface="Times New Roman"/>
                <a:cs typeface="Times New Roman"/>
              </a:rPr>
              <a:t> </a:t>
            </a:r>
            <a:r>
              <a:rPr sz="1800" dirty="0">
                <a:latin typeface="Times New Roman"/>
                <a:cs typeface="Times New Roman"/>
              </a:rPr>
              <a:t>standard</a:t>
            </a:r>
            <a:r>
              <a:rPr sz="1800" spc="35" dirty="0">
                <a:latin typeface="Times New Roman"/>
                <a:cs typeface="Times New Roman"/>
              </a:rPr>
              <a:t> </a:t>
            </a:r>
            <a:r>
              <a:rPr sz="1800" spc="-25" dirty="0">
                <a:latin typeface="Times New Roman"/>
                <a:cs typeface="Times New Roman"/>
              </a:rPr>
              <a:t>and </a:t>
            </a:r>
            <a:r>
              <a:rPr sz="1800" dirty="0">
                <a:latin typeface="Times New Roman"/>
                <a:cs typeface="Times New Roman"/>
              </a:rPr>
              <a:t>actual</a:t>
            </a:r>
            <a:r>
              <a:rPr sz="1800" spc="-40" dirty="0">
                <a:latin typeface="Times New Roman"/>
                <a:cs typeface="Times New Roman"/>
              </a:rPr>
              <a:t> </a:t>
            </a:r>
            <a:r>
              <a:rPr sz="1800" spc="-10" dirty="0">
                <a:latin typeface="Times New Roman"/>
                <a:cs typeface="Times New Roman"/>
              </a:rPr>
              <a:t>events.</a:t>
            </a:r>
            <a:endParaRPr sz="1800" dirty="0">
              <a:latin typeface="Times New Roman"/>
              <a:cs typeface="Times New Roman"/>
            </a:endParaRPr>
          </a:p>
        </p:txBody>
      </p:sp>
      <p:pic>
        <p:nvPicPr>
          <p:cNvPr id="9" name="object 9"/>
          <p:cNvPicPr/>
          <p:nvPr/>
        </p:nvPicPr>
        <p:blipFill>
          <a:blip r:embed="rId3" cstate="print"/>
          <a:stretch>
            <a:fillRect/>
          </a:stretch>
        </p:blipFill>
        <p:spPr>
          <a:xfrm>
            <a:off x="4587288" y="4378492"/>
            <a:ext cx="2008534" cy="241088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843280" cy="5666740"/>
          </a:xfrm>
          <a:custGeom>
            <a:avLst/>
            <a:gdLst/>
            <a:ahLst/>
            <a:cxnLst/>
            <a:rect l="l" t="t" r="r" b="b"/>
            <a:pathLst>
              <a:path w="843280" h="5666740">
                <a:moveTo>
                  <a:pt x="842772" y="0"/>
                </a:moveTo>
                <a:lnTo>
                  <a:pt x="0" y="0"/>
                </a:lnTo>
                <a:lnTo>
                  <a:pt x="0" y="5666232"/>
                </a:lnTo>
                <a:lnTo>
                  <a:pt x="842772" y="0"/>
                </a:lnTo>
                <a:close/>
              </a:path>
            </a:pathLst>
          </a:custGeom>
          <a:solidFill>
            <a:srgbClr val="90C225">
              <a:alpha val="85096"/>
            </a:srgbClr>
          </a:solidFill>
        </p:spPr>
        <p:txBody>
          <a:bodyPr wrap="square" lIns="0" tIns="0" rIns="0" bIns="0" rtlCol="0"/>
          <a:lstStyle/>
          <a:p>
            <a:endParaRPr dirty="0"/>
          </a:p>
        </p:txBody>
      </p:sp>
      <p:sp>
        <p:nvSpPr>
          <p:cNvPr id="3" name="object 3"/>
          <p:cNvSpPr txBox="1">
            <a:spLocks noGrp="1"/>
          </p:cNvSpPr>
          <p:nvPr>
            <p:ph type="title"/>
          </p:nvPr>
        </p:nvSpPr>
        <p:spPr>
          <a:xfrm>
            <a:off x="2119629" y="457580"/>
            <a:ext cx="6539865" cy="1123315"/>
          </a:xfrm>
          <a:prstGeom prst="rect">
            <a:avLst/>
          </a:prstGeom>
        </p:spPr>
        <p:txBody>
          <a:bodyPr vert="horz" wrap="square" lIns="0" tIns="12700" rIns="0" bIns="0" rtlCol="0">
            <a:spAutoFit/>
          </a:bodyPr>
          <a:lstStyle/>
          <a:p>
            <a:pPr marL="1594485" marR="5080" indent="-1582420">
              <a:lnSpc>
                <a:spcPct val="100000"/>
              </a:lnSpc>
              <a:spcBef>
                <a:spcPts val="100"/>
              </a:spcBef>
            </a:pPr>
            <a:r>
              <a:rPr dirty="0">
                <a:solidFill>
                  <a:srgbClr val="476012"/>
                </a:solidFill>
                <a:latin typeface="Times New Roman"/>
                <a:cs typeface="Times New Roman"/>
              </a:rPr>
              <a:t>What</a:t>
            </a:r>
            <a:r>
              <a:rPr spc="-85" dirty="0">
                <a:solidFill>
                  <a:srgbClr val="476012"/>
                </a:solidFill>
                <a:latin typeface="Times New Roman"/>
                <a:cs typeface="Times New Roman"/>
              </a:rPr>
              <a:t> </a:t>
            </a:r>
            <a:r>
              <a:rPr dirty="0">
                <a:solidFill>
                  <a:srgbClr val="476012"/>
                </a:solidFill>
                <a:latin typeface="Times New Roman"/>
                <a:cs typeface="Times New Roman"/>
              </a:rPr>
              <a:t>is</a:t>
            </a:r>
            <a:r>
              <a:rPr spc="-85" dirty="0">
                <a:solidFill>
                  <a:srgbClr val="476012"/>
                </a:solidFill>
                <a:latin typeface="Times New Roman"/>
                <a:cs typeface="Times New Roman"/>
              </a:rPr>
              <a:t> </a:t>
            </a:r>
            <a:r>
              <a:rPr dirty="0">
                <a:solidFill>
                  <a:srgbClr val="476012"/>
                </a:solidFill>
                <a:latin typeface="Times New Roman"/>
                <a:cs typeface="Times New Roman"/>
              </a:rPr>
              <a:t>the</a:t>
            </a:r>
            <a:r>
              <a:rPr spc="-85" dirty="0">
                <a:solidFill>
                  <a:srgbClr val="476012"/>
                </a:solidFill>
                <a:latin typeface="Times New Roman"/>
                <a:cs typeface="Times New Roman"/>
              </a:rPr>
              <a:t> </a:t>
            </a:r>
            <a:r>
              <a:rPr dirty="0">
                <a:solidFill>
                  <a:srgbClr val="476012"/>
                </a:solidFill>
                <a:latin typeface="Times New Roman"/>
                <a:cs typeface="Times New Roman"/>
              </a:rPr>
              <a:t>“objective</a:t>
            </a:r>
            <a:r>
              <a:rPr spc="-65" dirty="0">
                <a:solidFill>
                  <a:srgbClr val="476012"/>
                </a:solidFill>
                <a:latin typeface="Times New Roman"/>
                <a:cs typeface="Times New Roman"/>
              </a:rPr>
              <a:t> </a:t>
            </a:r>
            <a:r>
              <a:rPr dirty="0">
                <a:solidFill>
                  <a:srgbClr val="476012"/>
                </a:solidFill>
                <a:latin typeface="Times New Roman"/>
                <a:cs typeface="Times New Roman"/>
              </a:rPr>
              <a:t>standard</a:t>
            </a:r>
            <a:r>
              <a:rPr spc="-85" dirty="0">
                <a:solidFill>
                  <a:srgbClr val="476012"/>
                </a:solidFill>
                <a:latin typeface="Times New Roman"/>
                <a:cs typeface="Times New Roman"/>
              </a:rPr>
              <a:t> </a:t>
            </a:r>
            <a:r>
              <a:rPr spc="-25" dirty="0">
                <a:solidFill>
                  <a:srgbClr val="476012"/>
                </a:solidFill>
                <a:latin typeface="Times New Roman"/>
                <a:cs typeface="Times New Roman"/>
              </a:rPr>
              <a:t>and </a:t>
            </a:r>
            <a:r>
              <a:rPr dirty="0">
                <a:solidFill>
                  <a:srgbClr val="476012"/>
                </a:solidFill>
                <a:latin typeface="Times New Roman"/>
                <a:cs typeface="Times New Roman"/>
              </a:rPr>
              <a:t>actual</a:t>
            </a:r>
            <a:r>
              <a:rPr spc="-50" dirty="0">
                <a:solidFill>
                  <a:srgbClr val="476012"/>
                </a:solidFill>
                <a:latin typeface="Times New Roman"/>
                <a:cs typeface="Times New Roman"/>
              </a:rPr>
              <a:t> </a:t>
            </a:r>
            <a:r>
              <a:rPr spc="-10" dirty="0">
                <a:solidFill>
                  <a:srgbClr val="476012"/>
                </a:solidFill>
                <a:latin typeface="Times New Roman"/>
                <a:cs typeface="Times New Roman"/>
              </a:rPr>
              <a:t>evidence”?</a:t>
            </a:r>
          </a:p>
        </p:txBody>
      </p:sp>
      <p:sp>
        <p:nvSpPr>
          <p:cNvPr id="4" name="object 4"/>
          <p:cNvSpPr txBox="1">
            <a:spLocks noGrp="1"/>
          </p:cNvSpPr>
          <p:nvPr>
            <p:ph type="body" idx="1"/>
          </p:nvPr>
        </p:nvSpPr>
        <p:spPr>
          <a:prstGeom prst="rect">
            <a:avLst/>
          </a:prstGeom>
        </p:spPr>
        <p:txBody>
          <a:bodyPr vert="horz" wrap="square" lIns="0" tIns="954785" rIns="0" bIns="0" rtlCol="0">
            <a:spAutoFit/>
          </a:bodyPr>
          <a:lstStyle/>
          <a:p>
            <a:pPr marL="12700" marR="5080" algn="just">
              <a:lnSpc>
                <a:spcPct val="100000"/>
              </a:lnSpc>
              <a:spcBef>
                <a:spcPts val="100"/>
              </a:spcBef>
            </a:pPr>
            <a:r>
              <a:rPr dirty="0"/>
              <a:t>In</a:t>
            </a:r>
            <a:r>
              <a:rPr spc="210" dirty="0"/>
              <a:t> </a:t>
            </a:r>
            <a:r>
              <a:rPr dirty="0"/>
              <a:t>a</a:t>
            </a:r>
            <a:r>
              <a:rPr spc="215" dirty="0"/>
              <a:t> </a:t>
            </a:r>
            <a:r>
              <a:rPr dirty="0"/>
              <a:t>2020</a:t>
            </a:r>
            <a:r>
              <a:rPr spc="210" dirty="0"/>
              <a:t> </a:t>
            </a:r>
            <a:r>
              <a:rPr dirty="0"/>
              <a:t>Southern</a:t>
            </a:r>
            <a:r>
              <a:rPr spc="204" dirty="0"/>
              <a:t> </a:t>
            </a:r>
            <a:r>
              <a:rPr dirty="0"/>
              <a:t>District</a:t>
            </a:r>
            <a:r>
              <a:rPr spc="215" dirty="0"/>
              <a:t> </a:t>
            </a:r>
            <a:r>
              <a:rPr dirty="0"/>
              <a:t>Court</a:t>
            </a:r>
            <a:r>
              <a:rPr spc="215" dirty="0"/>
              <a:t> </a:t>
            </a:r>
            <a:r>
              <a:rPr dirty="0"/>
              <a:t>of</a:t>
            </a:r>
            <a:r>
              <a:rPr spc="210" dirty="0"/>
              <a:t> </a:t>
            </a:r>
            <a:r>
              <a:rPr dirty="0"/>
              <a:t>Appeals</a:t>
            </a:r>
            <a:r>
              <a:rPr spc="204" dirty="0"/>
              <a:t> </a:t>
            </a:r>
            <a:r>
              <a:rPr dirty="0"/>
              <a:t>case,</a:t>
            </a:r>
            <a:r>
              <a:rPr spc="220" dirty="0"/>
              <a:t> </a:t>
            </a:r>
            <a:r>
              <a:rPr i="1" dirty="0">
                <a:latin typeface="Times New Roman"/>
                <a:cs typeface="Times New Roman"/>
              </a:rPr>
              <a:t>Shipley</a:t>
            </a:r>
            <a:r>
              <a:rPr i="1" spc="215" dirty="0">
                <a:latin typeface="Times New Roman"/>
                <a:cs typeface="Times New Roman"/>
              </a:rPr>
              <a:t> </a:t>
            </a:r>
            <a:r>
              <a:rPr i="1" dirty="0">
                <a:latin typeface="Times New Roman"/>
                <a:cs typeface="Times New Roman"/>
              </a:rPr>
              <a:t>v.</a:t>
            </a:r>
            <a:r>
              <a:rPr i="1" spc="215" dirty="0">
                <a:latin typeface="Times New Roman"/>
                <a:cs typeface="Times New Roman"/>
              </a:rPr>
              <a:t> </a:t>
            </a:r>
            <a:r>
              <a:rPr i="1" dirty="0">
                <a:latin typeface="Times New Roman"/>
                <a:cs typeface="Times New Roman"/>
              </a:rPr>
              <a:t>State</a:t>
            </a:r>
            <a:r>
              <a:rPr i="1" spc="220" dirty="0">
                <a:latin typeface="Times New Roman"/>
                <a:cs typeface="Times New Roman"/>
              </a:rPr>
              <a:t> </a:t>
            </a:r>
            <a:r>
              <a:rPr i="1" dirty="0">
                <a:latin typeface="Times New Roman"/>
                <a:cs typeface="Times New Roman"/>
              </a:rPr>
              <a:t>of</a:t>
            </a:r>
            <a:r>
              <a:rPr i="1" spc="210" dirty="0">
                <a:latin typeface="Times New Roman"/>
                <a:cs typeface="Times New Roman"/>
              </a:rPr>
              <a:t> </a:t>
            </a:r>
            <a:r>
              <a:rPr i="1" spc="-10" dirty="0">
                <a:latin typeface="Times New Roman"/>
                <a:cs typeface="Times New Roman"/>
              </a:rPr>
              <a:t>Missouri </a:t>
            </a:r>
            <a:r>
              <a:rPr i="1" dirty="0">
                <a:latin typeface="Times New Roman"/>
                <a:cs typeface="Times New Roman"/>
              </a:rPr>
              <a:t>Office</a:t>
            </a:r>
            <a:r>
              <a:rPr i="1" spc="-30" dirty="0">
                <a:latin typeface="Times New Roman"/>
                <a:cs typeface="Times New Roman"/>
              </a:rPr>
              <a:t> </a:t>
            </a:r>
            <a:r>
              <a:rPr i="1" dirty="0">
                <a:latin typeface="Times New Roman"/>
                <a:cs typeface="Times New Roman"/>
              </a:rPr>
              <a:t>of</a:t>
            </a:r>
            <a:r>
              <a:rPr i="1" spc="-45" dirty="0">
                <a:latin typeface="Times New Roman"/>
                <a:cs typeface="Times New Roman"/>
              </a:rPr>
              <a:t> </a:t>
            </a:r>
            <a:r>
              <a:rPr i="1" dirty="0">
                <a:latin typeface="Times New Roman"/>
                <a:cs typeface="Times New Roman"/>
              </a:rPr>
              <a:t>Administration</a:t>
            </a:r>
            <a:r>
              <a:rPr i="1" spc="-30" dirty="0">
                <a:latin typeface="Times New Roman"/>
                <a:cs typeface="Times New Roman"/>
              </a:rPr>
              <a:t> </a:t>
            </a:r>
            <a:r>
              <a:rPr i="1" dirty="0">
                <a:latin typeface="Times New Roman"/>
                <a:cs typeface="Times New Roman"/>
              </a:rPr>
              <a:t>the</a:t>
            </a:r>
            <a:r>
              <a:rPr i="1" spc="-15" dirty="0">
                <a:latin typeface="Times New Roman"/>
                <a:cs typeface="Times New Roman"/>
              </a:rPr>
              <a:t> </a:t>
            </a:r>
            <a:r>
              <a:rPr i="1" dirty="0">
                <a:latin typeface="Times New Roman"/>
                <a:cs typeface="Times New Roman"/>
              </a:rPr>
              <a:t>court</a:t>
            </a:r>
            <a:r>
              <a:rPr i="1" spc="-25" dirty="0">
                <a:latin typeface="Times New Roman"/>
                <a:cs typeface="Times New Roman"/>
              </a:rPr>
              <a:t> </a:t>
            </a:r>
            <a:r>
              <a:rPr i="1" dirty="0">
                <a:latin typeface="Times New Roman"/>
                <a:cs typeface="Times New Roman"/>
              </a:rPr>
              <a:t>noted</a:t>
            </a:r>
            <a:r>
              <a:rPr i="1" spc="-20" dirty="0">
                <a:latin typeface="Times New Roman"/>
                <a:cs typeface="Times New Roman"/>
              </a:rPr>
              <a:t> </a:t>
            </a:r>
            <a:r>
              <a:rPr i="1" dirty="0">
                <a:latin typeface="Times New Roman"/>
                <a:cs typeface="Times New Roman"/>
              </a:rPr>
              <a:t>the</a:t>
            </a:r>
            <a:r>
              <a:rPr i="1" spc="-15" dirty="0">
                <a:latin typeface="Times New Roman"/>
                <a:cs typeface="Times New Roman"/>
              </a:rPr>
              <a:t> </a:t>
            </a:r>
            <a:r>
              <a:rPr i="1" spc="-10" dirty="0">
                <a:latin typeface="Times New Roman"/>
                <a:cs typeface="Times New Roman"/>
              </a:rPr>
              <a:t>following:</a:t>
            </a:r>
          </a:p>
          <a:p>
            <a:pPr>
              <a:lnSpc>
                <a:spcPct val="100000"/>
              </a:lnSpc>
            </a:pPr>
            <a:endParaRPr i="1" spc="-10" dirty="0">
              <a:latin typeface="Times New Roman"/>
              <a:cs typeface="Times New Roman"/>
            </a:endParaRPr>
          </a:p>
          <a:p>
            <a:pPr>
              <a:lnSpc>
                <a:spcPct val="100000"/>
              </a:lnSpc>
              <a:spcBef>
                <a:spcPts val="25"/>
              </a:spcBef>
            </a:pPr>
            <a:endParaRPr i="1" spc="-10" dirty="0">
              <a:latin typeface="Times New Roman"/>
              <a:cs typeface="Times New Roman"/>
            </a:endParaRPr>
          </a:p>
          <a:p>
            <a:pPr marL="12700" marR="5080" algn="just">
              <a:lnSpc>
                <a:spcPct val="100000"/>
              </a:lnSpc>
            </a:pPr>
            <a:r>
              <a:rPr dirty="0"/>
              <a:t>To</a:t>
            </a:r>
            <a:r>
              <a:rPr spc="235" dirty="0"/>
              <a:t> </a:t>
            </a:r>
            <a:r>
              <a:rPr dirty="0"/>
              <a:t>prevail</a:t>
            </a:r>
            <a:r>
              <a:rPr spc="240" dirty="0"/>
              <a:t> </a:t>
            </a:r>
            <a:r>
              <a:rPr dirty="0"/>
              <a:t>on</a:t>
            </a:r>
            <a:r>
              <a:rPr spc="220" dirty="0"/>
              <a:t> </a:t>
            </a:r>
            <a:r>
              <a:rPr dirty="0"/>
              <a:t>this</a:t>
            </a:r>
            <a:r>
              <a:rPr spc="235" dirty="0"/>
              <a:t> </a:t>
            </a:r>
            <a:r>
              <a:rPr dirty="0"/>
              <a:t>claim,</a:t>
            </a:r>
            <a:r>
              <a:rPr spc="240" dirty="0"/>
              <a:t> </a:t>
            </a:r>
            <a:r>
              <a:rPr dirty="0"/>
              <a:t>Claimant</a:t>
            </a:r>
            <a:r>
              <a:rPr spc="245" dirty="0"/>
              <a:t> </a:t>
            </a:r>
            <a:r>
              <a:rPr dirty="0"/>
              <a:t>had</a:t>
            </a:r>
            <a:r>
              <a:rPr spc="245" dirty="0"/>
              <a:t> </a:t>
            </a:r>
            <a:r>
              <a:rPr dirty="0"/>
              <a:t>to</a:t>
            </a:r>
            <a:r>
              <a:rPr spc="225" dirty="0"/>
              <a:t> </a:t>
            </a:r>
            <a:r>
              <a:rPr dirty="0"/>
              <a:t>demonstrate</a:t>
            </a:r>
            <a:r>
              <a:rPr spc="245" dirty="0"/>
              <a:t> </a:t>
            </a:r>
            <a:r>
              <a:rPr dirty="0"/>
              <a:t>“‘by</a:t>
            </a:r>
            <a:r>
              <a:rPr spc="245" dirty="0"/>
              <a:t> </a:t>
            </a:r>
            <a:r>
              <a:rPr dirty="0"/>
              <a:t>objective</a:t>
            </a:r>
            <a:r>
              <a:rPr spc="245" dirty="0"/>
              <a:t> </a:t>
            </a:r>
            <a:r>
              <a:rPr spc="-10" dirty="0"/>
              <a:t>standards </a:t>
            </a:r>
            <a:r>
              <a:rPr dirty="0"/>
              <a:t>and</a:t>
            </a:r>
            <a:r>
              <a:rPr spc="80" dirty="0"/>
              <a:t> </a:t>
            </a:r>
            <a:r>
              <a:rPr dirty="0"/>
              <a:t>actual</a:t>
            </a:r>
            <a:r>
              <a:rPr spc="90" dirty="0"/>
              <a:t> </a:t>
            </a:r>
            <a:r>
              <a:rPr dirty="0"/>
              <a:t>events’</a:t>
            </a:r>
            <a:r>
              <a:rPr spc="-50" dirty="0"/>
              <a:t> </a:t>
            </a:r>
            <a:r>
              <a:rPr dirty="0"/>
              <a:t>the</a:t>
            </a:r>
            <a:r>
              <a:rPr spc="75" dirty="0"/>
              <a:t> </a:t>
            </a:r>
            <a:r>
              <a:rPr dirty="0"/>
              <a:t>amount</a:t>
            </a:r>
            <a:r>
              <a:rPr spc="95" dirty="0"/>
              <a:t> </a:t>
            </a:r>
            <a:r>
              <a:rPr dirty="0"/>
              <a:t>of</a:t>
            </a:r>
            <a:r>
              <a:rPr spc="75" dirty="0"/>
              <a:t> </a:t>
            </a:r>
            <a:r>
              <a:rPr dirty="0"/>
              <a:t>work</a:t>
            </a:r>
            <a:r>
              <a:rPr spc="75" dirty="0"/>
              <a:t> </a:t>
            </a:r>
            <a:r>
              <a:rPr dirty="0"/>
              <a:t>stress</a:t>
            </a:r>
            <a:r>
              <a:rPr spc="85" dirty="0"/>
              <a:t> </a:t>
            </a:r>
            <a:r>
              <a:rPr dirty="0"/>
              <a:t>endured</a:t>
            </a:r>
            <a:r>
              <a:rPr spc="90" dirty="0"/>
              <a:t> </a:t>
            </a:r>
            <a:r>
              <a:rPr dirty="0"/>
              <a:t>was</a:t>
            </a:r>
            <a:r>
              <a:rPr spc="75" dirty="0"/>
              <a:t> </a:t>
            </a:r>
            <a:r>
              <a:rPr dirty="0"/>
              <a:t>both</a:t>
            </a:r>
            <a:r>
              <a:rPr spc="80" dirty="0"/>
              <a:t> </a:t>
            </a:r>
            <a:r>
              <a:rPr dirty="0"/>
              <a:t>‘work</a:t>
            </a:r>
            <a:r>
              <a:rPr spc="90" dirty="0"/>
              <a:t> </a:t>
            </a:r>
            <a:r>
              <a:rPr dirty="0"/>
              <a:t>related</a:t>
            </a:r>
            <a:r>
              <a:rPr spc="80" dirty="0"/>
              <a:t> </a:t>
            </a:r>
            <a:r>
              <a:rPr spc="-25" dirty="0"/>
              <a:t>and </a:t>
            </a:r>
            <a:r>
              <a:rPr dirty="0"/>
              <a:t>was</a:t>
            </a:r>
            <a:r>
              <a:rPr spc="-50" dirty="0"/>
              <a:t> </a:t>
            </a:r>
            <a:r>
              <a:rPr dirty="0"/>
              <a:t>extraordinary</a:t>
            </a:r>
            <a:r>
              <a:rPr spc="-55" dirty="0"/>
              <a:t> </a:t>
            </a:r>
            <a:r>
              <a:rPr dirty="0"/>
              <a:t>and</a:t>
            </a:r>
            <a:r>
              <a:rPr spc="-55" dirty="0"/>
              <a:t> </a:t>
            </a:r>
            <a:r>
              <a:rPr spc="-10" dirty="0"/>
              <a:t>unusual.’”</a:t>
            </a:r>
          </a:p>
        </p:txBody>
      </p:sp>
      <p:pic>
        <p:nvPicPr>
          <p:cNvPr id="5" name="object 5"/>
          <p:cNvPicPr/>
          <p:nvPr/>
        </p:nvPicPr>
        <p:blipFill>
          <a:blip r:embed="rId2" cstate="print"/>
          <a:stretch>
            <a:fillRect/>
          </a:stretch>
        </p:blipFill>
        <p:spPr>
          <a:xfrm>
            <a:off x="5757671" y="4422647"/>
            <a:ext cx="3904487" cy="2435351"/>
          </a:xfrm>
          <a:prstGeom prst="rect">
            <a:avLst/>
          </a:prstGeom>
        </p:spPr>
      </p:pic>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267</TotalTime>
  <Words>4361</Words>
  <Application>Microsoft Office PowerPoint</Application>
  <PresentationFormat>Widescreen</PresentationFormat>
  <Paragraphs>249</Paragraphs>
  <Slides>26</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Arial</vt:lpstr>
      <vt:lpstr>Calibri</vt:lpstr>
      <vt:lpstr>Lucida Sans Unicode</vt:lpstr>
      <vt:lpstr>Palatino Linotype</vt:lpstr>
      <vt:lpstr>Tahoma</vt:lpstr>
      <vt:lpstr>Times New Roman</vt:lpstr>
      <vt:lpstr>Trebuchet MS</vt:lpstr>
      <vt:lpstr>Wingdings 3</vt:lpstr>
      <vt:lpstr>Facet</vt:lpstr>
      <vt:lpstr>PTSD-Legal versus Medical Perspective- A Round Table discussion of Implications of Old and New Statute</vt:lpstr>
      <vt:lpstr>AGENDA</vt:lpstr>
      <vt:lpstr>What is PTSD?</vt:lpstr>
      <vt:lpstr>The Diagnostic Process</vt:lpstr>
      <vt:lpstr>Changes Through Time</vt:lpstr>
      <vt:lpstr>PowerPoint Presentation</vt:lpstr>
      <vt:lpstr>Requirements for Mental Injury  under 287.120</vt:lpstr>
      <vt:lpstr>Prior Firefighter Provisions/ 287.120.10</vt:lpstr>
      <vt:lpstr>What is the “objective standard and actual evidence”?</vt:lpstr>
      <vt:lpstr>Mantia Case</vt:lpstr>
      <vt:lpstr>City of Clinton v. Dahman</vt:lpstr>
      <vt:lpstr>Senate Bill 24</vt:lpstr>
      <vt:lpstr>Senate Bill 24</vt:lpstr>
      <vt:lpstr>287.067 RSMo</vt:lpstr>
      <vt:lpstr>287.067 (9) contd.</vt:lpstr>
      <vt:lpstr>287.067 (9)  contd. </vt:lpstr>
      <vt:lpstr>287.067 (9)  Contd. </vt:lpstr>
      <vt:lpstr>COMMON EXPOSURE FOR FIRST RESPONDERS</vt:lpstr>
      <vt:lpstr>RSMo. 67.145 – Definition of First Responder that Applies to Chapter 287</vt:lpstr>
      <vt:lpstr>DSM 5 </vt:lpstr>
      <vt:lpstr>PowerPoint Presentation</vt:lpstr>
      <vt:lpstr>WHAT NOW?? How to Approach this Issue from the Perspective of the ER/IR, EE, SIF AND MEDICAL PROVIDERS</vt:lpstr>
      <vt:lpstr>Hypotheticals?</vt:lpstr>
      <vt:lpstr>ACKNOWLEDGEMENT</vt:lpstr>
      <vt:lpstr>CONTACT INFORMATION</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PTSD-Legal versus Medical Perspective- A Round Table discussion of Implications of Old and New Statute</dc:title>
  <dc:creator>Da-Niel Cunningham</dc:creator>
  <cp:lastModifiedBy>Lange, Katherine</cp:lastModifiedBy>
  <cp:revision>4</cp:revision>
  <dcterms:created xsi:type="dcterms:W3CDTF">2024-06-17T03:36:46Z</dcterms:created>
  <dcterms:modified xsi:type="dcterms:W3CDTF">2024-08-21T14:52:23Z</dcterms:modified>
</cp:coreProperties>
</file>