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sldIdLst>
    <p:sldId id="256" r:id="rId5"/>
    <p:sldId id="286" r:id="rId6"/>
    <p:sldId id="270" r:id="rId7"/>
    <p:sldId id="258" r:id="rId8"/>
    <p:sldId id="261" r:id="rId9"/>
    <p:sldId id="262" r:id="rId10"/>
    <p:sldId id="259" r:id="rId11"/>
    <p:sldId id="281" r:id="rId12"/>
    <p:sldId id="274" r:id="rId13"/>
    <p:sldId id="273" r:id="rId14"/>
    <p:sldId id="275" r:id="rId15"/>
    <p:sldId id="263" r:id="rId16"/>
    <p:sldId id="284" r:id="rId17"/>
    <p:sldId id="264" r:id="rId18"/>
    <p:sldId id="267" r:id="rId19"/>
    <p:sldId id="268" r:id="rId20"/>
    <p:sldId id="276" r:id="rId21"/>
    <p:sldId id="278" r:id="rId22"/>
    <p:sldId id="271" r:id="rId23"/>
    <p:sldId id="303" r:id="rId24"/>
    <p:sldId id="285" r:id="rId25"/>
    <p:sldId id="302" r:id="rId26"/>
    <p:sldId id="290" r:id="rId27"/>
    <p:sldId id="291" r:id="rId28"/>
    <p:sldId id="292" r:id="rId29"/>
    <p:sldId id="310" r:id="rId30"/>
    <p:sldId id="293" r:id="rId31"/>
    <p:sldId id="289" r:id="rId32"/>
    <p:sldId id="304" r:id="rId33"/>
    <p:sldId id="294" r:id="rId34"/>
    <p:sldId id="295" r:id="rId35"/>
    <p:sldId id="299" r:id="rId36"/>
    <p:sldId id="288" r:id="rId37"/>
    <p:sldId id="305" r:id="rId38"/>
    <p:sldId id="296" r:id="rId39"/>
    <p:sldId id="311" r:id="rId40"/>
    <p:sldId id="300" r:id="rId41"/>
    <p:sldId id="312" r:id="rId42"/>
    <p:sldId id="297" r:id="rId43"/>
    <p:sldId id="313" r:id="rId44"/>
    <p:sldId id="298" r:id="rId45"/>
    <p:sldId id="287" r:id="rId46"/>
    <p:sldId id="272" r:id="rId47"/>
    <p:sldId id="280" r:id="rId48"/>
    <p:sldId id="314" r:id="rId49"/>
    <p:sldId id="308" r:id="rId50"/>
    <p:sldId id="315" r:id="rId51"/>
    <p:sldId id="309" r:id="rId52"/>
    <p:sldId id="301" r:id="rId53"/>
    <p:sldId id="307" r:id="rId54"/>
    <p:sldId id="30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50FB7-F53A-4E69-B4C8-5DC34115696A}" v="67" dt="2024-08-21T13:37:43.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94635" autoAdjust="0"/>
  </p:normalViewPr>
  <p:slideViewPr>
    <p:cSldViewPr snapToGrid="0">
      <p:cViewPr varScale="1">
        <p:scale>
          <a:sx n="74" d="100"/>
          <a:sy n="74" d="100"/>
        </p:scale>
        <p:origin x="78" y="120"/>
      </p:cViewPr>
      <p:guideLst/>
    </p:cSldViewPr>
  </p:slideViewPr>
  <p:outlineViewPr>
    <p:cViewPr>
      <p:scale>
        <a:sx n="33" d="100"/>
        <a:sy n="33" d="100"/>
      </p:scale>
      <p:origin x="0" y="-13980"/>
    </p:cViewPr>
  </p:outlineViewPr>
  <p:notesTextViewPr>
    <p:cViewPr>
      <p:scale>
        <a:sx n="3" d="2"/>
        <a:sy n="3" d="2"/>
      </p:scale>
      <p:origin x="0" y="0"/>
    </p:cViewPr>
  </p:notesTextViewPr>
  <p:notesViewPr>
    <p:cSldViewPr snapToGrid="0">
      <p:cViewPr>
        <p:scale>
          <a:sx n="100" d="100"/>
          <a:sy n="100" d="100"/>
        </p:scale>
        <p:origin x="1890" y="-57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FEDF7-D874-4022-875A-72F713F22810}"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33A0A-6FFD-41C1-B881-05F9605B6B16}" type="slidenum">
              <a:rPr lang="en-US" smtClean="0"/>
              <a:t>‹#›</a:t>
            </a:fld>
            <a:endParaRPr lang="en-US"/>
          </a:p>
        </p:txBody>
      </p:sp>
    </p:spTree>
    <p:extLst>
      <p:ext uri="{BB962C8B-B14F-4D97-AF65-F5344CB8AC3E}">
        <p14:creationId xmlns:p14="http://schemas.microsoft.com/office/powerpoint/2010/main" val="4557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KOB: Play by play - </a:t>
            </a:r>
          </a:p>
          <a:p>
            <a:r>
              <a:rPr lang="en-US" dirty="0"/>
              <a:t>CWR: Color commentator</a:t>
            </a:r>
          </a:p>
        </p:txBody>
      </p:sp>
      <p:sp>
        <p:nvSpPr>
          <p:cNvPr id="4" name="Slide Number Placeholder 3"/>
          <p:cNvSpPr>
            <a:spLocks noGrp="1"/>
          </p:cNvSpPr>
          <p:nvPr>
            <p:ph type="sldNum" sz="quarter" idx="5"/>
          </p:nvPr>
        </p:nvSpPr>
        <p:spPr/>
        <p:txBody>
          <a:bodyPr/>
          <a:lstStyle/>
          <a:p>
            <a:fld id="{A3433A0A-6FFD-41C1-B881-05F9605B6B16}" type="slidenum">
              <a:rPr lang="en-US" smtClean="0"/>
              <a:t>1</a:t>
            </a:fld>
            <a:endParaRPr lang="en-US"/>
          </a:p>
        </p:txBody>
      </p:sp>
    </p:spTree>
    <p:extLst>
      <p:ext uri="{BB962C8B-B14F-4D97-AF65-F5344CB8AC3E}">
        <p14:creationId xmlns:p14="http://schemas.microsoft.com/office/powerpoint/2010/main" val="318590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develops PTSD after serving as Lord Vengeance’s executioner for five years.  Everyone thinks he is cursed, they will not let him enter the church, his only prospects for a wife are the daughters of his fellow executioners, and he recently had to behead his cousin Bob.  He wants to sue, but he is laughed out of court because he knew what he was getting into when he took the job.  </a:t>
            </a:r>
          </a:p>
        </p:txBody>
      </p:sp>
      <p:sp>
        <p:nvSpPr>
          <p:cNvPr id="4" name="Slide Number Placeholder 3"/>
          <p:cNvSpPr>
            <a:spLocks noGrp="1"/>
          </p:cNvSpPr>
          <p:nvPr>
            <p:ph type="sldNum" sz="quarter" idx="5"/>
          </p:nvPr>
        </p:nvSpPr>
        <p:spPr/>
        <p:txBody>
          <a:bodyPr/>
          <a:lstStyle/>
          <a:p>
            <a:fld id="{A3433A0A-6FFD-41C1-B881-05F9605B6B16}" type="slidenum">
              <a:rPr lang="en-US" smtClean="0"/>
              <a:t>11</a:t>
            </a:fld>
            <a:endParaRPr lang="en-US"/>
          </a:p>
        </p:txBody>
      </p:sp>
    </p:spTree>
    <p:extLst>
      <p:ext uri="{BB962C8B-B14F-4D97-AF65-F5344CB8AC3E}">
        <p14:creationId xmlns:p14="http://schemas.microsoft.com/office/powerpoint/2010/main" val="25956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now in the 1600-1800, chugging along to modern times.  </a:t>
            </a:r>
          </a:p>
          <a:p>
            <a:endParaRPr lang="en-US" dirty="0"/>
          </a:p>
          <a:p>
            <a:pPr algn="l"/>
            <a:r>
              <a:rPr lang="en-US" b="1" i="0" dirty="0">
                <a:solidFill>
                  <a:srgbClr val="333333"/>
                </a:solidFill>
                <a:effectLst/>
                <a:latin typeface="proxima-nova"/>
              </a:rPr>
              <a:t>. Why is pirating so addictive? </a:t>
            </a:r>
            <a:endParaRPr lang="en-US" b="0" i="0" dirty="0">
              <a:solidFill>
                <a:srgbClr val="333333"/>
              </a:solidFill>
              <a:effectLst/>
              <a:latin typeface="proxima-nova"/>
            </a:endParaRPr>
          </a:p>
          <a:p>
            <a:pPr algn="l"/>
            <a:r>
              <a:rPr lang="en-US" b="0" i="0" dirty="0">
                <a:solidFill>
                  <a:srgbClr val="333333"/>
                </a:solidFill>
                <a:effectLst/>
                <a:latin typeface="proxima-nova"/>
              </a:rPr>
              <a:t>Answer: They say once ye lose </a:t>
            </a:r>
            <a:r>
              <a:rPr lang="en-US" b="0" i="0" dirty="0" err="1">
                <a:solidFill>
                  <a:srgbClr val="333333"/>
                </a:solidFill>
                <a:effectLst/>
                <a:latin typeface="proxima-nova"/>
              </a:rPr>
              <a:t>yer</a:t>
            </a:r>
            <a:r>
              <a:rPr lang="en-US" b="0" i="0" dirty="0">
                <a:solidFill>
                  <a:srgbClr val="333333"/>
                </a:solidFill>
                <a:effectLst/>
                <a:latin typeface="proxima-nova"/>
              </a:rPr>
              <a:t> first hand, ye get hooked!</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12</a:t>
            </a:fld>
            <a:endParaRPr lang="en-US"/>
          </a:p>
        </p:txBody>
      </p:sp>
    </p:spTree>
    <p:extLst>
      <p:ext uri="{BB962C8B-B14F-4D97-AF65-F5344CB8AC3E}">
        <p14:creationId xmlns:p14="http://schemas.microsoft.com/office/powerpoint/2010/main" val="427213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One of the most interesting clauses in the pirate code addressed pirate compensation for injuries: “recompense and reward each one ought to have that is either wounded or maimed in his body, suffering the loss of any limb, by that voyage.”</a:t>
            </a:r>
          </a:p>
          <a:p>
            <a:endParaRPr lang="en-US" dirty="0">
              <a:solidFill>
                <a:srgbClr val="333333"/>
              </a:solidFill>
              <a:latin typeface="Source Sans Pro" panose="020B0503030403020204" pitchFamily="34" charset="0"/>
            </a:endParaRPr>
          </a:p>
          <a:p>
            <a:r>
              <a:rPr lang="en-US" dirty="0">
                <a:solidFill>
                  <a:srgbClr val="333333"/>
                </a:solidFill>
                <a:latin typeface="Source Sans Pro" panose="020B0503030403020204" pitchFamily="34" charset="0"/>
              </a:rPr>
              <a:t>The compensation for lost limbs corresponded to weekly pay.  If the average pay was 2 gold pieces a week, the loss of an arm on this ship was 150 weeks.  The finger was 25 weeks. Note arms were more valuable than legs, and the right side was more valuable than the left.</a:t>
            </a:r>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13</a:t>
            </a:fld>
            <a:endParaRPr lang="en-US"/>
          </a:p>
        </p:txBody>
      </p:sp>
    </p:spTree>
    <p:extLst>
      <p:ext uri="{BB962C8B-B14F-4D97-AF65-F5344CB8AC3E}">
        <p14:creationId xmlns:p14="http://schemas.microsoft.com/office/powerpoint/2010/main" val="2703347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earliest known picture of a hearing at the DWC</a:t>
            </a:r>
          </a:p>
        </p:txBody>
      </p:sp>
      <p:sp>
        <p:nvSpPr>
          <p:cNvPr id="4" name="Slide Number Placeholder 3"/>
          <p:cNvSpPr>
            <a:spLocks noGrp="1"/>
          </p:cNvSpPr>
          <p:nvPr>
            <p:ph type="sldNum" sz="quarter" idx="5"/>
          </p:nvPr>
        </p:nvSpPr>
        <p:spPr/>
        <p:txBody>
          <a:bodyPr/>
          <a:lstStyle/>
          <a:p>
            <a:fld id="{A3433A0A-6FFD-41C1-B881-05F9605B6B16}" type="slidenum">
              <a:rPr lang="en-US" smtClean="0"/>
              <a:t>14</a:t>
            </a:fld>
            <a:endParaRPr lang="en-US"/>
          </a:p>
        </p:txBody>
      </p:sp>
    </p:spTree>
    <p:extLst>
      <p:ext uri="{BB962C8B-B14F-4D97-AF65-F5344CB8AC3E}">
        <p14:creationId xmlns:p14="http://schemas.microsoft.com/office/powerpoint/2010/main" val="53818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big shift occurred between the end of the Civil war and the start of WWI</a:t>
            </a:r>
          </a:p>
          <a:p>
            <a:endParaRPr lang="en-US" dirty="0"/>
          </a:p>
          <a:p>
            <a:r>
              <a:rPr lang="en-US" dirty="0"/>
              <a:t>Factories and Urbanization</a:t>
            </a:r>
          </a:p>
        </p:txBody>
      </p:sp>
      <p:sp>
        <p:nvSpPr>
          <p:cNvPr id="4" name="Slide Number Placeholder 3"/>
          <p:cNvSpPr>
            <a:spLocks noGrp="1"/>
          </p:cNvSpPr>
          <p:nvPr>
            <p:ph type="sldNum" sz="quarter" idx="5"/>
          </p:nvPr>
        </p:nvSpPr>
        <p:spPr/>
        <p:txBody>
          <a:bodyPr/>
          <a:lstStyle/>
          <a:p>
            <a:fld id="{A3433A0A-6FFD-41C1-B881-05F9605B6B16}" type="slidenum">
              <a:rPr lang="en-US" smtClean="0"/>
              <a:t>15</a:t>
            </a:fld>
            <a:endParaRPr lang="en-US"/>
          </a:p>
        </p:txBody>
      </p:sp>
    </p:spTree>
    <p:extLst>
      <p:ext uri="{BB962C8B-B14F-4D97-AF65-F5344CB8AC3E}">
        <p14:creationId xmlns:p14="http://schemas.microsoft.com/office/powerpoint/2010/main" val="1235882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1900, only 50% of all workplace fatalities recovered anything, at an average of ½ a years pay.</a:t>
            </a:r>
          </a:p>
          <a:p>
            <a:r>
              <a:rPr lang="en-US" dirty="0"/>
              <a:t>Triangle Waist Co. Fire – 10 story building filled with fabric, exits didn’t exist or were blocked, filled with flammable material.  146 women and girls dead.  No Workers comp (the court of appeals had declared the recently pass comp act unconstitutional the day before the fire) families turned to the courts.  The owners were acquitted of manslaughter, and </a:t>
            </a:r>
            <a:r>
              <a:rPr lang="en-US" b="0" i="0" dirty="0">
                <a:solidFill>
                  <a:srgbClr val="333333"/>
                </a:solidFill>
                <a:effectLst/>
                <a:latin typeface="Helvetica Neue"/>
              </a:rPr>
              <a:t>A civil suit against the owners netted each of 23 families $75 in damages </a:t>
            </a:r>
            <a:endParaRPr lang="en-US" dirty="0"/>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16</a:t>
            </a:fld>
            <a:endParaRPr lang="en-US"/>
          </a:p>
        </p:txBody>
      </p:sp>
    </p:spTree>
    <p:extLst>
      <p:ext uri="{BB962C8B-B14F-4D97-AF65-F5344CB8AC3E}">
        <p14:creationId xmlns:p14="http://schemas.microsoft.com/office/powerpoint/2010/main" val="1475795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fire led to legislation requiring improved factory safety standards. This period saw the growth of unions that fought for better working conditions for factory workers.</a:t>
            </a:r>
          </a:p>
          <a:p>
            <a:endParaRPr lang="en-US" sz="1050" dirty="0"/>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Author Upton Sinclair hoped to show the American public the horrible effects of capitalism on workers in the Chicago meatpacking industry. His book, "The Jungle," described how workers lost their limbs, were exposed to dangerous chemicals, and caught infectious diseases while working long hours in cold, cramped conditions. He hoped that this would lead to labor reforms. However, Sinclair's vivid descriptions of the industry did not immediately lead to labor legislation. But public outcry did lead to the passage of the Pure Food and Drug Act and the Meat Inspection Act in 1906.</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17</a:t>
            </a:fld>
            <a:endParaRPr lang="en-US"/>
          </a:p>
        </p:txBody>
      </p:sp>
    </p:spTree>
    <p:extLst>
      <p:ext uri="{BB962C8B-B14F-4D97-AF65-F5344CB8AC3E}">
        <p14:creationId xmlns:p14="http://schemas.microsoft.com/office/powerpoint/2010/main" val="2720029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Injuries were more serious than ever</a:t>
            </a:r>
          </a:p>
          <a:p>
            <a:r>
              <a:rPr lang="en-US" dirty="0"/>
              <a:t>Juries were becoming more sympathetic to injured workers</a:t>
            </a:r>
          </a:p>
          <a:p>
            <a:r>
              <a:rPr lang="en-US" dirty="0"/>
              <a:t>States passed laws that made it easier to sue employers</a:t>
            </a:r>
          </a:p>
          <a:p>
            <a:r>
              <a:rPr lang="en-US" dirty="0"/>
              <a:t>Size and frequency of jury awards to workers increased</a:t>
            </a:r>
          </a:p>
          <a:p>
            <a:r>
              <a:rPr lang="en-US" dirty="0"/>
              <a:t>Employers’ liability insurance was EXPENSIVE</a:t>
            </a:r>
          </a:p>
          <a:p>
            <a:r>
              <a:rPr lang="en-US" dirty="0"/>
              <a:t>Employees wanted safe working conditions</a:t>
            </a:r>
          </a:p>
        </p:txBody>
      </p:sp>
      <p:sp>
        <p:nvSpPr>
          <p:cNvPr id="4" name="Slide Number Placeholder 3"/>
          <p:cNvSpPr>
            <a:spLocks noGrp="1"/>
          </p:cNvSpPr>
          <p:nvPr>
            <p:ph type="sldNum" sz="quarter" idx="5"/>
          </p:nvPr>
        </p:nvSpPr>
        <p:spPr/>
        <p:txBody>
          <a:bodyPr/>
          <a:lstStyle/>
          <a:p>
            <a:fld id="{A3433A0A-6FFD-41C1-B881-05F9605B6B16}" type="slidenum">
              <a:rPr lang="en-US" smtClean="0"/>
              <a:t>18</a:t>
            </a:fld>
            <a:endParaRPr lang="en-US"/>
          </a:p>
        </p:txBody>
      </p:sp>
    </p:spTree>
    <p:extLst>
      <p:ext uri="{BB962C8B-B14F-4D97-AF65-F5344CB8AC3E}">
        <p14:creationId xmlns:p14="http://schemas.microsoft.com/office/powerpoint/2010/main" val="373888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6413" cy="4133850"/>
          </a:xfrm>
        </p:spPr>
        <p:txBody>
          <a:bodyPr/>
          <a:lstStyle/>
          <a:p>
            <a:pPr algn="l"/>
            <a:r>
              <a:rPr lang="en-US" sz="1050" b="0" i="0" dirty="0">
                <a:solidFill>
                  <a:srgbClr val="000000"/>
                </a:solidFill>
                <a:effectLst/>
                <a:latin typeface="helvetica neue"/>
              </a:rPr>
              <a:t>NO-FAULT SYSTEM</a:t>
            </a:r>
          </a:p>
          <a:p>
            <a:pPr algn="l"/>
            <a:r>
              <a:rPr lang="en-US" sz="1050" b="0" i="0" dirty="0">
                <a:solidFill>
                  <a:srgbClr val="000000"/>
                </a:solidFill>
                <a:effectLst/>
                <a:latin typeface="Helvetica Neue"/>
              </a:rPr>
              <a:t>employees can receive benefits proving negligence or at fault . Conversely, employers are protected from most lawsuits by injured employees seeking damages for pain and suffering.</a:t>
            </a:r>
          </a:p>
          <a:p>
            <a:pPr algn="l"/>
            <a:r>
              <a:rPr lang="en-US" sz="1050" b="0" i="0" dirty="0">
                <a:solidFill>
                  <a:srgbClr val="000000"/>
                </a:solidFill>
                <a:effectLst/>
                <a:latin typeface="helvetica neue"/>
              </a:rPr>
              <a:t>MANDATORY COVERAGE</a:t>
            </a:r>
          </a:p>
          <a:p>
            <a:pPr algn="l"/>
            <a:r>
              <a:rPr lang="en-US" sz="1050" b="0" i="0" dirty="0">
                <a:solidFill>
                  <a:srgbClr val="000000"/>
                </a:solidFill>
                <a:effectLst/>
                <a:latin typeface="Helvetica Neue"/>
              </a:rPr>
              <a:t>This ensures that funds are available to cover potential claims. </a:t>
            </a:r>
          </a:p>
          <a:p>
            <a:pPr algn="l"/>
            <a:r>
              <a:rPr lang="en-US" sz="1050" b="0" i="0" dirty="0">
                <a:solidFill>
                  <a:srgbClr val="000000"/>
                </a:solidFill>
                <a:effectLst/>
                <a:latin typeface="helvetica neue"/>
              </a:rPr>
              <a:t>DEFINED BENEFITS</a:t>
            </a:r>
          </a:p>
          <a:p>
            <a:pPr algn="l">
              <a:buFont typeface="Arial" panose="020B0604020202020204" pitchFamily="34" charset="0"/>
              <a:buChar char="•"/>
            </a:pPr>
            <a:r>
              <a:rPr lang="en-US" sz="1050" b="0" i="0" dirty="0">
                <a:solidFill>
                  <a:srgbClr val="000000"/>
                </a:solidFill>
                <a:effectLst/>
                <a:latin typeface="Helvetica Neue"/>
              </a:rPr>
              <a:t>Medical :</a:t>
            </a:r>
          </a:p>
          <a:p>
            <a:pPr algn="l">
              <a:buFont typeface="Arial" panose="020B0604020202020204" pitchFamily="34" charset="0"/>
              <a:buChar char="•"/>
            </a:pPr>
            <a:r>
              <a:rPr lang="en-US" sz="1050" b="0" i="0" dirty="0">
                <a:solidFill>
                  <a:srgbClr val="000000"/>
                </a:solidFill>
                <a:effectLst/>
                <a:latin typeface="Helvetica Neue"/>
              </a:rPr>
              <a:t>Disability</a:t>
            </a:r>
          </a:p>
          <a:p>
            <a:pPr algn="l">
              <a:buFont typeface="Arial" panose="020B0604020202020204" pitchFamily="34" charset="0"/>
              <a:buChar char="•"/>
            </a:pPr>
            <a:r>
              <a:rPr lang="en-US" sz="1050" b="0" i="0" dirty="0">
                <a:solidFill>
                  <a:srgbClr val="000000"/>
                </a:solidFill>
                <a:effectLst/>
                <a:latin typeface="Helvetica Neue"/>
              </a:rPr>
              <a:t>Death : </a:t>
            </a:r>
          </a:p>
          <a:p>
            <a:pPr algn="l">
              <a:buFont typeface="Arial" panose="020B0604020202020204" pitchFamily="34" charset="0"/>
              <a:buChar char="•"/>
            </a:pPr>
            <a:r>
              <a:rPr lang="en-US" sz="1050" b="0" i="0" dirty="0">
                <a:solidFill>
                  <a:srgbClr val="000000"/>
                </a:solidFill>
                <a:effectLst/>
                <a:latin typeface="helvetica neue"/>
              </a:rPr>
              <a:t>EXCLUSIVE REMEDY</a:t>
            </a:r>
          </a:p>
          <a:p>
            <a:pPr algn="l"/>
            <a:r>
              <a:rPr lang="en-US" sz="1050" b="0" i="0" dirty="0">
                <a:solidFill>
                  <a:srgbClr val="000000"/>
                </a:solidFill>
                <a:effectLst/>
                <a:latin typeface="Helvetica Neue"/>
              </a:rPr>
              <a:t>workers cannot sue employers for work-related injuries outside of this system, with some exceptions based on gross negligence or intentional harm.</a:t>
            </a:r>
          </a:p>
          <a:p>
            <a:pPr algn="l"/>
            <a:r>
              <a:rPr lang="en-US" sz="1050" b="0" i="0" dirty="0">
                <a:solidFill>
                  <a:srgbClr val="000000"/>
                </a:solidFill>
                <a:effectLst/>
                <a:latin typeface="helvetica neue"/>
              </a:rPr>
              <a:t>EMPLOYER PROTECTIONS</a:t>
            </a:r>
          </a:p>
          <a:p>
            <a:pPr algn="l"/>
            <a:r>
              <a:rPr lang="en-US" sz="1050" b="0" i="0" dirty="0">
                <a:solidFill>
                  <a:srgbClr val="000000"/>
                </a:solidFill>
                <a:effectLst/>
                <a:latin typeface="Helvetica Neue"/>
              </a:rPr>
              <a:t>Besides being shielded from most lawsuits, employers can also participate in the claim process, ensuring that claims are legitimate and that they are not being defrauded.</a:t>
            </a:r>
          </a:p>
          <a:p>
            <a:pPr algn="l"/>
            <a:r>
              <a:rPr lang="en-US" sz="1050" b="0" i="0" dirty="0">
                <a:solidFill>
                  <a:srgbClr val="000000"/>
                </a:solidFill>
                <a:effectLst/>
                <a:latin typeface="helvetica neue"/>
              </a:rPr>
              <a:t>DISPUTE RESOLUTION</a:t>
            </a:r>
          </a:p>
          <a:p>
            <a:pPr algn="l"/>
            <a:r>
              <a:rPr lang="en-US" sz="1050" b="0" i="0" dirty="0">
                <a:solidFill>
                  <a:srgbClr val="000000"/>
                </a:solidFill>
                <a:effectLst/>
                <a:latin typeface="Helvetica Neue"/>
              </a:rPr>
              <a:t>, the system has mechanisms in place for dispute resolution. </a:t>
            </a:r>
          </a:p>
          <a:p>
            <a:pPr algn="l"/>
            <a:r>
              <a:rPr lang="en-US" sz="1050" b="0" i="0" dirty="0">
                <a:solidFill>
                  <a:srgbClr val="000000"/>
                </a:solidFill>
                <a:effectLst/>
                <a:latin typeface="helvetica neue"/>
              </a:rPr>
              <a:t>PERIODIC REVIEWS</a:t>
            </a:r>
          </a:p>
          <a:p>
            <a:pPr algn="l"/>
            <a:r>
              <a:rPr lang="en-US" sz="1050" b="0" i="0" dirty="0">
                <a:solidFill>
                  <a:srgbClr val="000000"/>
                </a:solidFill>
                <a:effectLst/>
                <a:latin typeface="Helvetica Neue"/>
              </a:rPr>
              <a:t>The Workers’ Compensation System is not static. Periodic reviews and updates ensure that it remains relevant and effective in addressing the changing dynamics of the workplace. Adjustments can be made to benefit amounts, coverage criteria, and other aspects to reflect current economic conditions and medical advancements.</a:t>
            </a:r>
          </a:p>
          <a:p>
            <a:pPr algn="l"/>
            <a:r>
              <a:rPr lang="en-US" sz="1050" b="0" i="0" dirty="0">
                <a:solidFill>
                  <a:srgbClr val="000000"/>
                </a:solidFill>
                <a:effectLst/>
                <a:latin typeface="Helvetica Neue"/>
              </a:rPr>
              <a:t>The Workers’ Compensation System is a framework that seeks to protect the interests of both workers and employers. Its key features ensure that injured workers receive the care and support they need while also providing employers with predictability and protection from potential litigation.</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19</a:t>
            </a:fld>
            <a:endParaRPr lang="en-US"/>
          </a:p>
        </p:txBody>
      </p:sp>
    </p:spTree>
    <p:extLst>
      <p:ext uri="{BB962C8B-B14F-4D97-AF65-F5344CB8AC3E}">
        <p14:creationId xmlns:p14="http://schemas.microsoft.com/office/powerpoint/2010/main" val="2174289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3433A0A-6FFD-41C1-B881-05F9605B6B16}" type="slidenum">
              <a:rPr lang="en-US" smtClean="0"/>
              <a:t>20</a:t>
            </a:fld>
            <a:endParaRPr lang="en-US"/>
          </a:p>
        </p:txBody>
      </p:sp>
    </p:spTree>
    <p:extLst>
      <p:ext uri="{BB962C8B-B14F-4D97-AF65-F5344CB8AC3E}">
        <p14:creationId xmlns:p14="http://schemas.microsoft.com/office/powerpoint/2010/main" val="346494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 to help you understand</a:t>
            </a:r>
          </a:p>
        </p:txBody>
      </p:sp>
      <p:sp>
        <p:nvSpPr>
          <p:cNvPr id="4" name="Slide Number Placeholder 3"/>
          <p:cNvSpPr>
            <a:spLocks noGrp="1"/>
          </p:cNvSpPr>
          <p:nvPr>
            <p:ph type="sldNum" sz="quarter" idx="5"/>
          </p:nvPr>
        </p:nvSpPr>
        <p:spPr/>
        <p:txBody>
          <a:bodyPr/>
          <a:lstStyle/>
          <a:p>
            <a:fld id="{A3433A0A-6FFD-41C1-B881-05F9605B6B16}" type="slidenum">
              <a:rPr lang="en-US" smtClean="0"/>
              <a:t>2</a:t>
            </a:fld>
            <a:endParaRPr lang="en-US"/>
          </a:p>
        </p:txBody>
      </p:sp>
    </p:spTree>
    <p:extLst>
      <p:ext uri="{BB962C8B-B14F-4D97-AF65-F5344CB8AC3E}">
        <p14:creationId xmlns:p14="http://schemas.microsoft.com/office/powerpoint/2010/main" val="754576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Every person, partnership, association, corporation, limited liability partnership or company, trustee, receiver, the legal representatives of a deceased employer, and every other person, including any person or corporation operating a railroad and any public service corporation, using the service of another for pay;</a:t>
            </a:r>
          </a:p>
          <a:p>
            <a:r>
              <a:rPr lang="en-US" dirty="0"/>
              <a:t>(2) The state, county, municipal corporation, township, school or road, drainage, swamp and levee districts, or school boards, board of education, regents, curators, managers or control commission, board or any other political subdivision, corporation, or quasi-corporation, or cities under special charter, or under the commission form of government;</a:t>
            </a:r>
          </a:p>
          <a:p>
            <a:r>
              <a:rPr lang="en-US" dirty="0"/>
              <a:t>(3) Any of the above-defined employers must have five or more employees to be deemed an employer for the purposes of this chapter unless election is made to become subject to the provisions of this chapter as provided in subsection 2 of section 287.090, except that construction industry employers who erect, demolish, alter or repair improvements shall be deemed an employer for the purposes of this chapter if they have one or more employees. An employee who is a member of the employer's family within the third degree of affinity or consanguinity shall be counted in determining the total number of employees of such employer.</a:t>
            </a:r>
          </a:p>
        </p:txBody>
      </p:sp>
      <p:sp>
        <p:nvSpPr>
          <p:cNvPr id="4" name="Slide Number Placeholder 3"/>
          <p:cNvSpPr>
            <a:spLocks noGrp="1"/>
          </p:cNvSpPr>
          <p:nvPr>
            <p:ph type="sldNum" sz="quarter" idx="5"/>
          </p:nvPr>
        </p:nvSpPr>
        <p:spPr/>
        <p:txBody>
          <a:bodyPr/>
          <a:lstStyle/>
          <a:p>
            <a:fld id="{A3433A0A-6FFD-41C1-B881-05F9605B6B16}" type="slidenum">
              <a:rPr lang="en-US" smtClean="0"/>
              <a:t>21</a:t>
            </a:fld>
            <a:endParaRPr lang="en-US"/>
          </a:p>
        </p:txBody>
      </p:sp>
    </p:spTree>
    <p:extLst>
      <p:ext uri="{BB962C8B-B14F-4D97-AF65-F5344CB8AC3E}">
        <p14:creationId xmlns:p14="http://schemas.microsoft.com/office/powerpoint/2010/main" val="573774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usual business which he there carries on shall be deemed an employer and shall be liable under this chapter to such contractor, his subcontractors, and their employees, when injured or killed on or about the premises of the employer while doing work which is in the usual course of his business.</a:t>
            </a:r>
          </a:p>
          <a:p>
            <a:r>
              <a:rPr lang="en-US" dirty="0"/>
              <a:t>2. The provisions of this section shall not apply to the owner of premises upon which improvements are being erected, demolished, altered or repaired by an independent contractor but such independent contractor shall be deemed to be the employer of the employees of his subcontractors and their subcontractors when employed on or about the premises where the principal contractor is doing work.</a:t>
            </a:r>
          </a:p>
          <a:p>
            <a:r>
              <a:rPr lang="en-US" dirty="0"/>
              <a:t>3. In all cases mentioned in the preceding subsections, the immediate contractor or subcontractor shall be liable as an employer of the employees of his subcontractors. All persons so liable may be made parties to the proceedings on the application of any party. The liability of the immediate employer shall be primary, and that of the others secondary in their order, and any compensation paid by those secondarily liable may be recovered from those primarily liable, with attorney's fees and expenses of the suit. Such recovery may be had on motion in the original proceedings. No such employer shall be liable as in this section provided, if the employee was insured by his immediate or any intermediate employer.</a:t>
            </a:r>
          </a:p>
        </p:txBody>
      </p:sp>
      <p:sp>
        <p:nvSpPr>
          <p:cNvPr id="4" name="Slide Number Placeholder 3"/>
          <p:cNvSpPr>
            <a:spLocks noGrp="1"/>
          </p:cNvSpPr>
          <p:nvPr>
            <p:ph type="sldNum" sz="quarter" idx="5"/>
          </p:nvPr>
        </p:nvSpPr>
        <p:spPr/>
        <p:txBody>
          <a:bodyPr/>
          <a:lstStyle/>
          <a:p>
            <a:fld id="{A3433A0A-6FFD-41C1-B881-05F9605B6B16}" type="slidenum">
              <a:rPr lang="en-US" smtClean="0"/>
              <a:t>22</a:t>
            </a:fld>
            <a:endParaRPr lang="en-US"/>
          </a:p>
        </p:txBody>
      </p:sp>
    </p:spTree>
    <p:extLst>
      <p:ext uri="{BB962C8B-B14F-4D97-AF65-F5344CB8AC3E}">
        <p14:creationId xmlns:p14="http://schemas.microsoft.com/office/powerpoint/2010/main" val="1073436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"employee" as used in this chapter shall be construed to mean every person in the service of any employer, as defined in this chapter, under any contract of hire, express or implied, oral or written, or under any appointment or election, including executive officers of corporations.</a:t>
            </a:r>
          </a:p>
          <a:p>
            <a:endParaRPr lang="en-US" dirty="0"/>
          </a:p>
          <a:p>
            <a:r>
              <a:rPr lang="en-US" dirty="0"/>
              <a:t>Contrast: Independent Contractor –factor test boils down to “Who controls the details?”  Online worksheets Fed and state</a:t>
            </a:r>
          </a:p>
          <a:p>
            <a:pPr algn="l"/>
            <a:r>
              <a:rPr lang="en-US" b="0" i="0" dirty="0">
                <a:solidFill>
                  <a:srgbClr val="111111"/>
                </a:solidFill>
                <a:effectLst/>
                <a:latin typeface="Open Sans" panose="020B0606030504020204" pitchFamily="34" charset="0"/>
              </a:rPr>
              <a:t>Independent contractors are hired to accomplish a particular job. The relationship between the hiring party and the independent contractor is contractual.</a:t>
            </a:r>
          </a:p>
          <a:p>
            <a:r>
              <a:rPr lang="en-US" b="0" i="0" dirty="0">
                <a:solidFill>
                  <a:srgbClr val="111111"/>
                </a:solidFill>
                <a:effectLst/>
                <a:latin typeface="Open Sans" panose="020B0606030504020204" pitchFamily="34" charset="0"/>
              </a:rPr>
              <a:t>There is a written, verbal or implied contract between the two parties about what will be done and how much that service is worth. The contractor does the job, is paid and moves on to the next job under the next contract.</a:t>
            </a:r>
            <a:r>
              <a:rPr lang="en-US" dirty="0"/>
              <a:t> </a:t>
            </a:r>
          </a:p>
          <a:p>
            <a:r>
              <a:rPr lang="en-US" dirty="0"/>
              <a:t>giving a worker direction on when, how and where to complete work; paying by the hour, week or month; reimbursing for business and travel expenses; performing work on the business's premises or having a continuing relationship between the worker and the employee all may point to a worker being an employee under the law.</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23</a:t>
            </a:fld>
            <a:endParaRPr lang="en-US"/>
          </a:p>
        </p:txBody>
      </p:sp>
    </p:spTree>
    <p:extLst>
      <p:ext uri="{BB962C8B-B14F-4D97-AF65-F5344CB8AC3E}">
        <p14:creationId xmlns:p14="http://schemas.microsoft.com/office/powerpoint/2010/main" val="1367497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24</a:t>
            </a:fld>
            <a:endParaRPr lang="en-US"/>
          </a:p>
        </p:txBody>
      </p:sp>
    </p:spTree>
    <p:extLst>
      <p:ext uri="{BB962C8B-B14F-4D97-AF65-F5344CB8AC3E}">
        <p14:creationId xmlns:p14="http://schemas.microsoft.com/office/powerpoint/2010/main" val="191966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the term "occupational disease" is hereby defined to mean, unless a different meaning is clearly indicated by the context, an identifiable disease arising with or without human fault out of and in the course of the employment. Ordinary diseases of life to which the general public is exposed outside of the employment shall not be compensable, except where the diseases follow as an incident of an occupational disease as defined in this section. The disease need not to have been foreseen or expected but after its contraction it must appear to have had its origin in a risk connected with the employment and to have flowed from that source as a rational consequence.</a:t>
            </a:r>
          </a:p>
          <a:p>
            <a:r>
              <a:rPr lang="en-US" dirty="0"/>
              <a:t>An employee shall be conclusively deemed to have been exposed to the hazards of an occupational disease when for any length of time, however short, he is employed in an occupation or process in which the hazard of the disease exists, subject to the provisions relating to occupational disease due to repetitive motion, as is set forth in subsection 8 of section 287.067.</a:t>
            </a:r>
          </a:p>
        </p:txBody>
      </p:sp>
      <p:sp>
        <p:nvSpPr>
          <p:cNvPr id="4" name="Slide Number Placeholder 3"/>
          <p:cNvSpPr>
            <a:spLocks noGrp="1"/>
          </p:cNvSpPr>
          <p:nvPr>
            <p:ph type="sldNum" sz="quarter" idx="5"/>
          </p:nvPr>
        </p:nvSpPr>
        <p:spPr/>
        <p:txBody>
          <a:bodyPr/>
          <a:lstStyle/>
          <a:p>
            <a:fld id="{A3433A0A-6FFD-41C1-B881-05F9605B6B16}" type="slidenum">
              <a:rPr lang="en-US" smtClean="0"/>
              <a:t>25</a:t>
            </a:fld>
            <a:endParaRPr lang="en-US"/>
          </a:p>
        </p:txBody>
      </p:sp>
    </p:spTree>
    <p:extLst>
      <p:ext uri="{BB962C8B-B14F-4D97-AF65-F5344CB8AC3E}">
        <p14:creationId xmlns:p14="http://schemas.microsoft.com/office/powerpoint/2010/main" val="681499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299" y="4400549"/>
            <a:ext cx="6742113" cy="4657725"/>
          </a:xfrm>
        </p:spPr>
        <p:txBody>
          <a:bodyPr/>
          <a:lstStyle/>
          <a:p>
            <a:r>
              <a:rPr lang="en-US" dirty="0"/>
              <a:t>Accident § 287.020 - The word "accident" as used in this chapter shall mean an unexpected traumatic event or unusual strain identifiable by time and place of occurrence and producing at the time objective symptoms of an injury caused by a specific event during a single work shift. An injury is not compensable because work was a triggering or precipitating factor.</a:t>
            </a:r>
          </a:p>
          <a:p>
            <a:r>
              <a:rPr lang="en-US" dirty="0"/>
              <a:t>3. (1) In this chapter the term "injury" is hereby defined to be an injury which has arisen out of and in the course of employment. An injury by accident is compensable only if the accident was the prevailing factor in causing both the resulting medical condition and disability. "The prevailing factor“ is defined to be the primary factor, in relation to any other factor, causing both the resulting medical condition and disability.</a:t>
            </a:r>
          </a:p>
          <a:p>
            <a:r>
              <a:rPr lang="en-US" dirty="0"/>
              <a:t>(2) An injury shall be deemed to arise out of and in the course of the employment only if:</a:t>
            </a:r>
          </a:p>
          <a:p>
            <a:r>
              <a:rPr lang="en-US" dirty="0"/>
              <a:t>(a) It is reasonably apparent, upon consideration of all the circumstances, that the accident is the prevailing factor in causing the injury; and</a:t>
            </a:r>
          </a:p>
          <a:p>
            <a:r>
              <a:rPr lang="en-US" dirty="0"/>
              <a:t>(b) It does not come from a hazard or risk unrelated to the employment to which workers would have been equally exposed outside of and unrelated to the employment in normal nonemployment life.</a:t>
            </a:r>
          </a:p>
          <a:p>
            <a:r>
              <a:rPr lang="en-US" dirty="0"/>
              <a:t>(3) An injury resulting directly or indirectly from idiopathic causes is not compensable.</a:t>
            </a:r>
          </a:p>
          <a:p>
            <a:r>
              <a:rPr lang="en-US" dirty="0"/>
              <a:t>(4) A cardiovascular, pulmonary, respiratory, or other disease, or cerebrovascular accident or myocardial infarction suffered by a worker is an injury only if the accident is the prevailing factor in causing the resulting medical condition.</a:t>
            </a:r>
          </a:p>
          <a:p>
            <a:r>
              <a:rPr lang="en-US" dirty="0"/>
              <a:t>(5) The terms "injury" and "personal injuries" shall mean violence to the physical structure of the body and to the personal property which is used to make up the physical structure of the body, such as artificial dentures, artificial limbs, glass eyes, eyeglasses, and other prostheses which are placed in or on the body to replace the physical structure and such disease or infection as naturally results therefrom. These terms shall in no case except as specifically provided in this chapter be construed to include occupational disease in any form, nor shall they be construed to include any contagious or infectious disease contracted during the course of the employment, nor shall they include death due to natural causes occurring while the worker is at work.</a:t>
            </a:r>
          </a:p>
        </p:txBody>
      </p:sp>
      <p:sp>
        <p:nvSpPr>
          <p:cNvPr id="4" name="Slide Number Placeholder 3"/>
          <p:cNvSpPr>
            <a:spLocks noGrp="1"/>
          </p:cNvSpPr>
          <p:nvPr>
            <p:ph type="sldNum" sz="quarter" idx="5"/>
          </p:nvPr>
        </p:nvSpPr>
        <p:spPr/>
        <p:txBody>
          <a:bodyPr/>
          <a:lstStyle/>
          <a:p>
            <a:fld id="{A3433A0A-6FFD-41C1-B881-05F9605B6B16}" type="slidenum">
              <a:rPr lang="en-US" smtClean="0"/>
              <a:t>27</a:t>
            </a:fld>
            <a:endParaRPr lang="en-US"/>
          </a:p>
        </p:txBody>
      </p:sp>
    </p:spTree>
    <p:extLst>
      <p:ext uri="{BB962C8B-B14F-4D97-AF65-F5344CB8AC3E}">
        <p14:creationId xmlns:p14="http://schemas.microsoft.com/office/powerpoint/2010/main" val="1238705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mj-lt"/>
              <a:buAutoNum type="arabicPeriod"/>
            </a:pPr>
            <a:r>
              <a:rPr lang="en-US" b="0" i="0" dirty="0">
                <a:solidFill>
                  <a:srgbClr val="1E293B"/>
                </a:solidFill>
                <a:effectLst/>
                <a:latin typeface="Rubik"/>
              </a:rPr>
              <a:t>Give the employer an opportunity to provide medical attention to the employee to mitigate damages;</a:t>
            </a:r>
          </a:p>
          <a:p>
            <a:pPr algn="l" fontAlgn="base">
              <a:buFont typeface="+mj-lt"/>
              <a:buAutoNum type="arabicPeriod"/>
            </a:pPr>
            <a:r>
              <a:rPr lang="en-US" b="0" i="0" dirty="0">
                <a:solidFill>
                  <a:srgbClr val="1E293B"/>
                </a:solidFill>
                <a:effectLst/>
                <a:latin typeface="Rubik"/>
              </a:rPr>
              <a:t>Expedite the resolution of any workers’ comp claims by prompting the employer to file an injury report with the Division of Workers’ Compensation;</a:t>
            </a:r>
          </a:p>
          <a:p>
            <a:pPr algn="l" fontAlgn="base">
              <a:buFont typeface="+mj-lt"/>
              <a:buAutoNum type="arabicPeriod"/>
            </a:pPr>
            <a:r>
              <a:rPr lang="en-US" b="0" i="0" dirty="0">
                <a:solidFill>
                  <a:srgbClr val="1E293B"/>
                </a:solidFill>
                <a:effectLst/>
                <a:latin typeface="Rubik"/>
              </a:rPr>
              <a:t>Gives the employer notice so that it can investigate the matte</a:t>
            </a:r>
          </a:p>
          <a:p>
            <a:endParaRPr lang="en-US" dirty="0"/>
          </a:p>
          <a:p>
            <a:r>
              <a:rPr lang="en-US" dirty="0"/>
              <a:t>Notice § 287.420 RSMo.</a:t>
            </a:r>
          </a:p>
          <a:p>
            <a:r>
              <a:rPr lang="en-US" dirty="0"/>
              <a:t>No proceedings for compensation for any accident under this chapter shall be maintained unless written notice of the time, place and nature of the injury, and the name and address of the person injured, has been given to the employer no later than thirty days after the accident, unless the employer was not prejudiced by failure to receive the notice. No proceedings for compensation for any occupational disease or repetitive trauma under this chapter shall be maintained unless written notice of the time, place, and nature of the injury, and the name and address of the person injured, has been given to the employer no later than thirty days after the diagnosis of the condition unless the employee can prove the employer was not prejudiced by failure to receive the notice.</a:t>
            </a:r>
          </a:p>
        </p:txBody>
      </p:sp>
      <p:sp>
        <p:nvSpPr>
          <p:cNvPr id="4" name="Slide Number Placeholder 3"/>
          <p:cNvSpPr>
            <a:spLocks noGrp="1"/>
          </p:cNvSpPr>
          <p:nvPr>
            <p:ph type="sldNum" sz="quarter" idx="5"/>
          </p:nvPr>
        </p:nvSpPr>
        <p:spPr/>
        <p:txBody>
          <a:bodyPr/>
          <a:lstStyle/>
          <a:p>
            <a:fld id="{A3433A0A-6FFD-41C1-B881-05F9605B6B16}" type="slidenum">
              <a:rPr lang="en-US" smtClean="0"/>
              <a:t>28</a:t>
            </a:fld>
            <a:endParaRPr lang="en-US"/>
          </a:p>
        </p:txBody>
      </p:sp>
    </p:spTree>
    <p:extLst>
      <p:ext uri="{BB962C8B-B14F-4D97-AF65-F5344CB8AC3E}">
        <p14:creationId xmlns:p14="http://schemas.microsoft.com/office/powerpoint/2010/main" val="1927136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mj-lt"/>
              <a:buAutoNum type="arabicPeriod"/>
            </a:pPr>
            <a:r>
              <a:rPr lang="en-US" b="0" i="0" dirty="0">
                <a:solidFill>
                  <a:srgbClr val="1E293B"/>
                </a:solidFill>
                <a:effectLst/>
                <a:latin typeface="Rubik"/>
              </a:rPr>
              <a:t>Give the employer an opportunity to provide medical attention to the employee to mitigate damages;</a:t>
            </a:r>
          </a:p>
          <a:p>
            <a:pPr algn="l" fontAlgn="base">
              <a:buFont typeface="+mj-lt"/>
              <a:buAutoNum type="arabicPeriod"/>
            </a:pPr>
            <a:r>
              <a:rPr lang="en-US" b="0" i="0" dirty="0">
                <a:solidFill>
                  <a:srgbClr val="1E293B"/>
                </a:solidFill>
                <a:effectLst/>
                <a:latin typeface="Rubik"/>
              </a:rPr>
              <a:t>Expedite the resolution of any workers’ comp claims by prompting the employer to file an injury report with the Division of Workers’ Compensation;</a:t>
            </a:r>
          </a:p>
          <a:p>
            <a:pPr algn="l" fontAlgn="base">
              <a:buFont typeface="+mj-lt"/>
              <a:buAutoNum type="arabicPeriod"/>
            </a:pPr>
            <a:r>
              <a:rPr lang="en-US" b="0" i="0" dirty="0">
                <a:solidFill>
                  <a:srgbClr val="1E293B"/>
                </a:solidFill>
                <a:effectLst/>
                <a:latin typeface="Rubik"/>
              </a:rPr>
              <a:t>Gives the employer notice so that it can investigate the matte</a:t>
            </a:r>
          </a:p>
          <a:p>
            <a:endParaRPr lang="en-US" dirty="0"/>
          </a:p>
          <a:p>
            <a:r>
              <a:rPr lang="en-US" dirty="0"/>
              <a:t>Notice § 287.420 RSMo.</a:t>
            </a:r>
          </a:p>
          <a:p>
            <a:r>
              <a:rPr lang="en-US" dirty="0"/>
              <a:t>No proceedings for compensation for any accident under this chapter shall be maintained unless written notice of the time, place and nature of the injury, and the name and address of the person injured, has been given to the employer no later than thirty days after the accident, unless the employer was not prejudiced by failure to receive the notice. No proceedings for compensation for any occupational disease or repetitive trauma under this chapter shall be maintained unless written notice of the time, place, and nature of the injury, and the name and address of the person injured, has been given to the employer no later than thirty days after the diagnosis of the condition unless the employee can prove the employer was not prejudiced by failure to receive the notice.</a:t>
            </a:r>
          </a:p>
        </p:txBody>
      </p:sp>
      <p:sp>
        <p:nvSpPr>
          <p:cNvPr id="4" name="Slide Number Placeholder 3"/>
          <p:cNvSpPr>
            <a:spLocks noGrp="1"/>
          </p:cNvSpPr>
          <p:nvPr>
            <p:ph type="sldNum" sz="quarter" idx="5"/>
          </p:nvPr>
        </p:nvSpPr>
        <p:spPr/>
        <p:txBody>
          <a:bodyPr/>
          <a:lstStyle/>
          <a:p>
            <a:fld id="{A3433A0A-6FFD-41C1-B881-05F9605B6B16}" type="slidenum">
              <a:rPr lang="en-US" smtClean="0"/>
              <a:t>29</a:t>
            </a:fld>
            <a:endParaRPr lang="en-US"/>
          </a:p>
        </p:txBody>
      </p:sp>
    </p:spTree>
    <p:extLst>
      <p:ext uri="{BB962C8B-B14F-4D97-AF65-F5344CB8AC3E}">
        <p14:creationId xmlns:p14="http://schemas.microsoft.com/office/powerpoint/2010/main" val="57514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all the adjusters, thank you to all the employers who report injuries to the insurance carrier in a timely manner.  Trust me, it makes things much easier.  </a:t>
            </a:r>
          </a:p>
        </p:txBody>
      </p:sp>
      <p:sp>
        <p:nvSpPr>
          <p:cNvPr id="4" name="Slide Number Placeholder 3"/>
          <p:cNvSpPr>
            <a:spLocks noGrp="1"/>
          </p:cNvSpPr>
          <p:nvPr>
            <p:ph type="sldNum" sz="quarter" idx="5"/>
          </p:nvPr>
        </p:nvSpPr>
        <p:spPr/>
        <p:txBody>
          <a:bodyPr/>
          <a:lstStyle/>
          <a:p>
            <a:fld id="{A3433A0A-6FFD-41C1-B881-05F9605B6B16}" type="slidenum">
              <a:rPr lang="en-US" smtClean="0"/>
              <a:t>30</a:t>
            </a:fld>
            <a:endParaRPr lang="en-US"/>
          </a:p>
        </p:txBody>
      </p:sp>
    </p:spTree>
    <p:extLst>
      <p:ext uri="{BB962C8B-B14F-4D97-AF65-F5344CB8AC3E}">
        <p14:creationId xmlns:p14="http://schemas.microsoft.com/office/powerpoint/2010/main" val="416714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fail to file a report of injury, you are giving the employee an extra year to file their case.  That could be a very costly mistake.  </a:t>
            </a:r>
          </a:p>
          <a:p>
            <a:endParaRPr lang="en-US" dirty="0"/>
          </a:p>
          <a:p>
            <a:r>
              <a:rPr lang="en-US" dirty="0"/>
              <a:t>Statute of Limitations § 287.430 RSMo.</a:t>
            </a:r>
          </a:p>
          <a:p>
            <a:r>
              <a:rPr lang="en-US" dirty="0"/>
              <a:t>Except for a claim for recovery filed against the second injury fund, no proceedings for compensation under this chapter shall be maintained unless a claim therefor is filed with the division within two years after the date of injury or death, or the last payment made under this chapter on account of the injury or death, except that if the report of the injury or the death is not filed by the employer as required by section 287.380, the claim for compensation may be filed within three years after the date of injury, death, or last payment made under this chapter on account of the injury or death. The filing of any form, report, receipt, or agreement, other than a claim for compensation, shall not toll the running of the periods of limitation provided in this section. The filing of the report of injury or death three years or more after the date of injury, death, or last payment made under this chapter on account of the injury or death, shall not toll the running of the periods of limitation provided in this section, nor shall such filing reactivate or revive the period of time in which a claim may be filed. A claim against the second injury fund shall be filed within two years after the date of the injury or within one year after a claim is filed against an employer or insurer pursuant to this chapter, whichever is later. In all other respects the limitations shall be governed by the law of civil actions other than for the recovery of real property, but the appointment of a conservator shall be deemed the termination of the legal disability from minority or disability as defined in chapter 475. The statute of limitations contained in this section is one of extinction and not of repose.</a:t>
            </a:r>
          </a:p>
        </p:txBody>
      </p:sp>
      <p:sp>
        <p:nvSpPr>
          <p:cNvPr id="4" name="Slide Number Placeholder 3"/>
          <p:cNvSpPr>
            <a:spLocks noGrp="1"/>
          </p:cNvSpPr>
          <p:nvPr>
            <p:ph type="sldNum" sz="quarter" idx="5"/>
          </p:nvPr>
        </p:nvSpPr>
        <p:spPr/>
        <p:txBody>
          <a:bodyPr/>
          <a:lstStyle/>
          <a:p>
            <a:fld id="{A3433A0A-6FFD-41C1-B881-05F9605B6B16}" type="slidenum">
              <a:rPr lang="en-US" smtClean="0"/>
              <a:t>31</a:t>
            </a:fld>
            <a:endParaRPr lang="en-US"/>
          </a:p>
        </p:txBody>
      </p:sp>
    </p:spTree>
    <p:extLst>
      <p:ext uri="{BB962C8B-B14F-4D97-AF65-F5344CB8AC3E}">
        <p14:creationId xmlns:p14="http://schemas.microsoft.com/office/powerpoint/2010/main" val="3756063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Comp as we know it began 100 years ago.  How far back would we have to go if we were to look at when the ideas first started?</a:t>
            </a:r>
          </a:p>
        </p:txBody>
      </p:sp>
      <p:sp>
        <p:nvSpPr>
          <p:cNvPr id="4" name="Slide Number Placeholder 3"/>
          <p:cNvSpPr>
            <a:spLocks noGrp="1"/>
          </p:cNvSpPr>
          <p:nvPr>
            <p:ph type="sldNum" sz="quarter" idx="5"/>
          </p:nvPr>
        </p:nvSpPr>
        <p:spPr/>
        <p:txBody>
          <a:bodyPr/>
          <a:lstStyle/>
          <a:p>
            <a:fld id="{A3433A0A-6FFD-41C1-B881-05F9605B6B16}" type="slidenum">
              <a:rPr lang="en-US" smtClean="0"/>
              <a:t>3</a:t>
            </a:fld>
            <a:endParaRPr lang="en-US"/>
          </a:p>
        </p:txBody>
      </p:sp>
    </p:spTree>
    <p:extLst>
      <p:ext uri="{BB962C8B-B14F-4D97-AF65-F5344CB8AC3E}">
        <p14:creationId xmlns:p14="http://schemas.microsoft.com/office/powerpoint/2010/main" val="3617400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4588"/>
            <a:ext cx="5486400" cy="3086100"/>
          </a:xfrm>
        </p:spPr>
      </p:sp>
      <p:sp>
        <p:nvSpPr>
          <p:cNvPr id="3" name="Notes Placeholder 2"/>
          <p:cNvSpPr>
            <a:spLocks noGrp="1"/>
          </p:cNvSpPr>
          <p:nvPr>
            <p:ph type="body" idx="1"/>
          </p:nvPr>
        </p:nvSpPr>
        <p:spPr>
          <a:xfrm>
            <a:off x="685800" y="4400550"/>
            <a:ext cx="5657850" cy="4114800"/>
          </a:xfrm>
        </p:spPr>
        <p:txBody>
          <a:bodyPr/>
          <a:lstStyle/>
          <a:p>
            <a:r>
              <a:rPr lang="en-US" sz="1800" b="0" i="0" u="none" strike="noStrike" baseline="0" dirty="0">
                <a:solidFill>
                  <a:srgbClr val="000000"/>
                </a:solidFill>
                <a:latin typeface="Calibri" panose="020F0502020204030204" pitchFamily="34" charset="0"/>
              </a:rPr>
              <a:t>Attorney Dewey </a:t>
            </a:r>
            <a:r>
              <a:rPr lang="en-US" sz="1800" b="0" i="0" u="none" strike="noStrike" baseline="0" dirty="0" err="1">
                <a:solidFill>
                  <a:srgbClr val="000000"/>
                </a:solidFill>
                <a:latin typeface="Calibri" panose="020F0502020204030204" pitchFamily="34" charset="0"/>
              </a:rPr>
              <a:t>Cheatum</a:t>
            </a:r>
            <a:r>
              <a:rPr lang="en-US" sz="1800" b="0" i="0" u="none" strike="noStrike" baseline="0" dirty="0">
                <a:solidFill>
                  <a:srgbClr val="000000"/>
                </a:solidFill>
                <a:latin typeface="Calibri" panose="020F0502020204030204" pitchFamily="34" charset="0"/>
              </a:rPr>
              <a:t> fills in “max rate” on every claim he files, including for fast food workers.  </a:t>
            </a:r>
            <a:r>
              <a:rPr lang="en-US" sz="1800" dirty="0">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n T.H. v. Sonic Drive In of High Ridge, 388 S.W.3d 585 (Mo. App. E.D. 2012) found that if the employer did not file the answer on a timely basis that “max rate” meant that the employee was entitled to the maximum compensation rate in effect as of the date of injury.   For example the maximum compensation rate in effect on August 16, 2017 was $923.01 per week for temporary total disability benefits. </a:t>
            </a:r>
            <a:r>
              <a:rPr lang="en-US" sz="1800" dirty="0">
                <a:solidFill>
                  <a:srgbClr val="000000"/>
                </a:solidFill>
                <a:latin typeface="Calibri" panose="020F0502020204030204" pitchFamily="34" charset="0"/>
              </a:rPr>
              <a:t>The r</a:t>
            </a:r>
            <a:r>
              <a:rPr lang="en-US" sz="1800" b="0" i="0" u="none" strike="noStrike" baseline="0" dirty="0">
                <a:solidFill>
                  <a:srgbClr val="000000"/>
                </a:solidFill>
                <a:latin typeface="Calibri" panose="020F0502020204030204" pitchFamily="34" charset="0"/>
              </a:rPr>
              <a:t>ate for full time employee earning $7.00 per hour would be $186.67 per week. The maximum compensation rate for permanent partial disability effective with August 16, 2017 was $483.48. So the employee’s rate increased by almost $300 per week because of the Max Rate allegation AND Employer’s failure to file a timely answer</a:t>
            </a:r>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32</a:t>
            </a:fld>
            <a:endParaRPr lang="en-US" dirty="0"/>
          </a:p>
        </p:txBody>
      </p:sp>
    </p:spTree>
    <p:extLst>
      <p:ext uri="{BB962C8B-B14F-4D97-AF65-F5344CB8AC3E}">
        <p14:creationId xmlns:p14="http://schemas.microsoft.com/office/powerpoint/2010/main" val="2873325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Prevailing factor is a CAUSATION standard NOT a TREATMENT standard</a:t>
            </a:r>
          </a:p>
          <a:p>
            <a:r>
              <a:rPr lang="en-US" dirty="0"/>
              <a:t>What does that mean?</a:t>
            </a:r>
          </a:p>
          <a:p>
            <a:r>
              <a:rPr lang="en-US" dirty="0"/>
              <a:t>CAUSATION STANDARD:  Is the work accident the prevailing factor (primary factor in relation to any other factor) in causing the medical condition?</a:t>
            </a:r>
          </a:p>
          <a:p>
            <a:r>
              <a:rPr lang="en-US" dirty="0"/>
              <a:t>TREATMENT STANDARD:  Is the treatment reasonably required to cure and relieve EE from the effects of the work injury?  Does the need for treatment flow from the injury?  If yes, treatment should be authorized. </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34</a:t>
            </a:fld>
            <a:endParaRPr lang="en-US"/>
          </a:p>
        </p:txBody>
      </p:sp>
    </p:spTree>
    <p:extLst>
      <p:ext uri="{BB962C8B-B14F-4D97-AF65-F5344CB8AC3E}">
        <p14:creationId xmlns:p14="http://schemas.microsoft.com/office/powerpoint/2010/main" val="307174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 Partial Disability compensation rate – 287.250 – 2/3</a:t>
            </a:r>
            <a:r>
              <a:rPr lang="en-US" baseline="30000" dirty="0"/>
              <a:t>rd</a:t>
            </a:r>
            <a:r>
              <a:rPr lang="en-US" dirty="0"/>
              <a:t> AWW up to a max that is adjusted annually </a:t>
            </a:r>
          </a:p>
          <a:p>
            <a:endParaRPr lang="en-US" dirty="0"/>
          </a:p>
          <a:p>
            <a:r>
              <a:rPr lang="en-US" dirty="0"/>
              <a:t>Max for TTD/PTD= 105% of SAWW; PPD Max is 55% SAWW</a:t>
            </a:r>
          </a:p>
          <a:p>
            <a:endParaRPr lang="en-US" dirty="0"/>
          </a:p>
          <a:p>
            <a:pPr marL="0" indent="0">
              <a:buNone/>
            </a:pPr>
            <a:r>
              <a:rPr lang="en-US" dirty="0"/>
              <a:t>Not communicating available work to EE/lack of documentation</a:t>
            </a:r>
          </a:p>
          <a:p>
            <a:pPr marL="0" indent="0">
              <a:buNone/>
            </a:pPr>
            <a:r>
              <a:rPr lang="en-US" dirty="0"/>
              <a:t>	-create CLEAR EXPECTATIONS/COMMUNICATION</a:t>
            </a:r>
          </a:p>
          <a:p>
            <a:pPr marL="0" indent="0">
              <a:buNone/>
            </a:pPr>
            <a:r>
              <a:rPr lang="en-US" dirty="0"/>
              <a:t>-ER not communicating EE’s work status to claim adjuster</a:t>
            </a:r>
          </a:p>
          <a:p>
            <a:pPr marL="0" indent="0">
              <a:buNone/>
            </a:pPr>
            <a:r>
              <a:rPr lang="en-US" dirty="0"/>
              <a:t>-Not staying w/i doctor restrictions</a:t>
            </a:r>
          </a:p>
          <a:p>
            <a:pPr marL="0" indent="0">
              <a:buNone/>
            </a:pPr>
            <a:r>
              <a:rPr lang="en-US" dirty="0"/>
              <a:t>-Untimely payment of benefits</a:t>
            </a:r>
          </a:p>
          <a:p>
            <a:pPr marL="0" indent="0">
              <a:buNone/>
            </a:pPr>
            <a:r>
              <a:rPr lang="en-US" dirty="0"/>
              <a:t>	-if </a:t>
            </a:r>
            <a:r>
              <a:rPr lang="en-US" dirty="0" err="1"/>
              <a:t>ttd</a:t>
            </a:r>
            <a:r>
              <a:rPr lang="en-US" dirty="0"/>
              <a:t> is uncontested and payments are 30+ days late, </a:t>
            </a:r>
            <a:r>
              <a:rPr lang="en-US" dirty="0" err="1"/>
              <a:t>ttd</a:t>
            </a:r>
            <a:r>
              <a:rPr lang="en-US" dirty="0"/>
              <a:t> is increased by ten percent simple interest per annum.</a:t>
            </a:r>
          </a:p>
          <a:p>
            <a:pPr marL="0" indent="0">
              <a:buNone/>
            </a:pPr>
            <a:r>
              <a:rPr lang="en-US" dirty="0"/>
              <a:t>-If EE feels his/her best interests were not considered, they are less likely to settle and more likely to seek an attorney</a:t>
            </a:r>
          </a:p>
          <a:p>
            <a:pPr marL="0" indent="0">
              <a:buNone/>
            </a:pPr>
            <a:r>
              <a:rPr lang="en-US" dirty="0"/>
              <a:t>-ER paying benefits outside of workers’ compensation may not be in accordance with the statute (i.e. requiring EE to use personal leave in lieu of paying TTD).  See 287.160.5 RSMo</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35</a:t>
            </a:fld>
            <a:endParaRPr lang="en-US"/>
          </a:p>
        </p:txBody>
      </p:sp>
    </p:spTree>
    <p:extLst>
      <p:ext uri="{BB962C8B-B14F-4D97-AF65-F5344CB8AC3E}">
        <p14:creationId xmlns:p14="http://schemas.microsoft.com/office/powerpoint/2010/main" val="3066246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5275" y="4400549"/>
            <a:ext cx="6162675" cy="4124325"/>
          </a:xfrm>
        </p:spPr>
        <p:txBody>
          <a:bodyPr/>
          <a:lstStyle/>
          <a:p>
            <a:r>
              <a:rPr lang="en-US" sz="1400" dirty="0"/>
              <a:t>Staying on top on TTD/ RTW issues pay off overall</a:t>
            </a:r>
          </a:p>
          <a:p>
            <a:pPr marL="171450" indent="-171450">
              <a:buFont typeface="Arial" panose="020B0604020202020204" pitchFamily="34" charset="0"/>
              <a:buChar char="•"/>
            </a:pPr>
            <a:r>
              <a:rPr lang="en-US" sz="1400" dirty="0"/>
              <a:t>Communications regarding restrictions, accommodations, </a:t>
            </a:r>
            <a:r>
              <a:rPr lang="en-US" sz="1400" dirty="0" err="1"/>
              <a:t>etc</a:t>
            </a:r>
            <a:r>
              <a:rPr lang="en-US" sz="1400" dirty="0"/>
              <a:t>,,</a:t>
            </a:r>
          </a:p>
          <a:p>
            <a:pPr marL="171450" indent="-171450">
              <a:buFont typeface="Arial" panose="020B0604020202020204" pitchFamily="34" charset="0"/>
              <a:buChar char="•"/>
            </a:pPr>
            <a:r>
              <a:rPr lang="en-US" sz="1400" dirty="0"/>
              <a:t>Avoid penalties</a:t>
            </a:r>
          </a:p>
          <a:p>
            <a:pPr marL="171450" indent="-171450">
              <a:buFont typeface="Arial" panose="020B0604020202020204" pitchFamily="34" charset="0"/>
              <a:buChar char="•"/>
            </a:pPr>
            <a:r>
              <a:rPr lang="en-US" sz="1400" dirty="0"/>
              <a:t>If EE feels their best interests were not considered, they are less likely to settle and more likely to seek an attorney</a:t>
            </a:r>
          </a:p>
          <a:p>
            <a:pPr marL="171450" indent="-171450">
              <a:buFont typeface="Arial" panose="020B0604020202020204" pitchFamily="34" charset="0"/>
              <a:buChar char="•"/>
            </a:pPr>
            <a:r>
              <a:rPr lang="en-US" sz="1400" dirty="0"/>
              <a:t>-ER paying benefits outside of workers’ compensation may not be in accordance with the statute (i.e. requiring EE to use personal leave in lieu of paying TTD).  See 287.160.5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2/3rds of EE’S AWW up to the State Maximum. Minimum is $40 per week.</a:t>
            </a:r>
          </a:p>
          <a:p>
            <a:pPr marL="171450" indent="-171450">
              <a:buFont typeface="Arial" panose="020B0604020202020204" pitchFamily="34" charset="0"/>
              <a:buChar char="•"/>
            </a:pPr>
            <a:r>
              <a:rPr lang="en-US" sz="1000" dirty="0"/>
              <a:t>No benefits for first 3 days of disability during which ER is open for business;</a:t>
            </a:r>
          </a:p>
          <a:p>
            <a:pPr marL="171450" indent="-171450">
              <a:buFont typeface="Arial" panose="020B0604020202020204" pitchFamily="34" charset="0"/>
              <a:buChar char="•"/>
            </a:pPr>
            <a:r>
              <a:rPr lang="en-US" sz="1000" dirty="0"/>
              <a:t>If EE misses 14 or more days, EE is entitled to benefits for the first 3 days;</a:t>
            </a:r>
          </a:p>
          <a:p>
            <a:pPr marL="171450" indent="-171450">
              <a:buFont typeface="Arial" panose="020B0604020202020204" pitchFamily="34" charset="0"/>
              <a:buChar char="•"/>
            </a:pPr>
            <a:r>
              <a:rPr lang="en-US" sz="1000" dirty="0"/>
              <a:t>If ER does not contest liability and benefits are made more than 30 days after becoming due, EE is entitled to 10% simple interest for the late payments;</a:t>
            </a:r>
          </a:p>
          <a:p>
            <a:pPr marL="171450" indent="-171450">
              <a:buFont typeface="Arial" panose="020B0604020202020204" pitchFamily="34" charset="0"/>
              <a:buChar char="•"/>
            </a:pPr>
            <a:r>
              <a:rPr lang="en-US" sz="1000" dirty="0"/>
              <a:t> Dollar-for-dollar credit if EE receives unemployment during the period of TTD;</a:t>
            </a:r>
          </a:p>
          <a:p>
            <a:endParaRPr lang="en-US" sz="1000" dirty="0"/>
          </a:p>
          <a:p>
            <a:pPr marL="171450" indent="-171450">
              <a:buFont typeface="Arial" panose="020B0604020202020204" pitchFamily="34" charset="0"/>
              <a:buChar char="•"/>
            </a:pPr>
            <a:r>
              <a:rPr lang="en-US" sz="1000" dirty="0"/>
              <a:t>EE is not entitled to TTD benefits if terminated due to post-injury misconduct;</a:t>
            </a:r>
          </a:p>
          <a:p>
            <a:pPr lvl="1"/>
            <a:r>
              <a:rPr lang="en-US" sz="1000" dirty="0"/>
              <a:t>As a general rule, it is not post-injury misconduct if the employee is absent from work due to the injury. Exception would be if the employee is capable of work with restrictions but refuses to come to work.</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A3433A0A-6FFD-41C1-B881-05F9605B6B16}" type="slidenum">
              <a:rPr lang="en-US" smtClean="0"/>
              <a:t>36</a:t>
            </a:fld>
            <a:endParaRPr lang="en-US"/>
          </a:p>
        </p:txBody>
      </p:sp>
    </p:spTree>
    <p:extLst>
      <p:ext uri="{BB962C8B-B14F-4D97-AF65-F5344CB8AC3E}">
        <p14:creationId xmlns:p14="http://schemas.microsoft.com/office/powerpoint/2010/main" val="221806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433A0A-6FFD-41C1-B881-05F9605B6B16}" type="slidenum">
              <a:rPr lang="en-US" smtClean="0"/>
              <a:t>37</a:t>
            </a:fld>
            <a:endParaRPr lang="en-US"/>
          </a:p>
        </p:txBody>
      </p:sp>
    </p:spTree>
    <p:extLst>
      <p:ext uri="{BB962C8B-B14F-4D97-AF65-F5344CB8AC3E}">
        <p14:creationId xmlns:p14="http://schemas.microsoft.com/office/powerpoint/2010/main" val="2547437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to the scheduled value</a:t>
            </a:r>
          </a:p>
          <a:p>
            <a:r>
              <a:rPr lang="en-US" dirty="0"/>
              <a:t>Determine % disability</a:t>
            </a:r>
          </a:p>
        </p:txBody>
      </p:sp>
      <p:sp>
        <p:nvSpPr>
          <p:cNvPr id="4" name="Slide Number Placeholder 3"/>
          <p:cNvSpPr>
            <a:spLocks noGrp="1"/>
          </p:cNvSpPr>
          <p:nvPr>
            <p:ph type="sldNum" sz="quarter" idx="5"/>
          </p:nvPr>
        </p:nvSpPr>
        <p:spPr/>
        <p:txBody>
          <a:bodyPr/>
          <a:lstStyle/>
          <a:p>
            <a:fld id="{A3433A0A-6FFD-41C1-B881-05F9605B6B16}" type="slidenum">
              <a:rPr lang="en-US" smtClean="0"/>
              <a:t>38</a:t>
            </a:fld>
            <a:endParaRPr lang="en-US"/>
          </a:p>
        </p:txBody>
      </p:sp>
    </p:spTree>
    <p:extLst>
      <p:ext uri="{BB962C8B-B14F-4D97-AF65-F5344CB8AC3E}">
        <p14:creationId xmlns:p14="http://schemas.microsoft.com/office/powerpoint/2010/main" val="1016963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workers with the same back injury: Expectations for a 72-year-old housekeeper with an eighth grade education are different than those for a 28 year-old physicist and former college rowing champion. </a:t>
            </a:r>
          </a:p>
          <a:p>
            <a:endParaRPr lang="en-US" dirty="0"/>
          </a:p>
          <a:p>
            <a:r>
              <a:rPr lang="en-US" sz="1200" b="0" i="0" u="none" strike="noStrike" baseline="0" dirty="0">
                <a:solidFill>
                  <a:srgbClr val="2D2D2D"/>
                </a:solidFill>
                <a:latin typeface="Arial" panose="020B0604020202020204" pitchFamily="34" charset="0"/>
              </a:rPr>
              <a:t> Any Work (considering a</a:t>
            </a:r>
            <a:r>
              <a:rPr lang="en-US" sz="1050" b="0" i="0" u="none" strike="noStrike" baseline="0" dirty="0">
                <a:solidFill>
                  <a:srgbClr val="2D2D2D"/>
                </a:solidFill>
                <a:latin typeface="Arial" panose="020B0604020202020204" pitchFamily="34" charset="0"/>
              </a:rPr>
              <a:t>ge, education, prior work experience and transferable work skills). </a:t>
            </a:r>
          </a:p>
          <a:p>
            <a:pPr marL="0" indent="0">
              <a:buNone/>
            </a:pPr>
            <a:r>
              <a:rPr lang="en-US" sz="1200" b="0" i="0" u="none" strike="noStrike" baseline="0" dirty="0">
                <a:solidFill>
                  <a:srgbClr val="2D2D2D"/>
                </a:solidFill>
                <a:latin typeface="Arial" panose="020B0604020202020204" pitchFamily="34" charset="0"/>
              </a:rPr>
              <a:t> Nature of the injury must be considered; </a:t>
            </a:r>
          </a:p>
          <a:p>
            <a:r>
              <a:rPr lang="en-US" sz="1200" b="0" i="0" u="none" strike="noStrike" baseline="0" dirty="0">
                <a:solidFill>
                  <a:srgbClr val="2D2D2D"/>
                </a:solidFill>
                <a:latin typeface="Arial" panose="020B0604020202020204" pitchFamily="34" charset="0"/>
              </a:rPr>
              <a:t>4) Ability to compete for work in the open labor market must be considered; </a:t>
            </a:r>
          </a:p>
          <a:p>
            <a:r>
              <a:rPr lang="en-US" sz="1200" b="0" i="0" u="none" strike="noStrike" baseline="0" dirty="0">
                <a:solidFill>
                  <a:srgbClr val="2D2D2D"/>
                </a:solidFill>
                <a:latin typeface="Arial" panose="020B0604020202020204" pitchFamily="34" charset="0"/>
              </a:rPr>
              <a:t>5) Not all jobs are considered work in the open labor market; </a:t>
            </a:r>
          </a:p>
          <a:p>
            <a:r>
              <a:rPr lang="en-US" sz="1200" b="0" i="0" u="none" strike="noStrike" baseline="0" dirty="0">
                <a:solidFill>
                  <a:srgbClr val="2D2D2D"/>
                </a:solidFill>
                <a:latin typeface="Arial" panose="020B0604020202020204" pitchFamily="34" charset="0"/>
              </a:rPr>
              <a:t>6) Benefits are 2/3 of the employee’s average weekly wages up to the State Maximum; </a:t>
            </a:r>
          </a:p>
          <a:p>
            <a:r>
              <a:rPr lang="en-US" sz="1200" b="0" i="0" u="none" strike="noStrike" baseline="0" dirty="0">
                <a:solidFill>
                  <a:srgbClr val="2D2D2D"/>
                </a:solidFill>
                <a:latin typeface="Arial" panose="020B0604020202020204" pitchFamily="34" charset="0"/>
              </a:rPr>
              <a:t>7) Benefits terminate upon employee’s death or when he or she becomes able to return to the work force. </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39</a:t>
            </a:fld>
            <a:endParaRPr lang="en-US"/>
          </a:p>
        </p:txBody>
      </p:sp>
    </p:spTree>
    <p:extLst>
      <p:ext uri="{BB962C8B-B14F-4D97-AF65-F5344CB8AC3E}">
        <p14:creationId xmlns:p14="http://schemas.microsoft.com/office/powerpoint/2010/main" val="3578595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workers with the same back injury: Expectations for a 72-year-old housekeeper with an eighth grade education are different than those for a 28 year-old physicist and former college rowing champion. </a:t>
            </a:r>
          </a:p>
          <a:p>
            <a:endParaRPr lang="en-US" dirty="0"/>
          </a:p>
          <a:p>
            <a:r>
              <a:rPr lang="en-US" sz="1200" b="0" i="0" u="none" strike="noStrike" baseline="0" dirty="0">
                <a:solidFill>
                  <a:srgbClr val="2D2D2D"/>
                </a:solidFill>
                <a:latin typeface="Arial" panose="020B0604020202020204" pitchFamily="34" charset="0"/>
              </a:rPr>
              <a:t> Any Work (considering a</a:t>
            </a:r>
            <a:r>
              <a:rPr lang="en-US" sz="1050" b="0" i="0" u="none" strike="noStrike" baseline="0" dirty="0">
                <a:solidFill>
                  <a:srgbClr val="2D2D2D"/>
                </a:solidFill>
                <a:latin typeface="Arial" panose="020B0604020202020204" pitchFamily="34" charset="0"/>
              </a:rPr>
              <a:t>ge, education, prior work experience and transferable work skills). </a:t>
            </a:r>
          </a:p>
          <a:p>
            <a:pPr marL="0" indent="0">
              <a:buNone/>
            </a:pPr>
            <a:r>
              <a:rPr lang="en-US" sz="1200" b="0" i="0" u="none" strike="noStrike" baseline="0" dirty="0">
                <a:solidFill>
                  <a:srgbClr val="2D2D2D"/>
                </a:solidFill>
                <a:latin typeface="Arial" panose="020B0604020202020204" pitchFamily="34" charset="0"/>
              </a:rPr>
              <a:t> Nature of the injury must be considered; </a:t>
            </a:r>
          </a:p>
          <a:p>
            <a:r>
              <a:rPr lang="en-US" sz="1200" b="0" i="0" u="none" strike="noStrike" baseline="0" dirty="0">
                <a:solidFill>
                  <a:srgbClr val="2D2D2D"/>
                </a:solidFill>
                <a:latin typeface="Arial" panose="020B0604020202020204" pitchFamily="34" charset="0"/>
              </a:rPr>
              <a:t>4) Ability to compete for work in the open labor market must be considered; </a:t>
            </a:r>
          </a:p>
          <a:p>
            <a:r>
              <a:rPr lang="en-US" sz="1200" b="0" i="0" u="none" strike="noStrike" baseline="0" dirty="0">
                <a:solidFill>
                  <a:srgbClr val="2D2D2D"/>
                </a:solidFill>
                <a:latin typeface="Arial" panose="020B0604020202020204" pitchFamily="34" charset="0"/>
              </a:rPr>
              <a:t>5) Not all jobs are considered work in the open labor market; </a:t>
            </a:r>
          </a:p>
          <a:p>
            <a:r>
              <a:rPr lang="en-US" sz="1200" b="0" i="0" u="none" strike="noStrike" baseline="0" dirty="0">
                <a:solidFill>
                  <a:srgbClr val="2D2D2D"/>
                </a:solidFill>
                <a:latin typeface="Arial" panose="020B0604020202020204" pitchFamily="34" charset="0"/>
              </a:rPr>
              <a:t>6) Benefits are 2/3 of the employee’s average weekly wages up to the State Maximum; </a:t>
            </a:r>
          </a:p>
          <a:p>
            <a:r>
              <a:rPr lang="en-US" sz="1200" b="0" i="0" u="none" strike="noStrike" baseline="0" dirty="0">
                <a:solidFill>
                  <a:srgbClr val="2D2D2D"/>
                </a:solidFill>
                <a:latin typeface="Arial" panose="020B0604020202020204" pitchFamily="34" charset="0"/>
              </a:rPr>
              <a:t>7) Benefits terminate upon employee’s death or when he or she becomes able to return to the work force. </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40</a:t>
            </a:fld>
            <a:endParaRPr lang="en-US"/>
          </a:p>
        </p:txBody>
      </p:sp>
    </p:spTree>
    <p:extLst>
      <p:ext uri="{BB962C8B-B14F-4D97-AF65-F5344CB8AC3E}">
        <p14:creationId xmlns:p14="http://schemas.microsoft.com/office/powerpoint/2010/main" val="3694239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49"/>
            <a:ext cx="6858000" cy="4524375"/>
          </a:xfrm>
        </p:spPr>
        <p:txBody>
          <a:bodyPr/>
          <a:lstStyle/>
          <a:p>
            <a:pPr algn="l"/>
            <a:r>
              <a:rPr lang="en-US" sz="1050" b="1" dirty="0"/>
              <a:t>287.120.</a:t>
            </a:r>
            <a:r>
              <a:rPr lang="en-US" sz="1050" b="1" i="0" dirty="0">
                <a:solidFill>
                  <a:srgbClr val="000000"/>
                </a:solidFill>
                <a:effectLst/>
              </a:rPr>
              <a:t> 4. </a:t>
            </a:r>
            <a:r>
              <a:rPr lang="en-US" sz="1050" b="0" i="0" dirty="0">
                <a:solidFill>
                  <a:srgbClr val="000000"/>
                </a:solidFill>
                <a:effectLst/>
              </a:rPr>
              <a:t> Where the injury is caused by the failure of the employer to comply with any statute in this state or any lawful order of the division or the commission, the compensation and death benefit provided for under this chapter shall be increased fifteen percent.</a:t>
            </a:r>
            <a:r>
              <a:rPr lang="en-US" sz="1050" b="1" i="0" dirty="0">
                <a:solidFill>
                  <a:srgbClr val="000000"/>
                </a:solidFill>
                <a:effectLst/>
              </a:rPr>
              <a:t> </a:t>
            </a:r>
          </a:p>
          <a:p>
            <a:pPr algn="l"/>
            <a:r>
              <a:rPr lang="en-US" sz="1050" b="1" i="0" dirty="0">
                <a:solidFill>
                  <a:srgbClr val="000000"/>
                </a:solidFill>
                <a:effectLst/>
              </a:rPr>
              <a:t>287.120.</a:t>
            </a:r>
            <a:r>
              <a:rPr lang="en-US" sz="1050" b="1" dirty="0">
                <a:solidFill>
                  <a:srgbClr val="000000"/>
                </a:solidFill>
                <a:effectLst/>
              </a:rPr>
              <a:t>5. </a:t>
            </a:r>
            <a:r>
              <a:rPr lang="en-US" sz="1050" b="0" dirty="0">
                <a:solidFill>
                  <a:srgbClr val="000000"/>
                </a:solidFill>
                <a:effectLst/>
              </a:rPr>
              <a:t> Where the injury is caused by the failure of the employee to use safety devices where provided by the employer, or from the employee's failure to obey any reasonable rule adopted by the employer for the safety of employees, the compensation and death benefit provided for herein shall be reduced at least twenty-five but not more than fifty percent; provided, that it is shown that the employee had actual knowledge of the rule so adopted by the employer; and provided, further, that the employer had, prior to the injury, made a reasonable effort to cause his or her employees to use the safety device or devices and to obey or follow the rule so adopted for the safety of the employees.</a:t>
            </a:r>
          </a:p>
          <a:p>
            <a:pPr algn="l"/>
            <a:r>
              <a:rPr lang="en-US" sz="1050" b="1" dirty="0">
                <a:solidFill>
                  <a:srgbClr val="000000"/>
                </a:solidFill>
                <a:effectLst/>
              </a:rPr>
              <a:t>287.120.6. </a:t>
            </a:r>
            <a:r>
              <a:rPr lang="en-US" sz="1050" b="0" dirty="0">
                <a:solidFill>
                  <a:srgbClr val="000000"/>
                </a:solidFill>
                <a:effectLst/>
              </a:rPr>
              <a:t> (1)  Where the employee fails to obey any rule or policy adopted by the employer relating to a drug-free workplace or the use of alcohol or nonprescribed controlled drugs in the workplace, the compensation and death benefit provided for herein shall be reduced fifty percent if the injury was sustained in conjunction with the use of alcohol or nonprescribed controlled drugs.</a:t>
            </a:r>
          </a:p>
          <a:p>
            <a:pPr algn="l"/>
            <a:r>
              <a:rPr lang="en-US" sz="1050" b="0" dirty="0">
                <a:solidFill>
                  <a:srgbClr val="000000"/>
                </a:solidFill>
                <a:effectLst/>
              </a:rPr>
              <a:t>  (2)  If, however, the use of alcohol or nonprescribed controlled drugs in violation of the employer's rule or policy is the proximate cause of the injury, then the benefits or compensation otherwise payable under this chapter for death or disability shall be forfeited.</a:t>
            </a:r>
          </a:p>
          <a:p>
            <a:pPr algn="l"/>
            <a:r>
              <a:rPr lang="en-US" sz="1050" b="0" dirty="0">
                <a:solidFill>
                  <a:srgbClr val="000000"/>
                </a:solidFill>
                <a:effectLst/>
              </a:rPr>
              <a:t>  …</a:t>
            </a:r>
          </a:p>
          <a:p>
            <a:pPr algn="l"/>
            <a:r>
              <a:rPr lang="en-US" sz="1050" b="0" dirty="0">
                <a:solidFill>
                  <a:srgbClr val="000000"/>
                </a:solidFill>
                <a:effectLst/>
              </a:rPr>
              <a:t>  (4)  Any positive test result for a nonprescribed controlled drug or the metabolites of such drug from an employee shall give rise to a rebuttable presumption, which may be rebutted by a preponderance of evidence, that the tested nonprescribed controlled drug was in the employee's system at the time of the accident or injury and that the injury was sustained in conjunction with the use of the tested nonprescribed controlled drug if:</a:t>
            </a:r>
          </a:p>
          <a:p>
            <a:pPr algn="l"/>
            <a:r>
              <a:rPr lang="en-US" sz="1050" b="0" dirty="0">
                <a:solidFill>
                  <a:srgbClr val="000000"/>
                </a:solidFill>
                <a:effectLst/>
              </a:rPr>
              <a:t>  (a)  The initial testing was administered within twenty-four hours of the accident or injury;</a:t>
            </a:r>
          </a:p>
          <a:p>
            <a:pPr algn="l"/>
            <a:r>
              <a:rPr lang="en-US" sz="1050" b="0" dirty="0">
                <a:solidFill>
                  <a:srgbClr val="000000"/>
                </a:solidFill>
                <a:effectLst/>
              </a:rPr>
              <a:t>  (b)  Notice was given to the employee of the test results within fourteen calendar days of the insurer or group self-insurer receiving actual notice of the confirmatory test results;</a:t>
            </a:r>
          </a:p>
          <a:p>
            <a:pPr algn="l"/>
            <a:r>
              <a:rPr lang="en-US" sz="1050" b="0" dirty="0">
                <a:solidFill>
                  <a:srgbClr val="000000"/>
                </a:solidFill>
                <a:effectLst/>
              </a:rPr>
              <a:t>  (c)  The employee was given an opportunity to perform a second test upon the original sample; and</a:t>
            </a:r>
          </a:p>
          <a:p>
            <a:pPr algn="l"/>
            <a:r>
              <a:rPr lang="en-US" sz="1050" b="0" dirty="0">
                <a:solidFill>
                  <a:srgbClr val="000000"/>
                </a:solidFill>
                <a:effectLst/>
              </a:rPr>
              <a:t>  (d)  The initial or any subsequent testing that forms the basis of the presumption was confirmed by mass spectrometry using generally accepted medical or forensic testing procedures.</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41</a:t>
            </a:fld>
            <a:endParaRPr lang="en-US"/>
          </a:p>
        </p:txBody>
      </p:sp>
    </p:spTree>
    <p:extLst>
      <p:ext uri="{BB962C8B-B14F-4D97-AF65-F5344CB8AC3E}">
        <p14:creationId xmlns:p14="http://schemas.microsoft.com/office/powerpoint/2010/main" val="3032035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433A0A-6FFD-41C1-B881-05F9605B6B16}" type="slidenum">
              <a:rPr lang="en-US" smtClean="0"/>
              <a:t>42</a:t>
            </a:fld>
            <a:endParaRPr lang="en-US"/>
          </a:p>
        </p:txBody>
      </p:sp>
    </p:spTree>
    <p:extLst>
      <p:ext uri="{BB962C8B-B14F-4D97-AF65-F5344CB8AC3E}">
        <p14:creationId xmlns:p14="http://schemas.microsoft.com/office/powerpoint/2010/main" val="308904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150000"/>
              </a:lnSpc>
            </a:pPr>
            <a:r>
              <a:rPr lang="en-US" dirty="0"/>
              <a:t>Ur-</a:t>
            </a:r>
            <a:r>
              <a:rPr lang="en-US" dirty="0" err="1"/>
              <a:t>Nammu</a:t>
            </a:r>
            <a:r>
              <a:rPr lang="en-US" dirty="0"/>
              <a:t> - </a:t>
            </a:r>
            <a:r>
              <a:rPr lang="en-US" sz="1200" dirty="0">
                <a:solidFill>
                  <a:srgbClr val="191919"/>
                </a:solidFill>
                <a:latin typeface="adobe-garamond-pro"/>
              </a:rPr>
              <a:t>The </a:t>
            </a:r>
            <a:r>
              <a:rPr lang="en-US" sz="1200" b="0" i="0" dirty="0">
                <a:solidFill>
                  <a:srgbClr val="191919"/>
                </a:solidFill>
                <a:effectLst/>
                <a:latin typeface="adobe-garamond-pro"/>
              </a:rPr>
              <a:t>founder of a Sumerian dynasty  - Goal wan to establish “Equity in the land”</a:t>
            </a:r>
          </a:p>
          <a:p>
            <a:pPr lvl="2">
              <a:lnSpc>
                <a:spcPct val="150000"/>
              </a:lnSpc>
            </a:pPr>
            <a:endParaRPr lang="en-US" sz="1200" b="0" i="0" dirty="0">
              <a:solidFill>
                <a:srgbClr val="191919"/>
              </a:solidFill>
              <a:effectLst/>
              <a:latin typeface="adobe-garamond-pro"/>
            </a:endParaRPr>
          </a:p>
          <a:p>
            <a:pPr lvl="2">
              <a:lnSpc>
                <a:spcPct val="150000"/>
              </a:lnSpc>
            </a:pPr>
            <a:r>
              <a:rPr lang="en-US" b="0" i="0" dirty="0">
                <a:solidFill>
                  <a:srgbClr val="7F7F7F"/>
                </a:solidFill>
                <a:effectLst/>
                <a:latin typeface="Open Sans" panose="020B0606030504020204" pitchFamily="34" charset="0"/>
              </a:rPr>
              <a:t>The overarching goal of the code was to establish “equity in the land.” In doing so, King Ur dictated laws such as “if a man knocks out the eye of another man, he shall weigh out ½ of mina in silver” or 30 silver shekels. The code itself implies that the payment of compensatory awards applied to all aspects of daily life. The code also reflects the ubiquitous use of labor slaves, as it only provided for and only awarded monetary compensation awards to the slave owner, rather than the laborer, if the slave in the case sustained the injury.</a:t>
            </a:r>
            <a:endParaRPr lang="en-US" sz="1200" b="0" i="0" dirty="0">
              <a:solidFill>
                <a:srgbClr val="191919"/>
              </a:solidFill>
              <a:effectLst/>
              <a:latin typeface="adobe-garamond-pro"/>
            </a:endParaRPr>
          </a:p>
          <a:p>
            <a:pPr lvl="2">
              <a:lnSpc>
                <a:spcPct val="150000"/>
              </a:lnSpc>
            </a:pPr>
            <a:endParaRPr lang="en-US" sz="1200" b="0" i="0" dirty="0">
              <a:solidFill>
                <a:srgbClr val="191919"/>
              </a:solidFill>
              <a:effectLst/>
              <a:latin typeface="adobe-garamond-pro"/>
            </a:endParaRPr>
          </a:p>
          <a:p>
            <a:pPr lvl="2">
              <a:lnSpc>
                <a:spcPct val="150000"/>
              </a:lnSpc>
            </a:pPr>
            <a:endParaRPr lang="en-US" sz="1200" b="0" i="0" dirty="0">
              <a:solidFill>
                <a:srgbClr val="191919"/>
              </a:solidFill>
              <a:effectLst/>
              <a:latin typeface="adobe-garamond-pro"/>
            </a:endParaRPr>
          </a:p>
          <a:p>
            <a:pPr lvl="2">
              <a:lnSpc>
                <a:spcPct val="150000"/>
              </a:lnSpc>
            </a:pPr>
            <a:r>
              <a:rPr lang="en-US" sz="1200" dirty="0">
                <a:solidFill>
                  <a:srgbClr val="191919"/>
                </a:solidFill>
                <a:latin typeface="adobe-garamond-pro"/>
              </a:rPr>
              <a:t>The Nippur Tablet No. 3191</a:t>
            </a:r>
          </a:p>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5</a:t>
            </a:fld>
            <a:endParaRPr lang="en-US"/>
          </a:p>
        </p:txBody>
      </p:sp>
    </p:spTree>
    <p:extLst>
      <p:ext uri="{BB962C8B-B14F-4D97-AF65-F5344CB8AC3E}">
        <p14:creationId xmlns:p14="http://schemas.microsoft.com/office/powerpoint/2010/main" val="2976603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typical pathway of a comp case</a:t>
            </a:r>
          </a:p>
        </p:txBody>
      </p:sp>
      <p:sp>
        <p:nvSpPr>
          <p:cNvPr id="4" name="Slide Number Placeholder 3"/>
          <p:cNvSpPr>
            <a:spLocks noGrp="1"/>
          </p:cNvSpPr>
          <p:nvPr>
            <p:ph type="sldNum" sz="quarter" idx="5"/>
          </p:nvPr>
        </p:nvSpPr>
        <p:spPr/>
        <p:txBody>
          <a:bodyPr/>
          <a:lstStyle/>
          <a:p>
            <a:fld id="{A3433A0A-6FFD-41C1-B881-05F9605B6B16}" type="slidenum">
              <a:rPr lang="en-US" smtClean="0"/>
              <a:t>43</a:t>
            </a:fld>
            <a:endParaRPr lang="en-US"/>
          </a:p>
        </p:txBody>
      </p:sp>
    </p:spTree>
    <p:extLst>
      <p:ext uri="{BB962C8B-B14F-4D97-AF65-F5344CB8AC3E}">
        <p14:creationId xmlns:p14="http://schemas.microsoft.com/office/powerpoint/2010/main" val="699170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favorite way for a case to move – the adjusters/employees/attorneys do all the work outside the DWC</a:t>
            </a:r>
          </a:p>
        </p:txBody>
      </p:sp>
      <p:sp>
        <p:nvSpPr>
          <p:cNvPr id="4" name="Slide Number Placeholder 3"/>
          <p:cNvSpPr>
            <a:spLocks noGrp="1"/>
          </p:cNvSpPr>
          <p:nvPr>
            <p:ph type="sldNum" sz="quarter" idx="5"/>
          </p:nvPr>
        </p:nvSpPr>
        <p:spPr/>
        <p:txBody>
          <a:bodyPr/>
          <a:lstStyle/>
          <a:p>
            <a:fld id="{A3433A0A-6FFD-41C1-B881-05F9605B6B16}" type="slidenum">
              <a:rPr lang="en-US" smtClean="0"/>
              <a:t>44</a:t>
            </a:fld>
            <a:endParaRPr lang="en-US"/>
          </a:p>
        </p:txBody>
      </p:sp>
    </p:spTree>
    <p:extLst>
      <p:ext uri="{BB962C8B-B14F-4D97-AF65-F5344CB8AC3E}">
        <p14:creationId xmlns:p14="http://schemas.microsoft.com/office/powerpoint/2010/main" val="892050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433A0A-6FFD-41C1-B881-05F9605B6B16}" type="slidenum">
              <a:rPr lang="en-US" smtClean="0"/>
              <a:t>45</a:t>
            </a:fld>
            <a:endParaRPr lang="en-US"/>
          </a:p>
        </p:txBody>
      </p:sp>
    </p:spTree>
    <p:extLst>
      <p:ext uri="{BB962C8B-B14F-4D97-AF65-F5344CB8AC3E}">
        <p14:creationId xmlns:p14="http://schemas.microsoft.com/office/powerpoint/2010/main" val="1092432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the case assigned to an attorney, esp. with Pro Se cases</a:t>
            </a:r>
          </a:p>
          <a:p>
            <a:r>
              <a:rPr lang="en-US" dirty="0"/>
              <a:t>Make sure you have made a previous offer before starting a mediation</a:t>
            </a:r>
          </a:p>
          <a:p>
            <a:r>
              <a:rPr lang="en-US" dirty="0"/>
              <a:t>If you are the one with authority, be available if you have a case </a:t>
            </a:r>
            <a:r>
              <a:rPr lang="en-US"/>
              <a:t>in mediation</a:t>
            </a:r>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46</a:t>
            </a:fld>
            <a:endParaRPr lang="en-US"/>
          </a:p>
        </p:txBody>
      </p:sp>
    </p:spTree>
    <p:extLst>
      <p:ext uri="{BB962C8B-B14F-4D97-AF65-F5344CB8AC3E}">
        <p14:creationId xmlns:p14="http://schemas.microsoft.com/office/powerpoint/2010/main" val="2007026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47</a:t>
            </a:fld>
            <a:endParaRPr lang="en-US"/>
          </a:p>
        </p:txBody>
      </p:sp>
    </p:spTree>
    <p:extLst>
      <p:ext uri="{BB962C8B-B14F-4D97-AF65-F5344CB8AC3E}">
        <p14:creationId xmlns:p14="http://schemas.microsoft.com/office/powerpoint/2010/main" val="4266275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48</a:t>
            </a:fld>
            <a:endParaRPr lang="en-US"/>
          </a:p>
        </p:txBody>
      </p:sp>
    </p:spTree>
    <p:extLst>
      <p:ext uri="{BB962C8B-B14F-4D97-AF65-F5344CB8AC3E}">
        <p14:creationId xmlns:p14="http://schemas.microsoft.com/office/powerpoint/2010/main" val="3915266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433A0A-6FFD-41C1-B881-05F9605B6B16}" type="slidenum">
              <a:rPr lang="en-US" smtClean="0"/>
              <a:t>49</a:t>
            </a:fld>
            <a:endParaRPr lang="en-US"/>
          </a:p>
        </p:txBody>
      </p:sp>
    </p:spTree>
    <p:extLst>
      <p:ext uri="{BB962C8B-B14F-4D97-AF65-F5344CB8AC3E}">
        <p14:creationId xmlns:p14="http://schemas.microsoft.com/office/powerpoint/2010/main" val="1681518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433A0A-6FFD-41C1-B881-05F9605B6B16}" type="slidenum">
              <a:rPr lang="en-US" smtClean="0"/>
              <a:t>50</a:t>
            </a:fld>
            <a:endParaRPr lang="en-US"/>
          </a:p>
        </p:txBody>
      </p:sp>
    </p:spTree>
    <p:extLst>
      <p:ext uri="{BB962C8B-B14F-4D97-AF65-F5344CB8AC3E}">
        <p14:creationId xmlns:p14="http://schemas.microsoft.com/office/powerpoint/2010/main" val="179228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was doing all the dangerous work?</a:t>
            </a:r>
          </a:p>
        </p:txBody>
      </p:sp>
      <p:sp>
        <p:nvSpPr>
          <p:cNvPr id="4" name="Slide Number Placeholder 3"/>
          <p:cNvSpPr>
            <a:spLocks noGrp="1"/>
          </p:cNvSpPr>
          <p:nvPr>
            <p:ph type="sldNum" sz="quarter" idx="5"/>
          </p:nvPr>
        </p:nvSpPr>
        <p:spPr/>
        <p:txBody>
          <a:bodyPr/>
          <a:lstStyle/>
          <a:p>
            <a:fld id="{A3433A0A-6FFD-41C1-B881-05F9605B6B16}" type="slidenum">
              <a:rPr lang="en-US" smtClean="0"/>
              <a:t>6</a:t>
            </a:fld>
            <a:endParaRPr lang="en-US"/>
          </a:p>
        </p:txBody>
      </p:sp>
    </p:spTree>
    <p:extLst>
      <p:ext uri="{BB962C8B-B14F-4D97-AF65-F5344CB8AC3E}">
        <p14:creationId xmlns:p14="http://schemas.microsoft.com/office/powerpoint/2010/main" val="264570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7</a:t>
            </a:fld>
            <a:endParaRPr lang="en-US"/>
          </a:p>
        </p:txBody>
      </p:sp>
    </p:spTree>
    <p:extLst>
      <p:ext uri="{BB962C8B-B14F-4D97-AF65-F5344CB8AC3E}">
        <p14:creationId xmlns:p14="http://schemas.microsoft.com/office/powerpoint/2010/main" val="3134981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F7F7F"/>
                </a:solidFill>
                <a:effectLst/>
                <a:latin typeface="Open Sans" panose="020B0606030504020204" pitchFamily="34" charset="0"/>
              </a:rPr>
              <a:t>English Common law established three principles known as the “unholy trinity of defenses” to determine whether work place injury was compensable. First, the contributory negligent principle held that if a worker was in “anyway” responsible for an injury, the employer was not liable. Second, the “fellow servant” rule exempted an employer from liability when the workers’ injury arose out of the negligent conduct of a co-worker. Third, the “assumption of risk” rule permitted employers to enter into contracts with workers whereby the worker would waive the right to sue the employer for damages. Since employers would often enter into these agreements with workers when a job required exceptionally dangerous work, the waiver agreements became known as “death contracts.”</a:t>
            </a:r>
            <a:endParaRPr lang="en-US" dirty="0"/>
          </a:p>
        </p:txBody>
      </p:sp>
      <p:sp>
        <p:nvSpPr>
          <p:cNvPr id="4" name="Slide Number Placeholder 3"/>
          <p:cNvSpPr>
            <a:spLocks noGrp="1"/>
          </p:cNvSpPr>
          <p:nvPr>
            <p:ph type="sldNum" sz="quarter" idx="5"/>
          </p:nvPr>
        </p:nvSpPr>
        <p:spPr/>
        <p:txBody>
          <a:bodyPr/>
          <a:lstStyle/>
          <a:p>
            <a:fld id="{A3433A0A-6FFD-41C1-B881-05F9605B6B16}" type="slidenum">
              <a:rPr lang="en-US" smtClean="0"/>
              <a:t>8</a:t>
            </a:fld>
            <a:endParaRPr lang="en-US"/>
          </a:p>
        </p:txBody>
      </p:sp>
    </p:spTree>
    <p:extLst>
      <p:ext uri="{BB962C8B-B14F-4D97-AF65-F5344CB8AC3E}">
        <p14:creationId xmlns:p14="http://schemas.microsoft.com/office/powerpoint/2010/main" val="132868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Mason the mason  who was crushed by a pile of 1000 bricks that had been negligently stacked on the back of his wagon.  The employer established Mason had put one extra brick on the load.  Mason was barred from recovery.  </a:t>
            </a:r>
          </a:p>
        </p:txBody>
      </p:sp>
      <p:sp>
        <p:nvSpPr>
          <p:cNvPr id="4" name="Slide Number Placeholder 3"/>
          <p:cNvSpPr>
            <a:spLocks noGrp="1"/>
          </p:cNvSpPr>
          <p:nvPr>
            <p:ph type="sldNum" sz="quarter" idx="5"/>
          </p:nvPr>
        </p:nvSpPr>
        <p:spPr/>
        <p:txBody>
          <a:bodyPr/>
          <a:lstStyle/>
          <a:p>
            <a:fld id="{A3433A0A-6FFD-41C1-B881-05F9605B6B16}" type="slidenum">
              <a:rPr lang="en-US" smtClean="0"/>
              <a:t>9</a:t>
            </a:fld>
            <a:endParaRPr lang="en-US"/>
          </a:p>
        </p:txBody>
      </p:sp>
    </p:spTree>
    <p:extLst>
      <p:ext uri="{BB962C8B-B14F-4D97-AF65-F5344CB8AC3E}">
        <p14:creationId xmlns:p14="http://schemas.microsoft.com/office/powerpoint/2010/main" val="82370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has two knights sparing in the yard.  The white knight, being egged on by the Lord to act recklessly, delivers much more than just a flesh wound.  The black night sues.  Because his co-worker caused the injury, he cannot recover from the Lord.</a:t>
            </a:r>
          </a:p>
        </p:txBody>
      </p:sp>
      <p:sp>
        <p:nvSpPr>
          <p:cNvPr id="4" name="Slide Number Placeholder 3"/>
          <p:cNvSpPr>
            <a:spLocks noGrp="1"/>
          </p:cNvSpPr>
          <p:nvPr>
            <p:ph type="sldNum" sz="quarter" idx="5"/>
          </p:nvPr>
        </p:nvSpPr>
        <p:spPr/>
        <p:txBody>
          <a:bodyPr/>
          <a:lstStyle/>
          <a:p>
            <a:fld id="{A3433A0A-6FFD-41C1-B881-05F9605B6B16}" type="slidenum">
              <a:rPr lang="en-US" smtClean="0"/>
              <a:t>10</a:t>
            </a:fld>
            <a:endParaRPr lang="en-US"/>
          </a:p>
        </p:txBody>
      </p:sp>
    </p:spTree>
    <p:extLst>
      <p:ext uri="{BB962C8B-B14F-4D97-AF65-F5344CB8AC3E}">
        <p14:creationId xmlns:p14="http://schemas.microsoft.com/office/powerpoint/2010/main" val="16692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1844-D512-F51D-F7AC-F87C6345DA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CC924B-4575-7D5B-146C-C937B5B0F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F8DA4-C147-A7B7-8737-2B4F7FDA0623}"/>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685E99B9-FC7B-6E9B-CDCD-02AD88F08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D2B51-B020-1739-DD7B-3E7B2BC1CCC8}"/>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182508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D812-2527-010E-8FFE-D9842E3DA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73A3A7-9204-65FD-5D47-667CAE752A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2A538-7961-5939-EF65-92854FF69168}"/>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84F58B25-7E83-748E-D54D-CDF4AC5EA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2221C-27D3-7B91-D149-D22A179D42C1}"/>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320667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07512-9CAD-7808-B833-95B52CE385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01B96B-30D1-B29F-0A44-B5094A38C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A34A7-DE7F-161E-D792-FC2E90DB2917}"/>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5FCD7140-1CF7-BB65-CCB9-299BA12E0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FF12C-8287-1BDF-81E9-DE52CAD53E42}"/>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334763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9B96-0B48-7F8E-1838-3EACD78186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17AFD-E299-3C34-225F-83E024345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3B670-E13F-7F3C-6FC0-707C27289D64}"/>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ED2A67A0-BE9C-DDB1-D6DB-8D998B1F9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C48FF-0A33-5EEB-36CF-593420FE7F79}"/>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102302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D05-AB61-6326-4636-C37155054D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B8BDE8-66DB-E690-55CF-646BAC7CD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C3B1B-39A1-1D72-4C3C-0AD435177E25}"/>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9F7F038A-0DC7-D344-FD90-B19B76712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1F128-B7F2-5EF7-C005-56503F4C79EA}"/>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429185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FB91-D95A-3E6A-AB0E-81F3E1292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4E57B-1805-C9D8-44C2-B0A048DF08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818A72-25B0-CA57-B786-1C4D37B932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BDDBE-9310-FC3B-83A1-597684729298}"/>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6" name="Footer Placeholder 5">
            <a:extLst>
              <a:ext uri="{FF2B5EF4-FFF2-40B4-BE49-F238E27FC236}">
                <a16:creationId xmlns:a16="http://schemas.microsoft.com/office/drawing/2014/main" id="{0BB0145F-2716-8F01-F0C7-C420321CB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7E73C-36FD-FC7C-DD58-07528E8AAF01}"/>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215586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3330-A500-61E5-5DA4-A0A8CC939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07D9E-A270-F1A1-76C5-E01006442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4BD03-47B0-7D50-F6D4-ABC2E1C4FA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23806-3C6A-07F5-BFDB-6AEC8909C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9708A-05EE-99B9-2C41-5C68A3623D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0E473-900C-4697-002F-81D6D8E13DE5}"/>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8" name="Footer Placeholder 7">
            <a:extLst>
              <a:ext uri="{FF2B5EF4-FFF2-40B4-BE49-F238E27FC236}">
                <a16:creationId xmlns:a16="http://schemas.microsoft.com/office/drawing/2014/main" id="{B65D7F9C-B551-B3AA-36B5-E9D447AF21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E45EC-9055-ADB4-0A94-D45147469406}"/>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425043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1FB9-3FC5-6DD9-68B1-5353D2127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B8E05C-6D38-864F-19E4-0EBCC70333FA}"/>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4" name="Footer Placeholder 3">
            <a:extLst>
              <a:ext uri="{FF2B5EF4-FFF2-40B4-BE49-F238E27FC236}">
                <a16:creationId xmlns:a16="http://schemas.microsoft.com/office/drawing/2014/main" id="{A57B7E65-E1F9-EAFF-9C34-7032881FD2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5D732-721E-1C93-9B7D-C31A6A9D4107}"/>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389408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3EBC1-9517-7CF3-8834-667ECF7FB86E}"/>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3" name="Footer Placeholder 2">
            <a:extLst>
              <a:ext uri="{FF2B5EF4-FFF2-40B4-BE49-F238E27FC236}">
                <a16:creationId xmlns:a16="http://schemas.microsoft.com/office/drawing/2014/main" id="{52D70ED1-829F-5CDD-3AAE-74B907EB7D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334F56-FF63-2AAF-60F5-2D64E8819560}"/>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212436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BB21-321A-8D9F-51AD-542999177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9F5CFA-13DB-5DF4-698D-C3F2C6A9C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ECC28A-46D2-DF28-DE1D-CAF34F9D4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8BEA7-4785-2C5F-B7B3-84C78AB13E4F}"/>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6" name="Footer Placeholder 5">
            <a:extLst>
              <a:ext uri="{FF2B5EF4-FFF2-40B4-BE49-F238E27FC236}">
                <a16:creationId xmlns:a16="http://schemas.microsoft.com/office/drawing/2014/main" id="{7F6396D5-40EC-485E-C30C-B8E4329AD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310D7-05C8-6157-91E6-E48DA39E8431}"/>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367549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9035-7B47-8232-AFF8-7BECAF2EE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4C5398-1569-2184-5749-3BBF05288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40A959-3840-8DC2-891D-5FD889B1E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736BD-4CE1-5F01-8587-F3FA7E68D470}"/>
              </a:ext>
            </a:extLst>
          </p:cNvPr>
          <p:cNvSpPr>
            <a:spLocks noGrp="1"/>
          </p:cNvSpPr>
          <p:nvPr>
            <p:ph type="dt" sz="half" idx="10"/>
          </p:nvPr>
        </p:nvSpPr>
        <p:spPr/>
        <p:txBody>
          <a:bodyPr/>
          <a:lstStyle/>
          <a:p>
            <a:fld id="{72955176-2DB2-4669-A907-B6840449BE5B}" type="datetimeFigureOut">
              <a:rPr lang="en-US" smtClean="0"/>
              <a:t>8/23/2024</a:t>
            </a:fld>
            <a:endParaRPr lang="en-US"/>
          </a:p>
        </p:txBody>
      </p:sp>
      <p:sp>
        <p:nvSpPr>
          <p:cNvPr id="6" name="Footer Placeholder 5">
            <a:extLst>
              <a:ext uri="{FF2B5EF4-FFF2-40B4-BE49-F238E27FC236}">
                <a16:creationId xmlns:a16="http://schemas.microsoft.com/office/drawing/2014/main" id="{FC40AE81-C7F3-434E-DE2D-8466D3447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5C5AA-2172-554C-3EB1-805ECD16E793}"/>
              </a:ext>
            </a:extLst>
          </p:cNvPr>
          <p:cNvSpPr>
            <a:spLocks noGrp="1"/>
          </p:cNvSpPr>
          <p:nvPr>
            <p:ph type="sldNum" sz="quarter" idx="12"/>
          </p:nvPr>
        </p:nvSpPr>
        <p:spPr/>
        <p:txBody>
          <a:bodyPr/>
          <a:lstStyle/>
          <a:p>
            <a:fld id="{917342F3-C116-4574-858D-D3425EF78245}" type="slidenum">
              <a:rPr lang="en-US" smtClean="0"/>
              <a:t>‹#›</a:t>
            </a:fld>
            <a:endParaRPr lang="en-US"/>
          </a:p>
        </p:txBody>
      </p:sp>
    </p:spTree>
    <p:extLst>
      <p:ext uri="{BB962C8B-B14F-4D97-AF65-F5344CB8AC3E}">
        <p14:creationId xmlns:p14="http://schemas.microsoft.com/office/powerpoint/2010/main" val="315548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0F5B2-28D9-0839-3AF4-F789F6FBD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4DDBA-6A37-FE78-1763-DC9CED15A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C1A45-1662-4D9B-775A-AE55458DC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55176-2DB2-4669-A907-B6840449BE5B}" type="datetimeFigureOut">
              <a:rPr lang="en-US" smtClean="0"/>
              <a:t>8/23/2024</a:t>
            </a:fld>
            <a:endParaRPr lang="en-US"/>
          </a:p>
        </p:txBody>
      </p:sp>
      <p:sp>
        <p:nvSpPr>
          <p:cNvPr id="5" name="Footer Placeholder 4">
            <a:extLst>
              <a:ext uri="{FF2B5EF4-FFF2-40B4-BE49-F238E27FC236}">
                <a16:creationId xmlns:a16="http://schemas.microsoft.com/office/drawing/2014/main" id="{FF5AAE0A-B797-3C07-825D-B5931DD52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21835-B6B1-F74C-C77D-E848A0FE4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342F3-C116-4574-858D-D3425EF78245}" type="slidenum">
              <a:rPr lang="en-US" smtClean="0"/>
              <a:t>‹#›</a:t>
            </a:fld>
            <a:endParaRPr lang="en-US"/>
          </a:p>
        </p:txBody>
      </p:sp>
    </p:spTree>
    <p:extLst>
      <p:ext uri="{BB962C8B-B14F-4D97-AF65-F5344CB8AC3E}">
        <p14:creationId xmlns:p14="http://schemas.microsoft.com/office/powerpoint/2010/main" val="256008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88B33E0-96C7-87B2-52C1-07FE8A3C3652}"/>
              </a:ext>
            </a:extLst>
          </p:cNvPr>
          <p:cNvSpPr>
            <a:spLocks noGrp="1"/>
          </p:cNvSpPr>
          <p:nvPr>
            <p:ph type="ctrTitle"/>
          </p:nvPr>
        </p:nvSpPr>
        <p:spPr>
          <a:xfrm>
            <a:off x="3315031" y="1380754"/>
            <a:ext cx="5561938" cy="2513516"/>
          </a:xfrm>
        </p:spPr>
        <p:txBody>
          <a:bodyPr>
            <a:normAutofit/>
          </a:bodyPr>
          <a:lstStyle/>
          <a:p>
            <a:r>
              <a:rPr lang="en-US" sz="5600"/>
              <a:t>Workers’ Compensation 101</a:t>
            </a:r>
          </a:p>
        </p:txBody>
      </p:sp>
      <p:sp>
        <p:nvSpPr>
          <p:cNvPr id="3" name="Subtitle 2">
            <a:extLst>
              <a:ext uri="{FF2B5EF4-FFF2-40B4-BE49-F238E27FC236}">
                <a16:creationId xmlns:a16="http://schemas.microsoft.com/office/drawing/2014/main" id="{0F9E80AE-A692-52E7-781C-0F33FC66B088}"/>
              </a:ext>
            </a:extLst>
          </p:cNvPr>
          <p:cNvSpPr>
            <a:spLocks noGrp="1"/>
          </p:cNvSpPr>
          <p:nvPr>
            <p:ph type="subTitle" idx="1"/>
          </p:nvPr>
        </p:nvSpPr>
        <p:spPr>
          <a:xfrm>
            <a:off x="3315031" y="4076802"/>
            <a:ext cx="5561938" cy="1534587"/>
          </a:xfrm>
        </p:spPr>
        <p:txBody>
          <a:bodyPr>
            <a:normAutofit/>
          </a:bodyPr>
          <a:lstStyle/>
          <a:p>
            <a:r>
              <a:rPr lang="en-US" dirty="0"/>
              <a:t>Administrative Law Judge Karla Boresi</a:t>
            </a:r>
          </a:p>
          <a:p>
            <a:r>
              <a:rPr lang="en-US" dirty="0"/>
              <a:t>Honorable Lee Schaefer</a:t>
            </a:r>
          </a:p>
        </p:txBody>
      </p:sp>
      <p:sp>
        <p:nvSpPr>
          <p:cNvPr id="53"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8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500"/>
                                  </p:stCondLst>
                                  <p:iterate type="wd">
                                    <p:tmPct val="15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F56595-970E-5315-103F-71C030F01751}"/>
              </a:ext>
            </a:extLst>
          </p:cNvPr>
          <p:cNvPicPr>
            <a:picLocks noChangeAspect="1"/>
          </p:cNvPicPr>
          <p:nvPr/>
        </p:nvPicPr>
        <p:blipFill>
          <a:blip r:embed="rId3"/>
          <a:stretch>
            <a:fillRect/>
          </a:stretch>
        </p:blipFill>
        <p:spPr>
          <a:xfrm>
            <a:off x="643467" y="1999802"/>
            <a:ext cx="5294716" cy="2858394"/>
          </a:xfrm>
          <a:prstGeom prst="rect">
            <a:avLst/>
          </a:prstGeom>
        </p:spPr>
      </p:pic>
      <p:cxnSp>
        <p:nvCxnSpPr>
          <p:cNvPr id="49" name="Straight Connector 4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picture containing ground, outdoor&#10;&#10;Description automatically generated">
            <a:extLst>
              <a:ext uri="{FF2B5EF4-FFF2-40B4-BE49-F238E27FC236}">
                <a16:creationId xmlns:a16="http://schemas.microsoft.com/office/drawing/2014/main" id="{9B242D89-FFD5-D9C5-90BE-1E337A77C77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000" r="6000"/>
          <a:stretch>
            <a:fillRect/>
          </a:stretch>
        </p:blipFill>
        <p:spPr>
          <a:xfrm>
            <a:off x="6253817" y="1338189"/>
            <a:ext cx="5294715" cy="4181621"/>
          </a:xfrm>
          <a:prstGeom prst="rect">
            <a:avLst/>
          </a:prstGeom>
        </p:spPr>
      </p:pic>
    </p:spTree>
    <p:extLst>
      <p:ext uri="{BB962C8B-B14F-4D97-AF65-F5344CB8AC3E}">
        <p14:creationId xmlns:p14="http://schemas.microsoft.com/office/powerpoint/2010/main" val="2979820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4D5AAD67-294A-6D77-2E14-BEA0D7D2C71E}"/>
              </a:ext>
            </a:extLst>
          </p:cNvPr>
          <p:cNvPicPr>
            <a:picLocks noChangeAspect="1"/>
          </p:cNvPicPr>
          <p:nvPr/>
        </p:nvPicPr>
        <p:blipFill>
          <a:blip r:embed="rId3"/>
          <a:srcRect t="6313" b="11660"/>
          <a:stretch/>
        </p:blipFill>
        <p:spPr>
          <a:xfrm>
            <a:off x="457200" y="457200"/>
            <a:ext cx="11277600" cy="5943600"/>
          </a:xfrm>
          <a:prstGeom prst="rect">
            <a:avLst/>
          </a:prstGeom>
        </p:spPr>
      </p:pic>
      <p:sp>
        <p:nvSpPr>
          <p:cNvPr id="2" name="TextBox 1">
            <a:extLst>
              <a:ext uri="{FF2B5EF4-FFF2-40B4-BE49-F238E27FC236}">
                <a16:creationId xmlns:a16="http://schemas.microsoft.com/office/drawing/2014/main" id="{459C5A59-FAD7-424E-0748-511DFB90E4B4}"/>
              </a:ext>
            </a:extLst>
          </p:cNvPr>
          <p:cNvSpPr txBox="1"/>
          <p:nvPr/>
        </p:nvSpPr>
        <p:spPr>
          <a:xfrm>
            <a:off x="741405" y="1013254"/>
            <a:ext cx="4522573" cy="5016758"/>
          </a:xfrm>
          <a:prstGeom prst="rect">
            <a:avLst/>
          </a:prstGeom>
          <a:solidFill>
            <a:schemeClr val="bg1">
              <a:alpha val="56000"/>
            </a:schemeClr>
          </a:solidFill>
        </p:spPr>
        <p:txBody>
          <a:bodyPr wrap="square" rtlCol="0">
            <a:spAutoFit/>
          </a:bodyPr>
          <a:lstStyle/>
          <a:p>
            <a:r>
              <a:rPr lang="en-US" sz="3200" b="1" dirty="0">
                <a:effectLst>
                  <a:outerShdw blurRad="38100" dist="38100" dir="2700000" algn="tl">
                    <a:srgbClr val="000000">
                      <a:alpha val="43137"/>
                    </a:srgbClr>
                  </a:outerShdw>
                </a:effectLst>
              </a:rPr>
              <a:t>Assumption of Risk: A common law doctrine that refers to a plaintiff's inability to recover for the tortious actions of a negligent party in scenarios where the plaintiff voluntarily accepted the risk of those actions.</a:t>
            </a:r>
          </a:p>
        </p:txBody>
      </p:sp>
    </p:spTree>
    <p:extLst>
      <p:ext uri="{BB962C8B-B14F-4D97-AF65-F5344CB8AC3E}">
        <p14:creationId xmlns:p14="http://schemas.microsoft.com/office/powerpoint/2010/main" val="3876527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2" name="Rectangle 1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Shape 1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5" name="Title 4">
            <a:extLst>
              <a:ext uri="{FF2B5EF4-FFF2-40B4-BE49-F238E27FC236}">
                <a16:creationId xmlns:a16="http://schemas.microsoft.com/office/drawing/2014/main" id="{CE2D9FDC-EEE6-E91E-90E3-15EE73E450E7}"/>
              </a:ext>
            </a:extLst>
          </p:cNvPr>
          <p:cNvSpPr>
            <a:spLocks noGrp="1"/>
          </p:cNvSpPr>
          <p:nvPr>
            <p:ph type="title"/>
          </p:nvPr>
        </p:nvSpPr>
        <p:spPr>
          <a:xfrm>
            <a:off x="220362" y="429106"/>
            <a:ext cx="4932405" cy="6206471"/>
          </a:xfrm>
        </p:spPr>
        <p:txBody>
          <a:bodyPr vert="horz" lIns="91440" tIns="45720" rIns="91440" bIns="45720" rtlCol="0" anchor="ctr">
            <a:normAutofit/>
          </a:bodyPr>
          <a:lstStyle/>
          <a:p>
            <a:r>
              <a:rPr lang="en-US" sz="6000" b="1" kern="1200" dirty="0">
                <a:solidFill>
                  <a:schemeClr val="tx1"/>
                </a:solidFill>
                <a:latin typeface="+mj-lt"/>
                <a:ea typeface="+mj-ea"/>
                <a:cs typeface="+mj-cs"/>
              </a:rPr>
              <a:t>What Industry was an early adapter of Workers’ Compensation as we know it?</a:t>
            </a:r>
          </a:p>
        </p:txBody>
      </p:sp>
      <p:sp>
        <p:nvSpPr>
          <p:cNvPr id="7" name="Text Placeholder 6">
            <a:extLst>
              <a:ext uri="{FF2B5EF4-FFF2-40B4-BE49-F238E27FC236}">
                <a16:creationId xmlns:a16="http://schemas.microsoft.com/office/drawing/2014/main" id="{543E06E4-307C-89B2-0EB7-EE461CD6813A}"/>
              </a:ext>
            </a:extLst>
          </p:cNvPr>
          <p:cNvSpPr>
            <a:spLocks noGrp="1"/>
          </p:cNvSpPr>
          <p:nvPr>
            <p:ph type="body" sz="half" idx="2"/>
          </p:nvPr>
        </p:nvSpPr>
        <p:spPr>
          <a:xfrm>
            <a:off x="5869460" y="160638"/>
            <a:ext cx="6322540" cy="4151869"/>
          </a:xfrm>
        </p:spPr>
        <p:txBody>
          <a:bodyPr vert="horz" lIns="91440" tIns="45720" rIns="91440" bIns="45720" rtlCol="0" anchor="ctr">
            <a:normAutofit/>
          </a:bodyPr>
          <a:lstStyle/>
          <a:p>
            <a:pPr marL="285750" indent="-228600">
              <a:buFont typeface="Arial" panose="020B0604020202020204" pitchFamily="34" charset="0"/>
              <a:buChar char="•"/>
            </a:pPr>
            <a:r>
              <a:rPr lang="en-US" sz="4000" dirty="0"/>
              <a:t>Very Dangerous</a:t>
            </a:r>
          </a:p>
          <a:p>
            <a:pPr marL="57150"/>
            <a:endParaRPr lang="en-US" sz="4000" dirty="0"/>
          </a:p>
          <a:p>
            <a:pPr marL="285750" indent="-228600">
              <a:buFont typeface="Arial" panose="020B0604020202020204" pitchFamily="34" charset="0"/>
              <a:buChar char="•"/>
            </a:pPr>
            <a:r>
              <a:rPr lang="en-US" sz="4000" dirty="0"/>
              <a:t>Workers  needed incentives</a:t>
            </a:r>
          </a:p>
          <a:p>
            <a:pPr marL="285750" indent="-228600">
              <a:buFont typeface="Arial" panose="020B0604020202020204" pitchFamily="34" charset="0"/>
              <a:buChar char="•"/>
            </a:pPr>
            <a:endParaRPr lang="en-US" sz="4000" dirty="0"/>
          </a:p>
          <a:p>
            <a:pPr marL="285750" indent="-228600">
              <a:buFont typeface="Arial" panose="020B0604020202020204" pitchFamily="34" charset="0"/>
              <a:buChar char="•"/>
            </a:pPr>
            <a:endParaRPr lang="en-US" sz="4000" dirty="0"/>
          </a:p>
        </p:txBody>
      </p:sp>
      <p:pic>
        <p:nvPicPr>
          <p:cNvPr id="12" name="Picture 11">
            <a:extLst>
              <a:ext uri="{FF2B5EF4-FFF2-40B4-BE49-F238E27FC236}">
                <a16:creationId xmlns:a16="http://schemas.microsoft.com/office/drawing/2014/main" id="{78D20CBE-9086-88D7-86D2-2D968E1551B5}"/>
              </a:ext>
            </a:extLst>
          </p:cNvPr>
          <p:cNvPicPr>
            <a:picLocks noChangeAspect="1"/>
          </p:cNvPicPr>
          <p:nvPr/>
        </p:nvPicPr>
        <p:blipFill>
          <a:blip r:embed="rId3">
            <a:alphaModFix amt="40000"/>
          </a:blip>
          <a:stretch>
            <a:fillRect/>
          </a:stretch>
        </p:blipFill>
        <p:spPr>
          <a:xfrm>
            <a:off x="5689059" y="-153043"/>
            <a:ext cx="6322539" cy="7011043"/>
          </a:xfrm>
          <a:prstGeom prst="rect">
            <a:avLst/>
          </a:prstGeom>
        </p:spPr>
      </p:pic>
    </p:spTree>
    <p:extLst>
      <p:ext uri="{BB962C8B-B14F-4D97-AF65-F5344CB8AC3E}">
        <p14:creationId xmlns:p14="http://schemas.microsoft.com/office/powerpoint/2010/main" val="31165010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1000" b="-11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2D9FDC-EEE6-E91E-90E3-15EE73E450E7}"/>
              </a:ext>
            </a:extLst>
          </p:cNvPr>
          <p:cNvSpPr>
            <a:spLocks noGrp="1"/>
          </p:cNvSpPr>
          <p:nvPr>
            <p:ph type="title"/>
          </p:nvPr>
        </p:nvSpPr>
        <p:spPr/>
        <p:txBody>
          <a:bodyPr>
            <a:normAutofit/>
          </a:bodyPr>
          <a:lstStyle/>
          <a:p>
            <a:pPr algn="ctr"/>
            <a:r>
              <a:rPr lang="en-US" sz="4400" b="1" dirty="0"/>
              <a:t>The Pirate Code</a:t>
            </a:r>
          </a:p>
        </p:txBody>
      </p:sp>
      <p:sp>
        <p:nvSpPr>
          <p:cNvPr id="7" name="Text Placeholder 6">
            <a:extLst>
              <a:ext uri="{FF2B5EF4-FFF2-40B4-BE49-F238E27FC236}">
                <a16:creationId xmlns:a16="http://schemas.microsoft.com/office/drawing/2014/main" id="{543E06E4-307C-89B2-0EB7-EE461CD6813A}"/>
              </a:ext>
            </a:extLst>
          </p:cNvPr>
          <p:cNvSpPr>
            <a:spLocks noGrp="1"/>
          </p:cNvSpPr>
          <p:nvPr>
            <p:ph type="body" sz="half" idx="2"/>
          </p:nvPr>
        </p:nvSpPr>
        <p:spPr>
          <a:xfrm>
            <a:off x="282222" y="2178755"/>
            <a:ext cx="5970297" cy="4436533"/>
          </a:xfrm>
        </p:spPr>
        <p:txBody>
          <a:bodyPr>
            <a:normAutofit fontScale="92500" lnSpcReduction="10000"/>
          </a:bodyPr>
          <a:lstStyle/>
          <a:p>
            <a:pPr marL="285750" indent="-285750">
              <a:buFont typeface="Arial" panose="020B0604020202020204" pitchFamily="34" charset="0"/>
              <a:buChar char="•"/>
            </a:pPr>
            <a:r>
              <a:rPr lang="en-US" sz="3500" dirty="0"/>
              <a:t>Employment contract</a:t>
            </a:r>
          </a:p>
          <a:p>
            <a:pPr marL="285750" indent="-285750">
              <a:buFont typeface="Arial" panose="020B0604020202020204" pitchFamily="34" charset="0"/>
              <a:buChar char="•"/>
            </a:pPr>
            <a:r>
              <a:rPr lang="en-US" sz="3500" dirty="0"/>
              <a:t>Listed the “recompense and reward each one ought to have that is either wounded or maimed in his body, suffering the loss of any limb, by that voyage.” </a:t>
            </a:r>
          </a:p>
          <a:p>
            <a:pPr marL="285750" indent="-285750">
              <a:buFont typeface="Arial" panose="020B0604020202020204" pitchFamily="34" charset="0"/>
              <a:buChar char="•"/>
            </a:pPr>
            <a:r>
              <a:rPr lang="en-US" sz="3500" dirty="0"/>
              <a:t>Incentive to sign up</a:t>
            </a:r>
          </a:p>
          <a:p>
            <a:pPr marL="285750" indent="-285750">
              <a:buFont typeface="Arial" panose="020B0604020202020204" pitchFamily="34" charset="0"/>
              <a:buChar char="•"/>
            </a:pPr>
            <a:r>
              <a:rPr lang="en-US" sz="3500" dirty="0"/>
              <a:t>Kept crew loyal</a:t>
            </a:r>
          </a:p>
          <a:p>
            <a:pPr marL="285750" indent="-285750">
              <a:buFont typeface="Arial" panose="020B0604020202020204" pitchFamily="34" charset="0"/>
              <a:buChar char="•"/>
            </a:pPr>
            <a:r>
              <a:rPr lang="en-US" sz="3500" dirty="0"/>
              <a:t>Return to work options</a:t>
            </a:r>
          </a:p>
          <a:p>
            <a:pPr marL="285750" indent="-285750">
              <a:buFont typeface="Arial" panose="020B0604020202020204" pitchFamily="34" charset="0"/>
              <a:buChar char="•"/>
            </a:pPr>
            <a:endParaRPr lang="en-US" sz="4000"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9D696E9-208C-FAD5-44ED-5181B034278A}"/>
              </a:ext>
            </a:extLst>
          </p:cNvPr>
          <p:cNvPicPr>
            <a:picLocks noChangeAspect="1"/>
          </p:cNvPicPr>
          <p:nvPr/>
        </p:nvPicPr>
        <p:blipFill>
          <a:blip r:embed="rId4"/>
          <a:stretch>
            <a:fillRect/>
          </a:stretch>
        </p:blipFill>
        <p:spPr>
          <a:xfrm>
            <a:off x="6532270" y="1"/>
            <a:ext cx="5659730" cy="6858000"/>
          </a:xfrm>
          <a:prstGeom prst="rect">
            <a:avLst/>
          </a:prstGeom>
        </p:spPr>
      </p:pic>
    </p:spTree>
    <p:extLst>
      <p:ext uri="{BB962C8B-B14F-4D97-AF65-F5344CB8AC3E}">
        <p14:creationId xmlns:p14="http://schemas.microsoft.com/office/powerpoint/2010/main" val="4259869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28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84AF1E-4C1B-B40A-35F7-9059F3DDE770}"/>
              </a:ext>
            </a:extLst>
          </p:cNvPr>
          <p:cNvSpPr txBox="1"/>
          <p:nvPr/>
        </p:nvSpPr>
        <p:spPr>
          <a:xfrm>
            <a:off x="5079460" y="3988341"/>
            <a:ext cx="1760706" cy="369332"/>
          </a:xfrm>
          <a:prstGeom prst="rect">
            <a:avLst/>
          </a:prstGeom>
          <a:noFill/>
        </p:spPr>
        <p:txBody>
          <a:bodyPr wrap="square" rtlCol="0">
            <a:spAutoFit/>
          </a:bodyPr>
          <a:lstStyle/>
          <a:p>
            <a:r>
              <a:rPr lang="en-US" dirty="0">
                <a:latin typeface="Engravers MT" panose="02090707080505020304" pitchFamily="18" charset="0"/>
              </a:rPr>
              <a:t>DWC : 1758</a:t>
            </a:r>
          </a:p>
        </p:txBody>
      </p:sp>
    </p:spTree>
    <p:extLst>
      <p:ext uri="{BB962C8B-B14F-4D97-AF65-F5344CB8AC3E}">
        <p14:creationId xmlns:p14="http://schemas.microsoft.com/office/powerpoint/2010/main" val="12095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7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3DB3-EB08-E8DE-F952-7ACC4B7B779A}"/>
              </a:ext>
            </a:extLst>
          </p:cNvPr>
          <p:cNvSpPr>
            <a:spLocks noGrp="1"/>
          </p:cNvSpPr>
          <p:nvPr>
            <p:ph type="ctrTitle"/>
          </p:nvPr>
        </p:nvSpPr>
        <p:spPr>
          <a:xfrm>
            <a:off x="606287" y="1122363"/>
            <a:ext cx="10923103" cy="4502060"/>
          </a:xfrm>
        </p:spPr>
        <p:txBody>
          <a:bodyPr>
            <a:normAutofit/>
          </a:bodyPr>
          <a:lstStyle/>
          <a:p>
            <a:r>
              <a:rPr lang="en-US" dirty="0"/>
              <a:t>The Industrial Revolution and Modern Workers’ Compensation</a:t>
            </a:r>
            <a:br>
              <a:rPr lang="en-US" dirty="0"/>
            </a:br>
            <a:br>
              <a:rPr lang="en-US" dirty="0"/>
            </a:br>
            <a:r>
              <a:rPr lang="en-US" dirty="0"/>
              <a:t>1877-1917</a:t>
            </a:r>
          </a:p>
        </p:txBody>
      </p:sp>
    </p:spTree>
    <p:extLst>
      <p:ext uri="{BB962C8B-B14F-4D97-AF65-F5344CB8AC3E}">
        <p14:creationId xmlns:p14="http://schemas.microsoft.com/office/powerpoint/2010/main" val="138956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FE1CC0-AE51-EC0C-F795-5F72D04C6C29}"/>
              </a:ext>
            </a:extLst>
          </p:cNvPr>
          <p:cNvSpPr txBox="1"/>
          <p:nvPr/>
        </p:nvSpPr>
        <p:spPr>
          <a:xfrm>
            <a:off x="123569" y="383059"/>
            <a:ext cx="10775090" cy="7048083"/>
          </a:xfrm>
          <a:prstGeom prst="rect">
            <a:avLst/>
          </a:prstGeom>
          <a:noFill/>
        </p:spPr>
        <p:txBody>
          <a:bodyPr wrap="square" rtlCol="0">
            <a:spAutoFit/>
          </a:bodyPr>
          <a:lstStyle/>
          <a:p>
            <a:r>
              <a:rPr lang="en-US" sz="4800" dirty="0">
                <a:solidFill>
                  <a:schemeClr val="bg1"/>
                </a:solidFill>
              </a:rPr>
              <a:t>The workplace was dangerous</a:t>
            </a:r>
          </a:p>
          <a:p>
            <a:endParaRPr lang="en-US" sz="2000" dirty="0">
              <a:solidFill>
                <a:schemeClr val="bg1"/>
              </a:solidFill>
            </a:endParaRPr>
          </a:p>
          <a:p>
            <a:r>
              <a:rPr lang="en-US" sz="4800" dirty="0">
                <a:solidFill>
                  <a:schemeClr val="bg1"/>
                </a:solidFill>
              </a:rPr>
              <a:t>Injuries were cheap </a:t>
            </a:r>
          </a:p>
          <a:p>
            <a:endParaRPr lang="en-US" sz="3600" dirty="0">
              <a:solidFill>
                <a:schemeClr val="bg1"/>
              </a:solidFill>
            </a:endParaRPr>
          </a:p>
          <a:p>
            <a:r>
              <a:rPr lang="en-US" sz="4800" dirty="0">
                <a:solidFill>
                  <a:schemeClr val="bg1"/>
                </a:solidFill>
              </a:rPr>
              <a:t>Workers were plentiful/</a:t>
            </a:r>
            <a:r>
              <a:rPr lang="en-US" sz="4800" dirty="0" err="1">
                <a:solidFill>
                  <a:schemeClr val="bg1"/>
                </a:solidFill>
              </a:rPr>
              <a:t>replacable</a:t>
            </a:r>
            <a:endParaRPr lang="en-US" sz="4800" dirty="0">
              <a:solidFill>
                <a:schemeClr val="bg1"/>
              </a:solidFill>
            </a:endParaRPr>
          </a:p>
          <a:p>
            <a:endParaRPr lang="en-US" sz="3200" dirty="0">
              <a:solidFill>
                <a:schemeClr val="bg1"/>
              </a:solidFill>
            </a:endParaRPr>
          </a:p>
          <a:p>
            <a:r>
              <a:rPr lang="en-US" sz="4800" dirty="0">
                <a:solidFill>
                  <a:schemeClr val="bg1"/>
                </a:solidFill>
              </a:rPr>
              <a:t>Court access was limited </a:t>
            </a:r>
          </a:p>
          <a:p>
            <a:endParaRPr lang="en-US" sz="3200" dirty="0">
              <a:solidFill>
                <a:schemeClr val="bg1"/>
              </a:solidFill>
            </a:endParaRPr>
          </a:p>
          <a:p>
            <a:r>
              <a:rPr lang="en-US" sz="4800" dirty="0">
                <a:solidFill>
                  <a:schemeClr val="bg1"/>
                </a:solidFill>
              </a:rPr>
              <a:t>Triangle Waist Company Fire 1911</a:t>
            </a:r>
          </a:p>
          <a:p>
            <a:endParaRPr lang="en-US" sz="48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20151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C56CE-5225-07DA-27DE-A00AF75BC7D1}"/>
              </a:ext>
            </a:extLst>
          </p:cNvPr>
          <p:cNvSpPr>
            <a:spLocks noGrp="1"/>
          </p:cNvSpPr>
          <p:nvPr>
            <p:ph type="title"/>
          </p:nvPr>
        </p:nvSpPr>
        <p:spPr>
          <a:xfrm>
            <a:off x="6011086" y="365125"/>
            <a:ext cx="6180914" cy="1018832"/>
          </a:xfrm>
        </p:spPr>
        <p:txBody>
          <a:bodyPr anchor="b">
            <a:normAutofit fontScale="90000"/>
          </a:bodyPr>
          <a:lstStyle/>
          <a:p>
            <a:r>
              <a:rPr lang="en-US" dirty="0"/>
              <a:t>We Have Got To Do Something About This…</a:t>
            </a:r>
          </a:p>
        </p:txBody>
      </p:sp>
      <p:pic>
        <p:nvPicPr>
          <p:cNvPr id="4" name="Picture 3">
            <a:extLst>
              <a:ext uri="{FF2B5EF4-FFF2-40B4-BE49-F238E27FC236}">
                <a16:creationId xmlns:a16="http://schemas.microsoft.com/office/drawing/2014/main" id="{6F7FE425-2BD4-56F4-773E-90BB37BA2AED}"/>
              </a:ext>
            </a:extLst>
          </p:cNvPr>
          <p:cNvPicPr>
            <a:picLocks noChangeAspect="1"/>
          </p:cNvPicPr>
          <p:nvPr/>
        </p:nvPicPr>
        <p:blipFill>
          <a:blip r:embed="rId3"/>
          <a:srcRect t="1564" r="1" b="1"/>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Content Placeholder 4">
            <a:extLst>
              <a:ext uri="{FF2B5EF4-FFF2-40B4-BE49-F238E27FC236}">
                <a16:creationId xmlns:a16="http://schemas.microsoft.com/office/drawing/2014/main" id="{8582AB2B-F653-8CE0-FCCF-A0042179CEC6}"/>
              </a:ext>
            </a:extLst>
          </p:cNvPr>
          <p:cNvPicPr>
            <a:picLocks noChangeAspect="1"/>
          </p:cNvPicPr>
          <p:nvPr/>
        </p:nvPicPr>
        <p:blipFill>
          <a:blip r:embed="rId4"/>
          <a:srcRect t="14196" r="-2" b="10639"/>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15" name="Content Placeholder 14">
            <a:extLst>
              <a:ext uri="{FF2B5EF4-FFF2-40B4-BE49-F238E27FC236}">
                <a16:creationId xmlns:a16="http://schemas.microsoft.com/office/drawing/2014/main" id="{1A6B980A-9302-EA34-F386-3F65B06686C5}"/>
              </a:ext>
            </a:extLst>
          </p:cNvPr>
          <p:cNvSpPr>
            <a:spLocks noGrp="1"/>
          </p:cNvSpPr>
          <p:nvPr>
            <p:ph idx="1"/>
          </p:nvPr>
        </p:nvSpPr>
        <p:spPr>
          <a:xfrm>
            <a:off x="5454279" y="1902621"/>
            <a:ext cx="6450173" cy="4825983"/>
          </a:xfrm>
        </p:spPr>
        <p:txBody>
          <a:bodyPr>
            <a:normAutofit/>
          </a:bodyPr>
          <a:lstStyle/>
          <a:p>
            <a:r>
              <a:rPr lang="en-US" sz="3600" dirty="0"/>
              <a:t>Labor Unions</a:t>
            </a:r>
          </a:p>
          <a:p>
            <a:r>
              <a:rPr lang="en-US" sz="3600" dirty="0"/>
              <a:t>State Factory Acts</a:t>
            </a:r>
          </a:p>
          <a:p>
            <a:r>
              <a:rPr lang="en-US" sz="3600" dirty="0"/>
              <a:t>Social Reforms</a:t>
            </a:r>
          </a:p>
          <a:p>
            <a:pPr lvl="1"/>
            <a:r>
              <a:rPr lang="en-US" sz="2800" dirty="0"/>
              <a:t>Mandatory public education</a:t>
            </a:r>
          </a:p>
          <a:p>
            <a:pPr lvl="1"/>
            <a:r>
              <a:rPr lang="en-US" sz="2800" dirty="0"/>
              <a:t>Child labor laws</a:t>
            </a:r>
          </a:p>
          <a:p>
            <a:pPr lvl="1"/>
            <a:r>
              <a:rPr lang="en-US" sz="2800" dirty="0"/>
              <a:t>8-hour workdays</a:t>
            </a:r>
          </a:p>
          <a:p>
            <a:pPr lvl="1"/>
            <a:r>
              <a:rPr lang="en-US" sz="2800" dirty="0"/>
              <a:t>Improved infrastructure/sanitation</a:t>
            </a:r>
          </a:p>
          <a:p>
            <a:pPr lvl="1"/>
            <a:r>
              <a:rPr lang="en-US" sz="2800" dirty="0"/>
              <a:t>Workers’ Compensation </a:t>
            </a:r>
          </a:p>
        </p:txBody>
      </p:sp>
    </p:spTree>
    <p:extLst>
      <p:ext uri="{BB962C8B-B14F-4D97-AF65-F5344CB8AC3E}">
        <p14:creationId xmlns:p14="http://schemas.microsoft.com/office/powerpoint/2010/main" val="79679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C85E-C417-74BF-C3A2-F3170B69C130}"/>
              </a:ext>
            </a:extLst>
          </p:cNvPr>
          <p:cNvSpPr>
            <a:spLocks noGrp="1"/>
          </p:cNvSpPr>
          <p:nvPr>
            <p:ph type="title"/>
          </p:nvPr>
        </p:nvSpPr>
        <p:spPr/>
        <p:txBody>
          <a:bodyPr/>
          <a:lstStyle/>
          <a:p>
            <a:r>
              <a:rPr lang="en-US" dirty="0"/>
              <a:t>Workers’ Compensation: The Great Tradeoff</a:t>
            </a:r>
          </a:p>
        </p:txBody>
      </p:sp>
      <p:sp>
        <p:nvSpPr>
          <p:cNvPr id="4" name="Content Placeholder 3">
            <a:extLst>
              <a:ext uri="{FF2B5EF4-FFF2-40B4-BE49-F238E27FC236}">
                <a16:creationId xmlns:a16="http://schemas.microsoft.com/office/drawing/2014/main" id="{B1C0DD7F-F02B-BA41-BC46-92366B6C9244}"/>
              </a:ext>
            </a:extLst>
          </p:cNvPr>
          <p:cNvSpPr>
            <a:spLocks noGrp="1"/>
          </p:cNvSpPr>
          <p:nvPr>
            <p:ph sz="half" idx="1"/>
          </p:nvPr>
        </p:nvSpPr>
        <p:spPr>
          <a:xfrm>
            <a:off x="5246869" y="1690688"/>
            <a:ext cx="6685005" cy="4351338"/>
          </a:xfrm>
        </p:spPr>
        <p:txBody>
          <a:bodyPr>
            <a:normAutofit fontScale="92500" lnSpcReduction="10000"/>
          </a:bodyPr>
          <a:lstStyle/>
          <a:p>
            <a:r>
              <a:rPr lang="en-US" dirty="0"/>
              <a:t>Employers</a:t>
            </a:r>
          </a:p>
          <a:p>
            <a:pPr marL="742950" lvl="1" indent="-285750">
              <a:buFont typeface="Arial" panose="020B0604020202020204" pitchFamily="34" charset="0"/>
              <a:buChar char="•"/>
            </a:pPr>
            <a:r>
              <a:rPr lang="en-US" sz="2800" dirty="0"/>
              <a:t>Injuries were more serious than ever</a:t>
            </a:r>
          </a:p>
          <a:p>
            <a:pPr marL="742950" lvl="1" indent="-285750">
              <a:buFont typeface="Arial" panose="020B0604020202020204" pitchFamily="34" charset="0"/>
              <a:buChar char="•"/>
            </a:pPr>
            <a:r>
              <a:rPr lang="en-US" sz="2800" dirty="0"/>
              <a:t>Juries were becoming more sympathetic to injured workers</a:t>
            </a:r>
          </a:p>
          <a:p>
            <a:pPr marL="742950" lvl="1" indent="-285750">
              <a:buFont typeface="Arial" panose="020B0604020202020204" pitchFamily="34" charset="0"/>
              <a:buChar char="•"/>
            </a:pPr>
            <a:r>
              <a:rPr lang="en-US" sz="2800" dirty="0"/>
              <a:t>States passed laws that made it easier to sue employers</a:t>
            </a:r>
          </a:p>
          <a:p>
            <a:pPr marL="742950" lvl="1" indent="-285750">
              <a:buFont typeface="Arial" panose="020B0604020202020204" pitchFamily="34" charset="0"/>
              <a:buChar char="•"/>
            </a:pPr>
            <a:r>
              <a:rPr lang="en-US" sz="2800" dirty="0"/>
              <a:t>Size and frequency of jury awards to workers increased</a:t>
            </a:r>
          </a:p>
          <a:p>
            <a:pPr marL="742950" lvl="1" indent="-285750">
              <a:buFont typeface="Arial" panose="020B0604020202020204" pitchFamily="34" charset="0"/>
              <a:buChar char="•"/>
            </a:pPr>
            <a:r>
              <a:rPr lang="en-US" sz="2800" dirty="0"/>
              <a:t>Employers’ liability insurance was EXPENSIVE</a:t>
            </a:r>
          </a:p>
          <a:p>
            <a:pPr marL="742950" lvl="1" indent="-285750">
              <a:buFont typeface="Arial" panose="020B0604020202020204" pitchFamily="34" charset="0"/>
              <a:buChar char="•"/>
            </a:pPr>
            <a:r>
              <a:rPr lang="en-US" sz="4400" b="1"/>
              <a:t>CONTROL </a:t>
            </a:r>
            <a:r>
              <a:rPr lang="en-US" sz="4400" b="1" dirty="0"/>
              <a:t>COSTS</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endParaRPr lang="en-US" dirty="0"/>
          </a:p>
        </p:txBody>
      </p:sp>
      <p:sp>
        <p:nvSpPr>
          <p:cNvPr id="5" name="Content Placeholder 4">
            <a:extLst>
              <a:ext uri="{FF2B5EF4-FFF2-40B4-BE49-F238E27FC236}">
                <a16:creationId xmlns:a16="http://schemas.microsoft.com/office/drawing/2014/main" id="{810EEE30-9D9D-1F2F-5B1A-85461B9C5598}"/>
              </a:ext>
            </a:extLst>
          </p:cNvPr>
          <p:cNvSpPr>
            <a:spLocks noGrp="1"/>
          </p:cNvSpPr>
          <p:nvPr>
            <p:ph sz="half" idx="2"/>
          </p:nvPr>
        </p:nvSpPr>
        <p:spPr>
          <a:xfrm>
            <a:off x="451735" y="1803913"/>
            <a:ext cx="5181600" cy="4351338"/>
          </a:xfrm>
        </p:spPr>
        <p:txBody>
          <a:bodyPr>
            <a:normAutofit fontScale="92500" lnSpcReduction="10000"/>
          </a:bodyPr>
          <a:lstStyle/>
          <a:p>
            <a:r>
              <a:rPr lang="en-US" dirty="0"/>
              <a:t>Employees</a:t>
            </a:r>
          </a:p>
          <a:p>
            <a:pPr lvl="1"/>
            <a:r>
              <a:rPr lang="en-US" dirty="0"/>
              <a:t>Risks were increasing</a:t>
            </a:r>
          </a:p>
          <a:p>
            <a:pPr lvl="2"/>
            <a:r>
              <a:rPr lang="en-US" dirty="0"/>
              <a:t>Physical harm</a:t>
            </a:r>
          </a:p>
          <a:p>
            <a:pPr lvl="2"/>
            <a:r>
              <a:rPr lang="en-US" dirty="0"/>
              <a:t>Loss of income</a:t>
            </a:r>
          </a:p>
          <a:p>
            <a:pPr lvl="1"/>
            <a:r>
              <a:rPr lang="en-US" dirty="0"/>
              <a:t>In court</a:t>
            </a:r>
          </a:p>
          <a:p>
            <a:pPr lvl="2"/>
            <a:r>
              <a:rPr lang="en-US" dirty="0"/>
              <a:t>Better outcomes</a:t>
            </a:r>
          </a:p>
          <a:p>
            <a:pPr lvl="2"/>
            <a:r>
              <a:rPr lang="en-US" dirty="0"/>
              <a:t>But still unpredictable</a:t>
            </a:r>
          </a:p>
          <a:p>
            <a:pPr lvl="2"/>
            <a:r>
              <a:rPr lang="en-US" dirty="0"/>
              <a:t>Not accessible to all</a:t>
            </a:r>
          </a:p>
          <a:p>
            <a:pPr lvl="1"/>
            <a:r>
              <a:rPr lang="en-US" sz="4400" b="1" dirty="0"/>
              <a:t>REDUCE RISKS</a:t>
            </a:r>
          </a:p>
        </p:txBody>
      </p:sp>
    </p:spTree>
    <p:extLst>
      <p:ext uri="{BB962C8B-B14F-4D97-AF65-F5344CB8AC3E}">
        <p14:creationId xmlns:p14="http://schemas.microsoft.com/office/powerpoint/2010/main" val="873049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EC81-69B9-B81B-18CB-35BE77B58F9B}"/>
              </a:ext>
            </a:extLst>
          </p:cNvPr>
          <p:cNvSpPr>
            <a:spLocks noGrp="1"/>
          </p:cNvSpPr>
          <p:nvPr>
            <p:ph type="title"/>
          </p:nvPr>
        </p:nvSpPr>
        <p:spPr>
          <a:xfrm>
            <a:off x="838200" y="365125"/>
            <a:ext cx="10515600" cy="1325563"/>
          </a:xfrm>
        </p:spPr>
        <p:txBody>
          <a:bodyPr/>
          <a:lstStyle/>
          <a:p>
            <a:r>
              <a:rPr lang="en-US" dirty="0"/>
              <a:t>Key Elements of Workers’ Compensation</a:t>
            </a:r>
          </a:p>
        </p:txBody>
      </p:sp>
      <p:sp>
        <p:nvSpPr>
          <p:cNvPr id="7" name="Content Placeholder 6">
            <a:extLst>
              <a:ext uri="{FF2B5EF4-FFF2-40B4-BE49-F238E27FC236}">
                <a16:creationId xmlns:a16="http://schemas.microsoft.com/office/drawing/2014/main" id="{19D14CA7-CFAD-BB4D-F91E-22856E86D4AC}"/>
              </a:ext>
            </a:extLst>
          </p:cNvPr>
          <p:cNvSpPr>
            <a:spLocks noGrp="1"/>
          </p:cNvSpPr>
          <p:nvPr>
            <p:ph idx="1"/>
          </p:nvPr>
        </p:nvSpPr>
        <p:spPr/>
        <p:txBody>
          <a:bodyPr/>
          <a:lstStyle/>
          <a:p>
            <a:r>
              <a:rPr lang="en-US" dirty="0"/>
              <a:t>No Fault System</a:t>
            </a:r>
          </a:p>
          <a:p>
            <a:r>
              <a:rPr lang="en-US" dirty="0"/>
              <a:t>Mandatory Coverage</a:t>
            </a:r>
          </a:p>
          <a:p>
            <a:r>
              <a:rPr lang="en-US" dirty="0"/>
              <a:t>Defined Benefits</a:t>
            </a:r>
          </a:p>
          <a:p>
            <a:r>
              <a:rPr lang="en-US" dirty="0"/>
              <a:t>Exclusive Remedy</a:t>
            </a:r>
          </a:p>
          <a:p>
            <a:r>
              <a:rPr lang="en-US" dirty="0"/>
              <a:t>Employer Protections</a:t>
            </a:r>
          </a:p>
          <a:p>
            <a:r>
              <a:rPr lang="en-US" dirty="0"/>
              <a:t>Dispute Resolution</a:t>
            </a:r>
          </a:p>
          <a:p>
            <a:r>
              <a:rPr lang="en-US" dirty="0"/>
              <a:t>Dynamic – Periodic Reviews</a:t>
            </a:r>
          </a:p>
        </p:txBody>
      </p:sp>
      <p:sp>
        <p:nvSpPr>
          <p:cNvPr id="10" name="TextBox 9">
            <a:extLst>
              <a:ext uri="{FF2B5EF4-FFF2-40B4-BE49-F238E27FC236}">
                <a16:creationId xmlns:a16="http://schemas.microsoft.com/office/drawing/2014/main" id="{92185AF3-7839-B2BB-7413-35C25A5BBED8}"/>
              </a:ext>
            </a:extLst>
          </p:cNvPr>
          <p:cNvSpPr txBox="1"/>
          <p:nvPr/>
        </p:nvSpPr>
        <p:spPr>
          <a:xfrm>
            <a:off x="5734756" y="1825625"/>
            <a:ext cx="6310487" cy="4524315"/>
          </a:xfrm>
          <a:prstGeom prst="rect">
            <a:avLst/>
          </a:prstGeom>
          <a:noFill/>
        </p:spPr>
        <p:txBody>
          <a:bodyPr wrap="square" rtlCol="0">
            <a:spAutoFit/>
          </a:bodyPr>
          <a:lstStyle/>
          <a:p>
            <a:r>
              <a:rPr lang="en-US" sz="3200" dirty="0"/>
              <a:t>The Workers’ Compensation System is a framework that seeks to protect the interests of both workers and employers. Its key features ensure that injured workers receive the care and support they need while also providing employers with predictability and protection from potential litigation.</a:t>
            </a:r>
          </a:p>
        </p:txBody>
      </p:sp>
    </p:spTree>
    <p:extLst>
      <p:ext uri="{BB962C8B-B14F-4D97-AF65-F5344CB8AC3E}">
        <p14:creationId xmlns:p14="http://schemas.microsoft.com/office/powerpoint/2010/main" val="32405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B33E0-96C7-87B2-52C1-07FE8A3C3652}"/>
              </a:ext>
            </a:extLst>
          </p:cNvPr>
          <p:cNvSpPr>
            <a:spLocks noGrp="1"/>
          </p:cNvSpPr>
          <p:nvPr>
            <p:ph type="ctrTitle"/>
          </p:nvPr>
        </p:nvSpPr>
        <p:spPr>
          <a:xfrm>
            <a:off x="690663" y="1396686"/>
            <a:ext cx="4679489" cy="4064628"/>
          </a:xfrm>
        </p:spPr>
        <p:txBody>
          <a:bodyPr vert="horz" lIns="91440" tIns="45720" rIns="91440" bIns="45720" rtlCol="0" anchor="ctr">
            <a:normAutofit/>
          </a:bodyPr>
          <a:lstStyle/>
          <a:p>
            <a:pPr algn="l"/>
            <a:r>
              <a:rPr lang="en-US" sz="4100" kern="1200" dirty="0">
                <a:solidFill>
                  <a:srgbClr val="FFFFFF"/>
                </a:solidFill>
                <a:latin typeface="+mj-lt"/>
                <a:ea typeface="+mj-ea"/>
                <a:cs typeface="+mj-cs"/>
              </a:rPr>
              <a:t>Workers’ Compensation 101: Outline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0F9E80AE-A692-52E7-781C-0F33FC66B088}"/>
              </a:ext>
            </a:extLst>
          </p:cNvPr>
          <p:cNvSpPr>
            <a:spLocks noGrp="1"/>
          </p:cNvSpPr>
          <p:nvPr>
            <p:ph type="subTitle" idx="1"/>
          </p:nvPr>
        </p:nvSpPr>
        <p:spPr>
          <a:xfrm>
            <a:off x="5370153" y="1526033"/>
            <a:ext cx="5536397" cy="3935281"/>
          </a:xfrm>
        </p:spPr>
        <p:txBody>
          <a:bodyPr vert="horz" lIns="91440" tIns="45720" rIns="91440" bIns="45720" rtlCol="0">
            <a:normAutofit/>
          </a:bodyPr>
          <a:lstStyle/>
          <a:p>
            <a:pPr marL="342900" indent="-228600" algn="l">
              <a:buFont typeface="Arial" panose="020B0604020202020204" pitchFamily="34" charset="0"/>
              <a:buChar char="•"/>
            </a:pPr>
            <a:r>
              <a:rPr lang="en-US" sz="2200" dirty="0"/>
              <a:t>History of Compensation for Injuries </a:t>
            </a:r>
          </a:p>
          <a:p>
            <a:pPr indent="-228600" algn="l">
              <a:buFont typeface="Arial" panose="020B0604020202020204" pitchFamily="34" charset="0"/>
              <a:buChar char="•"/>
            </a:pPr>
            <a:endParaRPr lang="en-US" sz="2200" dirty="0"/>
          </a:p>
          <a:p>
            <a:pPr marL="342900" indent="-228600" algn="l">
              <a:buFont typeface="Arial" panose="020B0604020202020204" pitchFamily="34" charset="0"/>
              <a:buChar char="•"/>
            </a:pPr>
            <a:r>
              <a:rPr lang="en-US" sz="2200" dirty="0"/>
              <a:t>Elements of a Compensable Claim</a:t>
            </a:r>
          </a:p>
          <a:p>
            <a:pPr indent="-228600" algn="l">
              <a:buFont typeface="Arial" panose="020B0604020202020204" pitchFamily="34" charset="0"/>
              <a:buChar char="•"/>
            </a:pPr>
            <a:endParaRPr lang="en-US" sz="2200" dirty="0"/>
          </a:p>
          <a:p>
            <a:pPr marL="342900" indent="-228600" algn="l">
              <a:buFont typeface="Arial" panose="020B0604020202020204" pitchFamily="34" charset="0"/>
              <a:buChar char="•"/>
            </a:pPr>
            <a:r>
              <a:rPr lang="en-US" sz="2200" dirty="0"/>
              <a:t>It’s All In The Timing </a:t>
            </a:r>
          </a:p>
          <a:p>
            <a:pPr indent="-228600" algn="l">
              <a:buFont typeface="Arial" panose="020B0604020202020204" pitchFamily="34" charset="0"/>
              <a:buChar char="•"/>
            </a:pPr>
            <a:endParaRPr lang="en-US" sz="2200" dirty="0"/>
          </a:p>
          <a:p>
            <a:pPr marL="342900" indent="-228600" algn="l">
              <a:buFont typeface="Arial" panose="020B0604020202020204" pitchFamily="34" charset="0"/>
              <a:buChar char="•"/>
            </a:pPr>
            <a:r>
              <a:rPr lang="en-US" sz="2200" dirty="0"/>
              <a:t>Benefits</a:t>
            </a:r>
          </a:p>
          <a:p>
            <a:pPr indent="-228600" algn="l">
              <a:buFont typeface="Arial" panose="020B0604020202020204" pitchFamily="34" charset="0"/>
              <a:buChar char="•"/>
            </a:pPr>
            <a:endParaRPr lang="en-US" sz="2200" dirty="0"/>
          </a:p>
          <a:p>
            <a:pPr marL="342900" indent="-228600" algn="l">
              <a:buFont typeface="Arial" panose="020B0604020202020204" pitchFamily="34" charset="0"/>
              <a:buChar char="•"/>
            </a:pPr>
            <a:r>
              <a:rPr lang="en-US" sz="2200" dirty="0"/>
              <a:t>Adjudication</a:t>
            </a:r>
          </a:p>
          <a:p>
            <a:pPr marL="342900" indent="-228600" algn="l">
              <a:buFont typeface="Arial" panose="020B0604020202020204" pitchFamily="34" charset="0"/>
              <a:buChar char="•"/>
            </a:pPr>
            <a:endParaRPr lang="en-US" sz="2200" dirty="0"/>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199435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a:xfrm>
            <a:off x="838200" y="2103437"/>
            <a:ext cx="10515600" cy="1325563"/>
          </a:xfrm>
        </p:spPr>
        <p:txBody>
          <a:bodyPr>
            <a:normAutofit/>
          </a:bodyPr>
          <a:lstStyle/>
          <a:p>
            <a:pPr algn="ctr"/>
            <a:r>
              <a:rPr lang="en-US" sz="6000" b="1" dirty="0"/>
              <a:t>Elements of a Compensable Case</a:t>
            </a:r>
          </a:p>
        </p:txBody>
      </p:sp>
      <p:sp>
        <p:nvSpPr>
          <p:cNvPr id="5" name="Footer Placeholder 4">
            <a:extLst>
              <a:ext uri="{FF2B5EF4-FFF2-40B4-BE49-F238E27FC236}">
                <a16:creationId xmlns:a16="http://schemas.microsoft.com/office/drawing/2014/main" id="{A34E5D6F-615C-737F-E4C8-7449F827546B}"/>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302964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normAutofit/>
          </a:bodyPr>
          <a:lstStyle/>
          <a:p>
            <a:pPr algn="ctr"/>
            <a:r>
              <a:rPr lang="en-US" dirty="0"/>
              <a:t>Employer § 287.030</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a:xfrm>
            <a:off x="432486" y="1825625"/>
            <a:ext cx="10921314" cy="4351338"/>
          </a:xfrm>
        </p:spPr>
        <p:txBody>
          <a:bodyPr>
            <a:normAutofit/>
          </a:bodyPr>
          <a:lstStyle/>
          <a:p>
            <a:pPr marL="514350" indent="-514350">
              <a:buAutoNum type="arabicParenR"/>
            </a:pPr>
            <a:r>
              <a:rPr lang="en-US" dirty="0"/>
              <a:t>Using services of another for pay;</a:t>
            </a:r>
          </a:p>
          <a:p>
            <a:pPr marL="0" indent="0">
              <a:buNone/>
            </a:pPr>
            <a:r>
              <a:rPr lang="en-US" dirty="0"/>
              <a:t>2) Must have 5 or more employees;</a:t>
            </a:r>
          </a:p>
          <a:p>
            <a:pPr marL="0" indent="0">
              <a:buNone/>
            </a:pPr>
            <a:r>
              <a:rPr lang="en-US" dirty="0"/>
              <a:t>3) Construction industry must have 1 or more employees;</a:t>
            </a:r>
          </a:p>
          <a:p>
            <a:pPr marL="0" indent="0">
              <a:buNone/>
            </a:pPr>
            <a:r>
              <a:rPr lang="en-US" dirty="0"/>
              <a:t>4) Employers with less than 5 employees may elect to become subject to the Workers’ Compensation Act by purchasing workers’ compensation insurance.</a:t>
            </a:r>
          </a:p>
        </p:txBody>
      </p:sp>
      <p:sp>
        <p:nvSpPr>
          <p:cNvPr id="5" name="Footer Placeholder 4">
            <a:extLst>
              <a:ext uri="{FF2B5EF4-FFF2-40B4-BE49-F238E27FC236}">
                <a16:creationId xmlns:a16="http://schemas.microsoft.com/office/drawing/2014/main" id="{A34E5D6F-615C-737F-E4C8-7449F827546B}"/>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4131837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normAutofit/>
          </a:bodyPr>
          <a:lstStyle/>
          <a:p>
            <a:pPr algn="ctr"/>
            <a:r>
              <a:rPr lang="en-US" dirty="0"/>
              <a:t>Statutory Employer § 287.040</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a:xfrm>
            <a:off x="432486" y="1825625"/>
            <a:ext cx="10921314" cy="4351338"/>
          </a:xfrm>
        </p:spPr>
        <p:txBody>
          <a:bodyPr>
            <a:normAutofit/>
          </a:bodyPr>
          <a:lstStyle/>
          <a:p>
            <a:r>
              <a:rPr lang="en-US" dirty="0"/>
              <a:t>Statutory ER is liable for injuries to a subcontractor and sub’s EEs</a:t>
            </a:r>
          </a:p>
          <a:p>
            <a:r>
              <a:rPr lang="en-US" dirty="0"/>
              <a:t>Immediate ER is primarily liable and statutory ER is secondarily liable</a:t>
            </a:r>
          </a:p>
          <a:p>
            <a:r>
              <a:rPr lang="en-US" dirty="0"/>
              <a:t>Often arises on construction jobs when a subcontractor is uninsured</a:t>
            </a:r>
          </a:p>
          <a:p>
            <a:pPr marL="0" indent="0">
              <a:buNone/>
            </a:pPr>
            <a:endParaRPr lang="en-US" dirty="0"/>
          </a:p>
          <a:p>
            <a:pPr marL="514350" indent="-514350">
              <a:buAutoNum type="arabicParenR"/>
            </a:pPr>
            <a:r>
              <a:rPr lang="en-US" dirty="0"/>
              <a:t>Work under contract </a:t>
            </a:r>
          </a:p>
          <a:p>
            <a:pPr marL="514350" indent="-514350">
              <a:buAutoNum type="arabicParenR"/>
            </a:pPr>
            <a:r>
              <a:rPr lang="en-US" dirty="0"/>
              <a:t>on the premises </a:t>
            </a:r>
          </a:p>
          <a:p>
            <a:pPr marL="514350" indent="-514350">
              <a:buAutoNum type="arabicParenR"/>
            </a:pPr>
            <a:r>
              <a:rPr lang="en-US" dirty="0"/>
              <a:t>in the ordinary course of business</a:t>
            </a:r>
          </a:p>
          <a:p>
            <a:pPr marL="0" indent="0">
              <a:buNone/>
            </a:pPr>
            <a:endParaRPr lang="en-US" dirty="0"/>
          </a:p>
          <a:p>
            <a:pPr marL="0" indent="0">
              <a:buNone/>
            </a:pPr>
            <a:endParaRPr lang="en-US" dirty="0"/>
          </a:p>
        </p:txBody>
      </p:sp>
      <p:sp>
        <p:nvSpPr>
          <p:cNvPr id="5" name="Footer Placeholder 4">
            <a:extLst>
              <a:ext uri="{FF2B5EF4-FFF2-40B4-BE49-F238E27FC236}">
                <a16:creationId xmlns:a16="http://schemas.microsoft.com/office/drawing/2014/main" id="{A34E5D6F-615C-737F-E4C8-7449F827546B}"/>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3574362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lstStyle/>
          <a:p>
            <a:pPr algn="ctr"/>
            <a:r>
              <a:rPr lang="en-US" dirty="0"/>
              <a:t>Employee §287.020</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a:xfrm>
            <a:off x="395416" y="1506029"/>
            <a:ext cx="11796584" cy="5215446"/>
          </a:xfrm>
        </p:spPr>
        <p:txBody>
          <a:bodyPr>
            <a:normAutofit/>
          </a:bodyPr>
          <a:lstStyle/>
          <a:p>
            <a:r>
              <a:rPr lang="en-US" sz="3600" dirty="0"/>
              <a:t>Person in service of any employer</a:t>
            </a:r>
          </a:p>
          <a:p>
            <a:r>
              <a:rPr lang="en-US" sz="3600" dirty="0"/>
              <a:t>Under ANY contract of hire (express, implied, oral or written) or under appointment or election</a:t>
            </a:r>
          </a:p>
          <a:p>
            <a:pPr marL="0" indent="0">
              <a:buNone/>
            </a:pPr>
            <a:endParaRPr lang="en-US" sz="1000" dirty="0"/>
          </a:p>
          <a:p>
            <a:pPr lvl="1"/>
            <a:r>
              <a:rPr lang="en-US" sz="2800" dirty="0"/>
              <a:t>Includes: Execs of corporations, Minors, Sole proprietors/partners that elect coverage</a:t>
            </a:r>
          </a:p>
          <a:p>
            <a:pPr marL="457200" lvl="1" indent="0">
              <a:buNone/>
            </a:pPr>
            <a:endParaRPr lang="en-US" sz="1100" dirty="0"/>
          </a:p>
          <a:p>
            <a:pPr lvl="1"/>
            <a:r>
              <a:rPr lang="en-US" sz="2800" dirty="0"/>
              <a:t>Excludes: Farm labor, domestic servants in home, qualified real estate agents/direct sellers, inmates, unpaid charitable volunteers, certain sports officials for non-profits, and for hire motor carriers §287.041</a:t>
            </a:r>
          </a:p>
          <a:p>
            <a:pPr lvl="1"/>
            <a:endParaRPr lang="en-US" sz="1600" dirty="0"/>
          </a:p>
          <a:p>
            <a:pPr lvl="1"/>
            <a:r>
              <a:rPr lang="en-US" sz="2800" dirty="0"/>
              <a:t>Independent Contractor???</a:t>
            </a:r>
          </a:p>
          <a:p>
            <a:endParaRPr lang="en-US" dirty="0"/>
          </a:p>
          <a:p>
            <a:endParaRPr lang="en-US" dirty="0"/>
          </a:p>
        </p:txBody>
      </p:sp>
      <p:sp>
        <p:nvSpPr>
          <p:cNvPr id="5" name="Footer Placeholder 4">
            <a:extLst>
              <a:ext uri="{FF2B5EF4-FFF2-40B4-BE49-F238E27FC236}">
                <a16:creationId xmlns:a16="http://schemas.microsoft.com/office/drawing/2014/main" id="{F6C26559-3543-4D1E-16AA-3C9E795AC3A4}"/>
              </a:ext>
            </a:extLst>
          </p:cNvPr>
          <p:cNvSpPr>
            <a:spLocks noGrp="1"/>
          </p:cNvSpPr>
          <p:nvPr>
            <p:ph type="ftr" sz="quarter" idx="11"/>
          </p:nvPr>
        </p:nvSpPr>
        <p:spPr/>
        <p:txBody>
          <a:bodyPr/>
          <a:lstStyle/>
          <a:p>
            <a:r>
              <a:rPr lang="en-US" sz="1800" b="1" dirty="0"/>
              <a:t>Elements of a Compensable Claim</a:t>
            </a:r>
          </a:p>
          <a:p>
            <a:endParaRPr lang="en-US" sz="1200" b="1" dirty="0"/>
          </a:p>
        </p:txBody>
      </p:sp>
    </p:spTree>
    <p:extLst>
      <p:ext uri="{BB962C8B-B14F-4D97-AF65-F5344CB8AC3E}">
        <p14:creationId xmlns:p14="http://schemas.microsoft.com/office/powerpoint/2010/main" val="250822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lstStyle/>
          <a:p>
            <a:pPr algn="ctr"/>
            <a:r>
              <a:rPr lang="en-US" dirty="0"/>
              <a:t>Accident §287.020 </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p:txBody>
          <a:bodyPr>
            <a:normAutofit/>
          </a:bodyPr>
          <a:lstStyle/>
          <a:p>
            <a:r>
              <a:rPr lang="en-US" sz="3600" dirty="0"/>
              <a:t>[A]</a:t>
            </a:r>
            <a:r>
              <a:rPr lang="en-US" sz="3600" dirty="0" err="1"/>
              <a:t>ccident</a:t>
            </a:r>
            <a:r>
              <a:rPr lang="en-US" sz="3600" dirty="0"/>
              <a:t>…shall mean an unexpected traumatic event or unusual strain identifiable by time and place of occurrence and producing at the time objective symptoms of an injury caused by a specific event during a single work shift. </a:t>
            </a:r>
          </a:p>
          <a:p>
            <a:r>
              <a:rPr lang="en-US" sz="3600" dirty="0"/>
              <a:t>An injury is not compensable because work was a triggering or precipitating factor.</a:t>
            </a:r>
          </a:p>
        </p:txBody>
      </p:sp>
      <p:sp>
        <p:nvSpPr>
          <p:cNvPr id="5" name="Footer Placeholder 4">
            <a:extLst>
              <a:ext uri="{FF2B5EF4-FFF2-40B4-BE49-F238E27FC236}">
                <a16:creationId xmlns:a16="http://schemas.microsoft.com/office/drawing/2014/main" id="{74FC672D-DC07-5678-8595-F396A567DE7B}"/>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373239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lstStyle/>
          <a:p>
            <a:pPr algn="ctr"/>
            <a:r>
              <a:rPr lang="en-US" dirty="0"/>
              <a:t>Occupational Disease</a:t>
            </a:r>
          </a:p>
        </p:txBody>
      </p:sp>
      <p:sp>
        <p:nvSpPr>
          <p:cNvPr id="6" name="Content Placeholder 5">
            <a:extLst>
              <a:ext uri="{FF2B5EF4-FFF2-40B4-BE49-F238E27FC236}">
                <a16:creationId xmlns:a16="http://schemas.microsoft.com/office/drawing/2014/main" id="{18A4FB74-CED9-DE4C-8B3C-20260F958450}"/>
              </a:ext>
            </a:extLst>
          </p:cNvPr>
          <p:cNvSpPr>
            <a:spLocks noGrp="1"/>
          </p:cNvSpPr>
          <p:nvPr>
            <p:ph idx="1"/>
          </p:nvPr>
        </p:nvSpPr>
        <p:spPr>
          <a:xfrm>
            <a:off x="838200" y="1453091"/>
            <a:ext cx="10515600" cy="5268383"/>
          </a:xfrm>
        </p:spPr>
        <p:txBody>
          <a:bodyPr/>
          <a:lstStyle/>
          <a:p>
            <a:r>
              <a:rPr lang="en-US" dirty="0">
                <a:solidFill>
                  <a:srgbClr val="1E293B"/>
                </a:solidFill>
                <a:latin typeface="Rubik"/>
              </a:rPr>
              <a:t>A</a:t>
            </a:r>
            <a:r>
              <a:rPr lang="en-US" b="0" i="0" dirty="0">
                <a:solidFill>
                  <a:srgbClr val="1E293B"/>
                </a:solidFill>
                <a:effectLst/>
                <a:latin typeface="Rubik"/>
              </a:rPr>
              <a:t>n identifiable disease arising with or without human fault out of and in the course of the employment. §287.067.1</a:t>
            </a:r>
          </a:p>
          <a:p>
            <a:r>
              <a:rPr lang="en-US" dirty="0"/>
              <a:t>Exposure must be the </a:t>
            </a:r>
            <a:r>
              <a:rPr lang="en-US" b="1" dirty="0"/>
              <a:t>prevailing factor </a:t>
            </a:r>
            <a:r>
              <a:rPr lang="en-US" dirty="0"/>
              <a:t>in causing both the resulting medical condition and disability. Ordinary, gradual deterioration, or progressive degeneration of the body caused by aging or by the normal activities of day-to-day living shall not be compensable.</a:t>
            </a:r>
          </a:p>
          <a:p>
            <a:r>
              <a:rPr lang="en-US" sz="1800" b="0" i="0" u="none" strike="noStrike" baseline="0" dirty="0">
                <a:solidFill>
                  <a:srgbClr val="2D2D2D"/>
                </a:solidFill>
                <a:latin typeface="Arial" panose="020B0604020202020204" pitchFamily="34" charset="0"/>
              </a:rPr>
              <a:t>Ordinary diseases of life to which the general public is exposed outside of the employment shall not be compensable, except where the diseases follow as an incident of an occupational disease as defined in this section </a:t>
            </a:r>
            <a:endParaRPr lang="en-US" dirty="0"/>
          </a:p>
          <a:p>
            <a:r>
              <a:rPr lang="en-US" dirty="0"/>
              <a:t>Includes: repetitive motion injuries, heart, lung, communicable disease</a:t>
            </a:r>
          </a:p>
          <a:p>
            <a:r>
              <a:rPr lang="en-US" dirty="0"/>
              <a:t>Last Exposure Rule</a:t>
            </a:r>
          </a:p>
        </p:txBody>
      </p:sp>
      <p:sp>
        <p:nvSpPr>
          <p:cNvPr id="7" name="Footer Placeholder 6">
            <a:extLst>
              <a:ext uri="{FF2B5EF4-FFF2-40B4-BE49-F238E27FC236}">
                <a16:creationId xmlns:a16="http://schemas.microsoft.com/office/drawing/2014/main" id="{82B84317-4DB1-CF98-46AA-6F5CC06111F6}"/>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3076696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lstStyle/>
          <a:p>
            <a:pPr algn="ctr"/>
            <a:r>
              <a:rPr lang="en-US" dirty="0"/>
              <a:t>Injury</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p:txBody>
          <a:bodyPr/>
          <a:lstStyle/>
          <a:p>
            <a:r>
              <a:rPr lang="en-US" dirty="0"/>
              <a:t>In this chapter the term "injury" is hereby defined to be an injury which has arisen out of and in the course of employment. An </a:t>
            </a:r>
            <a:r>
              <a:rPr lang="en-US" b="1" dirty="0"/>
              <a:t>injury by accident </a:t>
            </a:r>
            <a:r>
              <a:rPr lang="en-US" dirty="0"/>
              <a:t>is compensable only if the accident was the prevailing factor in causing both the resulting medical condition and disability.</a:t>
            </a:r>
          </a:p>
          <a:p>
            <a:endParaRPr lang="en-US" dirty="0"/>
          </a:p>
          <a:p>
            <a:r>
              <a:rPr lang="en-US" dirty="0"/>
              <a:t>An </a:t>
            </a:r>
            <a:r>
              <a:rPr lang="en-US" b="1" dirty="0"/>
              <a:t>injury or death by occupational disease </a:t>
            </a:r>
            <a:r>
              <a:rPr lang="en-US" dirty="0"/>
              <a:t>is compensable only if the occupational exposure was the prevailing factor in causing both the resulting medical condition and disability</a:t>
            </a:r>
          </a:p>
        </p:txBody>
      </p:sp>
      <p:sp>
        <p:nvSpPr>
          <p:cNvPr id="4" name="Footer Placeholder 3">
            <a:extLst>
              <a:ext uri="{FF2B5EF4-FFF2-40B4-BE49-F238E27FC236}">
                <a16:creationId xmlns:a16="http://schemas.microsoft.com/office/drawing/2014/main" id="{7D58E6D0-5B55-43CB-90E0-BB5EC5E06395}"/>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93086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2899-66A0-261B-FFA8-49CCB6939E51}"/>
              </a:ext>
            </a:extLst>
          </p:cNvPr>
          <p:cNvSpPr>
            <a:spLocks noGrp="1"/>
          </p:cNvSpPr>
          <p:nvPr>
            <p:ph type="title"/>
          </p:nvPr>
        </p:nvSpPr>
        <p:spPr/>
        <p:txBody>
          <a:bodyPr/>
          <a:lstStyle/>
          <a:p>
            <a:pPr algn="ctr"/>
            <a:r>
              <a:rPr lang="en-US" dirty="0"/>
              <a:t>Causation/Prevailing Factor</a:t>
            </a:r>
          </a:p>
        </p:txBody>
      </p:sp>
      <p:sp>
        <p:nvSpPr>
          <p:cNvPr id="3" name="Content Placeholder 2">
            <a:extLst>
              <a:ext uri="{FF2B5EF4-FFF2-40B4-BE49-F238E27FC236}">
                <a16:creationId xmlns:a16="http://schemas.microsoft.com/office/drawing/2014/main" id="{16669912-410B-E5AE-1D14-772B40A13ACA}"/>
              </a:ext>
            </a:extLst>
          </p:cNvPr>
          <p:cNvSpPr>
            <a:spLocks noGrp="1"/>
          </p:cNvSpPr>
          <p:nvPr>
            <p:ph idx="1"/>
          </p:nvPr>
        </p:nvSpPr>
        <p:spPr>
          <a:xfrm>
            <a:off x="349956" y="1433689"/>
            <a:ext cx="11717866" cy="4743274"/>
          </a:xfrm>
        </p:spPr>
        <p:txBody>
          <a:bodyPr>
            <a:normAutofit/>
          </a:bodyPr>
          <a:lstStyle/>
          <a:p>
            <a:r>
              <a:rPr lang="en-US" dirty="0"/>
              <a:t>An injury shall be deemed to arise out of and in the course of the employment only if:</a:t>
            </a:r>
          </a:p>
          <a:p>
            <a:pPr marL="0" indent="0">
              <a:buNone/>
            </a:pPr>
            <a:r>
              <a:rPr lang="en-US" dirty="0"/>
              <a:t>	(a) It is reasonably apparent, upon consideration of all the circumstances, 	that the accident is the </a:t>
            </a:r>
            <a:r>
              <a:rPr lang="en-US" b="1" dirty="0"/>
              <a:t>prevailing factor </a:t>
            </a:r>
            <a:r>
              <a:rPr lang="en-US" dirty="0"/>
              <a:t>in causing the injury; and</a:t>
            </a:r>
          </a:p>
          <a:p>
            <a:pPr marL="0" indent="0">
              <a:buNone/>
            </a:pPr>
            <a:r>
              <a:rPr lang="en-US" dirty="0"/>
              <a:t>	(b) It does not come from a hazard or risk unrelated to the employment 	to which workers would have been equally exposed outside of and 	unrelated to the employment in normal nonemployment life.</a:t>
            </a:r>
          </a:p>
          <a:p>
            <a:pPr marL="0" indent="0">
              <a:buNone/>
            </a:pPr>
            <a:endParaRPr lang="en-US" dirty="0"/>
          </a:p>
          <a:p>
            <a:r>
              <a:rPr lang="en-US" sz="2800" b="0" i="0" u="none" strike="noStrike" baseline="0" dirty="0">
                <a:solidFill>
                  <a:srgbClr val="2D2D2D"/>
                </a:solidFill>
              </a:rPr>
              <a:t>"The prevailing factor" is defined to be the primary factor, in relation to any other factor, causing both the resulting medical condition and disability. </a:t>
            </a:r>
          </a:p>
          <a:p>
            <a:endParaRPr lang="en-US" dirty="0"/>
          </a:p>
        </p:txBody>
      </p:sp>
      <p:sp>
        <p:nvSpPr>
          <p:cNvPr id="4" name="Footer Placeholder 3">
            <a:extLst>
              <a:ext uri="{FF2B5EF4-FFF2-40B4-BE49-F238E27FC236}">
                <a16:creationId xmlns:a16="http://schemas.microsoft.com/office/drawing/2014/main" id="{7D58E6D0-5B55-43CB-90E0-BB5EC5E06395}"/>
              </a:ext>
            </a:extLst>
          </p:cNvPr>
          <p:cNvSpPr>
            <a:spLocks noGrp="1"/>
          </p:cNvSpPr>
          <p:nvPr>
            <p:ph type="ftr" sz="quarter" idx="11"/>
          </p:nvPr>
        </p:nvSpPr>
        <p:spPr/>
        <p:txBody>
          <a:bodyPr/>
          <a:lstStyle/>
          <a:p>
            <a:r>
              <a:rPr lang="en-US" sz="1800" b="1" dirty="0"/>
              <a:t>Elements of a Compensable Claim</a:t>
            </a:r>
          </a:p>
        </p:txBody>
      </p:sp>
    </p:spTree>
    <p:extLst>
      <p:ext uri="{BB962C8B-B14F-4D97-AF65-F5344CB8AC3E}">
        <p14:creationId xmlns:p14="http://schemas.microsoft.com/office/powerpoint/2010/main" val="320154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88D-3F3A-B472-1E0A-2863CCF03007}"/>
              </a:ext>
            </a:extLst>
          </p:cNvPr>
          <p:cNvSpPr>
            <a:spLocks noGrp="1"/>
          </p:cNvSpPr>
          <p:nvPr>
            <p:ph type="title"/>
          </p:nvPr>
        </p:nvSpPr>
        <p:spPr>
          <a:xfrm>
            <a:off x="838200" y="2103437"/>
            <a:ext cx="10515600" cy="1325563"/>
          </a:xfrm>
        </p:spPr>
        <p:txBody>
          <a:bodyPr>
            <a:normAutofit/>
          </a:bodyPr>
          <a:lstStyle/>
          <a:p>
            <a:pPr algn="ctr"/>
            <a:r>
              <a:rPr lang="en-US" sz="6600" b="1" dirty="0"/>
              <a:t>It’s All In The Timing</a:t>
            </a:r>
          </a:p>
        </p:txBody>
      </p:sp>
      <p:sp>
        <p:nvSpPr>
          <p:cNvPr id="4" name="Footer Placeholder 3">
            <a:extLst>
              <a:ext uri="{FF2B5EF4-FFF2-40B4-BE49-F238E27FC236}">
                <a16:creationId xmlns:a16="http://schemas.microsoft.com/office/drawing/2014/main" id="{F2E2821F-1377-1BA7-838A-595F051E0A6C}"/>
              </a:ext>
            </a:extLst>
          </p:cNvPr>
          <p:cNvSpPr>
            <a:spLocks noGrp="1"/>
          </p:cNvSpPr>
          <p:nvPr>
            <p:ph type="ftr" sz="quarter" idx="11"/>
          </p:nvPr>
        </p:nvSpPr>
        <p:spPr/>
        <p:txBody>
          <a:bodyPr/>
          <a:lstStyle/>
          <a:p>
            <a:r>
              <a:rPr lang="en-US" sz="1800" b="1" dirty="0"/>
              <a:t>It's All in the Timing</a:t>
            </a:r>
          </a:p>
        </p:txBody>
      </p:sp>
      <p:pic>
        <p:nvPicPr>
          <p:cNvPr id="7" name="Picture 6">
            <a:extLst>
              <a:ext uri="{FF2B5EF4-FFF2-40B4-BE49-F238E27FC236}">
                <a16:creationId xmlns:a16="http://schemas.microsoft.com/office/drawing/2014/main" id="{5368D724-6436-4A10-35DE-B4399619F96A}"/>
              </a:ext>
            </a:extLst>
          </p:cNvPr>
          <p:cNvPicPr>
            <a:picLocks noChangeAspect="1"/>
          </p:cNvPicPr>
          <p:nvPr/>
        </p:nvPicPr>
        <p:blipFill>
          <a:blip r:embed="rId3"/>
          <a:stretch>
            <a:fillRect/>
          </a:stretch>
        </p:blipFill>
        <p:spPr>
          <a:xfrm>
            <a:off x="2760770" y="0"/>
            <a:ext cx="6858000" cy="6858000"/>
          </a:xfrm>
          <a:prstGeom prst="rect">
            <a:avLst/>
          </a:prstGeom>
        </p:spPr>
      </p:pic>
    </p:spTree>
    <p:extLst>
      <p:ext uri="{BB962C8B-B14F-4D97-AF65-F5344CB8AC3E}">
        <p14:creationId xmlns:p14="http://schemas.microsoft.com/office/powerpoint/2010/main" val="13437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88D-3F3A-B472-1E0A-2863CCF03007}"/>
              </a:ext>
            </a:extLst>
          </p:cNvPr>
          <p:cNvSpPr>
            <a:spLocks noGrp="1"/>
          </p:cNvSpPr>
          <p:nvPr>
            <p:ph type="title"/>
          </p:nvPr>
        </p:nvSpPr>
        <p:spPr/>
        <p:txBody>
          <a:bodyPr/>
          <a:lstStyle/>
          <a:p>
            <a:pPr algn="ctr"/>
            <a:r>
              <a:rPr lang="en-US" dirty="0"/>
              <a:t>Employee Notice §287.420</a:t>
            </a:r>
          </a:p>
        </p:txBody>
      </p:sp>
      <p:sp>
        <p:nvSpPr>
          <p:cNvPr id="3" name="Content Placeholder 2">
            <a:extLst>
              <a:ext uri="{FF2B5EF4-FFF2-40B4-BE49-F238E27FC236}">
                <a16:creationId xmlns:a16="http://schemas.microsoft.com/office/drawing/2014/main" id="{E23FDF17-6563-0375-467D-7138AF985EDE}"/>
              </a:ext>
            </a:extLst>
          </p:cNvPr>
          <p:cNvSpPr>
            <a:spLocks noGrp="1"/>
          </p:cNvSpPr>
          <p:nvPr>
            <p:ph idx="1"/>
          </p:nvPr>
        </p:nvSpPr>
        <p:spPr>
          <a:xfrm>
            <a:off x="395111" y="1848203"/>
            <a:ext cx="10958689" cy="4351338"/>
          </a:xfrm>
        </p:spPr>
        <p:txBody>
          <a:bodyPr>
            <a:normAutofit/>
          </a:bodyPr>
          <a:lstStyle/>
          <a:p>
            <a:r>
              <a:rPr lang="en-US" dirty="0"/>
              <a:t>EE must provide written notice of injury no later than 30 days after the accident unless the ER is not prejudiced</a:t>
            </a:r>
          </a:p>
          <a:p>
            <a:r>
              <a:rPr lang="en-US" dirty="0"/>
              <a:t>EE must provide written notice within 30 days after diagnosis of an OD unless the EE can prove the ER was not prejudiced by failure to receive notice</a:t>
            </a:r>
            <a:endParaRPr lang="en-US" sz="1200" dirty="0"/>
          </a:p>
          <a:p>
            <a:r>
              <a:rPr lang="en-US" dirty="0"/>
              <a:t>Actual notice is enough</a:t>
            </a:r>
          </a:p>
          <a:p>
            <a:endParaRPr lang="en-US" sz="1400" dirty="0"/>
          </a:p>
          <a:p>
            <a:r>
              <a:rPr lang="en-US" b="0" i="0" dirty="0">
                <a:solidFill>
                  <a:srgbClr val="1E293B"/>
                </a:solidFill>
                <a:effectLst/>
                <a:latin typeface="Rubik"/>
              </a:rPr>
              <a:t>ER can assert a lack of notice defense.  If that happens, the EE has the burden of proving that the lack of notice or delayed notice did not prejudice the employer (or insurance company)</a:t>
            </a:r>
            <a:endParaRPr lang="en-US" dirty="0"/>
          </a:p>
        </p:txBody>
      </p:sp>
      <p:sp>
        <p:nvSpPr>
          <p:cNvPr id="4" name="Footer Placeholder 3">
            <a:extLst>
              <a:ext uri="{FF2B5EF4-FFF2-40B4-BE49-F238E27FC236}">
                <a16:creationId xmlns:a16="http://schemas.microsoft.com/office/drawing/2014/main" id="{F2E2821F-1377-1BA7-838A-595F051E0A6C}"/>
              </a:ext>
            </a:extLst>
          </p:cNvPr>
          <p:cNvSpPr>
            <a:spLocks noGrp="1"/>
          </p:cNvSpPr>
          <p:nvPr>
            <p:ph type="ftr" sz="quarter" idx="11"/>
          </p:nvPr>
        </p:nvSpPr>
        <p:spPr/>
        <p:txBody>
          <a:bodyPr/>
          <a:lstStyle/>
          <a:p>
            <a:r>
              <a:rPr lang="en-US" sz="1800" b="1" dirty="0"/>
              <a:t>It's All in the Timing</a:t>
            </a:r>
          </a:p>
        </p:txBody>
      </p:sp>
    </p:spTree>
    <p:extLst>
      <p:ext uri="{BB962C8B-B14F-4D97-AF65-F5344CB8AC3E}">
        <p14:creationId xmlns:p14="http://schemas.microsoft.com/office/powerpoint/2010/main" val="227350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7CF5B-BB82-3F64-8B87-FE846F635ECD}"/>
              </a:ext>
            </a:extLst>
          </p:cNvPr>
          <p:cNvPicPr>
            <a:picLocks noChangeAspect="1"/>
          </p:cNvPicPr>
          <p:nvPr/>
        </p:nvPicPr>
        <p:blipFill>
          <a:blip r:embed="rId3"/>
          <a:stretch>
            <a:fillRect/>
          </a:stretch>
        </p:blipFill>
        <p:spPr>
          <a:xfrm>
            <a:off x="0" y="1678157"/>
            <a:ext cx="12192000" cy="3501686"/>
          </a:xfrm>
          <a:prstGeom prst="rect">
            <a:avLst/>
          </a:prstGeom>
        </p:spPr>
      </p:pic>
      <p:sp>
        <p:nvSpPr>
          <p:cNvPr id="5" name="Title 4">
            <a:extLst>
              <a:ext uri="{FF2B5EF4-FFF2-40B4-BE49-F238E27FC236}">
                <a16:creationId xmlns:a16="http://schemas.microsoft.com/office/drawing/2014/main" id="{834A3AE0-12E8-0AD1-A1C9-D27BB8DFC478}"/>
              </a:ext>
            </a:extLst>
          </p:cNvPr>
          <p:cNvSpPr>
            <a:spLocks noGrp="1"/>
          </p:cNvSpPr>
          <p:nvPr>
            <p:ph type="title"/>
          </p:nvPr>
        </p:nvSpPr>
        <p:spPr/>
        <p:txBody>
          <a:bodyPr/>
          <a:lstStyle/>
          <a:p>
            <a:r>
              <a:rPr lang="en-US" dirty="0"/>
              <a:t>Missouri Workers’* Compensation Law: 1926</a:t>
            </a:r>
          </a:p>
        </p:txBody>
      </p:sp>
      <p:sp>
        <p:nvSpPr>
          <p:cNvPr id="6" name="Content Placeholder 5">
            <a:extLst>
              <a:ext uri="{FF2B5EF4-FFF2-40B4-BE49-F238E27FC236}">
                <a16:creationId xmlns:a16="http://schemas.microsoft.com/office/drawing/2014/main" id="{590DEC14-F663-6B84-28AC-7DC6EA5095F0}"/>
              </a:ext>
            </a:extLst>
          </p:cNvPr>
          <p:cNvSpPr>
            <a:spLocks noGrp="1"/>
          </p:cNvSpPr>
          <p:nvPr>
            <p:ph idx="1"/>
          </p:nvPr>
        </p:nvSpPr>
        <p:spPr>
          <a:xfrm>
            <a:off x="838200" y="5179843"/>
            <a:ext cx="10515600" cy="4351338"/>
          </a:xfrm>
        </p:spPr>
        <p:txBody>
          <a:bodyPr/>
          <a:lstStyle/>
          <a:p>
            <a:r>
              <a:rPr lang="en-US" b="0" i="0" dirty="0">
                <a:solidFill>
                  <a:srgbClr val="090E06"/>
                </a:solidFill>
                <a:effectLst/>
                <a:latin typeface="Myriad Pro Regular"/>
              </a:rPr>
              <a:t>The Missouri General Assembly passed a workers’ compensation law in 1919 and finally received enough votes from citizens in a referendum to become law in 1926.</a:t>
            </a:r>
          </a:p>
          <a:p>
            <a:pPr marL="0" indent="0">
              <a:buNone/>
            </a:pPr>
            <a:r>
              <a:rPr lang="en-US" dirty="0">
                <a:solidFill>
                  <a:srgbClr val="090E06"/>
                </a:solidFill>
                <a:latin typeface="Myriad Pro Regular"/>
              </a:rPr>
              <a:t>* Was “Workmen’s Compensation Law” until retitled in 1980.</a:t>
            </a:r>
            <a:endParaRPr lang="en-US" dirty="0"/>
          </a:p>
        </p:txBody>
      </p:sp>
    </p:spTree>
    <p:extLst>
      <p:ext uri="{BB962C8B-B14F-4D97-AF65-F5344CB8AC3E}">
        <p14:creationId xmlns:p14="http://schemas.microsoft.com/office/powerpoint/2010/main" val="304424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88D-3F3A-B472-1E0A-2863CCF03007}"/>
              </a:ext>
            </a:extLst>
          </p:cNvPr>
          <p:cNvSpPr>
            <a:spLocks noGrp="1"/>
          </p:cNvSpPr>
          <p:nvPr>
            <p:ph type="title"/>
          </p:nvPr>
        </p:nvSpPr>
        <p:spPr>
          <a:xfrm>
            <a:off x="667265" y="365125"/>
            <a:ext cx="11294076" cy="1325563"/>
          </a:xfrm>
        </p:spPr>
        <p:txBody>
          <a:bodyPr/>
          <a:lstStyle/>
          <a:p>
            <a:pPr algn="ctr"/>
            <a:r>
              <a:rPr lang="en-US" dirty="0"/>
              <a:t>Report of Injury § 287.380 </a:t>
            </a:r>
          </a:p>
        </p:txBody>
      </p:sp>
      <p:sp>
        <p:nvSpPr>
          <p:cNvPr id="3" name="Content Placeholder 2">
            <a:extLst>
              <a:ext uri="{FF2B5EF4-FFF2-40B4-BE49-F238E27FC236}">
                <a16:creationId xmlns:a16="http://schemas.microsoft.com/office/drawing/2014/main" id="{E23FDF17-6563-0375-467D-7138AF985EDE}"/>
              </a:ext>
            </a:extLst>
          </p:cNvPr>
          <p:cNvSpPr>
            <a:spLocks noGrp="1"/>
          </p:cNvSpPr>
          <p:nvPr>
            <p:ph idx="1"/>
          </p:nvPr>
        </p:nvSpPr>
        <p:spPr>
          <a:xfrm>
            <a:off x="197708" y="1825625"/>
            <a:ext cx="11887200" cy="4351338"/>
          </a:xfrm>
        </p:spPr>
        <p:txBody>
          <a:bodyPr>
            <a:normAutofit lnSpcReduction="10000"/>
          </a:bodyPr>
          <a:lstStyle/>
          <a:p>
            <a:pPr algn="l" fontAlgn="base"/>
            <a:r>
              <a:rPr lang="en-US" b="0" i="0" dirty="0">
                <a:solidFill>
                  <a:srgbClr val="1E293B"/>
                </a:solidFill>
                <a:effectLst/>
                <a:latin typeface="Rubik"/>
              </a:rPr>
              <a:t>Every employer … shall within thirty days after knowledge of the injury, file with the division …a full and complete report of every injury …</a:t>
            </a:r>
          </a:p>
          <a:p>
            <a:pPr marL="0" indent="0" algn="l" fontAlgn="base">
              <a:buNone/>
            </a:pPr>
            <a:endParaRPr lang="en-US" dirty="0">
              <a:solidFill>
                <a:srgbClr val="1E293B"/>
              </a:solidFill>
              <a:latin typeface="Rubik"/>
            </a:endParaRPr>
          </a:p>
          <a:p>
            <a:pPr algn="l" fontAlgn="base"/>
            <a:r>
              <a:rPr lang="en-US" b="0" i="0" dirty="0">
                <a:solidFill>
                  <a:srgbClr val="1E293B"/>
                </a:solidFill>
                <a:effectLst/>
                <a:latin typeface="Rubik"/>
              </a:rPr>
              <a:t>ER shall report all injuries to their insurance carrier, or third-party administrators, if applicable, within five days of the date of the injury or within five days of the date on which the injury was reported to the ER by the employee, whichever is later.</a:t>
            </a:r>
          </a:p>
          <a:p>
            <a:pPr marL="0" indent="0" algn="l" fontAlgn="base">
              <a:buNone/>
            </a:pPr>
            <a:endParaRPr lang="en-US" b="0" i="0" dirty="0">
              <a:solidFill>
                <a:srgbClr val="1E293B"/>
              </a:solidFill>
              <a:effectLst/>
              <a:latin typeface="Rubik"/>
            </a:endParaRPr>
          </a:p>
          <a:p>
            <a:pPr algn="l" fontAlgn="base"/>
            <a:r>
              <a:rPr lang="en-US" b="0" i="0" dirty="0">
                <a:solidFill>
                  <a:srgbClr val="1E293B"/>
                </a:solidFill>
                <a:effectLst/>
                <a:latin typeface="Rubik"/>
              </a:rPr>
              <a:t>If the claim is timely made to the insurer, then the insurer is responsible for preparing the Injury Report to the Division of Workers’ Compensation. </a:t>
            </a:r>
          </a:p>
        </p:txBody>
      </p:sp>
      <p:sp>
        <p:nvSpPr>
          <p:cNvPr id="4" name="Footer Placeholder 3">
            <a:extLst>
              <a:ext uri="{FF2B5EF4-FFF2-40B4-BE49-F238E27FC236}">
                <a16:creationId xmlns:a16="http://schemas.microsoft.com/office/drawing/2014/main" id="{3FF7C692-CC19-EDB0-65CA-ECC1FDCE05FD}"/>
              </a:ext>
            </a:extLst>
          </p:cNvPr>
          <p:cNvSpPr>
            <a:spLocks noGrp="1"/>
          </p:cNvSpPr>
          <p:nvPr>
            <p:ph type="ftr" sz="quarter" idx="11"/>
          </p:nvPr>
        </p:nvSpPr>
        <p:spPr/>
        <p:txBody>
          <a:bodyPr/>
          <a:lstStyle/>
          <a:p>
            <a:r>
              <a:rPr lang="en-US" sz="1800" b="1" dirty="0"/>
              <a:t>It's All in the Timing</a:t>
            </a:r>
          </a:p>
        </p:txBody>
      </p:sp>
    </p:spTree>
    <p:extLst>
      <p:ext uri="{BB962C8B-B14F-4D97-AF65-F5344CB8AC3E}">
        <p14:creationId xmlns:p14="http://schemas.microsoft.com/office/powerpoint/2010/main" val="124163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88D-3F3A-B472-1E0A-2863CCF03007}"/>
              </a:ext>
            </a:extLst>
          </p:cNvPr>
          <p:cNvSpPr>
            <a:spLocks noGrp="1"/>
          </p:cNvSpPr>
          <p:nvPr>
            <p:ph type="title"/>
          </p:nvPr>
        </p:nvSpPr>
        <p:spPr/>
        <p:txBody>
          <a:bodyPr/>
          <a:lstStyle/>
          <a:p>
            <a:pPr algn="ctr"/>
            <a:r>
              <a:rPr lang="en-US" dirty="0"/>
              <a:t>Statute of Limitations</a:t>
            </a:r>
          </a:p>
        </p:txBody>
      </p:sp>
      <p:sp>
        <p:nvSpPr>
          <p:cNvPr id="3" name="Content Placeholder 2">
            <a:extLst>
              <a:ext uri="{FF2B5EF4-FFF2-40B4-BE49-F238E27FC236}">
                <a16:creationId xmlns:a16="http://schemas.microsoft.com/office/drawing/2014/main" id="{E23FDF17-6563-0375-467D-7138AF985EDE}"/>
              </a:ext>
            </a:extLst>
          </p:cNvPr>
          <p:cNvSpPr>
            <a:spLocks noGrp="1"/>
          </p:cNvSpPr>
          <p:nvPr>
            <p:ph idx="1"/>
          </p:nvPr>
        </p:nvSpPr>
        <p:spPr/>
        <p:txBody>
          <a:bodyPr/>
          <a:lstStyle/>
          <a:p>
            <a:r>
              <a:rPr lang="en-US" dirty="0"/>
              <a:t>§ 287.430  - “within </a:t>
            </a:r>
            <a:r>
              <a:rPr lang="en-US" b="1" dirty="0"/>
              <a:t>two</a:t>
            </a:r>
            <a:r>
              <a:rPr lang="en-US" dirty="0"/>
              <a:t> years after the date of injury or death, or the last payment made under this chapter on account of the injury or death”</a:t>
            </a:r>
          </a:p>
          <a:p>
            <a:r>
              <a:rPr lang="en-US" dirty="0"/>
              <a:t>If Employer fails to file Report of Injury – “within </a:t>
            </a:r>
            <a:r>
              <a:rPr lang="en-US" b="1" dirty="0"/>
              <a:t>three</a:t>
            </a:r>
            <a:r>
              <a:rPr lang="en-US" dirty="0"/>
              <a:t> years….”</a:t>
            </a:r>
          </a:p>
        </p:txBody>
      </p:sp>
      <p:sp>
        <p:nvSpPr>
          <p:cNvPr id="4" name="Footer Placeholder 3">
            <a:extLst>
              <a:ext uri="{FF2B5EF4-FFF2-40B4-BE49-F238E27FC236}">
                <a16:creationId xmlns:a16="http://schemas.microsoft.com/office/drawing/2014/main" id="{DBF65B69-BF67-F3CE-1E29-037619F420E6}"/>
              </a:ext>
            </a:extLst>
          </p:cNvPr>
          <p:cNvSpPr>
            <a:spLocks noGrp="1"/>
          </p:cNvSpPr>
          <p:nvPr>
            <p:ph type="ftr" sz="quarter" idx="11"/>
          </p:nvPr>
        </p:nvSpPr>
        <p:spPr/>
        <p:txBody>
          <a:bodyPr/>
          <a:lstStyle/>
          <a:p>
            <a:r>
              <a:rPr lang="en-US" sz="1800" b="1" dirty="0"/>
              <a:t>It's All in the Timing</a:t>
            </a:r>
          </a:p>
        </p:txBody>
      </p:sp>
    </p:spTree>
    <p:extLst>
      <p:ext uri="{BB962C8B-B14F-4D97-AF65-F5344CB8AC3E}">
        <p14:creationId xmlns:p14="http://schemas.microsoft.com/office/powerpoint/2010/main" val="3315928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88D-3F3A-B472-1E0A-2863CCF03007}"/>
              </a:ext>
            </a:extLst>
          </p:cNvPr>
          <p:cNvSpPr>
            <a:spLocks noGrp="1"/>
          </p:cNvSpPr>
          <p:nvPr>
            <p:ph type="title"/>
          </p:nvPr>
        </p:nvSpPr>
        <p:spPr/>
        <p:txBody>
          <a:bodyPr/>
          <a:lstStyle/>
          <a:p>
            <a:pPr algn="ctr"/>
            <a:r>
              <a:rPr lang="en-US" dirty="0"/>
              <a:t>Answer to Claim</a:t>
            </a:r>
          </a:p>
        </p:txBody>
      </p:sp>
      <p:sp>
        <p:nvSpPr>
          <p:cNvPr id="3" name="Content Placeholder 2">
            <a:extLst>
              <a:ext uri="{FF2B5EF4-FFF2-40B4-BE49-F238E27FC236}">
                <a16:creationId xmlns:a16="http://schemas.microsoft.com/office/drawing/2014/main" id="{E23FDF17-6563-0375-467D-7138AF985EDE}"/>
              </a:ext>
            </a:extLst>
          </p:cNvPr>
          <p:cNvSpPr>
            <a:spLocks noGrp="1"/>
          </p:cNvSpPr>
          <p:nvPr>
            <p:ph idx="1"/>
          </p:nvPr>
        </p:nvSpPr>
        <p:spPr/>
        <p:txBody>
          <a:bodyPr>
            <a:normAutofit/>
          </a:bodyPr>
          <a:lstStyle/>
          <a:p>
            <a:r>
              <a:rPr lang="en-US" sz="4400" dirty="0"/>
              <a:t>File within 30 days of notice of claim</a:t>
            </a:r>
          </a:p>
          <a:p>
            <a:r>
              <a:rPr lang="en-US" sz="4400" dirty="0"/>
              <a:t>Fail to file timely Answer</a:t>
            </a:r>
          </a:p>
          <a:p>
            <a:pPr lvl="1"/>
            <a:r>
              <a:rPr lang="en-US" sz="4000" b="1" dirty="0"/>
              <a:t>Facts</a:t>
            </a:r>
            <a:r>
              <a:rPr lang="en-US" sz="4000" dirty="0"/>
              <a:t> alleged in the claim are deemed admitted</a:t>
            </a:r>
          </a:p>
          <a:p>
            <a:pPr lvl="1"/>
            <a:r>
              <a:rPr lang="en-US" sz="3200" dirty="0"/>
              <a:t>Legal conclusions must still be proven (Percentage of disability, Arising out of and in the course and scope of employment, Medical Causation</a:t>
            </a:r>
          </a:p>
          <a:p>
            <a:endParaRPr lang="en-US" sz="4400" dirty="0"/>
          </a:p>
        </p:txBody>
      </p:sp>
      <p:sp>
        <p:nvSpPr>
          <p:cNvPr id="4" name="Footer Placeholder 3">
            <a:extLst>
              <a:ext uri="{FF2B5EF4-FFF2-40B4-BE49-F238E27FC236}">
                <a16:creationId xmlns:a16="http://schemas.microsoft.com/office/drawing/2014/main" id="{026BEF44-4A77-CCD5-36F4-BA4ED7616ABE}"/>
              </a:ext>
            </a:extLst>
          </p:cNvPr>
          <p:cNvSpPr>
            <a:spLocks noGrp="1"/>
          </p:cNvSpPr>
          <p:nvPr>
            <p:ph type="ftr" sz="quarter" idx="11"/>
          </p:nvPr>
        </p:nvSpPr>
        <p:spPr/>
        <p:txBody>
          <a:bodyPr/>
          <a:lstStyle/>
          <a:p>
            <a:r>
              <a:rPr lang="en-US" sz="1800" b="1" dirty="0"/>
              <a:t>It's All in the Timing</a:t>
            </a:r>
          </a:p>
        </p:txBody>
      </p:sp>
    </p:spTree>
    <p:extLst>
      <p:ext uri="{BB962C8B-B14F-4D97-AF65-F5344CB8AC3E}">
        <p14:creationId xmlns:p14="http://schemas.microsoft.com/office/powerpoint/2010/main" val="172963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838200" y="2103437"/>
            <a:ext cx="10515600" cy="1325563"/>
          </a:xfrm>
        </p:spPr>
        <p:txBody>
          <a:bodyPr>
            <a:normAutofit/>
          </a:bodyPr>
          <a:lstStyle/>
          <a:p>
            <a:pPr algn="ctr"/>
            <a:r>
              <a:rPr lang="en-US" sz="7200" b="1" dirty="0"/>
              <a:t>Benefits</a:t>
            </a:r>
          </a:p>
        </p:txBody>
      </p:sp>
      <p:sp>
        <p:nvSpPr>
          <p:cNvPr id="4" name="Footer Placeholder 3">
            <a:extLst>
              <a:ext uri="{FF2B5EF4-FFF2-40B4-BE49-F238E27FC236}">
                <a16:creationId xmlns:a16="http://schemas.microsoft.com/office/drawing/2014/main" id="{5F771573-07E8-DC3F-C381-E1D6EC5C9C57}"/>
              </a:ext>
            </a:extLst>
          </p:cNvPr>
          <p:cNvSpPr>
            <a:spLocks noGrp="1"/>
          </p:cNvSpPr>
          <p:nvPr>
            <p:ph type="ftr" sz="quarter" idx="11"/>
          </p:nvPr>
        </p:nvSpPr>
        <p:spPr/>
        <p:txBody>
          <a:bodyPr/>
          <a:lstStyle/>
          <a:p>
            <a:r>
              <a:rPr lang="en-US" sz="1800" b="1" dirty="0"/>
              <a:t>Benefits</a:t>
            </a:r>
            <a:endParaRPr lang="en-US" b="1" dirty="0"/>
          </a:p>
        </p:txBody>
      </p:sp>
      <p:pic>
        <p:nvPicPr>
          <p:cNvPr id="5" name="Picture 4">
            <a:extLst>
              <a:ext uri="{FF2B5EF4-FFF2-40B4-BE49-F238E27FC236}">
                <a16:creationId xmlns:a16="http://schemas.microsoft.com/office/drawing/2014/main" id="{D1AB529C-926B-BC37-56BB-6D02D1C7D073}"/>
              </a:ext>
            </a:extLst>
          </p:cNvPr>
          <p:cNvPicPr>
            <a:picLocks noChangeAspect="1"/>
          </p:cNvPicPr>
          <p:nvPr/>
        </p:nvPicPr>
        <p:blipFill>
          <a:blip r:embed="rId2"/>
          <a:stretch>
            <a:fillRect/>
          </a:stretch>
        </p:blipFill>
        <p:spPr>
          <a:xfrm>
            <a:off x="2528756" y="1562142"/>
            <a:ext cx="7134488" cy="3733715"/>
          </a:xfrm>
          <a:prstGeom prst="rect">
            <a:avLst/>
          </a:prstGeom>
        </p:spPr>
      </p:pic>
    </p:spTree>
    <p:extLst>
      <p:ext uri="{BB962C8B-B14F-4D97-AF65-F5344CB8AC3E}">
        <p14:creationId xmlns:p14="http://schemas.microsoft.com/office/powerpoint/2010/main" val="7182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5"/>
                                        </p:tgtEl>
                                      </p:cBhvr>
                                    </p:animEffect>
                                    <p:anim calcmode="lin" valueType="num">
                                      <p:cBhvr>
                                        <p:cTn id="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14" dur="26">
                                          <p:stCondLst>
                                            <p:cond delay="620"/>
                                          </p:stCondLst>
                                        </p:cTn>
                                        <p:tgtEl>
                                          <p:spTgt spid="5"/>
                                        </p:tgtEl>
                                      </p:cBhvr>
                                      <p:to x="100000" y="60000"/>
                                    </p:animScale>
                                    <p:animScale>
                                      <p:cBhvr>
                                        <p:cTn id="15" dur="166" decel="50000">
                                          <p:stCondLst>
                                            <p:cond delay="646"/>
                                          </p:stCondLst>
                                        </p:cTn>
                                        <p:tgtEl>
                                          <p:spTgt spid="5"/>
                                        </p:tgtEl>
                                      </p:cBhvr>
                                      <p:to x="100000" y="100000"/>
                                    </p:animScale>
                                    <p:animScale>
                                      <p:cBhvr>
                                        <p:cTn id="16" dur="26">
                                          <p:stCondLst>
                                            <p:cond delay="1312"/>
                                          </p:stCondLst>
                                        </p:cTn>
                                        <p:tgtEl>
                                          <p:spTgt spid="5"/>
                                        </p:tgtEl>
                                      </p:cBhvr>
                                      <p:to x="100000" y="80000"/>
                                    </p:animScale>
                                    <p:animScale>
                                      <p:cBhvr>
                                        <p:cTn id="17" dur="166" decel="50000">
                                          <p:stCondLst>
                                            <p:cond delay="1338"/>
                                          </p:stCondLst>
                                        </p:cTn>
                                        <p:tgtEl>
                                          <p:spTgt spid="5"/>
                                        </p:tgtEl>
                                      </p:cBhvr>
                                      <p:to x="100000" y="100000"/>
                                    </p:animScale>
                                    <p:animScale>
                                      <p:cBhvr>
                                        <p:cTn id="18" dur="26">
                                          <p:stCondLst>
                                            <p:cond delay="1642"/>
                                          </p:stCondLst>
                                        </p:cTn>
                                        <p:tgtEl>
                                          <p:spTgt spid="5"/>
                                        </p:tgtEl>
                                      </p:cBhvr>
                                      <p:to x="100000" y="90000"/>
                                    </p:animScale>
                                    <p:animScale>
                                      <p:cBhvr>
                                        <p:cTn id="19" dur="166" decel="50000">
                                          <p:stCondLst>
                                            <p:cond delay="1668"/>
                                          </p:stCondLst>
                                        </p:cTn>
                                        <p:tgtEl>
                                          <p:spTgt spid="5"/>
                                        </p:tgtEl>
                                      </p:cBhvr>
                                      <p:to x="100000" y="100000"/>
                                    </p:animScale>
                                    <p:animScale>
                                      <p:cBhvr>
                                        <p:cTn id="20" dur="26">
                                          <p:stCondLst>
                                            <p:cond delay="1808"/>
                                          </p:stCondLst>
                                        </p:cTn>
                                        <p:tgtEl>
                                          <p:spTgt spid="5"/>
                                        </p:tgtEl>
                                      </p:cBhvr>
                                      <p:to x="100000" y="95000"/>
                                    </p:animScale>
                                    <p:animScale>
                                      <p:cBhvr>
                                        <p:cTn id="21" dur="166" decel="50000">
                                          <p:stCondLst>
                                            <p:cond delay="1834"/>
                                          </p:stCondLst>
                                        </p:cTn>
                                        <p:tgtEl>
                                          <p:spTgt spid="5"/>
                                        </p:tgtEl>
                                      </p:cBhvr>
                                      <p:to x="100000" y="100000"/>
                                    </p:animScale>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838200" y="365125"/>
            <a:ext cx="10515600" cy="1113719"/>
          </a:xfrm>
        </p:spPr>
        <p:txBody>
          <a:bodyPr>
            <a:normAutofit fontScale="90000"/>
          </a:bodyPr>
          <a:lstStyle/>
          <a:p>
            <a:pPr algn="ctr"/>
            <a:r>
              <a:rPr lang="en-US" dirty="0"/>
              <a:t>Medical Treatment §287.140</a:t>
            </a:r>
            <a:br>
              <a:rPr lang="en-US" sz="1800" b="0" i="0" u="none" strike="noStrike" baseline="0" dirty="0">
                <a:solidFill>
                  <a:srgbClr val="2D2D2D"/>
                </a:solidFill>
                <a:latin typeface="Arial" panose="020B0604020202020204" pitchFamily="34" charset="0"/>
              </a:rPr>
            </a:br>
            <a:r>
              <a:rPr lang="en-US" dirty="0"/>
              <a:t> </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838200" y="1286933"/>
            <a:ext cx="10515600" cy="4890030"/>
          </a:xfrm>
          <a:ln w="76200">
            <a:noFill/>
          </a:ln>
        </p:spPr>
        <p:txBody>
          <a:bodyPr/>
          <a:lstStyle/>
          <a:p>
            <a:r>
              <a:rPr lang="en-US" sz="2000" b="0" i="0" u="none" strike="noStrike" baseline="0" dirty="0">
                <a:solidFill>
                  <a:srgbClr val="2D2D2D"/>
                </a:solidFill>
                <a:latin typeface="Arial" panose="020B0604020202020204" pitchFamily="34" charset="0"/>
              </a:rPr>
              <a:t>In addition to all other compensation paid to the employee under this section, the employee shall receive and the employer shall provide such medical, surgical, chiropractic, and hospital treatment, including nursing, custodial, ambulance and medicines, as may reasonably be required after the injury or disability, to cure and relieve from the effects of the injury. </a:t>
            </a:r>
          </a:p>
          <a:p>
            <a:pPr marL="0" indent="0">
              <a:buNone/>
            </a:pPr>
            <a:endParaRPr lang="en-US" sz="1800" dirty="0">
              <a:solidFill>
                <a:srgbClr val="2D2D2D"/>
              </a:solidFill>
              <a:latin typeface="Arial" panose="020B0604020202020204" pitchFamily="34" charset="0"/>
            </a:endParaRPr>
          </a:p>
          <a:p>
            <a:pPr marL="0" indent="0">
              <a:buNone/>
            </a:pPr>
            <a:endParaRPr lang="en-US" sz="1800" dirty="0">
              <a:solidFill>
                <a:srgbClr val="2D2D2D"/>
              </a:solidFill>
              <a:latin typeface="Arial" panose="020B0604020202020204" pitchFamily="34" charset="0"/>
            </a:endParaRPr>
          </a:p>
          <a:p>
            <a:r>
              <a:rPr lang="en-US" sz="1800" b="0" i="0" u="none" strike="noStrike" baseline="0" dirty="0">
                <a:solidFill>
                  <a:srgbClr val="2D2D2D"/>
                </a:solidFill>
                <a:latin typeface="Arial" panose="020B0604020202020204" pitchFamily="34" charset="0"/>
              </a:rPr>
              <a:t>EMPLOYER SHALL PROVIDE TREATMENT THAT IS “REASONABLY REQUIRED”                     TO “CURE AND RELIEVE THE EFFECTS OF THE INJURY.”</a:t>
            </a:r>
          </a:p>
          <a:p>
            <a:r>
              <a:rPr lang="en-US" sz="1800" b="0" i="0" u="none" strike="noStrike" baseline="0" dirty="0">
                <a:solidFill>
                  <a:srgbClr val="2D2D2D"/>
                </a:solidFill>
                <a:latin typeface="Arial" panose="020B0604020202020204" pitchFamily="34" charset="0"/>
              </a:rPr>
              <a:t>EMPLOYER HAS THE RIGHT TO “SELECT” THE PROVIDER</a:t>
            </a:r>
          </a:p>
          <a:p>
            <a:r>
              <a:rPr lang="en-US" sz="1800" b="0" i="0" u="none" strike="noStrike" baseline="0" dirty="0">
                <a:solidFill>
                  <a:srgbClr val="2D2D2D"/>
                </a:solidFill>
                <a:latin typeface="Arial" panose="020B0604020202020204" pitchFamily="34" charset="0"/>
              </a:rPr>
              <a:t>EE HAS RIGHT TO SELECT OWN PROVIDER AT OWN EXPENSE</a:t>
            </a:r>
          </a:p>
          <a:p>
            <a:r>
              <a:rPr lang="en-US" sz="1800" b="0" i="0" u="none" strike="noStrike" baseline="0" dirty="0">
                <a:solidFill>
                  <a:srgbClr val="2D2D2D"/>
                </a:solidFill>
                <a:latin typeface="Arial" panose="020B0604020202020204" pitchFamily="34" charset="0"/>
              </a:rPr>
              <a:t>EMPLOYER MUST PAY MILEAGE/ REASONABLE EXPENSES  IF EXAM/TREATMENT IS “AT A PLACE OUTSIDE THE LOCAL OR METROPOLITAN AREA FROM THE EMPLOYEE’S PRINCIPAL PLACE OF EMPLOYMENT.” </a:t>
            </a:r>
          </a:p>
          <a:p>
            <a:endParaRPr lang="en-US" sz="1800" b="0" i="0" u="none" strike="noStrike" baseline="0" dirty="0">
              <a:solidFill>
                <a:srgbClr val="2D2D2D"/>
              </a:solidFill>
              <a:latin typeface="Arial" panose="020B0604020202020204" pitchFamily="34" charset="0"/>
            </a:endParaRPr>
          </a:p>
        </p:txBody>
      </p:sp>
      <p:sp>
        <p:nvSpPr>
          <p:cNvPr id="4" name="Footer Placeholder 3">
            <a:extLst>
              <a:ext uri="{FF2B5EF4-FFF2-40B4-BE49-F238E27FC236}">
                <a16:creationId xmlns:a16="http://schemas.microsoft.com/office/drawing/2014/main" id="{5F771573-07E8-DC3F-C381-E1D6EC5C9C57}"/>
              </a:ext>
            </a:extLst>
          </p:cNvPr>
          <p:cNvSpPr>
            <a:spLocks noGrp="1"/>
          </p:cNvSpPr>
          <p:nvPr>
            <p:ph type="ftr" sz="quarter" idx="11"/>
          </p:nvPr>
        </p:nvSpPr>
        <p:spPr/>
        <p:txBody>
          <a:bodyPr/>
          <a:lstStyle/>
          <a:p>
            <a:r>
              <a:rPr lang="en-US" sz="1800" b="1" dirty="0"/>
              <a:t>Benefits</a:t>
            </a:r>
            <a:endParaRPr lang="en-US" b="1" dirty="0"/>
          </a:p>
        </p:txBody>
      </p:sp>
      <p:sp>
        <p:nvSpPr>
          <p:cNvPr id="5" name="Flowchart: Terminator 4">
            <a:extLst>
              <a:ext uri="{FF2B5EF4-FFF2-40B4-BE49-F238E27FC236}">
                <a16:creationId xmlns:a16="http://schemas.microsoft.com/office/drawing/2014/main" id="{D70D9A6F-D113-F6DD-BFAB-64A602F11C5F}"/>
              </a:ext>
            </a:extLst>
          </p:cNvPr>
          <p:cNvSpPr/>
          <p:nvPr/>
        </p:nvSpPr>
        <p:spPr>
          <a:xfrm>
            <a:off x="2822221" y="1875508"/>
            <a:ext cx="3262489" cy="654756"/>
          </a:xfrm>
          <a:prstGeom prst="flowChartTerminator">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Terminator 5">
            <a:extLst>
              <a:ext uri="{FF2B5EF4-FFF2-40B4-BE49-F238E27FC236}">
                <a16:creationId xmlns:a16="http://schemas.microsoft.com/office/drawing/2014/main" id="{E903083C-C631-848A-D201-72B13C8BD067}"/>
              </a:ext>
            </a:extLst>
          </p:cNvPr>
          <p:cNvSpPr/>
          <p:nvPr/>
        </p:nvSpPr>
        <p:spPr>
          <a:xfrm>
            <a:off x="8909222" y="2004573"/>
            <a:ext cx="2444578" cy="564444"/>
          </a:xfrm>
          <a:prstGeom prst="flowChartTerminator">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CB1E7AB-5264-21DE-AEF8-D388BF914E57}"/>
              </a:ext>
            </a:extLst>
          </p:cNvPr>
          <p:cNvCxnSpPr/>
          <p:nvPr/>
        </p:nvCxnSpPr>
        <p:spPr>
          <a:xfrm>
            <a:off x="1087395" y="4460789"/>
            <a:ext cx="6318116" cy="0"/>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135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p:txBody>
          <a:bodyPr/>
          <a:lstStyle/>
          <a:p>
            <a:pPr algn="ctr"/>
            <a:r>
              <a:rPr lang="en-US" dirty="0"/>
              <a:t>Temporary Disability §287.170</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399495" y="1544715"/>
            <a:ext cx="11347028" cy="4948160"/>
          </a:xfrm>
        </p:spPr>
        <p:txBody>
          <a:bodyPr>
            <a:normAutofit/>
          </a:bodyPr>
          <a:lstStyle/>
          <a:p>
            <a:r>
              <a:rPr lang="en-US" sz="3600" dirty="0"/>
              <a:t> TTD benefits are intended to cover the healing period   and are payable until EE is able to return to work or has reached the point where no further progress is expected (MMI). </a:t>
            </a:r>
          </a:p>
          <a:p>
            <a:endParaRPr lang="en-US" sz="3600" dirty="0"/>
          </a:p>
          <a:p>
            <a:r>
              <a:rPr lang="en-US" sz="3600" dirty="0"/>
              <a:t>Test: Is EE able to compete in the open labor market under his physical condition?</a:t>
            </a:r>
          </a:p>
        </p:txBody>
      </p:sp>
      <p:sp>
        <p:nvSpPr>
          <p:cNvPr id="4" name="Footer Placeholder 3">
            <a:extLst>
              <a:ext uri="{FF2B5EF4-FFF2-40B4-BE49-F238E27FC236}">
                <a16:creationId xmlns:a16="http://schemas.microsoft.com/office/drawing/2014/main" id="{D9C16765-09AE-4592-04CA-A9DB83241378}"/>
              </a:ext>
            </a:extLst>
          </p:cNvPr>
          <p:cNvSpPr>
            <a:spLocks noGrp="1"/>
          </p:cNvSpPr>
          <p:nvPr>
            <p:ph type="ftr" sz="quarter" idx="11"/>
          </p:nvPr>
        </p:nvSpPr>
        <p:spPr/>
        <p:txBody>
          <a:bodyPr/>
          <a:lstStyle/>
          <a:p>
            <a:r>
              <a:rPr lang="en-US" sz="1800" b="1" dirty="0"/>
              <a:t>Benefits</a:t>
            </a:r>
            <a:endParaRPr lang="en-US" b="1" dirty="0"/>
          </a:p>
        </p:txBody>
      </p:sp>
    </p:spTree>
    <p:extLst>
      <p:ext uri="{BB962C8B-B14F-4D97-AF65-F5344CB8AC3E}">
        <p14:creationId xmlns:p14="http://schemas.microsoft.com/office/powerpoint/2010/main" val="26011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p:txBody>
          <a:bodyPr/>
          <a:lstStyle/>
          <a:p>
            <a:pPr algn="ctr"/>
            <a:r>
              <a:rPr lang="en-US" dirty="0"/>
              <a:t>Temporary Disability §287.170</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399495" y="1544715"/>
            <a:ext cx="11347028" cy="4948160"/>
          </a:xfrm>
        </p:spPr>
        <p:txBody>
          <a:bodyPr>
            <a:normAutofit/>
          </a:bodyPr>
          <a:lstStyle/>
          <a:p>
            <a:r>
              <a:rPr lang="en-US" sz="4000" dirty="0"/>
              <a:t>Waiting Period of 3 days</a:t>
            </a:r>
          </a:p>
          <a:p>
            <a:r>
              <a:rPr lang="en-US" sz="4000" dirty="0"/>
              <a:t>14 + days off, first 3 days are now owed</a:t>
            </a:r>
          </a:p>
          <a:p>
            <a:r>
              <a:rPr lang="en-US" sz="4000" dirty="0"/>
              <a:t>Late payments </a:t>
            </a:r>
            <a:r>
              <a:rPr lang="en-US" sz="4000" dirty="0">
                <a:sym typeface="Wingdings" panose="05000000000000000000" pitchFamily="2" charset="2"/>
              </a:rPr>
              <a:t>  - possible interest penalty!</a:t>
            </a:r>
            <a:endParaRPr lang="en-US" sz="4000" dirty="0"/>
          </a:p>
          <a:p>
            <a:r>
              <a:rPr lang="en-US" sz="4000" dirty="0"/>
              <a:t> No Unemployment and TTD at the same time.</a:t>
            </a:r>
          </a:p>
          <a:p>
            <a:r>
              <a:rPr lang="en-US" sz="4000" dirty="0"/>
              <a:t>Terminated due to post-injury misconduct?</a:t>
            </a:r>
          </a:p>
          <a:p>
            <a:pPr lvl="1"/>
            <a:r>
              <a:rPr lang="en-US" dirty="0"/>
              <a:t>As a general rule, it is not post-injury misconduct if the employee is absent from work due to the injury. Exception would be if the employee is capable of work with restrictions but refuses to come to work.</a:t>
            </a:r>
          </a:p>
        </p:txBody>
      </p:sp>
      <p:sp>
        <p:nvSpPr>
          <p:cNvPr id="4" name="Footer Placeholder 3">
            <a:extLst>
              <a:ext uri="{FF2B5EF4-FFF2-40B4-BE49-F238E27FC236}">
                <a16:creationId xmlns:a16="http://schemas.microsoft.com/office/drawing/2014/main" id="{D9C16765-09AE-4592-04CA-A9DB83241378}"/>
              </a:ext>
            </a:extLst>
          </p:cNvPr>
          <p:cNvSpPr>
            <a:spLocks noGrp="1"/>
          </p:cNvSpPr>
          <p:nvPr>
            <p:ph type="ftr" sz="quarter" idx="11"/>
          </p:nvPr>
        </p:nvSpPr>
        <p:spPr/>
        <p:txBody>
          <a:bodyPr/>
          <a:lstStyle/>
          <a:p>
            <a:r>
              <a:rPr lang="en-US" sz="1800" b="1" dirty="0"/>
              <a:t>Benefits</a:t>
            </a:r>
            <a:endParaRPr lang="en-US" b="1" dirty="0"/>
          </a:p>
        </p:txBody>
      </p:sp>
    </p:spTree>
    <p:extLst>
      <p:ext uri="{BB962C8B-B14F-4D97-AF65-F5344CB8AC3E}">
        <p14:creationId xmlns:p14="http://schemas.microsoft.com/office/powerpoint/2010/main" val="28295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p:txBody>
          <a:bodyPr/>
          <a:lstStyle/>
          <a:p>
            <a:pPr algn="ctr"/>
            <a:r>
              <a:rPr lang="en-US" dirty="0"/>
              <a:t>Permanent Partial Disability §287.190</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610472" y="1847850"/>
            <a:ext cx="10515600" cy="4351338"/>
          </a:xfrm>
        </p:spPr>
        <p:txBody>
          <a:bodyPr>
            <a:normAutofit/>
          </a:bodyPr>
          <a:lstStyle/>
          <a:p>
            <a:r>
              <a:rPr lang="en-US" sz="3200" dirty="0"/>
              <a:t>PPD is “permanent in nature and partial in degree” </a:t>
            </a:r>
          </a:p>
          <a:p>
            <a:pPr lvl="1"/>
            <a:r>
              <a:rPr lang="en-US" sz="3200" dirty="0"/>
              <a:t>Demonstrated and certified by a physician</a:t>
            </a:r>
          </a:p>
          <a:p>
            <a:pPr lvl="1"/>
            <a:r>
              <a:rPr lang="en-US" sz="3200" dirty="0"/>
              <a:t>RATING not necessary if injury subject to lay understanding</a:t>
            </a:r>
          </a:p>
          <a:p>
            <a:pPr lvl="1"/>
            <a:r>
              <a:rPr lang="en-US" sz="3200" dirty="0"/>
              <a:t>“Where inconsistent or conflicting medical opinions exist, objective medical findings shall prevail over subjective medical findings.” §287.190.6 (2)</a:t>
            </a:r>
          </a:p>
          <a:p>
            <a:pPr lvl="1"/>
            <a:r>
              <a:rPr lang="en-US" sz="3200" dirty="0"/>
              <a:t>Schedule of Losses</a:t>
            </a:r>
          </a:p>
          <a:p>
            <a:pPr lvl="1"/>
            <a:endParaRPr lang="en-US" sz="3200" dirty="0"/>
          </a:p>
          <a:p>
            <a:endParaRPr lang="en-US" dirty="0"/>
          </a:p>
        </p:txBody>
      </p:sp>
      <p:sp>
        <p:nvSpPr>
          <p:cNvPr id="4" name="Footer Placeholder 3">
            <a:extLst>
              <a:ext uri="{FF2B5EF4-FFF2-40B4-BE49-F238E27FC236}">
                <a16:creationId xmlns:a16="http://schemas.microsoft.com/office/drawing/2014/main" id="{3D6C03F0-3F34-44F5-9682-02388C7F0216}"/>
              </a:ext>
            </a:extLst>
          </p:cNvPr>
          <p:cNvSpPr>
            <a:spLocks noGrp="1"/>
          </p:cNvSpPr>
          <p:nvPr>
            <p:ph type="ftr" sz="quarter" idx="11"/>
          </p:nvPr>
        </p:nvSpPr>
        <p:spPr/>
        <p:txBody>
          <a:bodyPr/>
          <a:lstStyle/>
          <a:p>
            <a:r>
              <a:rPr lang="en-US" sz="1800" b="1" dirty="0"/>
              <a:t>Benefits</a:t>
            </a:r>
            <a:endParaRPr lang="en-US" b="1" dirty="0"/>
          </a:p>
        </p:txBody>
      </p:sp>
      <p:pic>
        <p:nvPicPr>
          <p:cNvPr id="6" name="Picture 5">
            <a:extLst>
              <a:ext uri="{FF2B5EF4-FFF2-40B4-BE49-F238E27FC236}">
                <a16:creationId xmlns:a16="http://schemas.microsoft.com/office/drawing/2014/main" id="{36000C1E-BCDD-C5BC-CA8E-53533DCE33AE}"/>
              </a:ext>
            </a:extLst>
          </p:cNvPr>
          <p:cNvPicPr>
            <a:picLocks noChangeAspect="1"/>
          </p:cNvPicPr>
          <p:nvPr/>
        </p:nvPicPr>
        <p:blipFill>
          <a:blip r:embed="rId3"/>
          <a:stretch>
            <a:fillRect/>
          </a:stretch>
        </p:blipFill>
        <p:spPr>
          <a:xfrm>
            <a:off x="10715674" y="244355"/>
            <a:ext cx="2952652" cy="6613645"/>
          </a:xfrm>
          <a:prstGeom prst="rect">
            <a:avLst/>
          </a:prstGeom>
          <a:effectLst>
            <a:outerShdw blurRad="50800" dist="38100" dir="8100000" algn="tr" rotWithShape="0">
              <a:prstClr val="black">
                <a:alpha val="22000"/>
              </a:prstClr>
            </a:outerShdw>
          </a:effectLst>
        </p:spPr>
      </p:pic>
    </p:spTree>
    <p:extLst>
      <p:ext uri="{BB962C8B-B14F-4D97-AF65-F5344CB8AC3E}">
        <p14:creationId xmlns:p14="http://schemas.microsoft.com/office/powerpoint/2010/main" val="40119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1694895" y="-150254"/>
            <a:ext cx="10247586" cy="1708242"/>
          </a:xfrm>
        </p:spPr>
        <p:txBody>
          <a:bodyPr anchor="ctr">
            <a:normAutofit/>
          </a:bodyPr>
          <a:lstStyle/>
          <a:p>
            <a:pPr algn="ctr"/>
            <a:r>
              <a:rPr lang="en-US" sz="2800" dirty="0">
                <a:latin typeface="Algerian" panose="04020705040A02060702" pitchFamily="82" charset="0"/>
              </a:rPr>
              <a:t>How to Calculate Permanent </a:t>
            </a:r>
            <a:br>
              <a:rPr lang="en-US" sz="2800" dirty="0">
                <a:latin typeface="Algerian" panose="04020705040A02060702" pitchFamily="82" charset="0"/>
              </a:rPr>
            </a:br>
            <a:r>
              <a:rPr lang="en-US" sz="2800" dirty="0">
                <a:latin typeface="Algerian" panose="04020705040A02060702" pitchFamily="82" charset="0"/>
              </a:rPr>
              <a:t>Partial Disability</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110461" y="1288314"/>
            <a:ext cx="7078718" cy="1946453"/>
          </a:xfrm>
        </p:spPr>
        <p:txBody>
          <a:bodyPr anchor="ctr">
            <a:normAutofit/>
          </a:bodyPr>
          <a:lstStyle/>
          <a:p>
            <a:pPr marL="457200" lvl="1" indent="0">
              <a:buNone/>
            </a:pPr>
            <a:r>
              <a:rPr lang="en-US" sz="2800" dirty="0"/>
              <a:t>Leg at knee = 160</a:t>
            </a:r>
          </a:p>
          <a:p>
            <a:pPr marL="457200" lvl="1" indent="0">
              <a:buNone/>
            </a:pPr>
            <a:r>
              <a:rPr lang="en-US" sz="2800" dirty="0"/>
              <a:t>AWW = 600 doubloons</a:t>
            </a:r>
          </a:p>
          <a:p>
            <a:pPr marL="457200" lvl="1" indent="0">
              <a:buNone/>
            </a:pPr>
            <a:r>
              <a:rPr lang="en-US" sz="2800" dirty="0"/>
              <a:t>Rate = 400 doubloons </a:t>
            </a:r>
          </a:p>
          <a:p>
            <a:pPr marL="457200" lvl="1" indent="0">
              <a:buNone/>
            </a:pPr>
            <a:r>
              <a:rPr lang="en-US" sz="2800" dirty="0"/>
              <a:t>PPD = 100% </a:t>
            </a:r>
          </a:p>
        </p:txBody>
      </p:sp>
      <p:sp>
        <p:nvSpPr>
          <p:cNvPr id="4" name="Footer Placeholder 3">
            <a:extLst>
              <a:ext uri="{FF2B5EF4-FFF2-40B4-BE49-F238E27FC236}">
                <a16:creationId xmlns:a16="http://schemas.microsoft.com/office/drawing/2014/main" id="{3D6C03F0-3F34-44F5-9682-02388C7F0216}"/>
              </a:ext>
            </a:extLst>
          </p:cNvPr>
          <p:cNvSpPr>
            <a:spLocks noGrp="1"/>
          </p:cNvSpPr>
          <p:nvPr>
            <p:ph type="ftr" sz="quarter" idx="11"/>
          </p:nvPr>
        </p:nvSpPr>
        <p:spPr>
          <a:xfrm>
            <a:off x="3131672" y="6356350"/>
            <a:ext cx="3293034" cy="365125"/>
          </a:xfrm>
        </p:spPr>
        <p:txBody>
          <a:bodyPr>
            <a:normAutofit/>
          </a:bodyPr>
          <a:lstStyle/>
          <a:p>
            <a:pPr algn="r">
              <a:spcAft>
                <a:spcPts val="600"/>
              </a:spcAft>
            </a:pPr>
            <a:r>
              <a:rPr lang="en-US" b="1" dirty="0">
                <a:solidFill>
                  <a:schemeClr val="tx1"/>
                </a:solidFill>
              </a:rPr>
              <a:t>Benefits</a:t>
            </a:r>
          </a:p>
        </p:txBody>
      </p:sp>
      <p:pic>
        <p:nvPicPr>
          <p:cNvPr id="10" name="Picture 9" descr="A cartoon of a person&#10;&#10;Description automatically generated with low confidence">
            <a:extLst>
              <a:ext uri="{FF2B5EF4-FFF2-40B4-BE49-F238E27FC236}">
                <a16:creationId xmlns:a16="http://schemas.microsoft.com/office/drawing/2014/main" id="{76CA21F3-4636-E8B0-8F93-4DA0362DF671}"/>
              </a:ext>
            </a:extLst>
          </p:cNvPr>
          <p:cNvPicPr>
            <a:picLocks noChangeAspect="1"/>
          </p:cNvPicPr>
          <p:nvPr/>
        </p:nvPicPr>
        <p:blipFill>
          <a:blip r:embed="rId3">
            <a:extLst>
              <a:ext uri="{28A0092B-C50C-407E-A947-70E740481C1C}">
                <a14:useLocalDpi xmlns:a14="http://schemas.microsoft.com/office/drawing/2010/main" val="0"/>
              </a:ext>
            </a:extLst>
          </a:blip>
          <a:srcRect r="1" b="2759"/>
          <a:stretch/>
        </p:blipFill>
        <p:spPr>
          <a:xfrm>
            <a:off x="6968257" y="-10886"/>
            <a:ext cx="5334204" cy="6868886"/>
          </a:xfrm>
          <a:prstGeom prst="rect">
            <a:avLst/>
          </a:prstGeom>
          <a:effectLst/>
        </p:spPr>
      </p:pic>
      <p:sp>
        <p:nvSpPr>
          <p:cNvPr id="13" name="TextBox 12">
            <a:extLst>
              <a:ext uri="{FF2B5EF4-FFF2-40B4-BE49-F238E27FC236}">
                <a16:creationId xmlns:a16="http://schemas.microsoft.com/office/drawing/2014/main" id="{AB1C5B83-D8B3-4346-1A48-A4964F79FA3A}"/>
              </a:ext>
            </a:extLst>
          </p:cNvPr>
          <p:cNvSpPr txBox="1"/>
          <p:nvPr/>
        </p:nvSpPr>
        <p:spPr>
          <a:xfrm>
            <a:off x="264619" y="3546274"/>
            <a:ext cx="3363798" cy="1938992"/>
          </a:xfrm>
          <a:prstGeom prst="rect">
            <a:avLst/>
          </a:prstGeom>
          <a:noFill/>
        </p:spPr>
        <p:txBody>
          <a:bodyPr wrap="square" rtlCol="0">
            <a:spAutoFit/>
          </a:bodyPr>
          <a:lstStyle/>
          <a:p>
            <a:r>
              <a:rPr lang="en-US" sz="4000" dirty="0">
                <a:latin typeface="Algerian" panose="04020705040A02060702" pitchFamily="82" charset="0"/>
              </a:rPr>
              <a:t>160 </a:t>
            </a:r>
          </a:p>
          <a:p>
            <a:r>
              <a:rPr lang="en-US" sz="4000" dirty="0">
                <a:latin typeface="Algerian" panose="04020705040A02060702" pitchFamily="82" charset="0"/>
              </a:rPr>
              <a:t>x 110% =  176 weeks </a:t>
            </a:r>
          </a:p>
        </p:txBody>
      </p:sp>
      <p:sp>
        <p:nvSpPr>
          <p:cNvPr id="5" name="TextBox 4">
            <a:extLst>
              <a:ext uri="{FF2B5EF4-FFF2-40B4-BE49-F238E27FC236}">
                <a16:creationId xmlns:a16="http://schemas.microsoft.com/office/drawing/2014/main" id="{738DDEBA-BE19-7D54-C113-7D9E37C45548}"/>
              </a:ext>
            </a:extLst>
          </p:cNvPr>
          <p:cNvSpPr txBox="1"/>
          <p:nvPr/>
        </p:nvSpPr>
        <p:spPr>
          <a:xfrm>
            <a:off x="3939702" y="3706238"/>
            <a:ext cx="2762655" cy="1754326"/>
          </a:xfrm>
          <a:prstGeom prst="rect">
            <a:avLst/>
          </a:prstGeom>
          <a:noFill/>
        </p:spPr>
        <p:txBody>
          <a:bodyPr wrap="square" rtlCol="0">
            <a:spAutoFit/>
          </a:bodyPr>
          <a:lstStyle/>
          <a:p>
            <a:r>
              <a:rPr lang="en-US" sz="3600" dirty="0">
                <a:latin typeface="Algerian" panose="04020705040A02060702" pitchFamily="82" charset="0"/>
              </a:rPr>
              <a:t>176 weeks</a:t>
            </a:r>
          </a:p>
          <a:p>
            <a:r>
              <a:rPr lang="en-US" sz="3600" dirty="0">
                <a:latin typeface="Algerian" panose="04020705040A02060702" pitchFamily="82" charset="0"/>
              </a:rPr>
              <a:t>x 400 = </a:t>
            </a:r>
          </a:p>
          <a:p>
            <a:r>
              <a:rPr lang="en-US" sz="3600" dirty="0">
                <a:latin typeface="Algerian" panose="04020705040A02060702" pitchFamily="82" charset="0"/>
              </a:rPr>
              <a:t>74,400</a:t>
            </a:r>
          </a:p>
        </p:txBody>
      </p:sp>
      <p:sp>
        <p:nvSpPr>
          <p:cNvPr id="6" name="TextBox 5">
            <a:extLst>
              <a:ext uri="{FF2B5EF4-FFF2-40B4-BE49-F238E27FC236}">
                <a16:creationId xmlns:a16="http://schemas.microsoft.com/office/drawing/2014/main" id="{0D88253E-BD9C-0D4A-A5B1-1700CA8B138D}"/>
              </a:ext>
            </a:extLst>
          </p:cNvPr>
          <p:cNvSpPr txBox="1"/>
          <p:nvPr/>
        </p:nvSpPr>
        <p:spPr>
          <a:xfrm>
            <a:off x="2346937" y="2703872"/>
            <a:ext cx="2800368" cy="646331"/>
          </a:xfrm>
          <a:prstGeom prst="rect">
            <a:avLst/>
          </a:prstGeom>
          <a:noFill/>
        </p:spPr>
        <p:txBody>
          <a:bodyPr wrap="square" rtlCol="0">
            <a:spAutoFit/>
          </a:bodyPr>
          <a:lstStyle/>
          <a:p>
            <a:r>
              <a:rPr lang="en-US" sz="1800" dirty="0"/>
              <a:t> (plus 10% for severance)</a:t>
            </a:r>
          </a:p>
          <a:p>
            <a:endParaRPr lang="en-US" dirty="0"/>
          </a:p>
        </p:txBody>
      </p:sp>
    </p:spTree>
    <p:extLst>
      <p:ext uri="{BB962C8B-B14F-4D97-AF65-F5344CB8AC3E}">
        <p14:creationId xmlns:p14="http://schemas.microsoft.com/office/powerpoint/2010/main" val="28731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2000"/>
                                        <p:tgtEl>
                                          <p:spTgt spid="5">
                                            <p:txEl>
                                              <p:pRg st="2" end="2"/>
                                            </p:txEl>
                                          </p:spTgt>
                                        </p:tgtEl>
                                      </p:cBhvr>
                                    </p:animEffect>
                                    <p:anim calcmode="lin" valueType="num">
                                      <p:cBhvr>
                                        <p:cTn id="39"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40"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426128" y="-168675"/>
            <a:ext cx="10927672" cy="1859364"/>
          </a:xfrm>
        </p:spPr>
        <p:txBody>
          <a:bodyPr/>
          <a:lstStyle/>
          <a:p>
            <a:pPr algn="ctr"/>
            <a:r>
              <a:rPr lang="en-US" dirty="0"/>
              <a:t>Permanent Total Disability §287.020 </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426128" y="1328468"/>
            <a:ext cx="10927672" cy="4848495"/>
          </a:xfrm>
        </p:spPr>
        <p:txBody>
          <a:bodyPr>
            <a:normAutofit/>
          </a:bodyPr>
          <a:lstStyle/>
          <a:p>
            <a:r>
              <a:rPr lang="en-US" sz="3600" dirty="0">
                <a:solidFill>
                  <a:srgbClr val="2D2D2D"/>
                </a:solidFill>
                <a:latin typeface="Arial" panose="020B0604020202020204" pitchFamily="34" charset="0"/>
              </a:rPr>
              <a:t>I</a:t>
            </a:r>
            <a:r>
              <a:rPr lang="en-US" sz="3600" b="0" i="0" u="none" strike="noStrike" baseline="0" dirty="0">
                <a:solidFill>
                  <a:srgbClr val="2D2D2D"/>
                </a:solidFill>
                <a:latin typeface="Arial" panose="020B0604020202020204" pitchFamily="34" charset="0"/>
              </a:rPr>
              <a:t>nability to return to any employment and not merely inability to return to the employment in which the employee was engaged at the time of the accident.</a:t>
            </a:r>
          </a:p>
          <a:p>
            <a:r>
              <a:rPr lang="en-US" sz="3600" dirty="0"/>
              <a:t> Interpreted as the inability of the employee to perform the usual duties of the employment under consideration, in the manner that such duties are customarily performed by the average person engaged in such employment.  </a:t>
            </a:r>
          </a:p>
          <a:p>
            <a:endParaRPr lang="en-US" sz="3600" b="0" i="0" u="none" strike="noStrike" baseline="0" dirty="0">
              <a:solidFill>
                <a:srgbClr val="2D2D2D"/>
              </a:solidFill>
              <a:latin typeface="Arial" panose="020B0604020202020204" pitchFamily="34" charset="0"/>
            </a:endParaRPr>
          </a:p>
          <a:p>
            <a:pPr marL="0" indent="0" algn="l">
              <a:buNone/>
            </a:pPr>
            <a:endParaRPr lang="en-US" sz="1800" b="0" i="0" u="none" strike="noStrike" baseline="0" dirty="0">
              <a:solidFill>
                <a:srgbClr val="000000"/>
              </a:solidFill>
              <a:latin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3D6C03F0-3F34-44F5-9682-02388C7F0216}"/>
              </a:ext>
            </a:extLst>
          </p:cNvPr>
          <p:cNvSpPr>
            <a:spLocks noGrp="1"/>
          </p:cNvSpPr>
          <p:nvPr>
            <p:ph type="ftr" sz="quarter" idx="11"/>
          </p:nvPr>
        </p:nvSpPr>
        <p:spPr/>
        <p:txBody>
          <a:bodyPr/>
          <a:lstStyle/>
          <a:p>
            <a:r>
              <a:rPr lang="en-US" sz="1800" b="1" dirty="0"/>
              <a:t>Benefits</a:t>
            </a:r>
            <a:endParaRPr lang="en-US" b="1" dirty="0"/>
          </a:p>
        </p:txBody>
      </p:sp>
    </p:spTree>
    <p:extLst>
      <p:ext uri="{BB962C8B-B14F-4D97-AF65-F5344CB8AC3E}">
        <p14:creationId xmlns:p14="http://schemas.microsoft.com/office/powerpoint/2010/main" val="221900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4F33-2016-EEB7-DC41-A3AF24B6292D}"/>
              </a:ext>
            </a:extLst>
          </p:cNvPr>
          <p:cNvSpPr>
            <a:spLocks noGrp="1"/>
          </p:cNvSpPr>
          <p:nvPr>
            <p:ph type="title"/>
          </p:nvPr>
        </p:nvSpPr>
        <p:spPr>
          <a:xfrm>
            <a:off x="754310" y="2479150"/>
            <a:ext cx="10515600" cy="1325563"/>
          </a:xfrm>
        </p:spPr>
        <p:txBody>
          <a:bodyPr>
            <a:normAutofit/>
          </a:bodyPr>
          <a:lstStyle/>
          <a:p>
            <a:pPr algn="ctr"/>
            <a:r>
              <a:rPr lang="en-US" sz="6000" b="1" dirty="0"/>
              <a:t>Compensation in Antiquity</a:t>
            </a:r>
          </a:p>
        </p:txBody>
      </p:sp>
    </p:spTree>
    <p:extLst>
      <p:ext uri="{BB962C8B-B14F-4D97-AF65-F5344CB8AC3E}">
        <p14:creationId xmlns:p14="http://schemas.microsoft.com/office/powerpoint/2010/main" val="291621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426128" y="-168675"/>
            <a:ext cx="10927672" cy="1859364"/>
          </a:xfrm>
        </p:spPr>
        <p:txBody>
          <a:bodyPr/>
          <a:lstStyle/>
          <a:p>
            <a:pPr algn="ctr"/>
            <a:r>
              <a:rPr lang="en-US" dirty="0"/>
              <a:t>Permanent Total Disability §287.020</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426128" y="2405849"/>
            <a:ext cx="10927672" cy="1859364"/>
          </a:xfrm>
        </p:spPr>
        <p:txBody>
          <a:bodyPr>
            <a:normAutofit/>
          </a:bodyPr>
          <a:lstStyle/>
          <a:p>
            <a:r>
              <a:rPr lang="en-US" sz="3600" dirty="0"/>
              <a:t>The </a:t>
            </a:r>
            <a:r>
              <a:rPr lang="en-US" sz="3600" b="1" u="sng" dirty="0"/>
              <a:t>test</a:t>
            </a:r>
            <a:r>
              <a:rPr lang="en-US" sz="3600" dirty="0"/>
              <a:t> for permanent total disability is whether, given the employee’s situation and condition, he or she is competent to compete in the open labor market.</a:t>
            </a:r>
          </a:p>
          <a:p>
            <a:pPr marL="0" indent="0">
              <a:buNone/>
            </a:pPr>
            <a:endParaRPr lang="en-US" sz="3600" b="0" i="0" u="none" strike="noStrike" baseline="0" dirty="0">
              <a:solidFill>
                <a:srgbClr val="2D2D2D"/>
              </a:solidFill>
              <a:latin typeface="Arial" panose="020B0604020202020204" pitchFamily="34" charset="0"/>
            </a:endParaRPr>
          </a:p>
        </p:txBody>
      </p:sp>
      <p:sp>
        <p:nvSpPr>
          <p:cNvPr id="4" name="Footer Placeholder 3">
            <a:extLst>
              <a:ext uri="{FF2B5EF4-FFF2-40B4-BE49-F238E27FC236}">
                <a16:creationId xmlns:a16="http://schemas.microsoft.com/office/drawing/2014/main" id="{3D6C03F0-3F34-44F5-9682-02388C7F0216}"/>
              </a:ext>
            </a:extLst>
          </p:cNvPr>
          <p:cNvSpPr>
            <a:spLocks noGrp="1"/>
          </p:cNvSpPr>
          <p:nvPr>
            <p:ph type="ftr" sz="quarter" idx="11"/>
          </p:nvPr>
        </p:nvSpPr>
        <p:spPr/>
        <p:txBody>
          <a:bodyPr/>
          <a:lstStyle/>
          <a:p>
            <a:r>
              <a:rPr lang="en-US" sz="1800" b="1" dirty="0"/>
              <a:t>Benefits</a:t>
            </a:r>
            <a:endParaRPr lang="en-US" b="1" dirty="0"/>
          </a:p>
        </p:txBody>
      </p:sp>
      <p:sp>
        <p:nvSpPr>
          <p:cNvPr id="5" name="TextBox 4">
            <a:extLst>
              <a:ext uri="{FF2B5EF4-FFF2-40B4-BE49-F238E27FC236}">
                <a16:creationId xmlns:a16="http://schemas.microsoft.com/office/drawing/2014/main" id="{CBC38A85-AB14-887A-CA05-86774E853B1C}"/>
              </a:ext>
            </a:extLst>
          </p:cNvPr>
          <p:cNvSpPr txBox="1"/>
          <p:nvPr/>
        </p:nvSpPr>
        <p:spPr>
          <a:xfrm>
            <a:off x="2883877" y="4657041"/>
            <a:ext cx="5673383" cy="923330"/>
          </a:xfrm>
          <a:prstGeom prst="rect">
            <a:avLst/>
          </a:prstGeom>
          <a:noFill/>
        </p:spPr>
        <p:txBody>
          <a:bodyPr wrap="square" rtlCol="0">
            <a:spAutoFit/>
          </a:bodyPr>
          <a:lstStyle/>
          <a:p>
            <a:pPr algn="ctr"/>
            <a:r>
              <a:rPr lang="en-US" sz="5400" b="1" dirty="0"/>
              <a:t>LIFETIME BENEFIT</a:t>
            </a:r>
          </a:p>
        </p:txBody>
      </p:sp>
    </p:spTree>
    <p:extLst>
      <p:ext uri="{BB962C8B-B14F-4D97-AF65-F5344CB8AC3E}">
        <p14:creationId xmlns:p14="http://schemas.microsoft.com/office/powerpoint/2010/main" val="40857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6225-54B0-4B11-8C06-EF57E77909AC}"/>
              </a:ext>
            </a:extLst>
          </p:cNvPr>
          <p:cNvSpPr>
            <a:spLocks noGrp="1"/>
          </p:cNvSpPr>
          <p:nvPr>
            <p:ph type="title"/>
          </p:nvPr>
        </p:nvSpPr>
        <p:spPr>
          <a:xfrm>
            <a:off x="838200" y="253033"/>
            <a:ext cx="10515600" cy="1325563"/>
          </a:xfrm>
        </p:spPr>
        <p:txBody>
          <a:bodyPr/>
          <a:lstStyle/>
          <a:p>
            <a:pPr algn="ctr"/>
            <a:r>
              <a:rPr lang="en-US" dirty="0"/>
              <a:t>Penalties</a:t>
            </a:r>
          </a:p>
        </p:txBody>
      </p:sp>
      <p:sp>
        <p:nvSpPr>
          <p:cNvPr id="3" name="Content Placeholder 2">
            <a:extLst>
              <a:ext uri="{FF2B5EF4-FFF2-40B4-BE49-F238E27FC236}">
                <a16:creationId xmlns:a16="http://schemas.microsoft.com/office/drawing/2014/main" id="{759CA38E-B2D1-8B22-128C-675E9F3CEFFB}"/>
              </a:ext>
            </a:extLst>
          </p:cNvPr>
          <p:cNvSpPr>
            <a:spLocks noGrp="1"/>
          </p:cNvSpPr>
          <p:nvPr>
            <p:ph idx="1"/>
          </p:nvPr>
        </p:nvSpPr>
        <p:spPr>
          <a:xfrm>
            <a:off x="838200" y="1590847"/>
            <a:ext cx="10515600" cy="4351338"/>
          </a:xfrm>
        </p:spPr>
        <p:txBody>
          <a:bodyPr/>
          <a:lstStyle/>
          <a:p>
            <a:r>
              <a:rPr lang="en-US" dirty="0"/>
              <a:t>Penalty Against Employer</a:t>
            </a:r>
          </a:p>
          <a:p>
            <a:pPr lvl="1"/>
            <a:r>
              <a:rPr lang="en-US" dirty="0"/>
              <a:t>Injury caused by ER’s failure to comply with any statute in this state or lawful order of DWC/LIRC</a:t>
            </a:r>
          </a:p>
          <a:p>
            <a:pPr lvl="1"/>
            <a:r>
              <a:rPr lang="en-US" dirty="0"/>
              <a:t>Benefit increased by 15%</a:t>
            </a:r>
          </a:p>
          <a:p>
            <a:pPr lvl="1"/>
            <a:endParaRPr lang="en-US" dirty="0"/>
          </a:p>
          <a:p>
            <a:r>
              <a:rPr lang="en-US" dirty="0"/>
              <a:t>Penalty Against EE</a:t>
            </a:r>
          </a:p>
          <a:p>
            <a:pPr lvl="1"/>
            <a:r>
              <a:rPr lang="en-US" dirty="0"/>
              <a:t>Failure to use safety device OR safety rule</a:t>
            </a:r>
          </a:p>
          <a:p>
            <a:pPr lvl="2"/>
            <a:r>
              <a:rPr lang="en-US" dirty="0"/>
              <a:t>EE had actual knowledge of rule</a:t>
            </a:r>
          </a:p>
          <a:p>
            <a:pPr lvl="2"/>
            <a:r>
              <a:rPr lang="en-US" dirty="0"/>
              <a:t>ER made a reasonable effort to cause EE to use device/follow rule</a:t>
            </a:r>
          </a:p>
          <a:p>
            <a:pPr lvl="2"/>
            <a:r>
              <a:rPr lang="en-US" dirty="0"/>
              <a:t>Benefit decreased 25-50% </a:t>
            </a:r>
          </a:p>
          <a:p>
            <a:pPr lvl="1"/>
            <a:r>
              <a:rPr lang="en-US" dirty="0"/>
              <a:t>Drug/Alcohol Policy Violation</a:t>
            </a:r>
          </a:p>
        </p:txBody>
      </p:sp>
      <p:sp>
        <p:nvSpPr>
          <p:cNvPr id="4" name="Footer Placeholder 3">
            <a:extLst>
              <a:ext uri="{FF2B5EF4-FFF2-40B4-BE49-F238E27FC236}">
                <a16:creationId xmlns:a16="http://schemas.microsoft.com/office/drawing/2014/main" id="{CA3FE639-429A-B85D-B10D-730168129DD0}"/>
              </a:ext>
            </a:extLst>
          </p:cNvPr>
          <p:cNvSpPr>
            <a:spLocks noGrp="1"/>
          </p:cNvSpPr>
          <p:nvPr>
            <p:ph type="ftr" sz="quarter" idx="11"/>
          </p:nvPr>
        </p:nvSpPr>
        <p:spPr/>
        <p:txBody>
          <a:bodyPr/>
          <a:lstStyle/>
          <a:p>
            <a:r>
              <a:rPr lang="en-US" sz="1800" b="1" dirty="0"/>
              <a:t>Benefits</a:t>
            </a:r>
          </a:p>
        </p:txBody>
      </p:sp>
    </p:spTree>
    <p:extLst>
      <p:ext uri="{BB962C8B-B14F-4D97-AF65-F5344CB8AC3E}">
        <p14:creationId xmlns:p14="http://schemas.microsoft.com/office/powerpoint/2010/main" val="1975930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1F3-0288-05C3-C4F7-DA7FEB48C79B}"/>
              </a:ext>
            </a:extLst>
          </p:cNvPr>
          <p:cNvSpPr>
            <a:spLocks noGrp="1"/>
          </p:cNvSpPr>
          <p:nvPr>
            <p:ph type="title"/>
          </p:nvPr>
        </p:nvSpPr>
        <p:spPr>
          <a:xfrm>
            <a:off x="838200" y="2103437"/>
            <a:ext cx="10515600" cy="1325563"/>
          </a:xfrm>
        </p:spPr>
        <p:txBody>
          <a:bodyPr/>
          <a:lstStyle/>
          <a:p>
            <a:pPr algn="ctr"/>
            <a:r>
              <a:rPr lang="en-US" sz="6600" b="1" dirty="0"/>
              <a:t>Adjudication</a:t>
            </a:r>
            <a:endParaRPr lang="en-US" b="1" dirty="0"/>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dirty="0"/>
              <a:t>Adjudication</a:t>
            </a:r>
            <a:endParaRPr lang="en-US" b="1" dirty="0"/>
          </a:p>
        </p:txBody>
      </p:sp>
    </p:spTree>
    <p:extLst>
      <p:ext uri="{BB962C8B-B14F-4D97-AF65-F5344CB8AC3E}">
        <p14:creationId xmlns:p14="http://schemas.microsoft.com/office/powerpoint/2010/main" val="417147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B6D2E1DB-5C26-7F74-9F2D-EB06A11808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8668" y="777760"/>
            <a:ext cx="10073897" cy="5302051"/>
          </a:xfrm>
          <a:prstGeom prst="rect">
            <a:avLst/>
          </a:prstGeom>
        </p:spPr>
      </p:pic>
      <p:sp>
        <p:nvSpPr>
          <p:cNvPr id="4" name="TextBox 3">
            <a:extLst>
              <a:ext uri="{FF2B5EF4-FFF2-40B4-BE49-F238E27FC236}">
                <a16:creationId xmlns:a16="http://schemas.microsoft.com/office/drawing/2014/main" id="{BE4FBDF0-44D8-4B4A-7449-35EB54780A50}"/>
              </a:ext>
            </a:extLst>
          </p:cNvPr>
          <p:cNvSpPr txBox="1"/>
          <p:nvPr/>
        </p:nvSpPr>
        <p:spPr>
          <a:xfrm>
            <a:off x="7432646" y="1809548"/>
            <a:ext cx="1008418" cy="307777"/>
          </a:xfrm>
          <a:prstGeom prst="rect">
            <a:avLst/>
          </a:prstGeom>
          <a:noFill/>
        </p:spPr>
        <p:txBody>
          <a:bodyPr wrap="none" rtlCol="0">
            <a:spAutoFit/>
          </a:bodyPr>
          <a:lstStyle/>
          <a:p>
            <a:r>
              <a:rPr lang="en-US" sz="1400" b="1" dirty="0"/>
              <a:t>Settlement</a:t>
            </a:r>
          </a:p>
        </p:txBody>
      </p:sp>
      <p:sp>
        <p:nvSpPr>
          <p:cNvPr id="5" name="TextBox 4">
            <a:extLst>
              <a:ext uri="{FF2B5EF4-FFF2-40B4-BE49-F238E27FC236}">
                <a16:creationId xmlns:a16="http://schemas.microsoft.com/office/drawing/2014/main" id="{1937CA8C-55F3-E36E-86F3-5244377893EA}"/>
              </a:ext>
            </a:extLst>
          </p:cNvPr>
          <p:cNvSpPr txBox="1"/>
          <p:nvPr/>
        </p:nvSpPr>
        <p:spPr>
          <a:xfrm>
            <a:off x="5696125" y="3971764"/>
            <a:ext cx="1258348" cy="276999"/>
          </a:xfrm>
          <a:prstGeom prst="rect">
            <a:avLst/>
          </a:prstGeom>
          <a:noFill/>
        </p:spPr>
        <p:txBody>
          <a:bodyPr wrap="square" rtlCol="0">
            <a:spAutoFit/>
          </a:bodyPr>
          <a:lstStyle/>
          <a:p>
            <a:r>
              <a:rPr lang="en-US" sz="1200" b="1" dirty="0"/>
              <a:t>Discovery/</a:t>
            </a:r>
          </a:p>
        </p:txBody>
      </p:sp>
      <p:sp>
        <p:nvSpPr>
          <p:cNvPr id="2" name="TextBox 1">
            <a:extLst>
              <a:ext uri="{FF2B5EF4-FFF2-40B4-BE49-F238E27FC236}">
                <a16:creationId xmlns:a16="http://schemas.microsoft.com/office/drawing/2014/main" id="{92EC9AE5-473B-5EC4-2974-A9060F6A1835}"/>
              </a:ext>
            </a:extLst>
          </p:cNvPr>
          <p:cNvSpPr txBox="1"/>
          <p:nvPr/>
        </p:nvSpPr>
        <p:spPr>
          <a:xfrm>
            <a:off x="8947209" y="2846704"/>
            <a:ext cx="428977" cy="520511"/>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7916C7CA-BCBF-9153-B162-1CE57DA8BF07}"/>
              </a:ext>
            </a:extLst>
          </p:cNvPr>
          <p:cNvPicPr>
            <a:picLocks noChangeAspect="1"/>
          </p:cNvPicPr>
          <p:nvPr/>
        </p:nvPicPr>
        <p:blipFill>
          <a:blip r:embed="rId4"/>
          <a:stretch>
            <a:fillRect/>
          </a:stretch>
        </p:blipFill>
        <p:spPr>
          <a:xfrm>
            <a:off x="9963252" y="4862773"/>
            <a:ext cx="426757" cy="518205"/>
          </a:xfrm>
          <a:prstGeom prst="rect">
            <a:avLst/>
          </a:prstGeom>
        </p:spPr>
      </p:pic>
    </p:spTree>
    <p:extLst>
      <p:ext uri="{BB962C8B-B14F-4D97-AF65-F5344CB8AC3E}">
        <p14:creationId xmlns:p14="http://schemas.microsoft.com/office/powerpoint/2010/main" val="2269751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B6D2E1DB-5C26-7F74-9F2D-EB06A11808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0072" y="777760"/>
            <a:ext cx="10073897" cy="5302051"/>
          </a:xfrm>
          <a:prstGeom prst="rect">
            <a:avLst/>
          </a:prstGeom>
        </p:spPr>
      </p:pic>
      <p:sp>
        <p:nvSpPr>
          <p:cNvPr id="4" name="TextBox 3">
            <a:extLst>
              <a:ext uri="{FF2B5EF4-FFF2-40B4-BE49-F238E27FC236}">
                <a16:creationId xmlns:a16="http://schemas.microsoft.com/office/drawing/2014/main" id="{BE4FBDF0-44D8-4B4A-7449-35EB54780A50}"/>
              </a:ext>
            </a:extLst>
          </p:cNvPr>
          <p:cNvSpPr txBox="1"/>
          <p:nvPr/>
        </p:nvSpPr>
        <p:spPr>
          <a:xfrm>
            <a:off x="7432646" y="1809548"/>
            <a:ext cx="1008418" cy="307777"/>
          </a:xfrm>
          <a:prstGeom prst="rect">
            <a:avLst/>
          </a:prstGeom>
          <a:noFill/>
        </p:spPr>
        <p:txBody>
          <a:bodyPr wrap="none" rtlCol="0">
            <a:spAutoFit/>
          </a:bodyPr>
          <a:lstStyle/>
          <a:p>
            <a:r>
              <a:rPr lang="en-US" sz="1400" b="1" dirty="0"/>
              <a:t>Settlement</a:t>
            </a:r>
          </a:p>
        </p:txBody>
      </p:sp>
      <p:sp>
        <p:nvSpPr>
          <p:cNvPr id="5" name="TextBox 4">
            <a:extLst>
              <a:ext uri="{FF2B5EF4-FFF2-40B4-BE49-F238E27FC236}">
                <a16:creationId xmlns:a16="http://schemas.microsoft.com/office/drawing/2014/main" id="{1937CA8C-55F3-E36E-86F3-5244377893EA}"/>
              </a:ext>
            </a:extLst>
          </p:cNvPr>
          <p:cNvSpPr txBox="1"/>
          <p:nvPr/>
        </p:nvSpPr>
        <p:spPr>
          <a:xfrm>
            <a:off x="5696125" y="3971764"/>
            <a:ext cx="1258348" cy="276999"/>
          </a:xfrm>
          <a:prstGeom prst="rect">
            <a:avLst/>
          </a:prstGeom>
          <a:noFill/>
        </p:spPr>
        <p:txBody>
          <a:bodyPr wrap="square" rtlCol="0">
            <a:spAutoFit/>
          </a:bodyPr>
          <a:lstStyle/>
          <a:p>
            <a:r>
              <a:rPr lang="en-US" sz="1200" b="1" dirty="0"/>
              <a:t>Discovery/</a:t>
            </a:r>
          </a:p>
        </p:txBody>
      </p:sp>
      <p:sp>
        <p:nvSpPr>
          <p:cNvPr id="6" name="Arrow: Right 5">
            <a:extLst>
              <a:ext uri="{FF2B5EF4-FFF2-40B4-BE49-F238E27FC236}">
                <a16:creationId xmlns:a16="http://schemas.microsoft.com/office/drawing/2014/main" id="{403854AE-CC3A-42C9-D76A-CAEF2B773741}"/>
              </a:ext>
            </a:extLst>
          </p:cNvPr>
          <p:cNvSpPr/>
          <p:nvPr/>
        </p:nvSpPr>
        <p:spPr>
          <a:xfrm rot="19574720">
            <a:off x="3295689" y="2530275"/>
            <a:ext cx="4669284" cy="1711671"/>
          </a:xfrm>
          <a:prstGeom prst="rightArrow">
            <a:avLst>
              <a:gd name="adj1" fmla="val 24964"/>
              <a:gd name="adj2" fmla="val 1876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41ABB0F-EE2C-351F-4FA3-437A643A0750}"/>
              </a:ext>
            </a:extLst>
          </p:cNvPr>
          <p:cNvSpPr/>
          <p:nvPr/>
        </p:nvSpPr>
        <p:spPr>
          <a:xfrm>
            <a:off x="4223379" y="736847"/>
            <a:ext cx="6967062" cy="5805996"/>
          </a:xfrm>
          <a:custGeom>
            <a:avLst/>
            <a:gdLst>
              <a:gd name="connsiteX0" fmla="*/ 1085468 w 6967062"/>
              <a:gd name="connsiteY0" fmla="*/ 390617 h 5805996"/>
              <a:gd name="connsiteX1" fmla="*/ 2940901 w 6967062"/>
              <a:gd name="connsiteY1" fmla="*/ 585926 h 5805996"/>
              <a:gd name="connsiteX2" fmla="*/ 3864178 w 6967062"/>
              <a:gd name="connsiteY2" fmla="*/ 630314 h 5805996"/>
              <a:gd name="connsiteX3" fmla="*/ 4112753 w 6967062"/>
              <a:gd name="connsiteY3" fmla="*/ 674703 h 5805996"/>
              <a:gd name="connsiteX4" fmla="*/ 4077242 w 6967062"/>
              <a:gd name="connsiteY4" fmla="*/ 861134 h 5805996"/>
              <a:gd name="connsiteX5" fmla="*/ 2745592 w 6967062"/>
              <a:gd name="connsiteY5" fmla="*/ 1207363 h 5805996"/>
              <a:gd name="connsiteX6" fmla="*/ 2914268 w 6967062"/>
              <a:gd name="connsiteY6" fmla="*/ 701336 h 5805996"/>
              <a:gd name="connsiteX7" fmla="*/ 3251619 w 6967062"/>
              <a:gd name="connsiteY7" fmla="*/ 514904 h 5805996"/>
              <a:gd name="connsiteX8" fmla="*/ 2905390 w 6967062"/>
              <a:gd name="connsiteY8" fmla="*/ 550415 h 5805996"/>
              <a:gd name="connsiteX9" fmla="*/ 1156489 w 6967062"/>
              <a:gd name="connsiteY9" fmla="*/ 656947 h 5805996"/>
              <a:gd name="connsiteX10" fmla="*/ 1769048 w 6967062"/>
              <a:gd name="connsiteY10" fmla="*/ 656947 h 5805996"/>
              <a:gd name="connsiteX11" fmla="*/ 2204054 w 6967062"/>
              <a:gd name="connsiteY11" fmla="*/ 683580 h 5805996"/>
              <a:gd name="connsiteX12" fmla="*/ 1937724 w 6967062"/>
              <a:gd name="connsiteY12" fmla="*/ 807868 h 5805996"/>
              <a:gd name="connsiteX13" fmla="*/ 1484963 w 6967062"/>
              <a:gd name="connsiteY13" fmla="*/ 825623 h 5805996"/>
              <a:gd name="connsiteX14" fmla="*/ 3358151 w 6967062"/>
              <a:gd name="connsiteY14" fmla="*/ 923277 h 5805996"/>
              <a:gd name="connsiteX15" fmla="*/ 4334695 w 6967062"/>
              <a:gd name="connsiteY15" fmla="*/ 994299 h 5805996"/>
              <a:gd name="connsiteX16" fmla="*/ 4201530 w 6967062"/>
              <a:gd name="connsiteY16" fmla="*/ 1029809 h 5805996"/>
              <a:gd name="connsiteX17" fmla="*/ 2062011 w 6967062"/>
              <a:gd name="connsiteY17" fmla="*/ 1269506 h 5805996"/>
              <a:gd name="connsiteX18" fmla="*/ 2656815 w 6967062"/>
              <a:gd name="connsiteY18" fmla="*/ 994299 h 5805996"/>
              <a:gd name="connsiteX19" fmla="*/ 2861002 w 6967062"/>
              <a:gd name="connsiteY19" fmla="*/ 958788 h 5805996"/>
              <a:gd name="connsiteX20" fmla="*/ 845771 w 6967062"/>
              <a:gd name="connsiteY20" fmla="*/ 932155 h 5805996"/>
              <a:gd name="connsiteX21" fmla="*/ 1192000 w 6967062"/>
              <a:gd name="connsiteY21" fmla="*/ 754602 h 5805996"/>
              <a:gd name="connsiteX22" fmla="*/ 2576916 w 6967062"/>
              <a:gd name="connsiteY22" fmla="*/ 648070 h 5805996"/>
              <a:gd name="connsiteX23" fmla="*/ 2612427 w 6967062"/>
              <a:gd name="connsiteY23" fmla="*/ 550415 h 5805996"/>
              <a:gd name="connsiteX24" fmla="*/ 1769048 w 6967062"/>
              <a:gd name="connsiteY24" fmla="*/ 585926 h 5805996"/>
              <a:gd name="connsiteX25" fmla="*/ 2665693 w 6967062"/>
              <a:gd name="connsiteY25" fmla="*/ 577048 h 5805996"/>
              <a:gd name="connsiteX26" fmla="*/ 5160318 w 6967062"/>
              <a:gd name="connsiteY26" fmla="*/ 514904 h 5805996"/>
              <a:gd name="connsiteX27" fmla="*/ 6270027 w 6967062"/>
              <a:gd name="connsiteY27" fmla="*/ 506027 h 5805996"/>
              <a:gd name="connsiteX28" fmla="*/ 5755122 w 6967062"/>
              <a:gd name="connsiteY28" fmla="*/ 727969 h 5805996"/>
              <a:gd name="connsiteX29" fmla="*/ 5133685 w 6967062"/>
              <a:gd name="connsiteY29" fmla="*/ 816745 h 5805996"/>
              <a:gd name="connsiteX30" fmla="*/ 6021452 w 6967062"/>
              <a:gd name="connsiteY30" fmla="*/ 1047565 h 5805996"/>
              <a:gd name="connsiteX31" fmla="*/ 6332171 w 6967062"/>
              <a:gd name="connsiteY31" fmla="*/ 1313895 h 5805996"/>
              <a:gd name="connsiteX32" fmla="*/ 6278904 w 6967062"/>
              <a:gd name="connsiteY32" fmla="*/ 1544714 h 5805996"/>
              <a:gd name="connsiteX33" fmla="*/ 6234516 w 6967062"/>
              <a:gd name="connsiteY33" fmla="*/ 1500326 h 5805996"/>
              <a:gd name="connsiteX34" fmla="*/ 5772877 w 6967062"/>
              <a:gd name="connsiteY34" fmla="*/ 257452 h 5805996"/>
              <a:gd name="connsiteX35" fmla="*/ 5595324 w 6967062"/>
              <a:gd name="connsiteY35" fmla="*/ 0 h 5805996"/>
              <a:gd name="connsiteX36" fmla="*/ 5559813 w 6967062"/>
              <a:gd name="connsiteY36" fmla="*/ 585926 h 5805996"/>
              <a:gd name="connsiteX37" fmla="*/ 5524303 w 6967062"/>
              <a:gd name="connsiteY37" fmla="*/ 1038687 h 5805996"/>
              <a:gd name="connsiteX38" fmla="*/ 5337871 w 6967062"/>
              <a:gd name="connsiteY38" fmla="*/ 1766656 h 5805996"/>
              <a:gd name="connsiteX39" fmla="*/ 5320116 w 6967062"/>
              <a:gd name="connsiteY39" fmla="*/ 2148396 h 5805996"/>
              <a:gd name="connsiteX40" fmla="*/ 5426648 w 6967062"/>
              <a:gd name="connsiteY40" fmla="*/ 2299316 h 5805996"/>
              <a:gd name="connsiteX41" fmla="*/ 5275728 w 6967062"/>
              <a:gd name="connsiteY41" fmla="*/ 639192 h 5805996"/>
              <a:gd name="connsiteX42" fmla="*/ 5328994 w 6967062"/>
              <a:gd name="connsiteY42" fmla="*/ 1846555 h 5805996"/>
              <a:gd name="connsiteX43" fmla="*/ 4973887 w 6967062"/>
              <a:gd name="connsiteY43" fmla="*/ 3835153 h 5805996"/>
              <a:gd name="connsiteX44" fmla="*/ 5098174 w 6967062"/>
              <a:gd name="connsiteY44" fmla="*/ 2370337 h 5805996"/>
              <a:gd name="connsiteX45" fmla="*/ 5195829 w 6967062"/>
              <a:gd name="connsiteY45" fmla="*/ 2325949 h 5805996"/>
              <a:gd name="connsiteX46" fmla="*/ 5471037 w 6967062"/>
              <a:gd name="connsiteY46" fmla="*/ 2361460 h 5805996"/>
              <a:gd name="connsiteX47" fmla="*/ 5630835 w 6967062"/>
              <a:gd name="connsiteY47" fmla="*/ 1775534 h 5805996"/>
              <a:gd name="connsiteX48" fmla="*/ 5497670 w 6967062"/>
              <a:gd name="connsiteY48" fmla="*/ 3231471 h 5805996"/>
              <a:gd name="connsiteX49" fmla="*/ 5382260 w 6967062"/>
              <a:gd name="connsiteY49" fmla="*/ 3488924 h 5805996"/>
              <a:gd name="connsiteX50" fmla="*/ 6962485 w 6967062"/>
              <a:gd name="connsiteY50" fmla="*/ 5566299 h 5805996"/>
              <a:gd name="connsiteX51" fmla="*/ 6696155 w 6967062"/>
              <a:gd name="connsiteY51" fmla="*/ 5805996 h 5805996"/>
              <a:gd name="connsiteX52" fmla="*/ 5719611 w 6967062"/>
              <a:gd name="connsiteY52" fmla="*/ 5415378 h 5805996"/>
              <a:gd name="connsiteX53" fmla="*/ 5675223 w 6967062"/>
              <a:gd name="connsiteY53" fmla="*/ 5530788 h 5805996"/>
              <a:gd name="connsiteX54" fmla="*/ 5941553 w 6967062"/>
              <a:gd name="connsiteY54" fmla="*/ 5557421 h 5805996"/>
              <a:gd name="connsiteX55" fmla="*/ 6136862 w 6967062"/>
              <a:gd name="connsiteY55" fmla="*/ 4270159 h 5805996"/>
              <a:gd name="connsiteX56" fmla="*/ 6119106 w 6967062"/>
              <a:gd name="connsiteY56" fmla="*/ 4492101 h 5805996"/>
              <a:gd name="connsiteX57" fmla="*/ 6092473 w 6967062"/>
              <a:gd name="connsiteY57" fmla="*/ 4500978 h 5805996"/>
              <a:gd name="connsiteX58" fmla="*/ 5764000 w 6967062"/>
              <a:gd name="connsiteY58" fmla="*/ 4341180 h 5805996"/>
              <a:gd name="connsiteX59" fmla="*/ 5568691 w 6967062"/>
              <a:gd name="connsiteY59" fmla="*/ 4554244 h 5805996"/>
              <a:gd name="connsiteX60" fmla="*/ 5400015 w 6967062"/>
              <a:gd name="connsiteY60" fmla="*/ 4634143 h 5805996"/>
              <a:gd name="connsiteX61" fmla="*/ 6012574 w 6967062"/>
              <a:gd name="connsiteY61" fmla="*/ 4998128 h 5805996"/>
              <a:gd name="connsiteX62" fmla="*/ 6145739 w 6967062"/>
              <a:gd name="connsiteY62" fmla="*/ 5042516 h 5805996"/>
              <a:gd name="connsiteX63" fmla="*/ 5808388 w 6967062"/>
              <a:gd name="connsiteY63" fmla="*/ 5078027 h 5805996"/>
              <a:gd name="connsiteX64" fmla="*/ 5737367 w 6967062"/>
              <a:gd name="connsiteY64" fmla="*/ 5069149 h 5805996"/>
              <a:gd name="connsiteX65" fmla="*/ 5586446 w 6967062"/>
              <a:gd name="connsiteY65" fmla="*/ 4802819 h 5805996"/>
              <a:gd name="connsiteX66" fmla="*/ 5932675 w 6967062"/>
              <a:gd name="connsiteY66" fmla="*/ 4909351 h 5805996"/>
              <a:gd name="connsiteX67" fmla="*/ 5941553 w 6967062"/>
              <a:gd name="connsiteY67" fmla="*/ 4944862 h 5805996"/>
              <a:gd name="connsiteX68" fmla="*/ 5675223 w 6967062"/>
              <a:gd name="connsiteY68" fmla="*/ 5007005 h 5805996"/>
              <a:gd name="connsiteX69" fmla="*/ 5533180 w 6967062"/>
              <a:gd name="connsiteY69" fmla="*/ 3994951 h 5805996"/>
              <a:gd name="connsiteX70" fmla="*/ 5843899 w 6967062"/>
              <a:gd name="connsiteY70" fmla="*/ 3586578 h 5805996"/>
              <a:gd name="connsiteX71" fmla="*/ 5968186 w 6967062"/>
              <a:gd name="connsiteY71" fmla="*/ 3151572 h 5805996"/>
              <a:gd name="connsiteX72" fmla="*/ 5870532 w 6967062"/>
              <a:gd name="connsiteY72" fmla="*/ 3053918 h 5805996"/>
              <a:gd name="connsiteX73" fmla="*/ 4680924 w 6967062"/>
              <a:gd name="connsiteY73" fmla="*/ 3000652 h 5805996"/>
              <a:gd name="connsiteX74" fmla="*/ 4503371 w 6967062"/>
              <a:gd name="connsiteY74" fmla="*/ 2991774 h 5805996"/>
              <a:gd name="connsiteX75" fmla="*/ 5506547 w 6967062"/>
              <a:gd name="connsiteY75" fmla="*/ 2388093 h 5805996"/>
              <a:gd name="connsiteX76" fmla="*/ 5479914 w 6967062"/>
              <a:gd name="connsiteY76" fmla="*/ 1961965 h 5805996"/>
              <a:gd name="connsiteX77" fmla="*/ 5320116 w 6967062"/>
              <a:gd name="connsiteY77" fmla="*/ 2006353 h 5805996"/>
              <a:gd name="connsiteX78" fmla="*/ 5648590 w 6967062"/>
              <a:gd name="connsiteY78" fmla="*/ 1802167 h 5805996"/>
              <a:gd name="connsiteX79" fmla="*/ 5817266 w 6967062"/>
              <a:gd name="connsiteY79" fmla="*/ 1597980 h 5805996"/>
              <a:gd name="connsiteX80" fmla="*/ 5488792 w 6967062"/>
              <a:gd name="connsiteY80" fmla="*/ 1864310 h 5805996"/>
              <a:gd name="connsiteX81" fmla="*/ 5835021 w 6967062"/>
              <a:gd name="connsiteY81" fmla="*/ 2104007 h 5805996"/>
              <a:gd name="connsiteX82" fmla="*/ 5897165 w 6967062"/>
              <a:gd name="connsiteY82" fmla="*/ 1695635 h 5805996"/>
              <a:gd name="connsiteX83" fmla="*/ 5746244 w 6967062"/>
              <a:gd name="connsiteY83" fmla="*/ 1642369 h 5805996"/>
              <a:gd name="connsiteX84" fmla="*/ 6092473 w 6967062"/>
              <a:gd name="connsiteY84" fmla="*/ 1917576 h 5805996"/>
              <a:gd name="connsiteX85" fmla="*/ 6101351 w 6967062"/>
              <a:gd name="connsiteY85" fmla="*/ 2210539 h 5805996"/>
              <a:gd name="connsiteX86" fmla="*/ 4130508 w 6967062"/>
              <a:gd name="connsiteY86" fmla="*/ 3151572 h 5805996"/>
              <a:gd name="connsiteX87" fmla="*/ 3065188 w 6967062"/>
              <a:gd name="connsiteY87" fmla="*/ 3453413 h 5805996"/>
              <a:gd name="connsiteX88" fmla="*/ 2940901 w 6967062"/>
              <a:gd name="connsiteY88" fmla="*/ 3515557 h 5805996"/>
              <a:gd name="connsiteX89" fmla="*/ 1990990 w 6967062"/>
              <a:gd name="connsiteY89" fmla="*/ 3542190 h 5805996"/>
              <a:gd name="connsiteX90" fmla="*/ 2497017 w 6967062"/>
              <a:gd name="connsiteY90" fmla="*/ 3373514 h 5805996"/>
              <a:gd name="connsiteX91" fmla="*/ 2789980 w 6967062"/>
              <a:gd name="connsiteY91" fmla="*/ 3098306 h 5805996"/>
              <a:gd name="connsiteX92" fmla="*/ 2825491 w 6967062"/>
              <a:gd name="connsiteY92" fmla="*/ 3080551 h 5805996"/>
              <a:gd name="connsiteX93" fmla="*/ 3224986 w 6967062"/>
              <a:gd name="connsiteY93" fmla="*/ 2796466 h 5805996"/>
              <a:gd name="connsiteX94" fmla="*/ 3349273 w 6967062"/>
              <a:gd name="connsiteY94" fmla="*/ 2325949 h 5805996"/>
              <a:gd name="connsiteX95" fmla="*/ 3393662 w 6967062"/>
              <a:gd name="connsiteY95" fmla="*/ 2139518 h 5805996"/>
              <a:gd name="connsiteX96" fmla="*/ 2354974 w 6967062"/>
              <a:gd name="connsiteY96" fmla="*/ 2574524 h 5805996"/>
              <a:gd name="connsiteX97" fmla="*/ 2372730 w 6967062"/>
              <a:gd name="connsiteY97" fmla="*/ 2601157 h 5805996"/>
              <a:gd name="connsiteX98" fmla="*/ 2674571 w 6967062"/>
              <a:gd name="connsiteY98" fmla="*/ 2663301 h 5805996"/>
              <a:gd name="connsiteX99" fmla="*/ 2763347 w 6967062"/>
              <a:gd name="connsiteY99" fmla="*/ 2601157 h 5805996"/>
              <a:gd name="connsiteX100" fmla="*/ 2869879 w 6967062"/>
              <a:gd name="connsiteY100" fmla="*/ 2565646 h 5805996"/>
              <a:gd name="connsiteX101" fmla="*/ 2994167 w 6967062"/>
              <a:gd name="connsiteY101" fmla="*/ 2512380 h 5805996"/>
              <a:gd name="connsiteX102" fmla="*/ 2266198 w 6967062"/>
              <a:gd name="connsiteY102" fmla="*/ 2565646 h 5805996"/>
              <a:gd name="connsiteX103" fmla="*/ 2763347 w 6967062"/>
              <a:gd name="connsiteY103" fmla="*/ 2210539 h 5805996"/>
              <a:gd name="connsiteX104" fmla="*/ 2861002 w 6967062"/>
              <a:gd name="connsiteY104" fmla="*/ 2139518 h 5805996"/>
              <a:gd name="connsiteX105" fmla="*/ 3127332 w 6967062"/>
              <a:gd name="connsiteY105" fmla="*/ 2068497 h 5805996"/>
              <a:gd name="connsiteX106" fmla="*/ 3615604 w 6967062"/>
              <a:gd name="connsiteY106" fmla="*/ 2254928 h 5805996"/>
              <a:gd name="connsiteX107" fmla="*/ 3633359 w 6967062"/>
              <a:gd name="connsiteY107" fmla="*/ 2610035 h 5805996"/>
              <a:gd name="connsiteX108" fmla="*/ 3455805 w 6967062"/>
              <a:gd name="connsiteY108" fmla="*/ 2414726 h 5805996"/>
              <a:gd name="connsiteX109" fmla="*/ 3446928 w 6967062"/>
              <a:gd name="connsiteY109" fmla="*/ 2450236 h 5805996"/>
              <a:gd name="connsiteX110" fmla="*/ 3242741 w 6967062"/>
              <a:gd name="connsiteY110" fmla="*/ 2521258 h 5805996"/>
              <a:gd name="connsiteX111" fmla="*/ 3659992 w 6967062"/>
              <a:gd name="connsiteY111" fmla="*/ 2352582 h 5805996"/>
              <a:gd name="connsiteX112" fmla="*/ 3731013 w 6967062"/>
              <a:gd name="connsiteY112" fmla="*/ 2290438 h 5805996"/>
              <a:gd name="connsiteX113" fmla="*/ 2825491 w 6967062"/>
              <a:gd name="connsiteY113" fmla="*/ 2574524 h 5805996"/>
              <a:gd name="connsiteX114" fmla="*/ 2834369 w 6967062"/>
              <a:gd name="connsiteY114" fmla="*/ 2601157 h 5805996"/>
              <a:gd name="connsiteX115" fmla="*/ 3127332 w 6967062"/>
              <a:gd name="connsiteY115" fmla="*/ 2920753 h 5805996"/>
              <a:gd name="connsiteX116" fmla="*/ 3180598 w 6967062"/>
              <a:gd name="connsiteY116" fmla="*/ 2929631 h 5805996"/>
              <a:gd name="connsiteX117" fmla="*/ 3207231 w 6967062"/>
              <a:gd name="connsiteY117" fmla="*/ 2902998 h 5805996"/>
              <a:gd name="connsiteX118" fmla="*/ 3562338 w 6967062"/>
              <a:gd name="connsiteY118" fmla="*/ 3320248 h 58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967062" h="5805996">
                <a:moveTo>
                  <a:pt x="1085468" y="390617"/>
                </a:moveTo>
                <a:cubicBezTo>
                  <a:pt x="1748781" y="627514"/>
                  <a:pt x="1251066" y="461590"/>
                  <a:pt x="2940901" y="585926"/>
                </a:cubicBezTo>
                <a:cubicBezTo>
                  <a:pt x="3248185" y="608536"/>
                  <a:pt x="3556419" y="615518"/>
                  <a:pt x="3864178" y="630314"/>
                </a:cubicBezTo>
                <a:cubicBezTo>
                  <a:pt x="3947036" y="645110"/>
                  <a:pt x="4055663" y="612855"/>
                  <a:pt x="4112753" y="674703"/>
                </a:cubicBezTo>
                <a:cubicBezTo>
                  <a:pt x="4155662" y="721187"/>
                  <a:pt x="4132335" y="830042"/>
                  <a:pt x="4077242" y="861134"/>
                </a:cubicBezTo>
                <a:cubicBezTo>
                  <a:pt x="3452578" y="1213667"/>
                  <a:pt x="3324907" y="1174572"/>
                  <a:pt x="2745592" y="1207363"/>
                </a:cubicBezTo>
                <a:cubicBezTo>
                  <a:pt x="2562444" y="1007565"/>
                  <a:pt x="2545959" y="1058813"/>
                  <a:pt x="2914268" y="701336"/>
                </a:cubicBezTo>
                <a:cubicBezTo>
                  <a:pt x="3006462" y="611853"/>
                  <a:pt x="3259164" y="643162"/>
                  <a:pt x="3251619" y="514904"/>
                </a:cubicBezTo>
                <a:cubicBezTo>
                  <a:pt x="3244806" y="399089"/>
                  <a:pt x="3021139" y="542568"/>
                  <a:pt x="2905390" y="550415"/>
                </a:cubicBezTo>
                <a:lnTo>
                  <a:pt x="1156489" y="656947"/>
                </a:lnTo>
                <a:cubicBezTo>
                  <a:pt x="1405147" y="727995"/>
                  <a:pt x="1111804" y="651026"/>
                  <a:pt x="1769048" y="656947"/>
                </a:cubicBezTo>
                <a:cubicBezTo>
                  <a:pt x="1914316" y="658256"/>
                  <a:pt x="2059052" y="674702"/>
                  <a:pt x="2204054" y="683580"/>
                </a:cubicBezTo>
                <a:cubicBezTo>
                  <a:pt x="2230274" y="814678"/>
                  <a:pt x="2236236" y="767824"/>
                  <a:pt x="1937724" y="807868"/>
                </a:cubicBezTo>
                <a:cubicBezTo>
                  <a:pt x="1788029" y="827949"/>
                  <a:pt x="1635883" y="819705"/>
                  <a:pt x="1484963" y="825623"/>
                </a:cubicBezTo>
                <a:lnTo>
                  <a:pt x="3358151" y="923277"/>
                </a:lnTo>
                <a:cubicBezTo>
                  <a:pt x="3683955" y="942561"/>
                  <a:pt x="4010894" y="953398"/>
                  <a:pt x="4334695" y="994299"/>
                </a:cubicBezTo>
                <a:cubicBezTo>
                  <a:pt x="4380272" y="1000056"/>
                  <a:pt x="4247136" y="1024286"/>
                  <a:pt x="4201530" y="1029809"/>
                </a:cubicBezTo>
                <a:lnTo>
                  <a:pt x="2062011" y="1269506"/>
                </a:lnTo>
                <a:cubicBezTo>
                  <a:pt x="2260279" y="1177770"/>
                  <a:pt x="2453207" y="1073480"/>
                  <a:pt x="2656815" y="994299"/>
                </a:cubicBezTo>
                <a:cubicBezTo>
                  <a:pt x="2721202" y="969260"/>
                  <a:pt x="2930045" y="961157"/>
                  <a:pt x="2861002" y="958788"/>
                </a:cubicBezTo>
                <a:cubicBezTo>
                  <a:pt x="2189595" y="935749"/>
                  <a:pt x="1517515" y="941033"/>
                  <a:pt x="845771" y="932155"/>
                </a:cubicBezTo>
                <a:cubicBezTo>
                  <a:pt x="-338474" y="831369"/>
                  <a:pt x="-329067" y="880919"/>
                  <a:pt x="1192000" y="754602"/>
                </a:cubicBezTo>
                <a:lnTo>
                  <a:pt x="2576916" y="648070"/>
                </a:lnTo>
                <a:cubicBezTo>
                  <a:pt x="2588753" y="615518"/>
                  <a:pt x="2646962" y="553072"/>
                  <a:pt x="2612427" y="550415"/>
                </a:cubicBezTo>
                <a:cubicBezTo>
                  <a:pt x="2331880" y="528834"/>
                  <a:pt x="1517378" y="460091"/>
                  <a:pt x="1769048" y="585926"/>
                </a:cubicBezTo>
                <a:cubicBezTo>
                  <a:pt x="2036389" y="719596"/>
                  <a:pt x="2366811" y="580007"/>
                  <a:pt x="2665693" y="577048"/>
                </a:cubicBezTo>
                <a:lnTo>
                  <a:pt x="5160318" y="514904"/>
                </a:lnTo>
                <a:cubicBezTo>
                  <a:pt x="6196515" y="485066"/>
                  <a:pt x="5743877" y="440258"/>
                  <a:pt x="6270027" y="506027"/>
                </a:cubicBezTo>
                <a:cubicBezTo>
                  <a:pt x="6488992" y="662429"/>
                  <a:pt x="6411387" y="582132"/>
                  <a:pt x="5755122" y="727969"/>
                </a:cubicBezTo>
                <a:cubicBezTo>
                  <a:pt x="5550856" y="773361"/>
                  <a:pt x="5340831" y="787153"/>
                  <a:pt x="5133685" y="816745"/>
                </a:cubicBezTo>
                <a:cubicBezTo>
                  <a:pt x="4833557" y="1056851"/>
                  <a:pt x="5202147" y="743252"/>
                  <a:pt x="6021452" y="1047565"/>
                </a:cubicBezTo>
                <a:cubicBezTo>
                  <a:pt x="6149330" y="1095062"/>
                  <a:pt x="6228598" y="1225118"/>
                  <a:pt x="6332171" y="1313895"/>
                </a:cubicBezTo>
                <a:cubicBezTo>
                  <a:pt x="6314415" y="1390835"/>
                  <a:pt x="6315543" y="1474767"/>
                  <a:pt x="6278904" y="1544714"/>
                </a:cubicBezTo>
                <a:cubicBezTo>
                  <a:pt x="6269195" y="1563250"/>
                  <a:pt x="6242171" y="1519800"/>
                  <a:pt x="6234516" y="1500326"/>
                </a:cubicBezTo>
                <a:cubicBezTo>
                  <a:pt x="6072830" y="1089019"/>
                  <a:pt x="5946097" y="664037"/>
                  <a:pt x="5772877" y="257452"/>
                </a:cubicBezTo>
                <a:cubicBezTo>
                  <a:pt x="5732018" y="161546"/>
                  <a:pt x="5654508" y="85817"/>
                  <a:pt x="5595324" y="0"/>
                </a:cubicBezTo>
                <a:cubicBezTo>
                  <a:pt x="5553571" y="438413"/>
                  <a:pt x="5604599" y="-130644"/>
                  <a:pt x="5559813" y="585926"/>
                </a:cubicBezTo>
                <a:cubicBezTo>
                  <a:pt x="5550370" y="737015"/>
                  <a:pt x="5552269" y="889909"/>
                  <a:pt x="5524303" y="1038687"/>
                </a:cubicBezTo>
                <a:cubicBezTo>
                  <a:pt x="5478029" y="1284863"/>
                  <a:pt x="5337871" y="1766656"/>
                  <a:pt x="5337871" y="1766656"/>
                </a:cubicBezTo>
                <a:cubicBezTo>
                  <a:pt x="5331953" y="1893903"/>
                  <a:pt x="5299174" y="2022745"/>
                  <a:pt x="5320116" y="2148396"/>
                </a:cubicBezTo>
                <a:cubicBezTo>
                  <a:pt x="5330239" y="2209136"/>
                  <a:pt x="5428458" y="2360867"/>
                  <a:pt x="5426648" y="2299316"/>
                </a:cubicBezTo>
                <a:cubicBezTo>
                  <a:pt x="5410312" y="1743900"/>
                  <a:pt x="5326035" y="1192567"/>
                  <a:pt x="5275728" y="639192"/>
                </a:cubicBezTo>
                <a:cubicBezTo>
                  <a:pt x="5293483" y="1041646"/>
                  <a:pt x="5344477" y="1444007"/>
                  <a:pt x="5328994" y="1846555"/>
                </a:cubicBezTo>
                <a:cubicBezTo>
                  <a:pt x="5285502" y="2977334"/>
                  <a:pt x="5242260" y="2971688"/>
                  <a:pt x="4973887" y="3835153"/>
                </a:cubicBezTo>
                <a:cubicBezTo>
                  <a:pt x="5109021" y="4645951"/>
                  <a:pt x="4946891" y="3767904"/>
                  <a:pt x="5098174" y="2370337"/>
                </a:cubicBezTo>
                <a:cubicBezTo>
                  <a:pt x="5102022" y="2334788"/>
                  <a:pt x="5163277" y="2340745"/>
                  <a:pt x="5195829" y="2325949"/>
                </a:cubicBezTo>
                <a:cubicBezTo>
                  <a:pt x="5287565" y="2337786"/>
                  <a:pt x="5413684" y="2434029"/>
                  <a:pt x="5471037" y="2361460"/>
                </a:cubicBezTo>
                <a:cubicBezTo>
                  <a:pt x="5596562" y="2202632"/>
                  <a:pt x="5624641" y="1573187"/>
                  <a:pt x="5630835" y="1775534"/>
                </a:cubicBezTo>
                <a:cubicBezTo>
                  <a:pt x="5645747" y="2262644"/>
                  <a:pt x="5629071" y="2762182"/>
                  <a:pt x="5497670" y="3231471"/>
                </a:cubicBezTo>
                <a:cubicBezTo>
                  <a:pt x="5429772" y="3473962"/>
                  <a:pt x="5499449" y="3410797"/>
                  <a:pt x="5382260" y="3488924"/>
                </a:cubicBezTo>
                <a:cubicBezTo>
                  <a:pt x="5838071" y="3997513"/>
                  <a:pt x="6734763" y="4900320"/>
                  <a:pt x="6962485" y="5566299"/>
                </a:cubicBezTo>
                <a:cubicBezTo>
                  <a:pt x="7001128" y="5679312"/>
                  <a:pt x="6784932" y="5726097"/>
                  <a:pt x="6696155" y="5805996"/>
                </a:cubicBezTo>
                <a:cubicBezTo>
                  <a:pt x="6370640" y="5675790"/>
                  <a:pt x="6058118" y="5506628"/>
                  <a:pt x="5719611" y="5415378"/>
                </a:cubicBezTo>
                <a:cubicBezTo>
                  <a:pt x="5679814" y="5404650"/>
                  <a:pt x="5640507" y="5508570"/>
                  <a:pt x="5675223" y="5530788"/>
                </a:cubicBezTo>
                <a:cubicBezTo>
                  <a:pt x="5750370" y="5578882"/>
                  <a:pt x="5852776" y="5548543"/>
                  <a:pt x="5941553" y="5557421"/>
                </a:cubicBezTo>
                <a:cubicBezTo>
                  <a:pt x="6356628" y="4917018"/>
                  <a:pt x="6341476" y="5170460"/>
                  <a:pt x="6136862" y="4270159"/>
                </a:cubicBezTo>
                <a:cubicBezTo>
                  <a:pt x="6120414" y="4197788"/>
                  <a:pt x="6133122" y="4419219"/>
                  <a:pt x="6119106" y="4492101"/>
                </a:cubicBezTo>
                <a:cubicBezTo>
                  <a:pt x="6117339" y="4501290"/>
                  <a:pt x="6101351" y="4498019"/>
                  <a:pt x="6092473" y="4500978"/>
                </a:cubicBezTo>
                <a:cubicBezTo>
                  <a:pt x="5982982" y="4447712"/>
                  <a:pt x="5885135" y="4328861"/>
                  <a:pt x="5764000" y="4341180"/>
                </a:cubicBezTo>
                <a:cubicBezTo>
                  <a:pt x="5668149" y="4350928"/>
                  <a:pt x="5643745" y="4493835"/>
                  <a:pt x="5568691" y="4554244"/>
                </a:cubicBezTo>
                <a:cubicBezTo>
                  <a:pt x="5520225" y="4593253"/>
                  <a:pt x="5456240" y="4607510"/>
                  <a:pt x="5400015" y="4634143"/>
                </a:cubicBezTo>
                <a:cubicBezTo>
                  <a:pt x="5604201" y="4755471"/>
                  <a:pt x="5804252" y="4884047"/>
                  <a:pt x="6012574" y="4998128"/>
                </a:cubicBezTo>
                <a:cubicBezTo>
                  <a:pt x="6053613" y="5020602"/>
                  <a:pt x="6189311" y="5025466"/>
                  <a:pt x="6145739" y="5042516"/>
                </a:cubicBezTo>
                <a:cubicBezTo>
                  <a:pt x="6040442" y="5083719"/>
                  <a:pt x="5920838" y="5066190"/>
                  <a:pt x="5808388" y="5078027"/>
                </a:cubicBezTo>
                <a:cubicBezTo>
                  <a:pt x="5784714" y="5075068"/>
                  <a:pt x="5753928" y="5086323"/>
                  <a:pt x="5737367" y="5069149"/>
                </a:cubicBezTo>
                <a:cubicBezTo>
                  <a:pt x="5536090" y="4860418"/>
                  <a:pt x="5517388" y="4906409"/>
                  <a:pt x="5586446" y="4802819"/>
                </a:cubicBezTo>
                <a:cubicBezTo>
                  <a:pt x="5651188" y="4819708"/>
                  <a:pt x="5860192" y="4866714"/>
                  <a:pt x="5932675" y="4909351"/>
                </a:cubicBezTo>
                <a:cubicBezTo>
                  <a:pt x="5943192" y="4915537"/>
                  <a:pt x="5938594" y="4933025"/>
                  <a:pt x="5941553" y="4944862"/>
                </a:cubicBezTo>
                <a:cubicBezTo>
                  <a:pt x="5852776" y="4965576"/>
                  <a:pt x="5747104" y="5063072"/>
                  <a:pt x="5675223" y="5007005"/>
                </a:cubicBezTo>
                <a:cubicBezTo>
                  <a:pt x="5435228" y="4819809"/>
                  <a:pt x="5464602" y="4195409"/>
                  <a:pt x="5533180" y="3994951"/>
                </a:cubicBezTo>
                <a:cubicBezTo>
                  <a:pt x="5588546" y="3833112"/>
                  <a:pt x="5740326" y="3722702"/>
                  <a:pt x="5843899" y="3586578"/>
                </a:cubicBezTo>
                <a:cubicBezTo>
                  <a:pt x="5885328" y="3441576"/>
                  <a:pt x="5960655" y="3302188"/>
                  <a:pt x="5968186" y="3151572"/>
                </a:cubicBezTo>
                <a:cubicBezTo>
                  <a:pt x="5970485" y="3105595"/>
                  <a:pt x="5916253" y="3059278"/>
                  <a:pt x="5870532" y="3053918"/>
                </a:cubicBezTo>
                <a:cubicBezTo>
                  <a:pt x="5476299" y="3007698"/>
                  <a:pt x="5077448" y="3018676"/>
                  <a:pt x="4680924" y="3000652"/>
                </a:cubicBezTo>
                <a:lnTo>
                  <a:pt x="4503371" y="2991774"/>
                </a:lnTo>
                <a:cubicBezTo>
                  <a:pt x="5294277" y="2709308"/>
                  <a:pt x="4969272" y="2925368"/>
                  <a:pt x="5506547" y="2388093"/>
                </a:cubicBezTo>
                <a:cubicBezTo>
                  <a:pt x="5557763" y="2204568"/>
                  <a:pt x="5762454" y="1961965"/>
                  <a:pt x="5479914" y="1961965"/>
                </a:cubicBezTo>
                <a:cubicBezTo>
                  <a:pt x="5424631" y="1961965"/>
                  <a:pt x="5373382" y="1991557"/>
                  <a:pt x="5320116" y="2006353"/>
                </a:cubicBezTo>
                <a:cubicBezTo>
                  <a:pt x="5429607" y="1938291"/>
                  <a:pt x="5543453" y="1876780"/>
                  <a:pt x="5648590" y="1802167"/>
                </a:cubicBezTo>
                <a:cubicBezTo>
                  <a:pt x="5914384" y="1613539"/>
                  <a:pt x="5956473" y="1644384"/>
                  <a:pt x="5817266" y="1597980"/>
                </a:cubicBezTo>
                <a:cubicBezTo>
                  <a:pt x="5707775" y="1686757"/>
                  <a:pt x="5498169" y="1723662"/>
                  <a:pt x="5488792" y="1864310"/>
                </a:cubicBezTo>
                <a:cubicBezTo>
                  <a:pt x="5458895" y="2312768"/>
                  <a:pt x="5714484" y="2164275"/>
                  <a:pt x="5835021" y="2104007"/>
                </a:cubicBezTo>
                <a:cubicBezTo>
                  <a:pt x="5847479" y="2054177"/>
                  <a:pt x="5935362" y="1762479"/>
                  <a:pt x="5897165" y="1695635"/>
                </a:cubicBezTo>
                <a:cubicBezTo>
                  <a:pt x="5870697" y="1649316"/>
                  <a:pt x="5796551" y="1660124"/>
                  <a:pt x="5746244" y="1642369"/>
                </a:cubicBezTo>
                <a:cubicBezTo>
                  <a:pt x="5552856" y="1758403"/>
                  <a:pt x="5836309" y="1570332"/>
                  <a:pt x="6092473" y="1917576"/>
                </a:cubicBezTo>
                <a:cubicBezTo>
                  <a:pt x="6150472" y="1996197"/>
                  <a:pt x="6098392" y="2112885"/>
                  <a:pt x="6101351" y="2210539"/>
                </a:cubicBezTo>
                <a:cubicBezTo>
                  <a:pt x="5262282" y="3002994"/>
                  <a:pt x="5781738" y="2641297"/>
                  <a:pt x="4130508" y="3151572"/>
                </a:cubicBezTo>
                <a:cubicBezTo>
                  <a:pt x="3777877" y="3260545"/>
                  <a:pt x="3418122" y="3345425"/>
                  <a:pt x="3065188" y="3453413"/>
                </a:cubicBezTo>
                <a:cubicBezTo>
                  <a:pt x="3020896" y="3466965"/>
                  <a:pt x="2987063" y="3511742"/>
                  <a:pt x="2940901" y="3515557"/>
                </a:cubicBezTo>
                <a:cubicBezTo>
                  <a:pt x="2625216" y="3541647"/>
                  <a:pt x="2307627" y="3533312"/>
                  <a:pt x="1990990" y="3542190"/>
                </a:cubicBezTo>
                <a:cubicBezTo>
                  <a:pt x="2159666" y="3485965"/>
                  <a:pt x="2341592" y="3459861"/>
                  <a:pt x="2497017" y="3373514"/>
                </a:cubicBezTo>
                <a:cubicBezTo>
                  <a:pt x="2614141" y="3308445"/>
                  <a:pt x="2689988" y="3187488"/>
                  <a:pt x="2789980" y="3098306"/>
                </a:cubicBezTo>
                <a:cubicBezTo>
                  <a:pt x="2799857" y="3089497"/>
                  <a:pt x="2813654" y="3086469"/>
                  <a:pt x="2825491" y="3080551"/>
                </a:cubicBezTo>
                <a:cubicBezTo>
                  <a:pt x="2772520" y="3332162"/>
                  <a:pt x="2656719" y="3734559"/>
                  <a:pt x="3224986" y="2796466"/>
                </a:cubicBezTo>
                <a:cubicBezTo>
                  <a:pt x="3309035" y="2657719"/>
                  <a:pt x="3308931" y="2483071"/>
                  <a:pt x="3349273" y="2325949"/>
                </a:cubicBezTo>
                <a:cubicBezTo>
                  <a:pt x="3365160" y="2264075"/>
                  <a:pt x="3457531" y="2138266"/>
                  <a:pt x="3393662" y="2139518"/>
                </a:cubicBezTo>
                <a:cubicBezTo>
                  <a:pt x="3313559" y="2141089"/>
                  <a:pt x="2393218" y="2557596"/>
                  <a:pt x="2354974" y="2574524"/>
                </a:cubicBezTo>
                <a:cubicBezTo>
                  <a:pt x="2360893" y="2583402"/>
                  <a:pt x="2362799" y="2597256"/>
                  <a:pt x="2372730" y="2601157"/>
                </a:cubicBezTo>
                <a:cubicBezTo>
                  <a:pt x="2584642" y="2684408"/>
                  <a:pt x="2536033" y="2680617"/>
                  <a:pt x="2674571" y="2663301"/>
                </a:cubicBezTo>
                <a:cubicBezTo>
                  <a:pt x="2691975" y="2611084"/>
                  <a:pt x="2677041" y="2634036"/>
                  <a:pt x="2763347" y="2601157"/>
                </a:cubicBezTo>
                <a:cubicBezTo>
                  <a:pt x="2798326" y="2587831"/>
                  <a:pt x="2834942" y="2579083"/>
                  <a:pt x="2869879" y="2565646"/>
                </a:cubicBezTo>
                <a:cubicBezTo>
                  <a:pt x="2911948" y="2549465"/>
                  <a:pt x="3039241" y="2512380"/>
                  <a:pt x="2994167" y="2512380"/>
                </a:cubicBezTo>
                <a:cubicBezTo>
                  <a:pt x="2750862" y="2512380"/>
                  <a:pt x="2508854" y="2547891"/>
                  <a:pt x="2266198" y="2565646"/>
                </a:cubicBezTo>
                <a:cubicBezTo>
                  <a:pt x="2660357" y="2241872"/>
                  <a:pt x="2359219" y="2469595"/>
                  <a:pt x="2763347" y="2210539"/>
                </a:cubicBezTo>
                <a:cubicBezTo>
                  <a:pt x="2797233" y="2188818"/>
                  <a:pt x="2823506" y="2154150"/>
                  <a:pt x="2861002" y="2139518"/>
                </a:cubicBezTo>
                <a:cubicBezTo>
                  <a:pt x="2946594" y="2106116"/>
                  <a:pt x="3038555" y="2092171"/>
                  <a:pt x="3127332" y="2068497"/>
                </a:cubicBezTo>
                <a:cubicBezTo>
                  <a:pt x="3282176" y="2085702"/>
                  <a:pt x="3523334" y="2076539"/>
                  <a:pt x="3615604" y="2254928"/>
                </a:cubicBezTo>
                <a:cubicBezTo>
                  <a:pt x="3670053" y="2360197"/>
                  <a:pt x="3627441" y="2491666"/>
                  <a:pt x="3633359" y="2610035"/>
                </a:cubicBezTo>
                <a:cubicBezTo>
                  <a:pt x="3475188" y="2750631"/>
                  <a:pt x="3585894" y="2696586"/>
                  <a:pt x="3455805" y="2414726"/>
                </a:cubicBezTo>
                <a:cubicBezTo>
                  <a:pt x="3450692" y="2403648"/>
                  <a:pt x="3458452" y="2446228"/>
                  <a:pt x="3446928" y="2450236"/>
                </a:cubicBezTo>
                <a:cubicBezTo>
                  <a:pt x="3378866" y="2473910"/>
                  <a:pt x="3177232" y="2551283"/>
                  <a:pt x="3242741" y="2521258"/>
                </a:cubicBezTo>
                <a:cubicBezTo>
                  <a:pt x="3379118" y="2458752"/>
                  <a:pt x="3659992" y="2352582"/>
                  <a:pt x="3659992" y="2352582"/>
                </a:cubicBezTo>
                <a:cubicBezTo>
                  <a:pt x="3683666" y="2331867"/>
                  <a:pt x="3761791" y="2283936"/>
                  <a:pt x="3731013" y="2290438"/>
                </a:cubicBezTo>
                <a:cubicBezTo>
                  <a:pt x="3190579" y="2404614"/>
                  <a:pt x="3181152" y="2419888"/>
                  <a:pt x="2825491" y="2574524"/>
                </a:cubicBezTo>
                <a:cubicBezTo>
                  <a:pt x="2828450" y="2583402"/>
                  <a:pt x="2830541" y="2592618"/>
                  <a:pt x="2834369" y="2601157"/>
                </a:cubicBezTo>
                <a:cubicBezTo>
                  <a:pt x="2952774" y="2865291"/>
                  <a:pt x="2878178" y="2819245"/>
                  <a:pt x="3127332" y="2920753"/>
                </a:cubicBezTo>
                <a:cubicBezTo>
                  <a:pt x="3144002" y="2927544"/>
                  <a:pt x="3162843" y="2926672"/>
                  <a:pt x="3180598" y="2929631"/>
                </a:cubicBezTo>
                <a:cubicBezTo>
                  <a:pt x="3189476" y="2920753"/>
                  <a:pt x="3198247" y="2894228"/>
                  <a:pt x="3207231" y="2902998"/>
                </a:cubicBezTo>
                <a:cubicBezTo>
                  <a:pt x="3533193" y="3221199"/>
                  <a:pt x="3499861" y="3132825"/>
                  <a:pt x="3562338" y="332024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2620E2-3E37-CE6C-BFA7-FAEDB9DB73C3}"/>
              </a:ext>
            </a:extLst>
          </p:cNvPr>
          <p:cNvSpPr/>
          <p:nvPr/>
        </p:nvSpPr>
        <p:spPr>
          <a:xfrm>
            <a:off x="7235301" y="1677880"/>
            <a:ext cx="1491449" cy="59480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29136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B6D2E1DB-5C26-7F74-9F2D-EB06A11808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8668" y="777760"/>
            <a:ext cx="10073897" cy="5302051"/>
          </a:xfrm>
          <a:prstGeom prst="rect">
            <a:avLst/>
          </a:prstGeom>
        </p:spPr>
      </p:pic>
      <p:sp>
        <p:nvSpPr>
          <p:cNvPr id="4" name="TextBox 3">
            <a:extLst>
              <a:ext uri="{FF2B5EF4-FFF2-40B4-BE49-F238E27FC236}">
                <a16:creationId xmlns:a16="http://schemas.microsoft.com/office/drawing/2014/main" id="{BE4FBDF0-44D8-4B4A-7449-35EB54780A50}"/>
              </a:ext>
            </a:extLst>
          </p:cNvPr>
          <p:cNvSpPr txBox="1"/>
          <p:nvPr/>
        </p:nvSpPr>
        <p:spPr>
          <a:xfrm>
            <a:off x="7432646" y="1809548"/>
            <a:ext cx="1008418" cy="307777"/>
          </a:xfrm>
          <a:prstGeom prst="rect">
            <a:avLst/>
          </a:prstGeom>
          <a:noFill/>
        </p:spPr>
        <p:txBody>
          <a:bodyPr wrap="none" rtlCol="0">
            <a:spAutoFit/>
          </a:bodyPr>
          <a:lstStyle/>
          <a:p>
            <a:r>
              <a:rPr lang="en-US" sz="1400" b="1" dirty="0"/>
              <a:t>Settlement</a:t>
            </a:r>
          </a:p>
        </p:txBody>
      </p:sp>
      <p:sp>
        <p:nvSpPr>
          <p:cNvPr id="5" name="TextBox 4">
            <a:extLst>
              <a:ext uri="{FF2B5EF4-FFF2-40B4-BE49-F238E27FC236}">
                <a16:creationId xmlns:a16="http://schemas.microsoft.com/office/drawing/2014/main" id="{1937CA8C-55F3-E36E-86F3-5244377893EA}"/>
              </a:ext>
            </a:extLst>
          </p:cNvPr>
          <p:cNvSpPr txBox="1"/>
          <p:nvPr/>
        </p:nvSpPr>
        <p:spPr>
          <a:xfrm>
            <a:off x="5696125" y="3971764"/>
            <a:ext cx="1258348" cy="276999"/>
          </a:xfrm>
          <a:prstGeom prst="rect">
            <a:avLst/>
          </a:prstGeom>
          <a:noFill/>
        </p:spPr>
        <p:txBody>
          <a:bodyPr wrap="square" rtlCol="0">
            <a:spAutoFit/>
          </a:bodyPr>
          <a:lstStyle/>
          <a:p>
            <a:r>
              <a:rPr lang="en-US" sz="1200" b="1" dirty="0"/>
              <a:t>Discovery/</a:t>
            </a:r>
          </a:p>
        </p:txBody>
      </p:sp>
      <p:sp>
        <p:nvSpPr>
          <p:cNvPr id="2" name="TextBox 1">
            <a:extLst>
              <a:ext uri="{FF2B5EF4-FFF2-40B4-BE49-F238E27FC236}">
                <a16:creationId xmlns:a16="http://schemas.microsoft.com/office/drawing/2014/main" id="{92EC9AE5-473B-5EC4-2974-A9060F6A1835}"/>
              </a:ext>
            </a:extLst>
          </p:cNvPr>
          <p:cNvSpPr txBox="1"/>
          <p:nvPr/>
        </p:nvSpPr>
        <p:spPr>
          <a:xfrm>
            <a:off x="8947209" y="2846704"/>
            <a:ext cx="428977" cy="520511"/>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7916C7CA-BCBF-9153-B162-1CE57DA8BF07}"/>
              </a:ext>
            </a:extLst>
          </p:cNvPr>
          <p:cNvPicPr>
            <a:picLocks noChangeAspect="1"/>
          </p:cNvPicPr>
          <p:nvPr/>
        </p:nvPicPr>
        <p:blipFill>
          <a:blip r:embed="rId4"/>
          <a:stretch>
            <a:fillRect/>
          </a:stretch>
        </p:blipFill>
        <p:spPr>
          <a:xfrm>
            <a:off x="9963252" y="4862773"/>
            <a:ext cx="426757" cy="518205"/>
          </a:xfrm>
          <a:prstGeom prst="rect">
            <a:avLst/>
          </a:prstGeom>
        </p:spPr>
      </p:pic>
      <p:cxnSp>
        <p:nvCxnSpPr>
          <p:cNvPr id="9" name="Straight Arrow Connector 8">
            <a:extLst>
              <a:ext uri="{FF2B5EF4-FFF2-40B4-BE49-F238E27FC236}">
                <a16:creationId xmlns:a16="http://schemas.microsoft.com/office/drawing/2014/main" id="{D11AF03F-ABB9-5807-03C9-24FBC7705A31}"/>
              </a:ext>
            </a:extLst>
          </p:cNvPr>
          <p:cNvCxnSpPr/>
          <p:nvPr/>
        </p:nvCxnSpPr>
        <p:spPr>
          <a:xfrm flipV="1">
            <a:off x="2672179" y="1809548"/>
            <a:ext cx="2947386" cy="12088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62203E6-455B-F1CD-7E81-5E0A498A2885}"/>
              </a:ext>
            </a:extLst>
          </p:cNvPr>
          <p:cNvCxnSpPr/>
          <p:nvPr/>
        </p:nvCxnSpPr>
        <p:spPr>
          <a:xfrm>
            <a:off x="5696125" y="1809548"/>
            <a:ext cx="36800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41C9778-AE55-87A6-5D56-539FFE2EA27F}"/>
              </a:ext>
            </a:extLst>
          </p:cNvPr>
          <p:cNvSpPr/>
          <p:nvPr/>
        </p:nvSpPr>
        <p:spPr>
          <a:xfrm>
            <a:off x="8947209" y="1215958"/>
            <a:ext cx="729452" cy="239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a:t>
            </a:r>
          </a:p>
        </p:txBody>
      </p:sp>
      <p:cxnSp>
        <p:nvCxnSpPr>
          <p:cNvPr id="17" name="Straight Arrow Connector 16">
            <a:extLst>
              <a:ext uri="{FF2B5EF4-FFF2-40B4-BE49-F238E27FC236}">
                <a16:creationId xmlns:a16="http://schemas.microsoft.com/office/drawing/2014/main" id="{6F82DC65-FB23-FBCA-37A8-E436AB4B8040}"/>
              </a:ext>
            </a:extLst>
          </p:cNvPr>
          <p:cNvCxnSpPr/>
          <p:nvPr/>
        </p:nvCxnSpPr>
        <p:spPr>
          <a:xfrm>
            <a:off x="2771964" y="3106959"/>
            <a:ext cx="2821440" cy="10033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591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ABF008-8199-A5EC-6EFF-C370C6CFA973}"/>
              </a:ext>
            </a:extLst>
          </p:cNvPr>
          <p:cNvSpPr>
            <a:spLocks noGrp="1"/>
          </p:cNvSpPr>
          <p:nvPr>
            <p:ph type="title"/>
          </p:nvPr>
        </p:nvSpPr>
        <p:spPr/>
        <p:txBody>
          <a:bodyPr/>
          <a:lstStyle/>
          <a:p>
            <a:pPr algn="ctr"/>
            <a:r>
              <a:rPr lang="en-US" dirty="0"/>
              <a:t>Settings at the DWC</a:t>
            </a:r>
          </a:p>
        </p:txBody>
      </p:sp>
      <p:sp>
        <p:nvSpPr>
          <p:cNvPr id="6" name="Content Placeholder 5">
            <a:extLst>
              <a:ext uri="{FF2B5EF4-FFF2-40B4-BE49-F238E27FC236}">
                <a16:creationId xmlns:a16="http://schemas.microsoft.com/office/drawing/2014/main" id="{AB88CB1E-660A-F0C0-AA4E-D5D920666D71}"/>
              </a:ext>
            </a:extLst>
          </p:cNvPr>
          <p:cNvSpPr>
            <a:spLocks noGrp="1"/>
          </p:cNvSpPr>
          <p:nvPr>
            <p:ph sz="half" idx="1"/>
          </p:nvPr>
        </p:nvSpPr>
        <p:spPr>
          <a:xfrm>
            <a:off x="248575" y="1535838"/>
            <a:ext cx="12011487" cy="5504154"/>
          </a:xfrm>
        </p:spPr>
        <p:txBody>
          <a:bodyPr/>
          <a:lstStyle/>
          <a:p>
            <a:r>
              <a:rPr lang="en-US" dirty="0"/>
              <a:t>Pre-Hearing</a:t>
            </a:r>
          </a:p>
          <a:p>
            <a:pPr lvl="1"/>
            <a:r>
              <a:rPr lang="en-US" dirty="0"/>
              <a:t>Status Call – email</a:t>
            </a:r>
          </a:p>
          <a:p>
            <a:pPr lvl="1"/>
            <a:r>
              <a:rPr lang="en-US" dirty="0"/>
              <a:t>Hardship PH – to resolve issues short of permanency (treatment, TTD, evidentiary issues)</a:t>
            </a:r>
          </a:p>
          <a:p>
            <a:pPr lvl="1"/>
            <a:endParaRPr lang="en-US" dirty="0"/>
          </a:p>
          <a:p>
            <a:r>
              <a:rPr lang="en-US" dirty="0" err="1"/>
              <a:t>ProSe</a:t>
            </a:r>
            <a:r>
              <a:rPr lang="en-US" dirty="0"/>
              <a:t> (Conference or </a:t>
            </a:r>
            <a:r>
              <a:rPr lang="en-US" dirty="0" err="1"/>
              <a:t>ProSe</a:t>
            </a:r>
            <a:r>
              <a:rPr lang="en-US" dirty="0"/>
              <a:t> PH)</a:t>
            </a:r>
          </a:p>
          <a:p>
            <a:pPr marL="0" indent="0">
              <a:buNone/>
            </a:pPr>
            <a:endParaRPr lang="en-US" dirty="0"/>
          </a:p>
          <a:p>
            <a:r>
              <a:rPr lang="en-US" dirty="0"/>
              <a:t>Mediation - </a:t>
            </a:r>
            <a:r>
              <a:rPr lang="en-US" sz="1800" spc="15" dirty="0">
                <a:solidFill>
                  <a:srgbClr val="000000"/>
                </a:solidFill>
                <a:latin typeface="Arial" panose="020B0604020202020204" pitchFamily="34" charset="0"/>
                <a:cs typeface="Times New Roman" panose="02020603050405020304" pitchFamily="18" charset="0"/>
              </a:rPr>
              <a:t>I</a:t>
            </a:r>
            <a:r>
              <a:rPr lang="en-US" sz="1800" spc="15"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nformal meetings held in person with an ALJ in order to facilitate a compromise settlement</a:t>
            </a:r>
            <a:r>
              <a:rPr lang="en-US" dirty="0"/>
              <a:t> </a:t>
            </a:r>
          </a:p>
          <a:p>
            <a:pPr lvl="1"/>
            <a:r>
              <a:rPr lang="en-US" dirty="0"/>
              <a:t>Settlement of case only in some offices</a:t>
            </a:r>
          </a:p>
          <a:p>
            <a:pPr lvl="1"/>
            <a:r>
              <a:rPr lang="en-US" dirty="0"/>
              <a:t>Any issue that needs to be addressed by an ALJ to move the case along short of final compromise (Hardship Mediation) (See Hardship PH)</a:t>
            </a:r>
          </a:p>
          <a:p>
            <a:pPr lvl="1"/>
            <a:endParaRPr lang="en-US" sz="900" dirty="0"/>
          </a:p>
          <a:p>
            <a:pPr lvl="1"/>
            <a:endParaRPr lang="en-US" dirty="0"/>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dirty="0"/>
              <a:t>Adjudication</a:t>
            </a:r>
            <a:endParaRPr lang="en-US" b="1" dirty="0"/>
          </a:p>
        </p:txBody>
      </p:sp>
    </p:spTree>
    <p:extLst>
      <p:ext uri="{BB962C8B-B14F-4D97-AF65-F5344CB8AC3E}">
        <p14:creationId xmlns:p14="http://schemas.microsoft.com/office/powerpoint/2010/main" val="430619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ABF008-8199-A5EC-6EFF-C370C6CFA973}"/>
              </a:ext>
            </a:extLst>
          </p:cNvPr>
          <p:cNvSpPr>
            <a:spLocks noGrp="1"/>
          </p:cNvSpPr>
          <p:nvPr>
            <p:ph type="title"/>
          </p:nvPr>
        </p:nvSpPr>
        <p:spPr/>
        <p:txBody>
          <a:bodyPr/>
          <a:lstStyle/>
          <a:p>
            <a:pPr algn="ctr"/>
            <a:r>
              <a:rPr lang="en-US" dirty="0"/>
              <a:t>Settings at the DWC</a:t>
            </a:r>
          </a:p>
        </p:txBody>
      </p:sp>
      <p:sp>
        <p:nvSpPr>
          <p:cNvPr id="6" name="Content Placeholder 5">
            <a:extLst>
              <a:ext uri="{FF2B5EF4-FFF2-40B4-BE49-F238E27FC236}">
                <a16:creationId xmlns:a16="http://schemas.microsoft.com/office/drawing/2014/main" id="{AB88CB1E-660A-F0C0-AA4E-D5D920666D71}"/>
              </a:ext>
            </a:extLst>
          </p:cNvPr>
          <p:cNvSpPr>
            <a:spLocks noGrp="1"/>
          </p:cNvSpPr>
          <p:nvPr>
            <p:ph sz="half" idx="1"/>
          </p:nvPr>
        </p:nvSpPr>
        <p:spPr>
          <a:xfrm>
            <a:off x="159799" y="1535838"/>
            <a:ext cx="12100264" cy="5504154"/>
          </a:xfrm>
        </p:spPr>
        <p:txBody>
          <a:bodyPr/>
          <a:lstStyle/>
          <a:p>
            <a:r>
              <a:rPr lang="en-US" dirty="0"/>
              <a:t>Extended Mediations – by request; </a:t>
            </a: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special attention/additional time needed</a:t>
            </a:r>
            <a:endParaRPr lang="en-US" sz="4000" dirty="0"/>
          </a:p>
          <a:p>
            <a:endParaRPr lang="en-US" dirty="0"/>
          </a:p>
          <a:p>
            <a:r>
              <a:rPr lang="en-US" dirty="0"/>
              <a:t>Dismissal Docket – insufficient progress shown – ALJ’s discretion</a:t>
            </a:r>
          </a:p>
          <a:p>
            <a:endParaRPr lang="en-US" dirty="0"/>
          </a:p>
          <a:p>
            <a:r>
              <a:rPr lang="en-US" dirty="0"/>
              <a:t>Telephone Conferences - used in limited exigent circumstances to resolve issues</a:t>
            </a:r>
          </a:p>
          <a:p>
            <a:pPr marL="0" indent="0">
              <a:buNone/>
            </a:pPr>
            <a:endParaRPr lang="en-US" dirty="0"/>
          </a:p>
          <a:p>
            <a:r>
              <a:rPr lang="en-US" dirty="0"/>
              <a:t>Settlement Days – multiple cases set with same ER/adjusters</a:t>
            </a:r>
          </a:p>
          <a:p>
            <a:endParaRPr lang="en-US" dirty="0"/>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dirty="0"/>
              <a:t>Adjudication</a:t>
            </a:r>
            <a:endParaRPr lang="en-US" b="1" dirty="0"/>
          </a:p>
        </p:txBody>
      </p:sp>
    </p:spTree>
    <p:extLst>
      <p:ext uri="{BB962C8B-B14F-4D97-AF65-F5344CB8AC3E}">
        <p14:creationId xmlns:p14="http://schemas.microsoft.com/office/powerpoint/2010/main" val="3744396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EB0EF-E0E0-9783-244A-2F07AC432C7B}"/>
              </a:ext>
            </a:extLst>
          </p:cNvPr>
          <p:cNvSpPr>
            <a:spLocks noGrp="1"/>
          </p:cNvSpPr>
          <p:nvPr>
            <p:ph type="title"/>
          </p:nvPr>
        </p:nvSpPr>
        <p:spPr>
          <a:xfrm>
            <a:off x="838200" y="-114269"/>
            <a:ext cx="10515600" cy="1325563"/>
          </a:xfrm>
        </p:spPr>
        <p:txBody>
          <a:bodyPr/>
          <a:lstStyle/>
          <a:p>
            <a:pPr algn="ctr"/>
            <a:r>
              <a:rPr lang="en-US" dirty="0"/>
              <a:t>Hearings at the DWC</a:t>
            </a:r>
          </a:p>
        </p:txBody>
      </p:sp>
      <p:sp>
        <p:nvSpPr>
          <p:cNvPr id="9" name="Content Placeholder 8">
            <a:extLst>
              <a:ext uri="{FF2B5EF4-FFF2-40B4-BE49-F238E27FC236}">
                <a16:creationId xmlns:a16="http://schemas.microsoft.com/office/drawing/2014/main" id="{5B662EE7-CA1D-3AA0-3FB6-5988577B1E0A}"/>
              </a:ext>
            </a:extLst>
          </p:cNvPr>
          <p:cNvSpPr>
            <a:spLocks noGrp="1"/>
          </p:cNvSpPr>
          <p:nvPr>
            <p:ph idx="1"/>
          </p:nvPr>
        </p:nvSpPr>
        <p:spPr>
          <a:xfrm>
            <a:off x="776056" y="949910"/>
            <a:ext cx="10515600" cy="5530789"/>
          </a:xfrm>
        </p:spPr>
        <p:txBody>
          <a:bodyPr>
            <a:normAutofit fontScale="92500" lnSpcReduction="10000"/>
          </a:bodyPr>
          <a:lstStyle/>
          <a:p>
            <a:r>
              <a:rPr lang="en-US" dirty="0"/>
              <a:t>Hearing - an evidentiary hearing on the record (a verbatim record is made for the reviewing tribunal)</a:t>
            </a:r>
          </a:p>
          <a:p>
            <a:pPr marL="0" indent="0">
              <a:buNone/>
            </a:pPr>
            <a:endParaRPr lang="en-US" sz="1200" dirty="0"/>
          </a:p>
          <a:p>
            <a:r>
              <a:rPr lang="en-US" dirty="0"/>
              <a:t>Prerequisites</a:t>
            </a:r>
          </a:p>
          <a:p>
            <a:pPr lvl="1"/>
            <a:r>
              <a:rPr lang="en-US" dirty="0"/>
              <a:t>Attendance at a meaningful Mediation, all issues discussed</a:t>
            </a:r>
          </a:p>
          <a:p>
            <a:pPr lvl="1"/>
            <a:r>
              <a:rPr lang="en-US" dirty="0"/>
              <a:t>Completion of all discovery</a:t>
            </a:r>
          </a:p>
          <a:p>
            <a:pPr marL="457200" lvl="1" indent="0">
              <a:buNone/>
            </a:pPr>
            <a:endParaRPr lang="en-US" dirty="0"/>
          </a:p>
          <a:p>
            <a:r>
              <a:rPr lang="en-US" dirty="0"/>
              <a:t>Hardship Hearing -  evidentiary hearing held before an ALJ when the EE alleges that he or she is not at MMI, is in need of medical treatment or entitled to TTD benefits, and the ER is not providing such treatment or benefits. Also, .203 Hearing for TTD ONLY.</a:t>
            </a:r>
          </a:p>
          <a:p>
            <a:endParaRPr lang="en-US" dirty="0"/>
          </a:p>
          <a:p>
            <a:r>
              <a:rPr lang="en-US" dirty="0"/>
              <a:t>Final Hearing -when the EE has reached MMI or the case is otherwise ready for final resolution. </a:t>
            </a:r>
          </a:p>
          <a:p>
            <a:pPr marL="0" indent="0">
              <a:buNone/>
            </a:pPr>
            <a:endParaRPr lang="en-US" dirty="0"/>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a:t>Adjudication</a:t>
            </a:r>
            <a:endParaRPr lang="en-US" b="1" dirty="0"/>
          </a:p>
        </p:txBody>
      </p:sp>
    </p:spTree>
    <p:extLst>
      <p:ext uri="{BB962C8B-B14F-4D97-AF65-F5344CB8AC3E}">
        <p14:creationId xmlns:p14="http://schemas.microsoft.com/office/powerpoint/2010/main" val="1339897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1F3-0288-05C3-C4F7-DA7FEB48C79B}"/>
              </a:ext>
            </a:extLst>
          </p:cNvPr>
          <p:cNvSpPr>
            <a:spLocks noGrp="1"/>
          </p:cNvSpPr>
          <p:nvPr>
            <p:ph type="title"/>
          </p:nvPr>
        </p:nvSpPr>
        <p:spPr/>
        <p:txBody>
          <a:bodyPr/>
          <a:lstStyle/>
          <a:p>
            <a:pPr algn="ctr"/>
            <a:r>
              <a:rPr lang="en-US" dirty="0"/>
              <a:t>Appeals</a:t>
            </a:r>
          </a:p>
        </p:txBody>
      </p:sp>
      <p:sp>
        <p:nvSpPr>
          <p:cNvPr id="3" name="Content Placeholder 2">
            <a:extLst>
              <a:ext uri="{FF2B5EF4-FFF2-40B4-BE49-F238E27FC236}">
                <a16:creationId xmlns:a16="http://schemas.microsoft.com/office/drawing/2014/main" id="{34BB56FC-2210-1B06-2EB0-341632D498C7}"/>
              </a:ext>
            </a:extLst>
          </p:cNvPr>
          <p:cNvSpPr>
            <a:spLocks noGrp="1"/>
          </p:cNvSpPr>
          <p:nvPr>
            <p:ph idx="1"/>
          </p:nvPr>
        </p:nvSpPr>
        <p:spPr/>
        <p:txBody>
          <a:bodyPr>
            <a:normAutofit lnSpcReduction="10000"/>
          </a:bodyPr>
          <a:lstStyle/>
          <a:p>
            <a:r>
              <a:rPr lang="en-US" dirty="0"/>
              <a:t>Labor and Industrial Relations Commission</a:t>
            </a:r>
          </a:p>
          <a:p>
            <a:pPr lvl="1"/>
            <a:r>
              <a:rPr lang="en-US" dirty="0"/>
              <a:t> 3-person panel</a:t>
            </a:r>
          </a:p>
          <a:p>
            <a:pPr lvl="1"/>
            <a:r>
              <a:rPr lang="en-US" dirty="0"/>
              <a:t>Considers briefs and arguments, but does not take additional evidence</a:t>
            </a:r>
          </a:p>
          <a:p>
            <a:pPr lvl="1"/>
            <a:r>
              <a:rPr lang="en-US" dirty="0"/>
              <a:t>Affirms, reverses, and/or modifies the ALJ’s award</a:t>
            </a:r>
          </a:p>
          <a:p>
            <a:pPr lvl="1"/>
            <a:r>
              <a:rPr lang="en-US" dirty="0"/>
              <a:t>Can make different factual findings – “second bite at the apple”</a:t>
            </a:r>
          </a:p>
          <a:p>
            <a:pPr lvl="1"/>
            <a:endParaRPr lang="en-US" dirty="0"/>
          </a:p>
          <a:p>
            <a:r>
              <a:rPr lang="en-US" dirty="0"/>
              <a:t>Missouri Court of Appeals (rarely, the Missouri Supreme Court)	</a:t>
            </a:r>
          </a:p>
          <a:p>
            <a:pPr lvl="1"/>
            <a:r>
              <a:rPr lang="en-US" dirty="0"/>
              <a:t>Considers Legal Issues Only</a:t>
            </a:r>
          </a:p>
          <a:p>
            <a:pPr lvl="1"/>
            <a:r>
              <a:rPr lang="en-US" dirty="0"/>
              <a:t>Transcript, brief, no new evidence	</a:t>
            </a:r>
          </a:p>
          <a:p>
            <a:pPr lvl="1"/>
            <a:endParaRPr lang="en-US" dirty="0"/>
          </a:p>
          <a:p>
            <a:pPr lvl="1"/>
            <a:r>
              <a:rPr lang="en-US" dirty="0"/>
              <a:t>BEWARE OF DEADLINES! (20/30)</a:t>
            </a:r>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dirty="0"/>
              <a:t>Adjudication</a:t>
            </a:r>
            <a:endParaRPr lang="en-US" b="1" dirty="0"/>
          </a:p>
        </p:txBody>
      </p:sp>
    </p:spTree>
    <p:extLst>
      <p:ext uri="{BB962C8B-B14F-4D97-AF65-F5344CB8AC3E}">
        <p14:creationId xmlns:p14="http://schemas.microsoft.com/office/powerpoint/2010/main" val="40772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4F33-2016-EEB7-DC41-A3AF24B6292D}"/>
              </a:ext>
            </a:extLst>
          </p:cNvPr>
          <p:cNvSpPr>
            <a:spLocks noGrp="1"/>
          </p:cNvSpPr>
          <p:nvPr>
            <p:ph type="title"/>
          </p:nvPr>
        </p:nvSpPr>
        <p:spPr/>
        <p:txBody>
          <a:bodyPr>
            <a:normAutofit/>
          </a:bodyPr>
          <a:lstStyle/>
          <a:p>
            <a:pPr algn="ctr"/>
            <a:br>
              <a:rPr lang="en-US" b="0" i="0" dirty="0">
                <a:solidFill>
                  <a:srgbClr val="191919"/>
                </a:solidFill>
                <a:effectLst/>
                <a:latin typeface="adobe-garamond-pro"/>
              </a:rPr>
            </a:br>
            <a:endParaRPr lang="en-US" dirty="0"/>
          </a:p>
        </p:txBody>
      </p:sp>
      <p:sp>
        <p:nvSpPr>
          <p:cNvPr id="3" name="Content Placeholder 2">
            <a:extLst>
              <a:ext uri="{FF2B5EF4-FFF2-40B4-BE49-F238E27FC236}">
                <a16:creationId xmlns:a16="http://schemas.microsoft.com/office/drawing/2014/main" id="{DAB41BE7-8DE0-79D5-58CF-DCCF1BE1FFBC}"/>
              </a:ext>
            </a:extLst>
          </p:cNvPr>
          <p:cNvSpPr>
            <a:spLocks noGrp="1"/>
          </p:cNvSpPr>
          <p:nvPr>
            <p:ph idx="1"/>
          </p:nvPr>
        </p:nvSpPr>
        <p:spPr>
          <a:xfrm>
            <a:off x="0" y="0"/>
            <a:ext cx="12192000" cy="6858000"/>
          </a:xfrm>
        </p:spPr>
        <p:txBody>
          <a:bodyPr>
            <a:normAutofit fontScale="92500" lnSpcReduction="10000"/>
          </a:bodyPr>
          <a:lstStyle/>
          <a:p>
            <a:pPr lvl="1">
              <a:lnSpc>
                <a:spcPct val="150000"/>
              </a:lnSpc>
            </a:pPr>
            <a:r>
              <a:rPr lang="en-US" sz="3600" b="0" i="0" dirty="0">
                <a:solidFill>
                  <a:srgbClr val="191919"/>
                </a:solidFill>
                <a:effectLst/>
                <a:latin typeface="adobe-garamond-pro"/>
              </a:rPr>
              <a:t> </a:t>
            </a:r>
            <a:r>
              <a:rPr lang="en-US" sz="3600" dirty="0">
                <a:latin typeface="adobe-garamond-pro"/>
              </a:rPr>
              <a:t>2050 B.C. - </a:t>
            </a:r>
            <a:r>
              <a:rPr lang="en-US" sz="3600" dirty="0">
                <a:solidFill>
                  <a:srgbClr val="191919"/>
                </a:solidFill>
                <a:latin typeface="adobe-garamond-pro"/>
              </a:rPr>
              <a:t>Ur-</a:t>
            </a:r>
            <a:r>
              <a:rPr lang="en-US" sz="3600" dirty="0" err="1">
                <a:solidFill>
                  <a:srgbClr val="191919"/>
                </a:solidFill>
                <a:latin typeface="adobe-garamond-pro"/>
              </a:rPr>
              <a:t>Nammu</a:t>
            </a:r>
            <a:endParaRPr lang="en-US" sz="3600" dirty="0">
              <a:solidFill>
                <a:srgbClr val="191919"/>
              </a:solidFill>
              <a:latin typeface="adobe-garamond-pro"/>
            </a:endParaRPr>
          </a:p>
          <a:p>
            <a:pPr lvl="2">
              <a:lnSpc>
                <a:spcPct val="110000"/>
              </a:lnSpc>
            </a:pPr>
            <a:r>
              <a:rPr lang="en-US" sz="3200" dirty="0">
                <a:solidFill>
                  <a:srgbClr val="191919"/>
                </a:solidFill>
                <a:latin typeface="adobe-garamond-pro"/>
              </a:rPr>
              <a:t>“If a man knocks out the eye of another man, he shall weigh out ½ of mina in silver” or 30 silver shekels.  Applied to all aspects of daily life.</a:t>
            </a:r>
          </a:p>
          <a:p>
            <a:pPr lvl="1">
              <a:lnSpc>
                <a:spcPct val="100000"/>
              </a:lnSpc>
            </a:pPr>
            <a:r>
              <a:rPr lang="en-US" sz="3600" dirty="0"/>
              <a:t>1750 B.C. - Code of Hammurabi</a:t>
            </a:r>
          </a:p>
          <a:p>
            <a:pPr lvl="2">
              <a:lnSpc>
                <a:spcPct val="100000"/>
              </a:lnSpc>
            </a:pPr>
            <a:r>
              <a:rPr lang="en-US" sz="3200" dirty="0"/>
              <a:t>penalties for careless and neglectful behavior, i.e., if an unskilled surgeon caused loss of life or limb, the surgeon’s hands were cut off.</a:t>
            </a:r>
          </a:p>
          <a:p>
            <a:pPr lvl="1">
              <a:lnSpc>
                <a:spcPct val="100000"/>
              </a:lnSpc>
            </a:pPr>
            <a:r>
              <a:rPr lang="en-US" sz="3600" b="0" i="0" dirty="0">
                <a:solidFill>
                  <a:srgbClr val="191919"/>
                </a:solidFill>
                <a:effectLst/>
                <a:latin typeface="adobe-garamond-pro"/>
              </a:rPr>
              <a:t>Ancient Greek, Roman, Arab, and Chinese Laws</a:t>
            </a:r>
          </a:p>
          <a:p>
            <a:pPr lvl="2">
              <a:lnSpc>
                <a:spcPct val="100000"/>
              </a:lnSpc>
            </a:pPr>
            <a:r>
              <a:rPr lang="en-US" sz="3200" b="0" i="0" dirty="0">
                <a:solidFill>
                  <a:srgbClr val="191919"/>
                </a:solidFill>
                <a:effectLst/>
                <a:latin typeface="adobe-garamond-pro"/>
              </a:rPr>
              <a:t>provided sets of compensation schedules, with precise payments for the loss of a body part</a:t>
            </a:r>
            <a:r>
              <a:rPr lang="en-US" sz="3200" dirty="0">
                <a:solidFill>
                  <a:srgbClr val="191919"/>
                </a:solidFill>
                <a:latin typeface="adobe-garamond-pro"/>
              </a:rPr>
              <a:t>.</a:t>
            </a:r>
          </a:p>
          <a:p>
            <a:pPr lvl="3">
              <a:lnSpc>
                <a:spcPct val="100000"/>
              </a:lnSpc>
            </a:pPr>
            <a:r>
              <a:rPr lang="en-US" sz="3000" dirty="0">
                <a:solidFill>
                  <a:srgbClr val="191919"/>
                </a:solidFill>
                <a:latin typeface="adobe-garamond-pro"/>
              </a:rPr>
              <a:t>loss of a joint of the thumb was worth ½ the value of a finger</a:t>
            </a:r>
          </a:p>
          <a:p>
            <a:pPr lvl="3">
              <a:lnSpc>
                <a:spcPct val="100000"/>
              </a:lnSpc>
            </a:pPr>
            <a:r>
              <a:rPr lang="en-US" sz="3000" dirty="0">
                <a:solidFill>
                  <a:srgbClr val="191919"/>
                </a:solidFill>
                <a:latin typeface="adobe-garamond-pro"/>
              </a:rPr>
              <a:t>value of an ear was based on its surface area</a:t>
            </a:r>
          </a:p>
          <a:p>
            <a:pPr lvl="3">
              <a:lnSpc>
                <a:spcPct val="100000"/>
              </a:lnSpc>
            </a:pPr>
            <a:r>
              <a:rPr lang="en-US" sz="3000" dirty="0">
                <a:solidFill>
                  <a:srgbClr val="191919"/>
                </a:solidFill>
                <a:latin typeface="adobe-garamond-pro"/>
              </a:rPr>
              <a:t>loss of a certain appendage was compensated by the amount of length lost</a:t>
            </a:r>
          </a:p>
          <a:p>
            <a:pPr lvl="3">
              <a:lnSpc>
                <a:spcPct val="100000"/>
              </a:lnSpc>
            </a:pPr>
            <a:endParaRPr lang="en-US" sz="3000" dirty="0">
              <a:solidFill>
                <a:srgbClr val="191919"/>
              </a:solidFill>
              <a:latin typeface="adobe-garamond-pro"/>
            </a:endParaRPr>
          </a:p>
          <a:p>
            <a:pPr lvl="1">
              <a:lnSpc>
                <a:spcPct val="100000"/>
              </a:lnSpc>
            </a:pPr>
            <a:endParaRPr lang="en-US" sz="3600" dirty="0">
              <a:solidFill>
                <a:srgbClr val="191919"/>
              </a:solidFill>
              <a:latin typeface="adobe-garamond-pro"/>
            </a:endParaRPr>
          </a:p>
          <a:p>
            <a:pPr lvl="2">
              <a:lnSpc>
                <a:spcPct val="100000"/>
              </a:lnSpc>
            </a:pPr>
            <a:endParaRPr lang="en-US" sz="3200" dirty="0">
              <a:solidFill>
                <a:srgbClr val="191919"/>
              </a:solidFill>
              <a:latin typeface="adobe-garamond-pro"/>
            </a:endParaRPr>
          </a:p>
          <a:p>
            <a:pPr marL="914400" lvl="2" indent="0">
              <a:lnSpc>
                <a:spcPct val="100000"/>
              </a:lnSpc>
              <a:buNone/>
            </a:pPr>
            <a:endParaRPr lang="en-US" sz="3200" dirty="0">
              <a:solidFill>
                <a:srgbClr val="191919"/>
              </a:solidFill>
              <a:latin typeface="adobe-garamond-pro"/>
            </a:endParaRPr>
          </a:p>
          <a:p>
            <a:pPr lvl="1"/>
            <a:endParaRPr lang="en-US" dirty="0">
              <a:solidFill>
                <a:srgbClr val="191919"/>
              </a:solidFill>
              <a:latin typeface="adobe-garamond-pro"/>
            </a:endParaRPr>
          </a:p>
        </p:txBody>
      </p:sp>
    </p:spTree>
    <p:extLst>
      <p:ext uri="{BB962C8B-B14F-4D97-AF65-F5344CB8AC3E}">
        <p14:creationId xmlns:p14="http://schemas.microsoft.com/office/powerpoint/2010/main" val="881515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96DF-B44F-8D28-9ADA-98113EE8351C}"/>
              </a:ext>
            </a:extLst>
          </p:cNvPr>
          <p:cNvSpPr>
            <a:spLocks noGrp="1"/>
          </p:cNvSpPr>
          <p:nvPr>
            <p:ph type="title"/>
          </p:nvPr>
        </p:nvSpPr>
        <p:spPr/>
        <p:txBody>
          <a:bodyPr/>
          <a:lstStyle/>
          <a:p>
            <a:pPr algn="ctr"/>
            <a:r>
              <a:rPr lang="en-US" dirty="0"/>
              <a:t>Settlement § 287.390 </a:t>
            </a:r>
          </a:p>
        </p:txBody>
      </p:sp>
      <p:sp>
        <p:nvSpPr>
          <p:cNvPr id="3" name="Content Placeholder 2">
            <a:extLst>
              <a:ext uri="{FF2B5EF4-FFF2-40B4-BE49-F238E27FC236}">
                <a16:creationId xmlns:a16="http://schemas.microsoft.com/office/drawing/2014/main" id="{934F0C6D-F1B5-8430-EF8C-626592F43D00}"/>
              </a:ext>
            </a:extLst>
          </p:cNvPr>
          <p:cNvSpPr>
            <a:spLocks noGrp="1"/>
          </p:cNvSpPr>
          <p:nvPr>
            <p:ph idx="1"/>
          </p:nvPr>
        </p:nvSpPr>
        <p:spPr/>
        <p:txBody>
          <a:bodyPr/>
          <a:lstStyle/>
          <a:p>
            <a:r>
              <a:rPr lang="en-US" dirty="0"/>
              <a:t>Compromise settlements are encouraged</a:t>
            </a:r>
          </a:p>
          <a:p>
            <a:r>
              <a:rPr lang="en-US" dirty="0"/>
              <a:t>Must be signed by an ALJ to be valid</a:t>
            </a:r>
          </a:p>
          <a:p>
            <a:pPr lvl="1"/>
            <a:endParaRPr lang="en-US" dirty="0"/>
          </a:p>
          <a:p>
            <a:pPr lvl="1"/>
            <a:r>
              <a:rPr lang="en-US" dirty="0"/>
              <a:t>Is the settlement the result of undue influence or fraud?</a:t>
            </a:r>
          </a:p>
          <a:p>
            <a:pPr lvl="1"/>
            <a:endParaRPr lang="en-US" dirty="0"/>
          </a:p>
          <a:p>
            <a:pPr lvl="1"/>
            <a:r>
              <a:rPr lang="en-US" dirty="0"/>
              <a:t>Does the EE fully understand his or her rights and benefits?</a:t>
            </a:r>
          </a:p>
          <a:p>
            <a:pPr lvl="1"/>
            <a:endParaRPr lang="en-US" dirty="0"/>
          </a:p>
          <a:p>
            <a:pPr lvl="1"/>
            <a:r>
              <a:rPr lang="en-US" dirty="0"/>
              <a:t>Does the EE voluntarily agree to accept the terms of the settlement agreement?</a:t>
            </a:r>
          </a:p>
          <a:p>
            <a:endParaRPr lang="en-US" dirty="0"/>
          </a:p>
          <a:p>
            <a:endParaRPr lang="en-US" dirty="0"/>
          </a:p>
        </p:txBody>
      </p:sp>
      <p:sp>
        <p:nvSpPr>
          <p:cNvPr id="4" name="Footer Placeholder 3">
            <a:extLst>
              <a:ext uri="{FF2B5EF4-FFF2-40B4-BE49-F238E27FC236}">
                <a16:creationId xmlns:a16="http://schemas.microsoft.com/office/drawing/2014/main" id="{FEBDEB0E-280F-A18A-4367-0C68786E7A31}"/>
              </a:ext>
            </a:extLst>
          </p:cNvPr>
          <p:cNvSpPr>
            <a:spLocks noGrp="1"/>
          </p:cNvSpPr>
          <p:nvPr>
            <p:ph type="ftr" sz="quarter" idx="11"/>
          </p:nvPr>
        </p:nvSpPr>
        <p:spPr/>
        <p:txBody>
          <a:bodyPr/>
          <a:lstStyle/>
          <a:p>
            <a:r>
              <a:rPr lang="en-US" sz="1800" b="1" dirty="0"/>
              <a:t>Adjudication</a:t>
            </a:r>
            <a:endParaRPr lang="en-US" b="1" dirty="0"/>
          </a:p>
        </p:txBody>
      </p:sp>
    </p:spTree>
    <p:extLst>
      <p:ext uri="{BB962C8B-B14F-4D97-AF65-F5344CB8AC3E}">
        <p14:creationId xmlns:p14="http://schemas.microsoft.com/office/powerpoint/2010/main" val="3089555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6201A5B6-C41A-7D50-2F1F-31559879D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900" y="-1370047"/>
            <a:ext cx="9474200" cy="9598093"/>
          </a:xfrm>
        </p:spPr>
      </p:pic>
    </p:spTree>
    <p:extLst>
      <p:ext uri="{BB962C8B-B14F-4D97-AF65-F5344CB8AC3E}">
        <p14:creationId xmlns:p14="http://schemas.microsoft.com/office/powerpoint/2010/main" val="32886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4F33-2016-EEB7-DC41-A3AF24B6292D}"/>
              </a:ext>
            </a:extLst>
          </p:cNvPr>
          <p:cNvSpPr>
            <a:spLocks noGrp="1"/>
          </p:cNvSpPr>
          <p:nvPr>
            <p:ph type="title"/>
          </p:nvPr>
        </p:nvSpPr>
        <p:spPr/>
        <p:txBody>
          <a:bodyPr>
            <a:normAutofit fontScale="90000"/>
          </a:bodyPr>
          <a:lstStyle/>
          <a:p>
            <a:pPr algn="ctr"/>
            <a:r>
              <a:rPr lang="en-US" sz="6700" b="0" i="0" dirty="0">
                <a:effectLst/>
                <a:latin typeface="adobe-garamond-pro"/>
              </a:rPr>
              <a:t>Compensation in Antiquity</a:t>
            </a:r>
            <a:br>
              <a:rPr lang="en-US" b="0" i="0" dirty="0">
                <a:solidFill>
                  <a:srgbClr val="191919"/>
                </a:solidFill>
                <a:effectLst/>
                <a:latin typeface="adobe-garamond-pro"/>
              </a:rPr>
            </a:br>
            <a:endParaRPr lang="en-US" dirty="0"/>
          </a:p>
        </p:txBody>
      </p:sp>
      <p:sp>
        <p:nvSpPr>
          <p:cNvPr id="3" name="Content Placeholder 2">
            <a:extLst>
              <a:ext uri="{FF2B5EF4-FFF2-40B4-BE49-F238E27FC236}">
                <a16:creationId xmlns:a16="http://schemas.microsoft.com/office/drawing/2014/main" id="{DAB41BE7-8DE0-79D5-58CF-DCCF1BE1FFBC}"/>
              </a:ext>
            </a:extLst>
          </p:cNvPr>
          <p:cNvSpPr>
            <a:spLocks noGrp="1"/>
          </p:cNvSpPr>
          <p:nvPr>
            <p:ph idx="1"/>
          </p:nvPr>
        </p:nvSpPr>
        <p:spPr>
          <a:xfrm>
            <a:off x="-97277" y="2043289"/>
            <a:ext cx="12192000" cy="4814710"/>
          </a:xfrm>
        </p:spPr>
        <p:txBody>
          <a:bodyPr>
            <a:normAutofit/>
          </a:bodyPr>
          <a:lstStyle/>
          <a:p>
            <a:pPr lvl="1">
              <a:lnSpc>
                <a:spcPct val="100000"/>
              </a:lnSpc>
            </a:pPr>
            <a:r>
              <a:rPr lang="en-US" sz="4000" dirty="0"/>
              <a:t>Compensation only applied to free citizens.  </a:t>
            </a:r>
          </a:p>
          <a:p>
            <a:pPr lvl="1">
              <a:lnSpc>
                <a:spcPct val="100000"/>
              </a:lnSpc>
            </a:pPr>
            <a:endParaRPr lang="en-US" sz="4000" dirty="0"/>
          </a:p>
          <a:p>
            <a:pPr lvl="1">
              <a:lnSpc>
                <a:spcPct val="100000"/>
              </a:lnSpc>
            </a:pPr>
            <a:endParaRPr lang="en-US" sz="4000" dirty="0"/>
          </a:p>
          <a:p>
            <a:pPr lvl="1">
              <a:lnSpc>
                <a:spcPct val="100000"/>
              </a:lnSpc>
            </a:pPr>
            <a:r>
              <a:rPr lang="en-US" sz="4000" dirty="0"/>
              <a:t>What happened when a slave was injured?</a:t>
            </a:r>
          </a:p>
          <a:p>
            <a:pPr lvl="1">
              <a:lnSpc>
                <a:spcPct val="100000"/>
              </a:lnSpc>
            </a:pPr>
            <a:endParaRPr lang="en-US" sz="3600" dirty="0">
              <a:solidFill>
                <a:srgbClr val="191919"/>
              </a:solidFill>
              <a:latin typeface="adobe-garamond-pro"/>
            </a:endParaRPr>
          </a:p>
          <a:p>
            <a:pPr lvl="2">
              <a:lnSpc>
                <a:spcPct val="100000"/>
              </a:lnSpc>
            </a:pPr>
            <a:endParaRPr lang="en-US" sz="3200" dirty="0">
              <a:solidFill>
                <a:srgbClr val="191919"/>
              </a:solidFill>
              <a:latin typeface="adobe-garamond-pro"/>
            </a:endParaRPr>
          </a:p>
        </p:txBody>
      </p:sp>
    </p:spTree>
    <p:extLst>
      <p:ext uri="{BB962C8B-B14F-4D97-AF65-F5344CB8AC3E}">
        <p14:creationId xmlns:p14="http://schemas.microsoft.com/office/powerpoint/2010/main" val="359783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9A8B-1B99-FAD9-C52A-57826B266671}"/>
              </a:ext>
            </a:extLst>
          </p:cNvPr>
          <p:cNvSpPr>
            <a:spLocks noGrp="1"/>
          </p:cNvSpPr>
          <p:nvPr>
            <p:ph type="title"/>
          </p:nvPr>
        </p:nvSpPr>
        <p:spPr>
          <a:xfrm>
            <a:off x="-123646" y="2103437"/>
            <a:ext cx="12439291" cy="1325563"/>
          </a:xfrm>
        </p:spPr>
        <p:txBody>
          <a:bodyPr>
            <a:normAutofit/>
          </a:bodyPr>
          <a:lstStyle/>
          <a:p>
            <a:pPr algn="ctr"/>
            <a:r>
              <a:rPr lang="en-US" sz="4800" b="1" dirty="0"/>
              <a:t>Middle Ages in Europe: Birth of Common Law</a:t>
            </a:r>
          </a:p>
        </p:txBody>
      </p:sp>
    </p:spTree>
    <p:extLst>
      <p:ext uri="{BB962C8B-B14F-4D97-AF65-F5344CB8AC3E}">
        <p14:creationId xmlns:p14="http://schemas.microsoft.com/office/powerpoint/2010/main" val="198067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9A8B-1B99-FAD9-C52A-57826B266671}"/>
              </a:ext>
            </a:extLst>
          </p:cNvPr>
          <p:cNvSpPr>
            <a:spLocks noGrp="1"/>
          </p:cNvSpPr>
          <p:nvPr>
            <p:ph type="title"/>
          </p:nvPr>
        </p:nvSpPr>
        <p:spPr>
          <a:xfrm>
            <a:off x="-247291" y="365125"/>
            <a:ext cx="12439291" cy="1325563"/>
          </a:xfrm>
        </p:spPr>
        <p:txBody>
          <a:bodyPr>
            <a:normAutofit/>
          </a:bodyPr>
          <a:lstStyle/>
          <a:p>
            <a:pPr algn="ctr"/>
            <a:r>
              <a:rPr lang="en-US" sz="4800" b="1" dirty="0"/>
              <a:t>Middle Ages in Europe: Birth of Common Law</a:t>
            </a:r>
          </a:p>
        </p:txBody>
      </p:sp>
      <p:sp>
        <p:nvSpPr>
          <p:cNvPr id="3" name="Content Placeholder 2">
            <a:extLst>
              <a:ext uri="{FF2B5EF4-FFF2-40B4-BE49-F238E27FC236}">
                <a16:creationId xmlns:a16="http://schemas.microsoft.com/office/drawing/2014/main" id="{5D3E22DB-7D72-EBB8-8186-BF527CDD7A4E}"/>
              </a:ext>
            </a:extLst>
          </p:cNvPr>
          <p:cNvSpPr>
            <a:spLocks noGrp="1"/>
          </p:cNvSpPr>
          <p:nvPr>
            <p:ph idx="1"/>
          </p:nvPr>
        </p:nvSpPr>
        <p:spPr>
          <a:xfrm>
            <a:off x="79022" y="1501423"/>
            <a:ext cx="12033956" cy="4888088"/>
          </a:xfrm>
        </p:spPr>
        <p:txBody>
          <a:bodyPr>
            <a:normAutofit fontScale="47500" lnSpcReduction="20000"/>
          </a:bodyPr>
          <a:lstStyle/>
          <a:p>
            <a:r>
              <a:rPr lang="en-US" sz="5400" dirty="0"/>
              <a:t>Work force evolving away from enslaved/indentured workers and protections were needed.</a:t>
            </a:r>
          </a:p>
          <a:p>
            <a:endParaRPr lang="en-US" sz="1300" dirty="0"/>
          </a:p>
          <a:p>
            <a:r>
              <a:rPr lang="en-US" sz="5400" dirty="0">
                <a:solidFill>
                  <a:srgbClr val="333333"/>
                </a:solidFill>
                <a:latin typeface="Source Sans Pro" panose="020B0503030403020204" pitchFamily="34" charset="0"/>
              </a:rPr>
              <a:t>Schedules were replaced by </a:t>
            </a:r>
            <a:r>
              <a:rPr lang="en-US" sz="5400" i="1" dirty="0">
                <a:solidFill>
                  <a:srgbClr val="333333"/>
                </a:solidFill>
                <a:latin typeface="Source Sans Pro" panose="020B0503030403020204" pitchFamily="34" charset="0"/>
              </a:rPr>
              <a:t>noblesse oblige</a:t>
            </a:r>
            <a:r>
              <a:rPr lang="en-US" sz="5400" dirty="0">
                <a:solidFill>
                  <a:srgbClr val="333333"/>
                </a:solidFill>
                <a:latin typeface="Source Sans Pro" panose="020B0503030403020204" pitchFamily="34" charset="0"/>
              </a:rPr>
              <a:t>: an honorable lord would care for his injured serf</a:t>
            </a:r>
          </a:p>
          <a:p>
            <a:pPr marL="0" indent="0">
              <a:buNone/>
            </a:pPr>
            <a:endParaRPr lang="en-US" sz="5400" dirty="0">
              <a:solidFill>
                <a:srgbClr val="333333"/>
              </a:solidFill>
              <a:latin typeface="Source Sans Pro" panose="020B0503030403020204" pitchFamily="34" charset="0"/>
            </a:endParaRPr>
          </a:p>
          <a:p>
            <a:r>
              <a:rPr lang="en-US" sz="5400" dirty="0"/>
              <a:t>Common Law developed - England was very legalistic.</a:t>
            </a:r>
          </a:p>
          <a:p>
            <a:endParaRPr lang="en-US" sz="2000" dirty="0"/>
          </a:p>
          <a:p>
            <a:pPr algn="l" fontAlgn="base"/>
            <a:endParaRPr lang="en-US" sz="2300" dirty="0"/>
          </a:p>
          <a:p>
            <a:r>
              <a:rPr lang="en-US" sz="5400" dirty="0"/>
              <a:t>Employees could sue, but Employers were protected - Unholy Trinity of Defenses</a:t>
            </a:r>
          </a:p>
          <a:p>
            <a:pPr marL="0" indent="0">
              <a:buNone/>
            </a:pPr>
            <a:endParaRPr lang="en-US" sz="5400" dirty="0"/>
          </a:p>
          <a:p>
            <a:pPr lvl="1"/>
            <a:r>
              <a:rPr lang="en-US" sz="4800" dirty="0"/>
              <a:t>Contributory Negligence</a:t>
            </a:r>
          </a:p>
          <a:p>
            <a:pPr lvl="1"/>
            <a:r>
              <a:rPr lang="en-US" sz="4800" dirty="0"/>
              <a:t>Fellow Servant</a:t>
            </a:r>
          </a:p>
          <a:p>
            <a:pPr lvl="1"/>
            <a:r>
              <a:rPr lang="en-US" sz="4800" dirty="0"/>
              <a:t>Assumption of Risk</a:t>
            </a:r>
          </a:p>
        </p:txBody>
      </p:sp>
    </p:spTree>
    <p:extLst>
      <p:ext uri="{BB962C8B-B14F-4D97-AF65-F5344CB8AC3E}">
        <p14:creationId xmlns:p14="http://schemas.microsoft.com/office/powerpoint/2010/main" val="2025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FCAFE-9DED-FC14-E8E6-D1668909A4B8}"/>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kern="1200" dirty="0">
                <a:solidFill>
                  <a:schemeClr val="tx1"/>
                </a:solidFill>
                <a:latin typeface="+mj-lt"/>
                <a:ea typeface="+mj-ea"/>
                <a:cs typeface="+mj-cs"/>
              </a:rPr>
              <a:t>Contributory Negligence:</a:t>
            </a:r>
          </a:p>
        </p:txBody>
      </p:sp>
      <p:sp>
        <p:nvSpPr>
          <p:cNvPr id="6" name="Text Placeholder 5">
            <a:extLst>
              <a:ext uri="{FF2B5EF4-FFF2-40B4-BE49-F238E27FC236}">
                <a16:creationId xmlns:a16="http://schemas.microsoft.com/office/drawing/2014/main" id="{ADD96D82-B92D-45A2-188B-2CE62030F9CF}"/>
              </a:ext>
            </a:extLst>
          </p:cNvPr>
          <p:cNvSpPr>
            <a:spLocks noGrp="1"/>
          </p:cNvSpPr>
          <p:nvPr>
            <p:ph type="body" sz="half" idx="2"/>
          </p:nvPr>
        </p:nvSpPr>
        <p:spPr>
          <a:xfrm>
            <a:off x="876693" y="2533476"/>
            <a:ext cx="3455821" cy="3447832"/>
          </a:xfrm>
        </p:spPr>
        <p:txBody>
          <a:bodyPr vert="horz" lIns="91440" tIns="45720" rIns="91440" bIns="45720" rtlCol="0" anchor="t">
            <a:normAutofit/>
          </a:bodyPr>
          <a:lstStyle/>
          <a:p>
            <a:r>
              <a:rPr lang="en-US" sz="2800" dirty="0"/>
              <a:t>A common law tort rule which bars plaintiffs from recovering for the negligence of others if they too were negligent in causing the harm.</a:t>
            </a:r>
          </a:p>
        </p:txBody>
      </p:sp>
      <p:pic>
        <p:nvPicPr>
          <p:cNvPr id="7" name="Picture 6">
            <a:extLst>
              <a:ext uri="{FF2B5EF4-FFF2-40B4-BE49-F238E27FC236}">
                <a16:creationId xmlns:a16="http://schemas.microsoft.com/office/drawing/2014/main" id="{30C6EFED-E776-6FA2-3654-CBBF6F5390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86972" y="1077151"/>
            <a:ext cx="7043844" cy="4703697"/>
          </a:xfrm>
          <a:prstGeom prst="rect">
            <a:avLst/>
          </a:prstGeom>
        </p:spPr>
      </p:pic>
    </p:spTree>
    <p:extLst>
      <p:ext uri="{BB962C8B-B14F-4D97-AF65-F5344CB8AC3E}">
        <p14:creationId xmlns:p14="http://schemas.microsoft.com/office/powerpoint/2010/main" val="1641903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478de5c-a3f8-442e-bedb-8dd987f3c4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58728F8373D7408289EFC8B8950123" ma:contentTypeVersion="5" ma:contentTypeDescription="Create a new document." ma:contentTypeScope="" ma:versionID="15b6400d3d568aac9159b7518b97fea4">
  <xsd:schema xmlns:xsd="http://www.w3.org/2001/XMLSchema" xmlns:xs="http://www.w3.org/2001/XMLSchema" xmlns:p="http://schemas.microsoft.com/office/2006/metadata/properties" xmlns:ns3="c478de5c-a3f8-442e-bedb-8dd987f3c41e" targetNamespace="http://schemas.microsoft.com/office/2006/metadata/properties" ma:root="true" ma:fieldsID="8f93d7b2233e5af2595547c6a08dae3d" ns3:_="">
    <xsd:import namespace="c478de5c-a3f8-442e-bedb-8dd987f3c41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8de5c-a3f8-442e-bedb-8dd987f3c4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A6A6CB-1451-40A8-B011-AFD0B175E84E}">
  <ds:schemaRefs>
    <ds:schemaRef ds:uri="http://schemas.microsoft.com/office/2006/documentManagement/types"/>
    <ds:schemaRef ds:uri="http://schemas.openxmlformats.org/package/2006/metadata/core-properties"/>
    <ds:schemaRef ds:uri="http://purl.org/dc/dcmitype/"/>
    <ds:schemaRef ds:uri="c478de5c-a3f8-442e-bedb-8dd987f3c41e"/>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6C7EE24C-2CF8-408C-86BC-F50F922CC4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78de5c-a3f8-442e-bedb-8dd987f3c4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A23575-0CE4-4075-A3BF-9961388CAA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TM03457510[[fn=Savon]]</Template>
  <TotalTime>4917</TotalTime>
  <Words>7390</Words>
  <Application>Microsoft Office PowerPoint</Application>
  <PresentationFormat>Widescreen</PresentationFormat>
  <Paragraphs>525</Paragraphs>
  <Slides>51</Slides>
  <Notes>47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adobe-garamond-pro</vt:lpstr>
      <vt:lpstr>Algerian</vt:lpstr>
      <vt:lpstr>Arial</vt:lpstr>
      <vt:lpstr>Calibri</vt:lpstr>
      <vt:lpstr>Calibri Light</vt:lpstr>
      <vt:lpstr>Engravers MT</vt:lpstr>
      <vt:lpstr>Helvetica Neue</vt:lpstr>
      <vt:lpstr>Helvetica Neue</vt:lpstr>
      <vt:lpstr>Myriad Pro Regular</vt:lpstr>
      <vt:lpstr>Open Sans</vt:lpstr>
      <vt:lpstr>proxima-nova</vt:lpstr>
      <vt:lpstr>Rubik</vt:lpstr>
      <vt:lpstr>Source Sans Pro</vt:lpstr>
      <vt:lpstr>Wingdings</vt:lpstr>
      <vt:lpstr>Office Theme</vt:lpstr>
      <vt:lpstr>Workers’ Compensation 101</vt:lpstr>
      <vt:lpstr>Workers’ Compensation 101: Outline</vt:lpstr>
      <vt:lpstr>Missouri Workers’* Compensation Law: 1926</vt:lpstr>
      <vt:lpstr>Compensation in Antiquity</vt:lpstr>
      <vt:lpstr> </vt:lpstr>
      <vt:lpstr>Compensation in Antiquity </vt:lpstr>
      <vt:lpstr>Middle Ages in Europe: Birth of Common Law</vt:lpstr>
      <vt:lpstr>Middle Ages in Europe: Birth of Common Law</vt:lpstr>
      <vt:lpstr>Contributory Negligence:</vt:lpstr>
      <vt:lpstr>PowerPoint Presentation</vt:lpstr>
      <vt:lpstr>PowerPoint Presentation</vt:lpstr>
      <vt:lpstr>What Industry was an early adapter of Workers’ Compensation as we know it?</vt:lpstr>
      <vt:lpstr>The Pirate Code</vt:lpstr>
      <vt:lpstr>PowerPoint Presentation</vt:lpstr>
      <vt:lpstr>The Industrial Revolution and Modern Workers’ Compensation  1877-1917</vt:lpstr>
      <vt:lpstr>PowerPoint Presentation</vt:lpstr>
      <vt:lpstr>We Have Got To Do Something About This…</vt:lpstr>
      <vt:lpstr>Workers’ Compensation: The Great Tradeoff</vt:lpstr>
      <vt:lpstr>Key Elements of Workers’ Compensation</vt:lpstr>
      <vt:lpstr>Elements of a Compensable Case</vt:lpstr>
      <vt:lpstr>Employer § 287.030</vt:lpstr>
      <vt:lpstr>Statutory Employer § 287.040</vt:lpstr>
      <vt:lpstr>Employee §287.020</vt:lpstr>
      <vt:lpstr>Accident §287.020 </vt:lpstr>
      <vt:lpstr>Occupational Disease</vt:lpstr>
      <vt:lpstr>Injury</vt:lpstr>
      <vt:lpstr>Causation/Prevailing Factor</vt:lpstr>
      <vt:lpstr>It’s All In The Timing</vt:lpstr>
      <vt:lpstr>Employee Notice §287.420</vt:lpstr>
      <vt:lpstr>Report of Injury § 287.380 </vt:lpstr>
      <vt:lpstr>Statute of Limitations</vt:lpstr>
      <vt:lpstr>Answer to Claim</vt:lpstr>
      <vt:lpstr>Benefits</vt:lpstr>
      <vt:lpstr>Medical Treatment §287.140  </vt:lpstr>
      <vt:lpstr>Temporary Disability §287.170</vt:lpstr>
      <vt:lpstr>Temporary Disability §287.170</vt:lpstr>
      <vt:lpstr>Permanent Partial Disability §287.190</vt:lpstr>
      <vt:lpstr>How to Calculate Permanent  Partial Disability</vt:lpstr>
      <vt:lpstr>Permanent Total Disability §287.020 </vt:lpstr>
      <vt:lpstr>Permanent Total Disability §287.020</vt:lpstr>
      <vt:lpstr>Penalties</vt:lpstr>
      <vt:lpstr>Adjudication</vt:lpstr>
      <vt:lpstr>PowerPoint Presentation</vt:lpstr>
      <vt:lpstr>PowerPoint Presentation</vt:lpstr>
      <vt:lpstr>PowerPoint Presentation</vt:lpstr>
      <vt:lpstr>Settings at the DWC</vt:lpstr>
      <vt:lpstr>Settings at the DWC</vt:lpstr>
      <vt:lpstr>Hearings at the DWC</vt:lpstr>
      <vt:lpstr>Appeals</vt:lpstr>
      <vt:lpstr>Settlement § 287.390 </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Boresi, Karla</dc:creator>
  <cp:lastModifiedBy>Lange, Katherine</cp:lastModifiedBy>
  <cp:revision>4</cp:revision>
  <dcterms:created xsi:type="dcterms:W3CDTF">2024-07-25T18:23:36Z</dcterms:created>
  <dcterms:modified xsi:type="dcterms:W3CDTF">2024-08-23T14:21:58Z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0x010100BE58728F8373D7408289EFC8B8950123</vt:lpwstr>
  </property>
</Properties>
</file>