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257" r:id="rId3"/>
    <p:sldId id="271" r:id="rId4"/>
    <p:sldId id="258" r:id="rId5"/>
    <p:sldId id="289" r:id="rId6"/>
    <p:sldId id="284" r:id="rId7"/>
    <p:sldId id="290" r:id="rId8"/>
    <p:sldId id="262" r:id="rId9"/>
    <p:sldId id="265" r:id="rId10"/>
    <p:sldId id="263" r:id="rId11"/>
    <p:sldId id="264" r:id="rId12"/>
    <p:sldId id="286" r:id="rId13"/>
    <p:sldId id="297" r:id="rId14"/>
    <p:sldId id="296" r:id="rId15"/>
    <p:sldId id="298" r:id="rId16"/>
    <p:sldId id="267" r:id="rId17"/>
    <p:sldId id="268" r:id="rId18"/>
    <p:sldId id="291" r:id="rId19"/>
    <p:sldId id="269" r:id="rId20"/>
    <p:sldId id="272" r:id="rId21"/>
    <p:sldId id="292" r:id="rId22"/>
    <p:sldId id="273" r:id="rId23"/>
    <p:sldId id="295" r:id="rId24"/>
    <p:sldId id="275" r:id="rId25"/>
    <p:sldId id="293" r:id="rId26"/>
    <p:sldId id="294" r:id="rId27"/>
    <p:sldId id="278" r:id="rId28"/>
    <p:sldId id="279" r:id="rId29"/>
    <p:sldId id="281" r:id="rId30"/>
    <p:sldId id="288" r:id="rId31"/>
  </p:sldIdLst>
  <p:sldSz cx="12192000" cy="6858000"/>
  <p:notesSz cx="7315200" cy="9601200"/>
  <p:embeddedFontLst>
    <p:embeddedFont>
      <p:font typeface="Bebas" panose="020B0604020202020204" charset="0"/>
      <p:regular r:id="rId33"/>
    </p:embeddedFont>
    <p:embeddedFont>
      <p:font typeface="Franklin Gothic Medium" panose="020B0603020102020204" pitchFamily="34" charset="0"/>
      <p:regular r:id="rId34"/>
      <p: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0FEFE-727E-7F0E-CACE-E4FBDC431620}" name="Boling, Lucas" initials="RB" userId="S::ic0020@ads.state.mo.us::4dfebefe-e8bf-4e69-90b3-45847fdc3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111" d="100"/>
          <a:sy n="111" d="100"/>
        </p:scale>
        <p:origin x="420" y="96"/>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238" cy="481013"/>
          </a:xfrm>
          <a:prstGeom prst="rect">
            <a:avLst/>
          </a:prstGeom>
        </p:spPr>
        <p:txBody>
          <a:bodyPr vert="horz" lIns="91427" tIns="45714" rIns="91427" bIns="45714" rtlCol="0"/>
          <a:lstStyle>
            <a:lvl1pPr algn="l">
              <a:defRPr sz="1200"/>
            </a:lvl1pPr>
          </a:lstStyle>
          <a:p>
            <a:endParaRPr lang="en-US" dirty="0"/>
          </a:p>
        </p:txBody>
      </p:sp>
      <p:sp>
        <p:nvSpPr>
          <p:cNvPr id="3" name="Date Placeholder 2"/>
          <p:cNvSpPr>
            <a:spLocks noGrp="1"/>
          </p:cNvSpPr>
          <p:nvPr>
            <p:ph type="dt" idx="1"/>
          </p:nvPr>
        </p:nvSpPr>
        <p:spPr>
          <a:xfrm>
            <a:off x="4143375" y="1"/>
            <a:ext cx="3170238" cy="481013"/>
          </a:xfrm>
          <a:prstGeom prst="rect">
            <a:avLst/>
          </a:prstGeom>
        </p:spPr>
        <p:txBody>
          <a:bodyPr vert="horz" lIns="91427" tIns="45714" rIns="91427" bIns="45714" rtlCol="0"/>
          <a:lstStyle>
            <a:lvl1pPr algn="r">
              <a:defRPr sz="1200"/>
            </a:lvl1pPr>
          </a:lstStyle>
          <a:p>
            <a:fld id="{F8EC9B1B-8F93-49B3-9BE7-0238DBA63015}" type="datetimeFigureOut">
              <a:rPr lang="en-US" smtClean="0"/>
              <a:t>8/12/2025</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7" tIns="45714" rIns="91427" bIns="45714" rtlCol="0" anchor="ctr"/>
          <a:lstStyle/>
          <a:p>
            <a:endParaRPr lang="en-US" dirty="0"/>
          </a:p>
        </p:txBody>
      </p:sp>
      <p:sp>
        <p:nvSpPr>
          <p:cNvPr id="5" name="Notes Placeholder 4"/>
          <p:cNvSpPr>
            <a:spLocks noGrp="1"/>
          </p:cNvSpPr>
          <p:nvPr>
            <p:ph type="body" sz="quarter" idx="3"/>
          </p:nvPr>
        </p:nvSpPr>
        <p:spPr>
          <a:xfrm>
            <a:off x="731839" y="4621213"/>
            <a:ext cx="5851525" cy="3779837"/>
          </a:xfrm>
          <a:prstGeom prst="rect">
            <a:avLst/>
          </a:prstGeom>
        </p:spPr>
        <p:txBody>
          <a:bodyPr vert="horz" lIns="91427" tIns="45714" rIns="91427"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20188"/>
            <a:ext cx="3170238" cy="481012"/>
          </a:xfrm>
          <a:prstGeom prst="rect">
            <a:avLst/>
          </a:prstGeom>
        </p:spPr>
        <p:txBody>
          <a:bodyPr vert="horz" lIns="91427" tIns="45714" rIns="91427" bIns="457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27" tIns="45714" rIns="91427" bIns="45714" rtlCol="0" anchor="b"/>
          <a:lstStyle>
            <a:lvl1pPr algn="r">
              <a:defRPr sz="1200"/>
            </a:lvl1pPr>
          </a:lstStyle>
          <a:p>
            <a:fld id="{C1A3E380-37E2-4A29-8E3C-78ED408E13B1}" type="slidenum">
              <a:rPr lang="en-US" smtClean="0"/>
              <a:t>‹#›</a:t>
            </a:fld>
            <a:endParaRPr lang="en-US" dirty="0"/>
          </a:p>
        </p:txBody>
      </p:sp>
    </p:spTree>
    <p:extLst>
      <p:ext uri="{BB962C8B-B14F-4D97-AF65-F5344CB8AC3E}">
        <p14:creationId xmlns:p14="http://schemas.microsoft.com/office/powerpoint/2010/main" val="763429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a:t>
            </a:fld>
            <a:endParaRPr lang="en-US" dirty="0"/>
          </a:p>
        </p:txBody>
      </p:sp>
    </p:spTree>
    <p:extLst>
      <p:ext uri="{BB962C8B-B14F-4D97-AF65-F5344CB8AC3E}">
        <p14:creationId xmlns:p14="http://schemas.microsoft.com/office/powerpoint/2010/main" val="68442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10</a:t>
            </a:fld>
            <a:endParaRPr lang="en-US" dirty="0"/>
          </a:p>
        </p:txBody>
      </p:sp>
    </p:spTree>
    <p:extLst>
      <p:ext uri="{BB962C8B-B14F-4D97-AF65-F5344CB8AC3E}">
        <p14:creationId xmlns:p14="http://schemas.microsoft.com/office/powerpoint/2010/main" val="2487965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11</a:t>
            </a:fld>
            <a:endParaRPr lang="en-US" dirty="0"/>
          </a:p>
        </p:txBody>
      </p:sp>
    </p:spTree>
    <p:extLst>
      <p:ext uri="{BB962C8B-B14F-4D97-AF65-F5344CB8AC3E}">
        <p14:creationId xmlns:p14="http://schemas.microsoft.com/office/powerpoint/2010/main" val="28945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12</a:t>
            </a:fld>
            <a:endParaRPr lang="en-US" dirty="0"/>
          </a:p>
        </p:txBody>
      </p:sp>
    </p:spTree>
    <p:extLst>
      <p:ext uri="{BB962C8B-B14F-4D97-AF65-F5344CB8AC3E}">
        <p14:creationId xmlns:p14="http://schemas.microsoft.com/office/powerpoint/2010/main" val="3765129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13</a:t>
            </a:fld>
            <a:endParaRPr lang="en-US" dirty="0"/>
          </a:p>
        </p:txBody>
      </p:sp>
    </p:spTree>
    <p:extLst>
      <p:ext uri="{BB962C8B-B14F-4D97-AF65-F5344CB8AC3E}">
        <p14:creationId xmlns:p14="http://schemas.microsoft.com/office/powerpoint/2010/main" val="304821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14</a:t>
            </a:fld>
            <a:endParaRPr lang="en-US" dirty="0"/>
          </a:p>
        </p:txBody>
      </p:sp>
    </p:spTree>
    <p:extLst>
      <p:ext uri="{BB962C8B-B14F-4D97-AF65-F5344CB8AC3E}">
        <p14:creationId xmlns:p14="http://schemas.microsoft.com/office/powerpoint/2010/main" val="2302541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15</a:t>
            </a:fld>
            <a:endParaRPr lang="en-US" dirty="0"/>
          </a:p>
        </p:txBody>
      </p:sp>
    </p:spTree>
    <p:extLst>
      <p:ext uri="{BB962C8B-B14F-4D97-AF65-F5344CB8AC3E}">
        <p14:creationId xmlns:p14="http://schemas.microsoft.com/office/powerpoint/2010/main" val="1012868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16</a:t>
            </a:fld>
            <a:endParaRPr lang="en-US" dirty="0"/>
          </a:p>
        </p:txBody>
      </p:sp>
    </p:spTree>
    <p:extLst>
      <p:ext uri="{BB962C8B-B14F-4D97-AF65-F5344CB8AC3E}">
        <p14:creationId xmlns:p14="http://schemas.microsoft.com/office/powerpoint/2010/main" val="2834207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17</a:t>
            </a:fld>
            <a:endParaRPr lang="en-US" dirty="0"/>
          </a:p>
        </p:txBody>
      </p:sp>
    </p:spTree>
    <p:extLst>
      <p:ext uri="{BB962C8B-B14F-4D97-AF65-F5344CB8AC3E}">
        <p14:creationId xmlns:p14="http://schemas.microsoft.com/office/powerpoint/2010/main" val="477680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18</a:t>
            </a:fld>
            <a:endParaRPr lang="en-US" dirty="0"/>
          </a:p>
        </p:txBody>
      </p:sp>
    </p:spTree>
    <p:extLst>
      <p:ext uri="{BB962C8B-B14F-4D97-AF65-F5344CB8AC3E}">
        <p14:creationId xmlns:p14="http://schemas.microsoft.com/office/powerpoint/2010/main" val="823120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19</a:t>
            </a:fld>
            <a:endParaRPr lang="en-US" dirty="0"/>
          </a:p>
        </p:txBody>
      </p:sp>
    </p:spTree>
    <p:extLst>
      <p:ext uri="{BB962C8B-B14F-4D97-AF65-F5344CB8AC3E}">
        <p14:creationId xmlns:p14="http://schemas.microsoft.com/office/powerpoint/2010/main" val="356105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a:t>
            </a:fld>
            <a:endParaRPr lang="en-US" dirty="0"/>
          </a:p>
        </p:txBody>
      </p:sp>
    </p:spTree>
    <p:extLst>
      <p:ext uri="{BB962C8B-B14F-4D97-AF65-F5344CB8AC3E}">
        <p14:creationId xmlns:p14="http://schemas.microsoft.com/office/powerpoint/2010/main" val="275723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20</a:t>
            </a:fld>
            <a:endParaRPr lang="en-US" dirty="0"/>
          </a:p>
        </p:txBody>
      </p:sp>
    </p:spTree>
    <p:extLst>
      <p:ext uri="{BB962C8B-B14F-4D97-AF65-F5344CB8AC3E}">
        <p14:creationId xmlns:p14="http://schemas.microsoft.com/office/powerpoint/2010/main" val="4101979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21</a:t>
            </a:fld>
            <a:endParaRPr lang="en-US" dirty="0"/>
          </a:p>
        </p:txBody>
      </p:sp>
    </p:spTree>
    <p:extLst>
      <p:ext uri="{BB962C8B-B14F-4D97-AF65-F5344CB8AC3E}">
        <p14:creationId xmlns:p14="http://schemas.microsoft.com/office/powerpoint/2010/main" val="363991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22</a:t>
            </a:fld>
            <a:endParaRPr lang="en-US" dirty="0"/>
          </a:p>
        </p:txBody>
      </p:sp>
    </p:spTree>
    <p:extLst>
      <p:ext uri="{BB962C8B-B14F-4D97-AF65-F5344CB8AC3E}">
        <p14:creationId xmlns:p14="http://schemas.microsoft.com/office/powerpoint/2010/main" val="1337936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23</a:t>
            </a:fld>
            <a:endParaRPr lang="en-US" dirty="0"/>
          </a:p>
        </p:txBody>
      </p:sp>
    </p:spTree>
    <p:extLst>
      <p:ext uri="{BB962C8B-B14F-4D97-AF65-F5344CB8AC3E}">
        <p14:creationId xmlns:p14="http://schemas.microsoft.com/office/powerpoint/2010/main" val="1154624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24</a:t>
            </a:fld>
            <a:endParaRPr lang="en-US" dirty="0"/>
          </a:p>
        </p:txBody>
      </p:sp>
    </p:spTree>
    <p:extLst>
      <p:ext uri="{BB962C8B-B14F-4D97-AF65-F5344CB8AC3E}">
        <p14:creationId xmlns:p14="http://schemas.microsoft.com/office/powerpoint/2010/main" val="3487444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25</a:t>
            </a:fld>
            <a:endParaRPr lang="en-US" dirty="0"/>
          </a:p>
        </p:txBody>
      </p:sp>
    </p:spTree>
    <p:extLst>
      <p:ext uri="{BB962C8B-B14F-4D97-AF65-F5344CB8AC3E}">
        <p14:creationId xmlns:p14="http://schemas.microsoft.com/office/powerpoint/2010/main" val="368480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26</a:t>
            </a:fld>
            <a:endParaRPr lang="en-US" dirty="0"/>
          </a:p>
        </p:txBody>
      </p:sp>
    </p:spTree>
    <p:extLst>
      <p:ext uri="{BB962C8B-B14F-4D97-AF65-F5344CB8AC3E}">
        <p14:creationId xmlns:p14="http://schemas.microsoft.com/office/powerpoint/2010/main" val="3308143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27</a:t>
            </a:fld>
            <a:endParaRPr lang="en-US" dirty="0"/>
          </a:p>
        </p:txBody>
      </p:sp>
    </p:spTree>
    <p:extLst>
      <p:ext uri="{BB962C8B-B14F-4D97-AF65-F5344CB8AC3E}">
        <p14:creationId xmlns:p14="http://schemas.microsoft.com/office/powerpoint/2010/main" val="2051216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28</a:t>
            </a:fld>
            <a:endParaRPr lang="en-US" dirty="0"/>
          </a:p>
        </p:txBody>
      </p:sp>
    </p:spTree>
    <p:extLst>
      <p:ext uri="{BB962C8B-B14F-4D97-AF65-F5344CB8AC3E}">
        <p14:creationId xmlns:p14="http://schemas.microsoft.com/office/powerpoint/2010/main" val="13990569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29</a:t>
            </a:fld>
            <a:endParaRPr lang="en-US" dirty="0"/>
          </a:p>
        </p:txBody>
      </p:sp>
    </p:spTree>
    <p:extLst>
      <p:ext uri="{BB962C8B-B14F-4D97-AF65-F5344CB8AC3E}">
        <p14:creationId xmlns:p14="http://schemas.microsoft.com/office/powerpoint/2010/main" val="596231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3</a:t>
            </a:fld>
            <a:endParaRPr lang="en-US" dirty="0"/>
          </a:p>
        </p:txBody>
      </p:sp>
    </p:spTree>
    <p:extLst>
      <p:ext uri="{BB962C8B-B14F-4D97-AF65-F5344CB8AC3E}">
        <p14:creationId xmlns:p14="http://schemas.microsoft.com/office/powerpoint/2010/main" val="13128862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30</a:t>
            </a:fld>
            <a:endParaRPr lang="en-US" dirty="0"/>
          </a:p>
        </p:txBody>
      </p:sp>
    </p:spTree>
    <p:extLst>
      <p:ext uri="{BB962C8B-B14F-4D97-AF65-F5344CB8AC3E}">
        <p14:creationId xmlns:p14="http://schemas.microsoft.com/office/powerpoint/2010/main" val="770990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4</a:t>
            </a:fld>
            <a:endParaRPr lang="en-US" dirty="0"/>
          </a:p>
        </p:txBody>
      </p:sp>
    </p:spTree>
    <p:extLst>
      <p:ext uri="{BB962C8B-B14F-4D97-AF65-F5344CB8AC3E}">
        <p14:creationId xmlns:p14="http://schemas.microsoft.com/office/powerpoint/2010/main" val="3928773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5</a:t>
            </a:fld>
            <a:endParaRPr lang="en-US" dirty="0"/>
          </a:p>
        </p:txBody>
      </p:sp>
    </p:spTree>
    <p:extLst>
      <p:ext uri="{BB962C8B-B14F-4D97-AF65-F5344CB8AC3E}">
        <p14:creationId xmlns:p14="http://schemas.microsoft.com/office/powerpoint/2010/main" val="961864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6</a:t>
            </a:fld>
            <a:endParaRPr lang="en-US" dirty="0"/>
          </a:p>
        </p:txBody>
      </p:sp>
    </p:spTree>
    <p:extLst>
      <p:ext uri="{BB962C8B-B14F-4D97-AF65-F5344CB8AC3E}">
        <p14:creationId xmlns:p14="http://schemas.microsoft.com/office/powerpoint/2010/main" val="2060156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7</a:t>
            </a:fld>
            <a:endParaRPr lang="en-US" dirty="0"/>
          </a:p>
        </p:txBody>
      </p:sp>
    </p:spTree>
    <p:extLst>
      <p:ext uri="{BB962C8B-B14F-4D97-AF65-F5344CB8AC3E}">
        <p14:creationId xmlns:p14="http://schemas.microsoft.com/office/powerpoint/2010/main" val="4291846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8</a:t>
            </a:fld>
            <a:endParaRPr lang="en-US" dirty="0"/>
          </a:p>
        </p:txBody>
      </p:sp>
    </p:spTree>
    <p:extLst>
      <p:ext uri="{BB962C8B-B14F-4D97-AF65-F5344CB8AC3E}">
        <p14:creationId xmlns:p14="http://schemas.microsoft.com/office/powerpoint/2010/main" val="1971166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3E380-37E2-4A29-8E3C-78ED408E13B1}" type="slidenum">
              <a:rPr lang="en-US" smtClean="0"/>
              <a:t>9</a:t>
            </a:fld>
            <a:endParaRPr lang="en-US" dirty="0"/>
          </a:p>
        </p:txBody>
      </p:sp>
    </p:spTree>
    <p:extLst>
      <p:ext uri="{BB962C8B-B14F-4D97-AF65-F5344CB8AC3E}">
        <p14:creationId xmlns:p14="http://schemas.microsoft.com/office/powerpoint/2010/main" val="696625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1215912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320731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1000776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424921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380929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207927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1459696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18919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1221496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3784196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6126E6-B108-4FF0-B38F-9FA5EF6664AD}" type="datetimeFigureOut">
              <a:rPr lang="en-US" smtClean="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66EB40-29A0-46DB-AE78-A4F0E0457CA6}" type="slidenum">
              <a:rPr lang="en-US" smtClean="0"/>
              <a:t>‹#›</a:t>
            </a:fld>
            <a:endParaRPr lang="en-US" dirty="0"/>
          </a:p>
        </p:txBody>
      </p:sp>
    </p:spTree>
    <p:extLst>
      <p:ext uri="{BB962C8B-B14F-4D97-AF65-F5344CB8AC3E}">
        <p14:creationId xmlns:p14="http://schemas.microsoft.com/office/powerpoint/2010/main" val="259062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6126E6-B108-4FF0-B38F-9FA5EF6664AD}" type="datetimeFigureOut">
              <a:rPr lang="en-US" smtClean="0"/>
              <a:t>8/12/2025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66EB40-29A0-46DB-AE78-A4F0E0457CA6}" type="slidenum">
              <a:rPr lang="en-US" smtClean="0"/>
              <a:t>‹#›</a:t>
            </a:fld>
            <a:endParaRPr lang="en-US" dirty="0"/>
          </a:p>
        </p:txBody>
      </p:sp>
    </p:spTree>
    <p:extLst>
      <p:ext uri="{BB962C8B-B14F-4D97-AF65-F5344CB8AC3E}">
        <p14:creationId xmlns:p14="http://schemas.microsoft.com/office/powerpoint/2010/main" val="3997465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3079" y="2235200"/>
            <a:ext cx="10852030" cy="2387600"/>
          </a:xfrm>
        </p:spPr>
        <p:txBody>
          <a:bodyPr anchor="ctr">
            <a:noAutofit/>
          </a:bodyPr>
          <a:lstStyle/>
          <a:p>
            <a: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t>Updates</a:t>
            </a:r>
            <a:b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br>
            <a: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t>from the</a:t>
            </a:r>
            <a:b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br>
            <a: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t>Commission</a:t>
            </a:r>
            <a:br>
              <a:rPr lang="en-US" sz="10000" dirty="0">
                <a:solidFill>
                  <a:srgbClr val="00B0F0"/>
                </a:solidFill>
                <a:effectLst>
                  <a:outerShdw blurRad="50800" dist="38100" dir="2700000" algn="tl" rotWithShape="0">
                    <a:prstClr val="black">
                      <a:alpha val="40000"/>
                    </a:prstClr>
                  </a:outerShdw>
                </a:effectLst>
                <a:latin typeface="Bebas" panose="020B0606020202050201" pitchFamily="34" charset="0"/>
              </a:rPr>
            </a:br>
            <a:r>
              <a:rPr lang="en-US" sz="4000" dirty="0">
                <a:solidFill>
                  <a:srgbClr val="00B0F0"/>
                </a:solidFill>
                <a:effectLst>
                  <a:outerShdw blurRad="50800" dist="38100" dir="2700000" algn="tl" rotWithShape="0">
                    <a:prstClr val="black">
                      <a:alpha val="40000"/>
                    </a:prstClr>
                  </a:outerShdw>
                </a:effectLst>
                <a:latin typeface="Bebas" panose="020B0606020202050201" pitchFamily="34" charset="0"/>
              </a:rPr>
              <a:t>2025 Missouri division of workers’ compensation Educational Seminar</a:t>
            </a:r>
          </a:p>
        </p:txBody>
      </p:sp>
    </p:spTree>
    <p:extLst>
      <p:ext uri="{BB962C8B-B14F-4D97-AF65-F5344CB8AC3E}">
        <p14:creationId xmlns:p14="http://schemas.microsoft.com/office/powerpoint/2010/main" val="551385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Electronic filing</a:t>
            </a:r>
          </a:p>
        </p:txBody>
      </p:sp>
      <p:sp>
        <p:nvSpPr>
          <p:cNvPr id="3" name="Content Placeholder 2"/>
          <p:cNvSpPr>
            <a:spLocks noGrp="1"/>
          </p:cNvSpPr>
          <p:nvPr>
            <p:ph idx="1"/>
          </p:nvPr>
        </p:nvSpPr>
        <p:spPr/>
        <p:txBody>
          <a:bodyPr>
            <a:noAutofit/>
          </a:bodyPr>
          <a:lstStyle/>
          <a:p>
            <a:pPr marL="0" indent="0">
              <a:buNone/>
            </a:pPr>
            <a:r>
              <a:rPr lang="en-US" sz="2400" dirty="0">
                <a:solidFill>
                  <a:schemeClr val="tx1">
                    <a:lumMod val="75000"/>
                    <a:lumOff val="25000"/>
                  </a:schemeClr>
                </a:solidFill>
                <a:latin typeface="Franklin Gothic Medium" panose="020B0603020102020204" pitchFamily="34" charset="0"/>
              </a:rPr>
              <a:t>8 CSR 20-2.010 updated effective 08/30/2022</a:t>
            </a:r>
          </a:p>
          <a:p>
            <a:pPr marL="0" indent="0">
              <a:buNone/>
            </a:pPr>
            <a:r>
              <a:rPr lang="en-US" sz="2400" dirty="0">
                <a:solidFill>
                  <a:schemeClr val="tx1">
                    <a:lumMod val="75000"/>
                    <a:lumOff val="25000"/>
                  </a:schemeClr>
                </a:solidFill>
                <a:latin typeface="Franklin Gothic Medium" panose="020B0603020102020204" pitchFamily="34" charset="0"/>
              </a:rPr>
              <a:t>Applications for review, motions, briefs, or other filings will be accepted via mail, fax, or electronic means listed on the LIRC website </a:t>
            </a:r>
          </a:p>
          <a:p>
            <a:pPr marL="0" indent="0">
              <a:buNone/>
            </a:pPr>
            <a:endParaRPr lang="en-US" sz="800" dirty="0">
              <a:solidFill>
                <a:schemeClr val="tx1">
                  <a:lumMod val="75000"/>
                  <a:lumOff val="25000"/>
                </a:schemeClr>
              </a:solidFill>
              <a:latin typeface="Franklin Gothic Medium" panose="020B0603020102020204" pitchFamily="34" charset="0"/>
            </a:endParaRPr>
          </a:p>
          <a:p>
            <a:pPr marL="0" indent="0">
              <a:buNone/>
            </a:pPr>
            <a:r>
              <a:rPr lang="en-US" sz="2400" dirty="0">
                <a:solidFill>
                  <a:schemeClr val="tx1">
                    <a:lumMod val="75000"/>
                    <a:lumOff val="25000"/>
                  </a:schemeClr>
                </a:solidFill>
                <a:latin typeface="Franklin Gothic Medium" panose="020B0603020102020204" pitchFamily="34" charset="0"/>
              </a:rPr>
              <a:t>E-mail is </a:t>
            </a:r>
            <a:r>
              <a:rPr lang="en-US" sz="2400" u="sng" dirty="0">
                <a:solidFill>
                  <a:schemeClr val="tx1">
                    <a:lumMod val="75000"/>
                    <a:lumOff val="25000"/>
                  </a:schemeClr>
                </a:solidFill>
                <a:latin typeface="Franklin Gothic Medium" panose="020B0603020102020204" pitchFamily="34" charset="0"/>
              </a:rPr>
              <a:t>not</a:t>
            </a:r>
            <a:r>
              <a:rPr lang="en-US" sz="2400" dirty="0">
                <a:solidFill>
                  <a:schemeClr val="tx1">
                    <a:lumMod val="75000"/>
                    <a:lumOff val="25000"/>
                  </a:schemeClr>
                </a:solidFill>
                <a:latin typeface="Franklin Gothic Medium" panose="020B0603020102020204" pitchFamily="34" charset="0"/>
              </a:rPr>
              <a:t> accepted</a:t>
            </a:r>
          </a:p>
          <a:p>
            <a:pPr marL="0" indent="0">
              <a:buNone/>
            </a:pPr>
            <a:endParaRPr lang="en-US" sz="800" dirty="0">
              <a:solidFill>
                <a:schemeClr val="tx1">
                  <a:lumMod val="75000"/>
                  <a:lumOff val="25000"/>
                </a:schemeClr>
              </a:solidFill>
              <a:latin typeface="Franklin Gothic Medium" panose="020B0603020102020204" pitchFamily="34" charset="0"/>
            </a:endParaRPr>
          </a:p>
          <a:p>
            <a:pPr marL="0" indent="0">
              <a:buNone/>
            </a:pPr>
            <a:r>
              <a:rPr lang="en-US" sz="2400" dirty="0">
                <a:solidFill>
                  <a:schemeClr val="tx1">
                    <a:lumMod val="75000"/>
                    <a:lumOff val="25000"/>
                  </a:schemeClr>
                </a:solidFill>
                <a:latin typeface="Franklin Gothic Medium" panose="020B0603020102020204" pitchFamily="34" charset="0"/>
              </a:rPr>
              <a:t>Electronic filing is currently available only through Box</a:t>
            </a:r>
          </a:p>
          <a:p>
            <a:pPr marL="0" indent="0">
              <a:buNone/>
              <a:tabLst>
                <a:tab pos="514350" algn="l"/>
              </a:tabLst>
            </a:pPr>
            <a:r>
              <a:rPr lang="en-US" sz="2400" dirty="0">
                <a:solidFill>
                  <a:schemeClr val="tx1">
                    <a:lumMod val="75000"/>
                    <a:lumOff val="25000"/>
                  </a:schemeClr>
                </a:solidFill>
                <a:latin typeface="Franklin Gothic Medium" panose="020B0603020102020204" pitchFamily="34" charset="0"/>
              </a:rPr>
              <a:t>	- LIRC only accepts filings through LIRC’s Box account (LIRC-Filings)</a:t>
            </a:r>
          </a:p>
          <a:p>
            <a:pPr marL="0" indent="0">
              <a:buNone/>
              <a:tabLst>
                <a:tab pos="514350" algn="l"/>
              </a:tabLst>
            </a:pPr>
            <a:r>
              <a:rPr lang="en-US" sz="2400" dirty="0">
                <a:solidFill>
                  <a:schemeClr val="tx1">
                    <a:lumMod val="75000"/>
                    <a:lumOff val="25000"/>
                  </a:schemeClr>
                </a:solidFill>
                <a:latin typeface="Franklin Gothic Medium" panose="020B0603020102020204" pitchFamily="34" charset="0"/>
              </a:rPr>
              <a:t>	- Box account instructions are on the LIRC’s website or call 573-751-2461</a:t>
            </a:r>
          </a:p>
          <a:p>
            <a:pPr marL="0" indent="0">
              <a:buNone/>
              <a:tabLst>
                <a:tab pos="514350" algn="l"/>
              </a:tabLst>
            </a:pPr>
            <a:r>
              <a:rPr lang="en-US" sz="2400" dirty="0">
                <a:solidFill>
                  <a:schemeClr val="tx1">
                    <a:lumMod val="75000"/>
                    <a:lumOff val="25000"/>
                  </a:schemeClr>
                </a:solidFill>
                <a:latin typeface="Franklin Gothic Medium" panose="020B0603020102020204" pitchFamily="34" charset="0"/>
              </a:rPr>
              <a:t>	- Do </a:t>
            </a:r>
            <a:r>
              <a:rPr lang="en-US" sz="2400" u="sng" dirty="0">
                <a:solidFill>
                  <a:schemeClr val="tx1">
                    <a:lumMod val="75000"/>
                    <a:lumOff val="25000"/>
                  </a:schemeClr>
                </a:solidFill>
                <a:latin typeface="Franklin Gothic Medium" panose="020B0603020102020204" pitchFamily="34" charset="0"/>
              </a:rPr>
              <a:t>not</a:t>
            </a:r>
            <a:r>
              <a:rPr lang="en-US" sz="2400" dirty="0">
                <a:solidFill>
                  <a:schemeClr val="tx1">
                    <a:lumMod val="75000"/>
                    <a:lumOff val="25000"/>
                  </a:schemeClr>
                </a:solidFill>
                <a:latin typeface="Franklin Gothic Medium" panose="020B0603020102020204" pitchFamily="34" charset="0"/>
              </a:rPr>
              <a:t> upload LIRC filings to the DWC’s Box folder</a:t>
            </a:r>
          </a:p>
        </p:txBody>
      </p:sp>
    </p:spTree>
    <p:extLst>
      <p:ext uri="{BB962C8B-B14F-4D97-AF65-F5344CB8AC3E}">
        <p14:creationId xmlns:p14="http://schemas.microsoft.com/office/powerpoint/2010/main" val="3733822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FILINGS</a:t>
            </a:r>
          </a:p>
        </p:txBody>
      </p:sp>
      <p:sp>
        <p:nvSpPr>
          <p:cNvPr id="3" name="Content Placeholder 2"/>
          <p:cNvSpPr>
            <a:spLocks noGrp="1"/>
          </p:cNvSpPr>
          <p:nvPr>
            <p:ph idx="1"/>
          </p:nvPr>
        </p:nvSpPr>
        <p:spPr/>
        <p:txBody>
          <a:bodyPr>
            <a:normAutofit/>
          </a:bodyPr>
          <a:lstStyle/>
          <a:p>
            <a:pPr marL="0" indent="0">
              <a:buNone/>
            </a:pPr>
            <a:r>
              <a:rPr lang="en-US" sz="3200" dirty="0">
                <a:solidFill>
                  <a:schemeClr val="tx1">
                    <a:lumMod val="75000"/>
                    <a:lumOff val="25000"/>
                  </a:schemeClr>
                </a:solidFill>
                <a:latin typeface="Franklin Gothic Medium" panose="020B0603020102020204" pitchFamily="34" charset="0"/>
              </a:rPr>
              <a:t>8 CSR 20-3.030 updated effective 08/30/2022</a:t>
            </a:r>
          </a:p>
          <a:p>
            <a:pPr marL="0" indent="0">
              <a:buNone/>
            </a:pPr>
            <a:endParaRPr lang="en-US" sz="32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Updates regarding applications for review; parties’ briefs; and extraordinary briefing requests (extension of time, additional pages, etc.).</a:t>
            </a:r>
          </a:p>
          <a:p>
            <a:pPr marL="0" indent="0">
              <a:buNone/>
            </a:pPr>
            <a:endParaRPr lang="en-US" sz="32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Please review for compliance. The LIRC may decline to consider filings that do not comply with the rules.</a:t>
            </a:r>
          </a:p>
        </p:txBody>
      </p:sp>
    </p:spTree>
    <p:extLst>
      <p:ext uri="{BB962C8B-B14F-4D97-AF65-F5344CB8AC3E}">
        <p14:creationId xmlns:p14="http://schemas.microsoft.com/office/powerpoint/2010/main" val="2201851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Filings:  Briefs</a:t>
            </a:r>
          </a:p>
        </p:txBody>
      </p:sp>
      <p:sp>
        <p:nvSpPr>
          <p:cNvPr id="3" name="Content Placeholder 2"/>
          <p:cNvSpPr>
            <a:spLocks noGrp="1"/>
          </p:cNvSpPr>
          <p:nvPr>
            <p:ph idx="1"/>
          </p:nvPr>
        </p:nvSpPr>
        <p:spPr/>
        <p:txBody>
          <a:bodyPr>
            <a:noAutofit/>
          </a:bodyPr>
          <a:lstStyle/>
          <a:p>
            <a:pPr marL="0" indent="0">
              <a:buNone/>
            </a:pPr>
            <a:r>
              <a:rPr lang="en-US" dirty="0">
                <a:solidFill>
                  <a:schemeClr val="tx1">
                    <a:lumMod val="75000"/>
                    <a:lumOff val="25000"/>
                  </a:schemeClr>
                </a:solidFill>
                <a:latin typeface="Franklin Gothic Medium" panose="020B0603020102020204" pitchFamily="34" charset="0"/>
              </a:rPr>
              <a:t>8 CSR 20-3.030(5)(E) provides specific requirements for filing briefs including page length, margins, font size, and line spacing.</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Use of narrower margins, smaller fonts, or decreased line spacing affects page length and may result in the LIRC striking portions of a brief or an entire brief.</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While not required by regulation, parties are encouraged to number the pages of any other document filed with the LIRC.</a:t>
            </a:r>
          </a:p>
          <a:p>
            <a:pPr marL="0" indent="0">
              <a:buNone/>
            </a:pPr>
            <a:endParaRPr lang="en-US"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5371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Practice point: Briefs</a:t>
            </a:r>
          </a:p>
        </p:txBody>
      </p:sp>
      <p:sp>
        <p:nvSpPr>
          <p:cNvPr id="3" name="Content Placeholder 2"/>
          <p:cNvSpPr>
            <a:spLocks noGrp="1"/>
          </p:cNvSpPr>
          <p:nvPr>
            <p:ph idx="1"/>
          </p:nvPr>
        </p:nvSpPr>
        <p:spPr/>
        <p:txBody>
          <a:bodyPr>
            <a:noAutofit/>
          </a:bodyPr>
          <a:lstStyle/>
          <a:p>
            <a:pPr marL="0" indent="0">
              <a:lnSpc>
                <a:spcPct val="100000"/>
              </a:lnSpc>
              <a:spcBef>
                <a:spcPts val="1200"/>
              </a:spcBef>
              <a:buNone/>
            </a:pPr>
            <a:r>
              <a:rPr lang="en-US" sz="2600" dirty="0">
                <a:solidFill>
                  <a:schemeClr val="tx1">
                    <a:lumMod val="75000"/>
                    <a:lumOff val="25000"/>
                  </a:schemeClr>
                </a:solidFill>
                <a:latin typeface="Franklin Gothic Medium" panose="020B0603020102020204" pitchFamily="34" charset="0"/>
              </a:rPr>
              <a:t>Objections and Motions to Strike an opposing party’s brief:</a:t>
            </a:r>
          </a:p>
          <a:p>
            <a:pPr>
              <a:lnSpc>
                <a:spcPct val="100000"/>
              </a:lnSpc>
              <a:spcBef>
                <a:spcPts val="1200"/>
              </a:spcBef>
              <a:buFontTx/>
              <a:buChar char="-"/>
            </a:pPr>
            <a:r>
              <a:rPr lang="en-US" sz="2600" dirty="0">
                <a:solidFill>
                  <a:schemeClr val="tx1">
                    <a:lumMod val="75000"/>
                    <a:lumOff val="25000"/>
                  </a:schemeClr>
                </a:solidFill>
                <a:latin typeface="Franklin Gothic Medium" panose="020B0603020102020204" pitchFamily="34" charset="0"/>
              </a:rPr>
              <a:t>Do not bury these objections and motions in your brief.  </a:t>
            </a:r>
          </a:p>
          <a:p>
            <a:pPr>
              <a:lnSpc>
                <a:spcPct val="100000"/>
              </a:lnSpc>
              <a:spcBef>
                <a:spcPts val="1200"/>
              </a:spcBef>
              <a:buFontTx/>
              <a:buChar char="-"/>
            </a:pPr>
            <a:r>
              <a:rPr lang="en-US" sz="2600" dirty="0">
                <a:solidFill>
                  <a:schemeClr val="tx1">
                    <a:lumMod val="75000"/>
                    <a:lumOff val="25000"/>
                  </a:schemeClr>
                </a:solidFill>
                <a:latin typeface="Franklin Gothic Medium" panose="020B0603020102020204" pitchFamily="34" charset="0"/>
              </a:rPr>
              <a:t>File a motion so the LIRC may rule separately after giving the opposing party an opportunity to respond.</a:t>
            </a:r>
            <a:endParaRPr lang="en-US" sz="22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738147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Practice point: All filings</a:t>
            </a:r>
          </a:p>
        </p:txBody>
      </p:sp>
      <p:sp>
        <p:nvSpPr>
          <p:cNvPr id="3" name="Content Placeholder 2"/>
          <p:cNvSpPr>
            <a:spLocks noGrp="1"/>
          </p:cNvSpPr>
          <p:nvPr>
            <p:ph idx="1"/>
          </p:nvPr>
        </p:nvSpPr>
        <p:spPr/>
        <p:txBody>
          <a:bodyPr>
            <a:noAutofit/>
          </a:bodyPr>
          <a:lstStyle/>
          <a:p>
            <a:pPr marL="0" indent="0">
              <a:lnSpc>
                <a:spcPct val="100000"/>
              </a:lnSpc>
              <a:spcBef>
                <a:spcPts val="1200"/>
              </a:spcBef>
              <a:buNone/>
            </a:pPr>
            <a:r>
              <a:rPr lang="en-US" sz="2600" dirty="0">
                <a:solidFill>
                  <a:schemeClr val="tx1">
                    <a:lumMod val="75000"/>
                    <a:lumOff val="25000"/>
                  </a:schemeClr>
                </a:solidFill>
                <a:latin typeface="Franklin Gothic Medium" panose="020B0603020102020204" pitchFamily="34" charset="0"/>
              </a:rPr>
              <a:t>Professional courtesy and service on opposing parties:</a:t>
            </a:r>
          </a:p>
          <a:p>
            <a:pPr>
              <a:lnSpc>
                <a:spcPct val="100000"/>
              </a:lnSpc>
              <a:spcBef>
                <a:spcPts val="1200"/>
              </a:spcBef>
              <a:buFontTx/>
              <a:buChar char="-"/>
            </a:pPr>
            <a:r>
              <a:rPr lang="en-US" sz="2600" dirty="0">
                <a:solidFill>
                  <a:schemeClr val="tx1">
                    <a:lumMod val="75000"/>
                    <a:lumOff val="25000"/>
                  </a:schemeClr>
                </a:solidFill>
                <a:latin typeface="Franklin Gothic Medium" panose="020B0603020102020204" pitchFamily="34" charset="0"/>
              </a:rPr>
              <a:t>Make sure correspondence to the LIRC includes a cc: to </a:t>
            </a:r>
            <a:r>
              <a:rPr lang="en-US" sz="2600" u="sng" dirty="0">
                <a:solidFill>
                  <a:schemeClr val="tx1">
                    <a:lumMod val="75000"/>
                    <a:lumOff val="25000"/>
                  </a:schemeClr>
                </a:solidFill>
                <a:latin typeface="Franklin Gothic Medium" panose="020B0603020102020204" pitchFamily="34" charset="0"/>
              </a:rPr>
              <a:t>all parties </a:t>
            </a:r>
            <a:r>
              <a:rPr lang="en-US" sz="2600" dirty="0">
                <a:solidFill>
                  <a:schemeClr val="tx1">
                    <a:lumMod val="75000"/>
                    <a:lumOff val="25000"/>
                  </a:schemeClr>
                </a:solidFill>
                <a:latin typeface="Franklin Gothic Medium" panose="020B0603020102020204" pitchFamily="34" charset="0"/>
              </a:rPr>
              <a:t>in the case.</a:t>
            </a:r>
          </a:p>
          <a:p>
            <a:pPr>
              <a:lnSpc>
                <a:spcPct val="100000"/>
              </a:lnSpc>
              <a:spcBef>
                <a:spcPts val="1200"/>
              </a:spcBef>
              <a:buFontTx/>
              <a:buChar char="-"/>
            </a:pPr>
            <a:r>
              <a:rPr lang="en-US" sz="2600" dirty="0">
                <a:solidFill>
                  <a:schemeClr val="tx1">
                    <a:lumMod val="75000"/>
                    <a:lumOff val="25000"/>
                  </a:schemeClr>
                </a:solidFill>
                <a:latin typeface="Franklin Gothic Medium" panose="020B0603020102020204" pitchFamily="34" charset="0"/>
              </a:rPr>
              <a:t>Check that all filings include a certificate of service specifically identifying who was served and at what address.  </a:t>
            </a:r>
          </a:p>
          <a:p>
            <a:pPr>
              <a:lnSpc>
                <a:spcPct val="100000"/>
              </a:lnSpc>
              <a:spcBef>
                <a:spcPts val="1200"/>
              </a:spcBef>
              <a:buFontTx/>
              <a:buChar char="-"/>
            </a:pPr>
            <a:r>
              <a:rPr lang="en-US" sz="2600" u="sng" dirty="0">
                <a:solidFill>
                  <a:schemeClr val="tx1">
                    <a:lumMod val="75000"/>
                    <a:lumOff val="25000"/>
                  </a:schemeClr>
                </a:solidFill>
                <a:latin typeface="Franklin Gothic Medium" panose="020B0603020102020204" pitchFamily="34" charset="0"/>
              </a:rPr>
              <a:t>Avoid this</a:t>
            </a:r>
            <a:r>
              <a:rPr lang="en-US" sz="2600" dirty="0">
                <a:solidFill>
                  <a:schemeClr val="tx1">
                    <a:lumMod val="75000"/>
                    <a:lumOff val="25000"/>
                  </a:schemeClr>
                </a:solidFill>
                <a:latin typeface="Franklin Gothic Medium" panose="020B0603020102020204" pitchFamily="34" charset="0"/>
              </a:rPr>
              <a:t>:</a:t>
            </a:r>
          </a:p>
          <a:p>
            <a:pPr marL="457200" lvl="1" indent="0">
              <a:lnSpc>
                <a:spcPct val="100000"/>
              </a:lnSpc>
              <a:spcBef>
                <a:spcPts val="1200"/>
              </a:spcBef>
              <a:buNone/>
            </a:pPr>
            <a:r>
              <a:rPr lang="en-US" sz="2200" dirty="0">
                <a:solidFill>
                  <a:schemeClr val="tx1">
                    <a:lumMod val="75000"/>
                    <a:lumOff val="25000"/>
                  </a:schemeClr>
                </a:solidFill>
                <a:latin typeface="Franklin Gothic Medium" panose="020B0603020102020204" pitchFamily="34" charset="0"/>
              </a:rPr>
              <a:t>I certify that a copy of the foregoing was served on all parties of record, or if represented by an attorney, to their attorneys of record, by ________, this ___ day of ______, 2025.</a:t>
            </a:r>
          </a:p>
        </p:txBody>
      </p:sp>
    </p:spTree>
    <p:extLst>
      <p:ext uri="{BB962C8B-B14F-4D97-AF65-F5344CB8AC3E}">
        <p14:creationId xmlns:p14="http://schemas.microsoft.com/office/powerpoint/2010/main" val="249902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8 CSR 20-3.030(5)(e)</a:t>
            </a:r>
          </a:p>
        </p:txBody>
      </p:sp>
      <p:sp>
        <p:nvSpPr>
          <p:cNvPr id="3" name="Content Placeholder 2"/>
          <p:cNvSpPr>
            <a:spLocks noGrp="1"/>
          </p:cNvSpPr>
          <p:nvPr>
            <p:ph idx="1"/>
          </p:nvPr>
        </p:nvSpPr>
        <p:spPr/>
        <p:txBody>
          <a:bodyPr>
            <a:noAutofit/>
          </a:bodyPr>
          <a:lstStyle/>
          <a:p>
            <a:pPr marL="0" indent="0">
              <a:buNone/>
            </a:pPr>
            <a:endParaRPr lang="en-US" sz="1200"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“Upon its own motion, or upon motion by any interested party, the commission may, in its discretion, decline to consider any brief or any portion of a brief that is not filed in accordance with these rules or where it appears the party has engaged in any dilatory practice or other conduct prejudicial to the efficient and timely adjudication of the appeal. ”</a:t>
            </a:r>
          </a:p>
        </p:txBody>
      </p:sp>
    </p:spTree>
    <p:extLst>
      <p:ext uri="{BB962C8B-B14F-4D97-AF65-F5344CB8AC3E}">
        <p14:creationId xmlns:p14="http://schemas.microsoft.com/office/powerpoint/2010/main" val="1189646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8 CSR 20-3.030(5)(F)</a:t>
            </a:r>
          </a:p>
        </p:txBody>
      </p:sp>
      <p:sp>
        <p:nvSpPr>
          <p:cNvPr id="3" name="Content Placeholder 2"/>
          <p:cNvSpPr>
            <a:spLocks noGrp="1"/>
          </p:cNvSpPr>
          <p:nvPr>
            <p:ph idx="1"/>
          </p:nvPr>
        </p:nvSpPr>
        <p:spPr/>
        <p:txBody>
          <a:bodyPr>
            <a:noAutofit/>
          </a:bodyPr>
          <a:lstStyle/>
          <a:p>
            <a:pPr marL="0" indent="0">
              <a:buNone/>
            </a:pPr>
            <a:r>
              <a:rPr lang="en-US" dirty="0">
                <a:solidFill>
                  <a:schemeClr val="tx1">
                    <a:lumMod val="75000"/>
                    <a:lumOff val="25000"/>
                  </a:schemeClr>
                </a:solidFill>
                <a:latin typeface="Franklin Gothic Medium" panose="020B0603020102020204" pitchFamily="34" charset="0"/>
              </a:rPr>
              <a:t>For any extraordinary request pertaining to briefing such as an extension of time to file a brief or an extension of page length: </a:t>
            </a:r>
          </a:p>
          <a:p>
            <a:pPr marL="628650" lvl="1" indent="-171450">
              <a:spcBef>
                <a:spcPts val="1200"/>
              </a:spcBef>
              <a:buNone/>
              <a:tabLst>
                <a:tab pos="342900" algn="l"/>
              </a:tabLst>
            </a:pPr>
            <a:r>
              <a:rPr lang="en-US" sz="2200" b="1" dirty="0">
                <a:solidFill>
                  <a:schemeClr val="tx1">
                    <a:lumMod val="75000"/>
                    <a:lumOff val="25000"/>
                  </a:schemeClr>
                </a:solidFill>
                <a:latin typeface="Franklin Gothic Medium" panose="020B0603020102020204" pitchFamily="34" charset="0"/>
              </a:rPr>
              <a:t>- Do NOT wait until the day your brief is due </a:t>
            </a:r>
            <a:r>
              <a:rPr lang="en-US" sz="2200" dirty="0">
                <a:solidFill>
                  <a:schemeClr val="tx1">
                    <a:lumMod val="75000"/>
                    <a:lumOff val="25000"/>
                  </a:schemeClr>
                </a:solidFill>
                <a:latin typeface="Franklin Gothic Medium" panose="020B0603020102020204" pitchFamily="34" charset="0"/>
              </a:rPr>
              <a:t>– you must file your request prior to the last date for filing the brief.</a:t>
            </a:r>
          </a:p>
          <a:p>
            <a:pPr marL="628650" lvl="1" indent="-171450">
              <a:spcBef>
                <a:spcPts val="1200"/>
              </a:spcBef>
              <a:buNone/>
              <a:tabLst>
                <a:tab pos="342900" algn="l"/>
              </a:tabLst>
            </a:pPr>
            <a:r>
              <a:rPr lang="en-US" sz="2200" b="1" dirty="0">
                <a:solidFill>
                  <a:schemeClr val="tx1">
                    <a:lumMod val="75000"/>
                    <a:lumOff val="25000"/>
                  </a:schemeClr>
                </a:solidFill>
                <a:latin typeface="Franklin Gothic Medium" panose="020B0603020102020204" pitchFamily="34" charset="0"/>
              </a:rPr>
              <a:t>- State what you want </a:t>
            </a:r>
            <a:r>
              <a:rPr lang="en-US" sz="2200" dirty="0">
                <a:solidFill>
                  <a:schemeClr val="tx1">
                    <a:lumMod val="75000"/>
                    <a:lumOff val="25000"/>
                  </a:schemeClr>
                </a:solidFill>
                <a:latin typeface="Franklin Gothic Medium" panose="020B0603020102020204" pitchFamily="34" charset="0"/>
              </a:rPr>
              <a:t>– request a specific number of days or pages.</a:t>
            </a:r>
          </a:p>
          <a:p>
            <a:pPr marL="628650" lvl="1" indent="-171450">
              <a:spcBef>
                <a:spcPts val="1200"/>
              </a:spcBef>
              <a:buNone/>
              <a:tabLst>
                <a:tab pos="342900" algn="l"/>
              </a:tabLst>
            </a:pPr>
            <a:r>
              <a:rPr lang="en-US" sz="2200" b="1" dirty="0">
                <a:solidFill>
                  <a:schemeClr val="tx1">
                    <a:lumMod val="75000"/>
                    <a:lumOff val="25000"/>
                  </a:schemeClr>
                </a:solidFill>
                <a:latin typeface="Franklin Gothic Medium" panose="020B0603020102020204" pitchFamily="34" charset="0"/>
              </a:rPr>
              <a:t>- State why you want it </a:t>
            </a:r>
            <a:r>
              <a:rPr lang="en-US" sz="2200" dirty="0">
                <a:solidFill>
                  <a:schemeClr val="tx1">
                    <a:lumMod val="75000"/>
                    <a:lumOff val="25000"/>
                  </a:schemeClr>
                </a:solidFill>
                <a:latin typeface="Franklin Gothic Medium" panose="020B0603020102020204" pitchFamily="34" charset="0"/>
              </a:rPr>
              <a:t>– do </a:t>
            </a:r>
            <a:r>
              <a:rPr lang="en-US" sz="2200" u="sng" dirty="0">
                <a:solidFill>
                  <a:schemeClr val="tx1">
                    <a:lumMod val="75000"/>
                    <a:lumOff val="25000"/>
                  </a:schemeClr>
                </a:solidFill>
                <a:latin typeface="Franklin Gothic Medium" panose="020B0603020102020204" pitchFamily="34" charset="0"/>
              </a:rPr>
              <a:t>not</a:t>
            </a:r>
            <a:r>
              <a:rPr lang="en-US" sz="2200" dirty="0">
                <a:solidFill>
                  <a:schemeClr val="tx1">
                    <a:lumMod val="75000"/>
                    <a:lumOff val="25000"/>
                  </a:schemeClr>
                </a:solidFill>
                <a:latin typeface="Franklin Gothic Medium" panose="020B0603020102020204" pitchFamily="34" charset="0"/>
              </a:rPr>
              <a:t> give boilerplate language – give some specifics (vacation, upcoming trial on separate case, etc.).</a:t>
            </a:r>
          </a:p>
          <a:p>
            <a:pPr marL="628650" lvl="1" indent="-171450">
              <a:spcBef>
                <a:spcPts val="1200"/>
              </a:spcBef>
              <a:buNone/>
              <a:tabLst>
                <a:tab pos="342900" algn="l"/>
              </a:tabLst>
            </a:pPr>
            <a:r>
              <a:rPr lang="en-US" sz="2200" b="1" dirty="0">
                <a:solidFill>
                  <a:schemeClr val="tx1">
                    <a:lumMod val="75000"/>
                    <a:lumOff val="25000"/>
                  </a:schemeClr>
                </a:solidFill>
                <a:latin typeface="Franklin Gothic Medium" panose="020B0603020102020204" pitchFamily="34" charset="0"/>
              </a:rPr>
              <a:t>- Confirm whether you contacted the other party and relay their response </a:t>
            </a:r>
            <a:r>
              <a:rPr lang="en-US" sz="2200" dirty="0">
                <a:solidFill>
                  <a:schemeClr val="tx1">
                    <a:lumMod val="75000"/>
                    <a:lumOff val="25000"/>
                  </a:schemeClr>
                </a:solidFill>
                <a:latin typeface="Franklin Gothic Medium" panose="020B0603020102020204" pitchFamily="34" charset="0"/>
              </a:rPr>
              <a:t>– or if not, why not – show professional courtesy.</a:t>
            </a:r>
          </a:p>
          <a:p>
            <a:pPr marL="628650" lvl="1" indent="-171450">
              <a:spcBef>
                <a:spcPts val="1200"/>
              </a:spcBef>
              <a:buNone/>
              <a:tabLst>
                <a:tab pos="342900" algn="l"/>
              </a:tabLst>
            </a:pPr>
            <a:r>
              <a:rPr lang="en-US" sz="2200" b="1" dirty="0">
                <a:solidFill>
                  <a:schemeClr val="tx1">
                    <a:lumMod val="75000"/>
                    <a:lumOff val="25000"/>
                  </a:schemeClr>
                </a:solidFill>
                <a:latin typeface="Franklin Gothic Medium" panose="020B0603020102020204" pitchFamily="34" charset="0"/>
              </a:rPr>
              <a:t>- Serve the request to opposing party  </a:t>
            </a:r>
            <a:r>
              <a:rPr lang="en-US" sz="2200" dirty="0">
                <a:solidFill>
                  <a:schemeClr val="tx1">
                    <a:lumMod val="75000"/>
                    <a:lumOff val="25000"/>
                  </a:schemeClr>
                </a:solidFill>
                <a:latin typeface="Franklin Gothic Medium" panose="020B0603020102020204" pitchFamily="34" charset="0"/>
              </a:rPr>
              <a:t>– serve in the same manner as sending to the LIRC – see point above about professional courtesy.</a:t>
            </a:r>
          </a:p>
        </p:txBody>
      </p:sp>
    </p:spTree>
    <p:extLst>
      <p:ext uri="{BB962C8B-B14F-4D97-AF65-F5344CB8AC3E}">
        <p14:creationId xmlns:p14="http://schemas.microsoft.com/office/powerpoint/2010/main" val="2923240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Time Extensions</a:t>
            </a:r>
          </a:p>
        </p:txBody>
      </p:sp>
      <p:sp>
        <p:nvSpPr>
          <p:cNvPr id="3" name="Content Placeholder 2"/>
          <p:cNvSpPr>
            <a:spLocks noGrp="1"/>
          </p:cNvSpPr>
          <p:nvPr>
            <p:ph idx="1"/>
          </p:nvPr>
        </p:nvSpPr>
        <p:spPr>
          <a:xfrm>
            <a:off x="838200" y="2152649"/>
            <a:ext cx="10515600" cy="4024313"/>
          </a:xfrm>
        </p:spPr>
        <p:txBody>
          <a:bodyPr>
            <a:noAutofit/>
          </a:bodyPr>
          <a:lstStyle/>
          <a:p>
            <a:pPr marL="0" indent="0">
              <a:buNone/>
            </a:pPr>
            <a:r>
              <a:rPr lang="en-US" sz="2600" dirty="0">
                <a:solidFill>
                  <a:schemeClr val="tx1">
                    <a:lumMod val="75000"/>
                    <a:lumOff val="25000"/>
                  </a:schemeClr>
                </a:solidFill>
                <a:latin typeface="Franklin Gothic Medium" panose="020B0603020102020204" pitchFamily="34" charset="0"/>
              </a:rPr>
              <a:t>Generally, requests for an extension of time have been granted where the person making the request did everything in the previous slide showing the request is </a:t>
            </a:r>
            <a:r>
              <a:rPr lang="en-US" sz="2600" u="sng" dirty="0">
                <a:solidFill>
                  <a:schemeClr val="tx1">
                    <a:lumMod val="75000"/>
                    <a:lumOff val="25000"/>
                  </a:schemeClr>
                </a:solidFill>
                <a:latin typeface="Franklin Gothic Medium" panose="020B0603020102020204" pitchFamily="34" charset="0"/>
              </a:rPr>
              <a:t>reasonable</a:t>
            </a:r>
            <a:r>
              <a:rPr lang="en-US" sz="2600" dirty="0">
                <a:solidFill>
                  <a:schemeClr val="tx1">
                    <a:lumMod val="75000"/>
                    <a:lumOff val="25000"/>
                  </a:schemeClr>
                </a:solidFill>
                <a:latin typeface="Franklin Gothic Medium" panose="020B0603020102020204" pitchFamily="34" charset="0"/>
              </a:rPr>
              <a:t> and not just to delay the process. </a:t>
            </a:r>
          </a:p>
        </p:txBody>
      </p:sp>
    </p:spTree>
    <p:extLst>
      <p:ext uri="{BB962C8B-B14F-4D97-AF65-F5344CB8AC3E}">
        <p14:creationId xmlns:p14="http://schemas.microsoft.com/office/powerpoint/2010/main" val="927331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Time extensions</a:t>
            </a:r>
          </a:p>
        </p:txBody>
      </p:sp>
      <p:sp>
        <p:nvSpPr>
          <p:cNvPr id="3" name="Content Placeholder 2"/>
          <p:cNvSpPr>
            <a:spLocks noGrp="1"/>
          </p:cNvSpPr>
          <p:nvPr>
            <p:ph idx="1"/>
          </p:nvPr>
        </p:nvSpPr>
        <p:spPr/>
        <p:txBody>
          <a:bodyPr>
            <a:noAutofit/>
          </a:bodyPr>
          <a:lstStyle/>
          <a:p>
            <a:pPr marL="0" indent="0">
              <a:buNone/>
            </a:pPr>
            <a:r>
              <a:rPr lang="en-US" sz="2600" dirty="0">
                <a:solidFill>
                  <a:schemeClr val="tx1">
                    <a:lumMod val="75000"/>
                    <a:lumOff val="25000"/>
                  </a:schemeClr>
                </a:solidFill>
                <a:latin typeface="Franklin Gothic Medium" panose="020B0603020102020204" pitchFamily="34" charset="0"/>
              </a:rPr>
              <a:t>Depending on circumstances, a reasonable request might be, for example, roughly the same amount of time given to file the brief (i.e. 30 days to file the brief and the request is for an additional 30 days or less).</a:t>
            </a:r>
          </a:p>
          <a:p>
            <a:pPr marL="0" indent="0">
              <a:buNone/>
            </a:pPr>
            <a:endParaRPr lang="en-US" sz="2600" dirty="0">
              <a:solidFill>
                <a:schemeClr val="tx1">
                  <a:lumMod val="75000"/>
                  <a:lumOff val="25000"/>
                </a:schemeClr>
              </a:solidFill>
              <a:latin typeface="Franklin Gothic Medium" panose="020B0603020102020204" pitchFamily="34" charset="0"/>
            </a:endParaRPr>
          </a:p>
          <a:p>
            <a:pPr marL="0" indent="0">
              <a:buNone/>
            </a:pPr>
            <a:r>
              <a:rPr lang="en-US" sz="2600" dirty="0">
                <a:solidFill>
                  <a:schemeClr val="tx1">
                    <a:lumMod val="75000"/>
                    <a:lumOff val="25000"/>
                  </a:schemeClr>
                </a:solidFill>
                <a:latin typeface="Franklin Gothic Medium" panose="020B0603020102020204" pitchFamily="34" charset="0"/>
              </a:rPr>
              <a:t>More specifics have helped in evaluating longer requests (i.e. attorney has a “personal medical procedure scheduled”).</a:t>
            </a:r>
          </a:p>
          <a:p>
            <a:pPr marL="0" indent="0">
              <a:buNone/>
            </a:pPr>
            <a:endParaRPr lang="en-US" sz="2600" dirty="0">
              <a:solidFill>
                <a:schemeClr val="tx1">
                  <a:lumMod val="75000"/>
                  <a:lumOff val="25000"/>
                </a:schemeClr>
              </a:solidFill>
              <a:latin typeface="Franklin Gothic Medium" panose="020B0603020102020204" pitchFamily="34" charset="0"/>
            </a:endParaRPr>
          </a:p>
          <a:p>
            <a:pPr marL="0" indent="0">
              <a:buNone/>
            </a:pPr>
            <a:r>
              <a:rPr lang="en-US" sz="2600" dirty="0">
                <a:solidFill>
                  <a:schemeClr val="tx1">
                    <a:lumMod val="75000"/>
                    <a:lumOff val="25000"/>
                  </a:schemeClr>
                </a:solidFill>
                <a:latin typeface="Franklin Gothic Medium" panose="020B0603020102020204" pitchFamily="34" charset="0"/>
              </a:rPr>
              <a:t>The rule highlights the importance of letting the LIRC know if the request is “by consent.”</a:t>
            </a:r>
          </a:p>
        </p:txBody>
      </p:sp>
    </p:spTree>
    <p:extLst>
      <p:ext uri="{BB962C8B-B14F-4D97-AF65-F5344CB8AC3E}">
        <p14:creationId xmlns:p14="http://schemas.microsoft.com/office/powerpoint/2010/main" val="2284969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Page Extensions</a:t>
            </a:r>
          </a:p>
        </p:txBody>
      </p:sp>
      <p:sp>
        <p:nvSpPr>
          <p:cNvPr id="3" name="Content Placeholder 2"/>
          <p:cNvSpPr>
            <a:spLocks noGrp="1"/>
          </p:cNvSpPr>
          <p:nvPr>
            <p:ph idx="1"/>
          </p:nvPr>
        </p:nvSpPr>
        <p:spPr/>
        <p:txBody>
          <a:bodyPr>
            <a:noAutofit/>
          </a:bodyPr>
          <a:lstStyle/>
          <a:p>
            <a:pPr marL="0" indent="0">
              <a:buNone/>
            </a:pPr>
            <a:r>
              <a:rPr lang="en-US" dirty="0">
                <a:solidFill>
                  <a:schemeClr val="tx1">
                    <a:lumMod val="75000"/>
                    <a:lumOff val="25000"/>
                  </a:schemeClr>
                </a:solidFill>
                <a:latin typeface="Franklin Gothic Medium" panose="020B0603020102020204" pitchFamily="34" charset="0"/>
              </a:rPr>
              <a:t>Requests for page extensions go to the Commissioners for a vote. </a:t>
            </a:r>
          </a:p>
          <a:p>
            <a:pPr marL="0" indent="0">
              <a:buNone/>
            </a:pPr>
            <a:endParaRPr lang="en-US" sz="1600"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LIRC may decline to consider any brief (or any portion of a brief) over the page limit that is filed without a granted extension.</a:t>
            </a:r>
          </a:p>
          <a:p>
            <a:pPr marL="0" indent="0">
              <a:buNone/>
            </a:pPr>
            <a:endParaRPr lang="en-US" sz="12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417246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ROLE OF LIRC in Work Comp</a:t>
            </a:r>
          </a:p>
        </p:txBody>
      </p:sp>
      <p:sp>
        <p:nvSpPr>
          <p:cNvPr id="3" name="Content Placeholder 2"/>
          <p:cNvSpPr>
            <a:spLocks noGrp="1"/>
          </p:cNvSpPr>
          <p:nvPr>
            <p:ph idx="1"/>
          </p:nvPr>
        </p:nvSpPr>
        <p:spPr/>
        <p:txBody>
          <a:bodyPr>
            <a:normAutofit fontScale="85000" lnSpcReduction="10000"/>
          </a:bodyPr>
          <a:lstStyle/>
          <a:p>
            <a:pPr marL="0" indent="0">
              <a:buNone/>
            </a:pPr>
            <a:r>
              <a:rPr lang="en-US" sz="3200" dirty="0">
                <a:solidFill>
                  <a:schemeClr val="tx1">
                    <a:lumMod val="75000"/>
                    <a:lumOff val="25000"/>
                  </a:schemeClr>
                </a:solidFill>
                <a:latin typeface="Franklin Gothic Medium" panose="020B0603020102020204" pitchFamily="34" charset="0"/>
              </a:rPr>
              <a:t>Reviews appeals of orders and awards of workers’ compensation administrative law judges.</a:t>
            </a:r>
          </a:p>
          <a:p>
            <a:pPr marL="0" indent="0">
              <a:buNone/>
            </a:pPr>
            <a:r>
              <a:rPr lang="en-US" sz="3200" dirty="0">
                <a:solidFill>
                  <a:schemeClr val="tx1">
                    <a:lumMod val="75000"/>
                    <a:lumOff val="25000"/>
                  </a:schemeClr>
                </a:solidFill>
                <a:latin typeface="Franklin Gothic Medium" panose="020B0603020102020204" pitchFamily="34" charset="0"/>
              </a:rPr>
              <a:t> </a:t>
            </a:r>
            <a:br>
              <a:rPr lang="en-US" sz="3200" dirty="0">
                <a:solidFill>
                  <a:schemeClr val="tx1">
                    <a:lumMod val="75000"/>
                    <a:lumOff val="25000"/>
                  </a:schemeClr>
                </a:solidFill>
                <a:latin typeface="Franklin Gothic Medium" panose="020B0603020102020204" pitchFamily="34" charset="0"/>
              </a:rPr>
            </a:br>
            <a:r>
              <a:rPr lang="en-US" sz="3200" dirty="0">
                <a:solidFill>
                  <a:schemeClr val="tx1">
                    <a:lumMod val="75000"/>
                    <a:lumOff val="25000"/>
                  </a:schemeClr>
                </a:solidFill>
                <a:latin typeface="Franklin Gothic Medium" panose="020B0603020102020204" pitchFamily="34" charset="0"/>
              </a:rPr>
              <a:t>Approves/Disapproves: </a:t>
            </a:r>
          </a:p>
          <a:p>
            <a:pPr>
              <a:buFontTx/>
              <a:buChar char="-"/>
            </a:pPr>
            <a:r>
              <a:rPr lang="en-US" sz="3200" dirty="0">
                <a:solidFill>
                  <a:schemeClr val="tx1">
                    <a:lumMod val="75000"/>
                    <a:lumOff val="25000"/>
                  </a:schemeClr>
                </a:solidFill>
                <a:latin typeface="Franklin Gothic Medium" panose="020B0603020102020204" pitchFamily="34" charset="0"/>
              </a:rPr>
              <a:t>Settlements of disputed claims pending before the LIRC or the appellate courts.</a:t>
            </a:r>
          </a:p>
          <a:p>
            <a:pPr>
              <a:buFontTx/>
              <a:buChar char="-"/>
            </a:pPr>
            <a:r>
              <a:rPr lang="en-US" sz="3200" dirty="0">
                <a:solidFill>
                  <a:schemeClr val="tx1">
                    <a:lumMod val="75000"/>
                    <a:lumOff val="25000"/>
                  </a:schemeClr>
                </a:solidFill>
                <a:latin typeface="Franklin Gothic Medium" panose="020B0603020102020204" pitchFamily="34" charset="0"/>
              </a:rPr>
              <a:t>Commutations of permanent total disability awards, death awards, and future medical left open in an underlying settlement or award. </a:t>
            </a:r>
          </a:p>
          <a:p>
            <a:pPr>
              <a:buFontTx/>
              <a:buChar char="-"/>
            </a:pPr>
            <a:r>
              <a:rPr lang="en-US" sz="3200" dirty="0">
                <a:solidFill>
                  <a:schemeClr val="tx1">
                    <a:lumMod val="75000"/>
                    <a:lumOff val="25000"/>
                  </a:schemeClr>
                </a:solidFill>
                <a:latin typeface="Franklin Gothic Medium" panose="020B0603020102020204" pitchFamily="34" charset="0"/>
              </a:rPr>
              <a:t>Motions to review and change award based on a change in condition. </a:t>
            </a:r>
          </a:p>
          <a:p>
            <a:pPr>
              <a:buFontTx/>
              <a:buChar char="-"/>
            </a:pPr>
            <a:r>
              <a:rPr lang="en-US" sz="3200" dirty="0">
                <a:solidFill>
                  <a:schemeClr val="tx1">
                    <a:lumMod val="75000"/>
                    <a:lumOff val="25000"/>
                  </a:schemeClr>
                </a:solidFill>
                <a:latin typeface="Franklin Gothic Medium" panose="020B0603020102020204" pitchFamily="34" charset="0"/>
              </a:rPr>
              <a:t>Motions for substitution after the death of a party. </a:t>
            </a:r>
            <a:endParaRPr lang="en-US"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824704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dirty="0">
                <a:solidFill>
                  <a:srgbClr val="00B0F0"/>
                </a:solidFill>
                <a:effectLst>
                  <a:outerShdw blurRad="50800" dist="38100" dir="2700000" algn="tl" rotWithShape="0">
                    <a:prstClr val="black">
                      <a:alpha val="40000"/>
                    </a:prstClr>
                  </a:outerShdw>
                </a:effectLst>
                <a:latin typeface="Bebas" panose="020B0606020202050201" pitchFamily="34" charset="0"/>
              </a:rPr>
              <a:t>Settlements vs. Commutations</a:t>
            </a:r>
          </a:p>
        </p:txBody>
      </p:sp>
      <p:sp>
        <p:nvSpPr>
          <p:cNvPr id="3" name="Content Placeholder 2"/>
          <p:cNvSpPr>
            <a:spLocks noGrp="1"/>
          </p:cNvSpPr>
          <p:nvPr>
            <p:ph idx="1"/>
          </p:nvPr>
        </p:nvSpPr>
        <p:spPr/>
        <p:txBody>
          <a:bodyPr>
            <a:noAutofit/>
          </a:bodyPr>
          <a:lstStyle/>
          <a:p>
            <a:pPr marL="0" indent="0">
              <a:buNone/>
            </a:pPr>
            <a:endParaRPr lang="en-US" sz="2600" b="1" dirty="0">
              <a:solidFill>
                <a:schemeClr val="tx1">
                  <a:lumMod val="75000"/>
                  <a:lumOff val="25000"/>
                </a:schemeClr>
              </a:solidFill>
              <a:latin typeface="Franklin Gothic Medium" panose="020B0603020102020204" pitchFamily="34" charset="0"/>
            </a:endParaRPr>
          </a:p>
          <a:p>
            <a:pPr marL="0" indent="0">
              <a:buNone/>
            </a:pPr>
            <a:r>
              <a:rPr lang="en-US" sz="2600" b="1" dirty="0">
                <a:solidFill>
                  <a:schemeClr val="tx1">
                    <a:lumMod val="75000"/>
                    <a:lumOff val="25000"/>
                  </a:schemeClr>
                </a:solidFill>
                <a:latin typeface="Franklin Gothic Medium" panose="020B0603020102020204" pitchFamily="34" charset="0"/>
              </a:rPr>
              <a:t>§ 287.390 is for compromise settlements</a:t>
            </a:r>
          </a:p>
          <a:p>
            <a:pPr marL="457200" lvl="1" indent="0">
              <a:buNone/>
              <a:tabLst>
                <a:tab pos="571500" algn="l"/>
              </a:tabLst>
            </a:pPr>
            <a:r>
              <a:rPr lang="en-US" sz="2600" dirty="0">
                <a:solidFill>
                  <a:schemeClr val="tx1">
                    <a:lumMod val="75000"/>
                    <a:lumOff val="25000"/>
                  </a:schemeClr>
                </a:solidFill>
                <a:latin typeface="Franklin Gothic Medium" panose="020B0603020102020204" pitchFamily="34" charset="0"/>
              </a:rPr>
              <a:t>Parties must identify a legitimate, presently justiciable dispute, over which the LIRC would have jurisdiction.</a:t>
            </a:r>
          </a:p>
          <a:p>
            <a:pPr marL="457200" lvl="1" indent="0">
              <a:buNone/>
              <a:tabLst>
                <a:tab pos="571500" algn="l"/>
              </a:tabLst>
            </a:pPr>
            <a:endParaRPr lang="en-US" sz="2600" dirty="0">
              <a:solidFill>
                <a:schemeClr val="tx1">
                  <a:lumMod val="75000"/>
                  <a:lumOff val="25000"/>
                </a:schemeClr>
              </a:solidFill>
              <a:latin typeface="Franklin Gothic Medium" panose="020B0603020102020204" pitchFamily="34" charset="0"/>
            </a:endParaRPr>
          </a:p>
          <a:p>
            <a:pPr marL="0" indent="0">
              <a:buNone/>
            </a:pPr>
            <a:r>
              <a:rPr lang="en-US" sz="2600" b="1" dirty="0">
                <a:solidFill>
                  <a:schemeClr val="tx1">
                    <a:lumMod val="75000"/>
                    <a:lumOff val="25000"/>
                  </a:schemeClr>
                </a:solidFill>
                <a:latin typeface="Franklin Gothic Medium" panose="020B0603020102020204" pitchFamily="34" charset="0"/>
              </a:rPr>
              <a:t>§ 287.530 is for commutations</a:t>
            </a:r>
          </a:p>
          <a:p>
            <a:pPr marL="457200" lvl="1" indent="0">
              <a:buNone/>
            </a:pPr>
            <a:r>
              <a:rPr lang="en-US" sz="2600" dirty="0">
                <a:solidFill>
                  <a:schemeClr val="tx1">
                    <a:lumMod val="75000"/>
                    <a:lumOff val="25000"/>
                  </a:schemeClr>
                </a:solidFill>
                <a:latin typeface="Franklin Gothic Medium" panose="020B0603020102020204" pitchFamily="34" charset="0"/>
              </a:rPr>
              <a:t>Parties must calculate the commutable value of the future compensation – do not just include the amount of the proposed commutation, show your work.</a:t>
            </a:r>
            <a:endParaRPr lang="en-US" sz="2600" b="1"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1262746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solidFill>
                  <a:srgbClr val="00B0F0"/>
                </a:solidFill>
                <a:effectLst>
                  <a:outerShdw blurRad="50800" dist="38100" dir="2700000" algn="tl" rotWithShape="0">
                    <a:prstClr val="black">
                      <a:alpha val="40000"/>
                    </a:prstClr>
                  </a:outerShdw>
                </a:effectLst>
                <a:latin typeface="Bebas" panose="020B0606020202050201" pitchFamily="34" charset="0"/>
              </a:rPr>
              <a:t>Settlements vs. Commutations</a:t>
            </a:r>
          </a:p>
        </p:txBody>
      </p:sp>
      <p:sp>
        <p:nvSpPr>
          <p:cNvPr id="3" name="Content Placeholder 2"/>
          <p:cNvSpPr>
            <a:spLocks noGrp="1"/>
          </p:cNvSpPr>
          <p:nvPr>
            <p:ph idx="1"/>
          </p:nvPr>
        </p:nvSpPr>
        <p:spPr/>
        <p:txBody>
          <a:bodyPr>
            <a:noAutofit/>
          </a:bodyPr>
          <a:lstStyle/>
          <a:p>
            <a:pPr marL="0" indent="0">
              <a:buNone/>
            </a:pPr>
            <a:r>
              <a:rPr lang="en-US" sz="2600" b="1" dirty="0">
                <a:solidFill>
                  <a:schemeClr val="tx1">
                    <a:lumMod val="75000"/>
                    <a:lumOff val="25000"/>
                  </a:schemeClr>
                </a:solidFill>
                <a:latin typeface="Franklin Gothic Medium" panose="020B0603020102020204" pitchFamily="34" charset="0"/>
              </a:rPr>
              <a:t>§ 287.390 is for compromise settlements and sets a lower standard</a:t>
            </a:r>
          </a:p>
          <a:p>
            <a:pPr lvl="1">
              <a:buFontTx/>
              <a:buChar char="-"/>
            </a:pPr>
            <a:r>
              <a:rPr lang="en-US" dirty="0">
                <a:solidFill>
                  <a:schemeClr val="tx1">
                    <a:lumMod val="75000"/>
                    <a:lumOff val="25000"/>
                  </a:schemeClr>
                </a:solidFill>
                <a:latin typeface="Franklin Gothic Medium" panose="020B0603020102020204" pitchFamily="34" charset="0"/>
              </a:rPr>
              <a:t>Must be in accordance with the rights of the parties</a:t>
            </a:r>
          </a:p>
          <a:p>
            <a:pPr lvl="1">
              <a:buFontTx/>
              <a:buChar char="-"/>
            </a:pPr>
            <a:r>
              <a:rPr lang="en-US" dirty="0">
                <a:solidFill>
                  <a:schemeClr val="tx1">
                    <a:lumMod val="75000"/>
                    <a:lumOff val="25000"/>
                  </a:schemeClr>
                </a:solidFill>
                <a:latin typeface="Franklin Gothic Medium" panose="020B0603020102020204" pitchFamily="34" charset="0"/>
              </a:rPr>
              <a:t>No undue influence or fraud</a:t>
            </a:r>
          </a:p>
          <a:p>
            <a:pPr lvl="1">
              <a:buFontTx/>
              <a:buChar char="-"/>
            </a:pPr>
            <a:r>
              <a:rPr lang="en-US" dirty="0">
                <a:solidFill>
                  <a:schemeClr val="tx1">
                    <a:lumMod val="75000"/>
                    <a:lumOff val="25000"/>
                  </a:schemeClr>
                </a:solidFill>
                <a:latin typeface="Franklin Gothic Medium" panose="020B0603020102020204" pitchFamily="34" charset="0"/>
              </a:rPr>
              <a:t>Employee fully understands his/her rights and benefits</a:t>
            </a:r>
          </a:p>
          <a:p>
            <a:pPr lvl="1">
              <a:buFontTx/>
              <a:buChar char="-"/>
            </a:pPr>
            <a:r>
              <a:rPr lang="en-US" dirty="0">
                <a:solidFill>
                  <a:schemeClr val="tx1">
                    <a:lumMod val="75000"/>
                    <a:lumOff val="25000"/>
                  </a:schemeClr>
                </a:solidFill>
                <a:latin typeface="Franklin Gothic Medium" panose="020B0603020102020204" pitchFamily="34" charset="0"/>
              </a:rPr>
              <a:t>Voluntarily agrees to accept the terms of the agreement </a:t>
            </a:r>
          </a:p>
          <a:p>
            <a:pPr lvl="1">
              <a:buFontTx/>
              <a:buChar char="-"/>
            </a:pPr>
            <a:endParaRPr lang="en-US" dirty="0">
              <a:solidFill>
                <a:schemeClr val="tx1">
                  <a:lumMod val="75000"/>
                  <a:lumOff val="25000"/>
                </a:schemeClr>
              </a:solidFill>
              <a:latin typeface="Franklin Gothic Medium" panose="020B0603020102020204" pitchFamily="34" charset="0"/>
            </a:endParaRPr>
          </a:p>
          <a:p>
            <a:pPr marL="0" indent="0">
              <a:buNone/>
            </a:pPr>
            <a:r>
              <a:rPr lang="en-US" sz="2600" b="1" dirty="0">
                <a:solidFill>
                  <a:schemeClr val="tx1">
                    <a:lumMod val="75000"/>
                    <a:lumOff val="25000"/>
                  </a:schemeClr>
                </a:solidFill>
                <a:latin typeface="Franklin Gothic Medium" panose="020B0603020102020204" pitchFamily="34" charset="0"/>
              </a:rPr>
              <a:t>§ 287.530 is for commutations and sets a higher standard</a:t>
            </a:r>
          </a:p>
          <a:p>
            <a:pPr lvl="1">
              <a:buFontTx/>
              <a:buChar char="-"/>
            </a:pPr>
            <a:r>
              <a:rPr lang="en-US" dirty="0">
                <a:solidFill>
                  <a:schemeClr val="tx1">
                    <a:lumMod val="75000"/>
                    <a:lumOff val="25000"/>
                  </a:schemeClr>
                </a:solidFill>
                <a:latin typeface="Franklin Gothic Medium" panose="020B0603020102020204" pitchFamily="34" charset="0"/>
              </a:rPr>
              <a:t>Amount must equal the commutable value of future installments due</a:t>
            </a:r>
          </a:p>
          <a:p>
            <a:pPr lvl="1">
              <a:buFontTx/>
              <a:buChar char="-"/>
            </a:pPr>
            <a:r>
              <a:rPr lang="en-US" dirty="0">
                <a:solidFill>
                  <a:schemeClr val="tx1">
                    <a:lumMod val="75000"/>
                    <a:lumOff val="25000"/>
                  </a:schemeClr>
                </a:solidFill>
                <a:latin typeface="Franklin Gothic Medium" panose="020B0603020102020204" pitchFamily="34" charset="0"/>
              </a:rPr>
              <a:t>Best interests of the employee (or dependents of a deceased employee) or avoid undue hardship/expense to either party</a:t>
            </a:r>
          </a:p>
        </p:txBody>
      </p:sp>
    </p:spTree>
    <p:extLst>
      <p:ext uri="{BB962C8B-B14F-4D97-AF65-F5344CB8AC3E}">
        <p14:creationId xmlns:p14="http://schemas.microsoft.com/office/powerpoint/2010/main" val="1107150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Settlements</a:t>
            </a:r>
          </a:p>
        </p:txBody>
      </p:sp>
      <p:sp>
        <p:nvSpPr>
          <p:cNvPr id="3" name="Content Placeholder 2"/>
          <p:cNvSpPr>
            <a:spLocks noGrp="1"/>
          </p:cNvSpPr>
          <p:nvPr>
            <p:ph idx="1"/>
          </p:nvPr>
        </p:nvSpPr>
        <p:spPr/>
        <p:txBody>
          <a:bodyPr>
            <a:noAutofit/>
          </a:bodyPr>
          <a:lstStyle/>
          <a:p>
            <a:pPr marL="0" indent="0">
              <a:buNone/>
            </a:pPr>
            <a:r>
              <a:rPr lang="en-US" sz="2400" dirty="0">
                <a:solidFill>
                  <a:schemeClr val="tx1">
                    <a:lumMod val="75000"/>
                    <a:lumOff val="25000"/>
                  </a:schemeClr>
                </a:solidFill>
                <a:latin typeface="Franklin Gothic Medium" panose="020B0603020102020204" pitchFamily="34" charset="0"/>
              </a:rPr>
              <a:t>A proposed settlement may be submitted to the LIRC on the same form used for settling cases at the Division.</a:t>
            </a:r>
          </a:p>
          <a:p>
            <a:pPr marL="0" indent="0">
              <a:buNone/>
            </a:pPr>
            <a:endParaRPr lang="en-US" sz="1200" dirty="0">
              <a:solidFill>
                <a:schemeClr val="tx1">
                  <a:lumMod val="75000"/>
                  <a:lumOff val="25000"/>
                </a:schemeClr>
              </a:solidFill>
              <a:latin typeface="Franklin Gothic Medium" panose="020B0603020102020204" pitchFamily="34" charset="0"/>
            </a:endParaRPr>
          </a:p>
          <a:p>
            <a:pPr marL="0" indent="0">
              <a:buNone/>
            </a:pPr>
            <a:r>
              <a:rPr lang="en-US" sz="2400" dirty="0">
                <a:solidFill>
                  <a:schemeClr val="tx1">
                    <a:lumMod val="75000"/>
                    <a:lumOff val="25000"/>
                  </a:schemeClr>
                </a:solidFill>
                <a:latin typeface="Franklin Gothic Medium" panose="020B0603020102020204" pitchFamily="34" charset="0"/>
              </a:rPr>
              <a:t>From the limited information provided in a joint motion for compromise settlement, the LIRC may find there is insufficient information to determine whether the settlement is in accordance with the rights of the parties as required by § 287.390.1 RSMo.</a:t>
            </a:r>
          </a:p>
          <a:p>
            <a:pPr marL="0" indent="0">
              <a:buNone/>
            </a:pPr>
            <a:endParaRPr lang="en-US" sz="2400" dirty="0">
              <a:solidFill>
                <a:schemeClr val="tx1">
                  <a:lumMod val="75000"/>
                  <a:lumOff val="25000"/>
                </a:schemeClr>
              </a:solidFill>
              <a:latin typeface="Franklin Gothic Medium" panose="020B0603020102020204" pitchFamily="34" charset="0"/>
            </a:endParaRPr>
          </a:p>
          <a:p>
            <a:pPr marL="0" indent="0">
              <a:buNone/>
            </a:pPr>
            <a:r>
              <a:rPr lang="en-US" sz="2400" dirty="0">
                <a:solidFill>
                  <a:schemeClr val="tx1">
                    <a:lumMod val="75000"/>
                    <a:lumOff val="25000"/>
                  </a:schemeClr>
                </a:solidFill>
                <a:latin typeface="Franklin Gothic Medium" panose="020B0603020102020204" pitchFamily="34" charset="0"/>
              </a:rPr>
              <a:t>When information is missing, the LIRC’s review of the proposed settlement can be delayed by weeks.</a:t>
            </a:r>
          </a:p>
          <a:p>
            <a:pPr marL="0" indent="0">
              <a:buNone/>
            </a:pPr>
            <a:endParaRPr lang="en-US" sz="24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1006102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Settlements</a:t>
            </a:r>
          </a:p>
        </p:txBody>
      </p:sp>
      <p:sp>
        <p:nvSpPr>
          <p:cNvPr id="3" name="Content Placeholder 2"/>
          <p:cNvSpPr>
            <a:spLocks noGrp="1"/>
          </p:cNvSpPr>
          <p:nvPr>
            <p:ph idx="1"/>
          </p:nvPr>
        </p:nvSpPr>
        <p:spPr/>
        <p:txBody>
          <a:bodyPr>
            <a:noAutofit/>
          </a:bodyPr>
          <a:lstStyle/>
          <a:p>
            <a:pPr marL="0" indent="0">
              <a:buNone/>
            </a:pPr>
            <a:r>
              <a:rPr lang="en-US" sz="2400" dirty="0">
                <a:solidFill>
                  <a:schemeClr val="tx1">
                    <a:lumMod val="75000"/>
                    <a:lumOff val="25000"/>
                  </a:schemeClr>
                </a:solidFill>
                <a:latin typeface="Franklin Gothic Medium" panose="020B0603020102020204" pitchFamily="34" charset="0"/>
              </a:rPr>
              <a:t>8 CSR 20-3.010(5) (H):</a:t>
            </a:r>
          </a:p>
          <a:p>
            <a:pPr marL="457200" lvl="1" indent="0">
              <a:buNone/>
            </a:pPr>
            <a:r>
              <a:rPr lang="en-US" dirty="0">
                <a:solidFill>
                  <a:schemeClr val="tx1">
                    <a:lumMod val="75000"/>
                    <a:lumOff val="25000"/>
                  </a:schemeClr>
                </a:solidFill>
                <a:latin typeface="Franklin Gothic Medium" panose="020B0603020102020204" pitchFamily="34" charset="0"/>
              </a:rPr>
              <a:t>… the [LIRC] </a:t>
            </a:r>
            <a:r>
              <a:rPr lang="en-US" b="1" i="1" dirty="0">
                <a:solidFill>
                  <a:schemeClr val="tx1">
                    <a:lumMod val="75000"/>
                    <a:lumOff val="25000"/>
                  </a:schemeClr>
                </a:solidFill>
                <a:latin typeface="Franklin Gothic Medium" panose="020B0603020102020204" pitchFamily="34" charset="0"/>
              </a:rPr>
              <a:t>cannot</a:t>
            </a:r>
            <a:r>
              <a:rPr lang="en-US" dirty="0">
                <a:solidFill>
                  <a:schemeClr val="tx1">
                    <a:lumMod val="75000"/>
                    <a:lumOff val="25000"/>
                  </a:schemeClr>
                </a:solidFill>
                <a:latin typeface="Franklin Gothic Medium" panose="020B0603020102020204" pitchFamily="34" charset="0"/>
              </a:rPr>
              <a:t> consider a joint motion for payment of a lump sum as a compromise settlement under § 287.390, unless the parties are able to identify, </a:t>
            </a:r>
            <a:r>
              <a:rPr lang="en-US" u="sng" dirty="0">
                <a:solidFill>
                  <a:schemeClr val="tx1">
                    <a:lumMod val="75000"/>
                    <a:lumOff val="25000"/>
                  </a:schemeClr>
                </a:solidFill>
                <a:latin typeface="Franklin Gothic Medium" panose="020B0603020102020204" pitchFamily="34" charset="0"/>
              </a:rPr>
              <a:t>a legitimate, presently justiciable dispute, over which the LIRC would have jurisdiction</a:t>
            </a:r>
            <a:r>
              <a:rPr lang="en-US" dirty="0">
                <a:solidFill>
                  <a:schemeClr val="tx1">
                    <a:lumMod val="75000"/>
                    <a:lumOff val="25000"/>
                  </a:schemeClr>
                </a:solidFill>
                <a:latin typeface="Franklin Gothic Medium" panose="020B0603020102020204" pitchFamily="34" charset="0"/>
              </a:rPr>
              <a:t> ….[.]</a:t>
            </a:r>
          </a:p>
          <a:p>
            <a:pPr marL="0" indent="0">
              <a:buNone/>
            </a:pPr>
            <a:endParaRPr lang="en-US" sz="1200" dirty="0">
              <a:solidFill>
                <a:schemeClr val="tx1">
                  <a:lumMod val="75000"/>
                  <a:lumOff val="25000"/>
                </a:schemeClr>
              </a:solidFill>
              <a:latin typeface="Franklin Gothic Medium" panose="020B0603020102020204" pitchFamily="34" charset="0"/>
            </a:endParaRPr>
          </a:p>
          <a:p>
            <a:pPr marL="0" indent="0">
              <a:buNone/>
            </a:pPr>
            <a:r>
              <a:rPr lang="en-US" sz="2400" dirty="0">
                <a:solidFill>
                  <a:schemeClr val="tx1">
                    <a:lumMod val="75000"/>
                    <a:lumOff val="25000"/>
                  </a:schemeClr>
                </a:solidFill>
                <a:latin typeface="Franklin Gothic Medium" panose="020B0603020102020204" pitchFamily="34" charset="0"/>
              </a:rPr>
              <a:t>If no justiciable dispute is identified, LIRC may treat the joint motion as a motion for commutation.</a:t>
            </a:r>
          </a:p>
        </p:txBody>
      </p:sp>
    </p:spTree>
    <p:extLst>
      <p:ext uri="{BB962C8B-B14F-4D97-AF65-F5344CB8AC3E}">
        <p14:creationId xmlns:p14="http://schemas.microsoft.com/office/powerpoint/2010/main" val="806761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Commutations</a:t>
            </a:r>
          </a:p>
        </p:txBody>
      </p:sp>
      <p:sp>
        <p:nvSpPr>
          <p:cNvPr id="3" name="Content Placeholder 2"/>
          <p:cNvSpPr>
            <a:spLocks noGrp="1"/>
          </p:cNvSpPr>
          <p:nvPr>
            <p:ph idx="1"/>
          </p:nvPr>
        </p:nvSpPr>
        <p:spPr/>
        <p:txBody>
          <a:bodyPr>
            <a:noAutofit/>
          </a:bodyPr>
          <a:lstStyle/>
          <a:p>
            <a:pPr marL="0" indent="0">
              <a:buNone/>
            </a:pPr>
            <a:r>
              <a:rPr lang="en-US" dirty="0">
                <a:solidFill>
                  <a:schemeClr val="tx1">
                    <a:lumMod val="75000"/>
                    <a:lumOff val="25000"/>
                  </a:schemeClr>
                </a:solidFill>
                <a:latin typeface="Franklin Gothic Medium" panose="020B0603020102020204" pitchFamily="34" charset="0"/>
              </a:rPr>
              <a:t>Where a motion for commutation is jointly agreed by the parties, it is important to provide all information identified in the applicable regulation:</a:t>
            </a:r>
          </a:p>
          <a:p>
            <a:pPr marL="0" indent="0">
              <a:buNone/>
            </a:pPr>
            <a:r>
              <a:rPr lang="en-US" dirty="0">
                <a:solidFill>
                  <a:schemeClr val="tx1">
                    <a:lumMod val="75000"/>
                    <a:lumOff val="25000"/>
                  </a:schemeClr>
                </a:solidFill>
                <a:latin typeface="Franklin Gothic Medium" panose="020B0603020102020204" pitchFamily="34" charset="0"/>
              </a:rPr>
              <a:t>- 8 CSR 20-3.010(5)(I).1 - Commuting PTD or death benefits.</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- 8 CSR 20-3.010(5)(I).2 - Commuting open future medical where the award or settlement does not expressly preserve to E/I the discretionary right to close future medical by funding an annuity or MSA.</a:t>
            </a:r>
          </a:p>
        </p:txBody>
      </p:sp>
    </p:spTree>
    <p:extLst>
      <p:ext uri="{BB962C8B-B14F-4D97-AF65-F5344CB8AC3E}">
        <p14:creationId xmlns:p14="http://schemas.microsoft.com/office/powerpoint/2010/main" val="1465628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Commutations</a:t>
            </a:r>
          </a:p>
        </p:txBody>
      </p:sp>
      <p:sp>
        <p:nvSpPr>
          <p:cNvPr id="3" name="Content Placeholder 2"/>
          <p:cNvSpPr>
            <a:spLocks noGrp="1"/>
          </p:cNvSpPr>
          <p:nvPr>
            <p:ph idx="1"/>
          </p:nvPr>
        </p:nvSpPr>
        <p:spPr/>
        <p:txBody>
          <a:bodyPr>
            <a:noAutofit/>
          </a:bodyPr>
          <a:lstStyle/>
          <a:p>
            <a:pPr marL="0" indent="0">
              <a:lnSpc>
                <a:spcPct val="100000"/>
              </a:lnSpc>
              <a:spcBef>
                <a:spcPts val="0"/>
              </a:spcBef>
              <a:buNone/>
            </a:pPr>
            <a:r>
              <a:rPr lang="en-US" sz="2600" dirty="0">
                <a:solidFill>
                  <a:schemeClr val="tx1">
                    <a:lumMod val="75000"/>
                    <a:lumOff val="25000"/>
                  </a:schemeClr>
                </a:solidFill>
                <a:latin typeface="Franklin Gothic Medium" panose="020B0603020102020204" pitchFamily="34" charset="0"/>
              </a:rPr>
              <a:t>Read 8 CSR 20-3.010(5)(I) and use it as a final checklist </a:t>
            </a:r>
            <a:r>
              <a:rPr lang="en-US" sz="2600" u="sng" dirty="0">
                <a:solidFill>
                  <a:schemeClr val="tx1">
                    <a:lumMod val="75000"/>
                    <a:lumOff val="25000"/>
                  </a:schemeClr>
                </a:solidFill>
                <a:latin typeface="Franklin Gothic Medium" panose="020B0603020102020204" pitchFamily="34" charset="0"/>
              </a:rPr>
              <a:t>before </a:t>
            </a:r>
            <a:r>
              <a:rPr lang="en-US" sz="2600" dirty="0">
                <a:solidFill>
                  <a:schemeClr val="tx1">
                    <a:lumMod val="75000"/>
                    <a:lumOff val="25000"/>
                  </a:schemeClr>
                </a:solidFill>
                <a:latin typeface="Franklin Gothic Medium" panose="020B0603020102020204" pitchFamily="34" charset="0"/>
              </a:rPr>
              <a:t>filing a motion to commute PTD, death benefits, or future medical.</a:t>
            </a:r>
          </a:p>
          <a:p>
            <a:pPr marL="0" indent="0">
              <a:lnSpc>
                <a:spcPct val="100000"/>
              </a:lnSpc>
              <a:spcBef>
                <a:spcPts val="0"/>
              </a:spcBef>
              <a:buNone/>
            </a:pPr>
            <a:endParaRPr lang="en-US" sz="2000" dirty="0">
              <a:solidFill>
                <a:schemeClr val="tx1">
                  <a:lumMod val="75000"/>
                  <a:lumOff val="25000"/>
                </a:schemeClr>
              </a:solidFill>
              <a:latin typeface="Franklin Gothic Medium" panose="020B0603020102020204" pitchFamily="34" charset="0"/>
            </a:endParaRPr>
          </a:p>
          <a:p>
            <a:pPr marL="0" indent="0">
              <a:lnSpc>
                <a:spcPct val="100000"/>
              </a:lnSpc>
              <a:spcBef>
                <a:spcPts val="0"/>
              </a:spcBef>
              <a:buNone/>
            </a:pPr>
            <a:r>
              <a:rPr lang="en-US" sz="2600" dirty="0">
                <a:solidFill>
                  <a:schemeClr val="tx1">
                    <a:lumMod val="75000"/>
                    <a:lumOff val="25000"/>
                  </a:schemeClr>
                </a:solidFill>
                <a:latin typeface="Franklin Gothic Medium" panose="020B0603020102020204" pitchFamily="34" charset="0"/>
              </a:rPr>
              <a:t>When information is missing, the LIRC’s review and disposition of the commutation request can be delayed by weeks.</a:t>
            </a:r>
          </a:p>
          <a:p>
            <a:pPr marL="0" indent="0">
              <a:lnSpc>
                <a:spcPct val="100000"/>
              </a:lnSpc>
              <a:spcBef>
                <a:spcPts val="0"/>
              </a:spcBef>
              <a:buNone/>
            </a:pPr>
            <a:endParaRPr lang="en-US" sz="2600" dirty="0">
              <a:solidFill>
                <a:schemeClr val="tx1">
                  <a:lumMod val="75000"/>
                  <a:lumOff val="25000"/>
                </a:schemeClr>
              </a:solidFill>
              <a:latin typeface="Franklin Gothic Medium" panose="020B0603020102020204" pitchFamily="34" charset="0"/>
            </a:endParaRPr>
          </a:p>
          <a:p>
            <a:pPr marL="0" indent="0">
              <a:lnSpc>
                <a:spcPct val="100000"/>
              </a:lnSpc>
              <a:spcBef>
                <a:spcPts val="0"/>
              </a:spcBef>
              <a:buNone/>
            </a:pPr>
            <a:r>
              <a:rPr lang="en-US" sz="2600" dirty="0">
                <a:solidFill>
                  <a:schemeClr val="tx1">
                    <a:lumMod val="75000"/>
                    <a:lumOff val="25000"/>
                  </a:schemeClr>
                </a:solidFill>
                <a:latin typeface="Franklin Gothic Medium" panose="020B0603020102020204" pitchFamily="34" charset="0"/>
              </a:rPr>
              <a:t>If the LIRC requests additional information and the parties fail to provide it, the LIRC has denied the request to commute.</a:t>
            </a:r>
          </a:p>
          <a:p>
            <a:pPr marL="0" indent="0">
              <a:lnSpc>
                <a:spcPct val="100000"/>
              </a:lnSpc>
              <a:spcBef>
                <a:spcPts val="0"/>
              </a:spcBef>
              <a:buNone/>
            </a:pPr>
            <a:endParaRPr lang="en-US" sz="20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216070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Commutations</a:t>
            </a:r>
          </a:p>
        </p:txBody>
      </p:sp>
      <p:sp>
        <p:nvSpPr>
          <p:cNvPr id="3" name="Content Placeholder 2"/>
          <p:cNvSpPr>
            <a:spLocks noGrp="1"/>
          </p:cNvSpPr>
          <p:nvPr>
            <p:ph idx="1"/>
          </p:nvPr>
        </p:nvSpPr>
        <p:spPr/>
        <p:txBody>
          <a:bodyPr>
            <a:noAutofit/>
          </a:bodyPr>
          <a:lstStyle/>
          <a:p>
            <a:pPr marL="0" indent="0">
              <a:lnSpc>
                <a:spcPct val="100000"/>
              </a:lnSpc>
              <a:spcBef>
                <a:spcPts val="1200"/>
              </a:spcBef>
              <a:buNone/>
            </a:pPr>
            <a:r>
              <a:rPr lang="en-US" sz="3200" dirty="0">
                <a:solidFill>
                  <a:schemeClr val="tx1">
                    <a:lumMod val="75000"/>
                    <a:lumOff val="25000"/>
                  </a:schemeClr>
                </a:solidFill>
                <a:latin typeface="Franklin Gothic Medium" panose="020B0603020102020204" pitchFamily="34" charset="0"/>
              </a:rPr>
              <a:t>Items frequently missing from commutation requests: </a:t>
            </a:r>
          </a:p>
          <a:p>
            <a:pPr marL="0" indent="0">
              <a:lnSpc>
                <a:spcPct val="100000"/>
              </a:lnSpc>
              <a:spcBef>
                <a:spcPts val="1200"/>
              </a:spcBef>
              <a:buNone/>
            </a:pPr>
            <a:r>
              <a:rPr lang="en-US" sz="2600" dirty="0">
                <a:solidFill>
                  <a:schemeClr val="tx1">
                    <a:lumMod val="75000"/>
                    <a:lumOff val="25000"/>
                  </a:schemeClr>
                </a:solidFill>
                <a:latin typeface="Franklin Gothic Medium" panose="020B0603020102020204" pitchFamily="34" charset="0"/>
              </a:rPr>
              <a:t>- An explanation of how the commutable value was calculated .</a:t>
            </a:r>
          </a:p>
          <a:p>
            <a:pPr marL="0" indent="0">
              <a:lnSpc>
                <a:spcPct val="100000"/>
              </a:lnSpc>
              <a:spcBef>
                <a:spcPts val="1200"/>
              </a:spcBef>
              <a:buNone/>
            </a:pPr>
            <a:r>
              <a:rPr lang="en-US" sz="2600" dirty="0">
                <a:solidFill>
                  <a:schemeClr val="tx1">
                    <a:lumMod val="75000"/>
                    <a:lumOff val="25000"/>
                  </a:schemeClr>
                </a:solidFill>
                <a:latin typeface="Franklin Gothic Medium" panose="020B0603020102020204" pitchFamily="34" charset="0"/>
              </a:rPr>
              <a:t>- List of medical expenses for at least the last five years.</a:t>
            </a:r>
          </a:p>
          <a:p>
            <a:pPr marL="0" indent="0">
              <a:lnSpc>
                <a:spcPct val="100000"/>
              </a:lnSpc>
              <a:spcBef>
                <a:spcPts val="1200"/>
              </a:spcBef>
              <a:buNone/>
              <a:tabLst>
                <a:tab pos="171450" algn="l"/>
              </a:tabLst>
            </a:pPr>
            <a:r>
              <a:rPr lang="en-US" sz="2600" dirty="0">
                <a:solidFill>
                  <a:schemeClr val="tx1">
                    <a:lumMod val="75000"/>
                    <a:lumOff val="25000"/>
                  </a:schemeClr>
                </a:solidFill>
                <a:latin typeface="Franklin Gothic Medium" panose="020B0603020102020204" pitchFamily="34" charset="0"/>
              </a:rPr>
              <a:t>- Employee’s signed statement regarding the use of the commuted funds 	for medical expenses.</a:t>
            </a:r>
          </a:p>
        </p:txBody>
      </p:sp>
    </p:spTree>
    <p:extLst>
      <p:ext uri="{BB962C8B-B14F-4D97-AF65-F5344CB8AC3E}">
        <p14:creationId xmlns:p14="http://schemas.microsoft.com/office/powerpoint/2010/main" val="3087863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dirty="0">
                <a:solidFill>
                  <a:srgbClr val="00B0F0"/>
                </a:solidFill>
                <a:effectLst>
                  <a:outerShdw blurRad="50800" dist="38100" dir="2700000" algn="tl" rotWithShape="0">
                    <a:prstClr val="black">
                      <a:alpha val="40000"/>
                    </a:prstClr>
                  </a:outerShdw>
                </a:effectLst>
                <a:latin typeface="Bebas" panose="020B0606020202050201" pitchFamily="34" charset="0"/>
              </a:rPr>
              <a:t>Redaction in record on appeal</a:t>
            </a:r>
          </a:p>
        </p:txBody>
      </p:sp>
      <p:sp>
        <p:nvSpPr>
          <p:cNvPr id="3" name="Content Placeholder 2"/>
          <p:cNvSpPr>
            <a:spLocks noGrp="1"/>
          </p:cNvSpPr>
          <p:nvPr>
            <p:ph idx="1"/>
          </p:nvPr>
        </p:nvSpPr>
        <p:spPr/>
        <p:txBody>
          <a:bodyPr>
            <a:noAutofit/>
          </a:bodyPr>
          <a:lstStyle/>
          <a:p>
            <a:pPr lvl="1">
              <a:spcBef>
                <a:spcPts val="600"/>
              </a:spcBef>
              <a:spcAft>
                <a:spcPts val="1200"/>
              </a:spcAft>
              <a:buFontTx/>
              <a:buChar char="-"/>
            </a:pPr>
            <a:r>
              <a:rPr lang="en-US" sz="2600" dirty="0">
                <a:solidFill>
                  <a:schemeClr val="tx1">
                    <a:lumMod val="75000"/>
                    <a:lumOff val="25000"/>
                  </a:schemeClr>
                </a:solidFill>
                <a:latin typeface="Franklin Gothic Medium" panose="020B0603020102020204" pitchFamily="34" charset="0"/>
              </a:rPr>
              <a:t>Supreme Court Operating Rule 2.02 and § 509.520 RSMo require the redaction of confidential information in cases filed with the courts.</a:t>
            </a:r>
          </a:p>
          <a:p>
            <a:pPr lvl="1">
              <a:spcBef>
                <a:spcPts val="600"/>
              </a:spcBef>
              <a:spcAft>
                <a:spcPts val="1200"/>
              </a:spcAft>
              <a:buFontTx/>
              <a:buChar char="-"/>
            </a:pPr>
            <a:r>
              <a:rPr lang="en-US" sz="2600" dirty="0">
                <a:solidFill>
                  <a:schemeClr val="tx1">
                    <a:lumMod val="75000"/>
                    <a:lumOff val="25000"/>
                  </a:schemeClr>
                </a:solidFill>
                <a:latin typeface="Franklin Gothic Medium" panose="020B0603020102020204" pitchFamily="34" charset="0"/>
              </a:rPr>
              <a:t>“The responsibility for redacting confidential information rests solely with the counsel, parties, or any other person filing the document.” Supreme Court Operating Rule 2.02(d).</a:t>
            </a:r>
          </a:p>
          <a:p>
            <a:pPr lvl="1">
              <a:spcBef>
                <a:spcPts val="600"/>
              </a:spcBef>
              <a:spcAft>
                <a:spcPts val="1200"/>
              </a:spcAft>
              <a:buFontTx/>
              <a:buChar char="-"/>
            </a:pPr>
            <a:r>
              <a:rPr lang="en-US" sz="2600" dirty="0">
                <a:solidFill>
                  <a:schemeClr val="tx1">
                    <a:lumMod val="75000"/>
                    <a:lumOff val="25000"/>
                  </a:schemeClr>
                </a:solidFill>
                <a:latin typeface="Franklin Gothic Medium" panose="020B0603020102020204" pitchFamily="34" charset="0"/>
              </a:rPr>
              <a:t>§ 287.495.1 RSMo requires the LIRC to “return to the court” all documents that become the record on appeal.</a:t>
            </a:r>
          </a:p>
          <a:p>
            <a:pPr marL="457200" lvl="1" indent="0">
              <a:buNone/>
            </a:pPr>
            <a:endParaRPr lang="en-US" sz="2800" dirty="0">
              <a:solidFill>
                <a:schemeClr val="tx1">
                  <a:lumMod val="75000"/>
                  <a:lumOff val="25000"/>
                </a:schemeClr>
              </a:solidFill>
              <a:latin typeface="Franklin Gothic Medium" panose="020B0603020102020204" pitchFamily="34" charset="0"/>
            </a:endParaRPr>
          </a:p>
          <a:p>
            <a:pPr marL="457200" lvl="1" indent="0">
              <a:buNone/>
            </a:pPr>
            <a:endParaRPr lang="en-US" sz="2800" dirty="0">
              <a:solidFill>
                <a:schemeClr val="tx1">
                  <a:lumMod val="75000"/>
                  <a:lumOff val="25000"/>
                </a:schemeClr>
              </a:solidFill>
              <a:latin typeface="Franklin Gothic Medium" panose="020B0603020102020204" pitchFamily="34" charset="0"/>
            </a:endParaRPr>
          </a:p>
          <a:p>
            <a:pPr lvl="1">
              <a:buFontTx/>
              <a:buChar char="-"/>
            </a:pPr>
            <a:endParaRPr lang="en-US" sz="28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571095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dirty="0">
                <a:solidFill>
                  <a:srgbClr val="00B0F0"/>
                </a:solidFill>
                <a:effectLst>
                  <a:outerShdw blurRad="50800" dist="38100" dir="2700000" algn="tl" rotWithShape="0">
                    <a:prstClr val="black">
                      <a:alpha val="40000"/>
                    </a:prstClr>
                  </a:outerShdw>
                </a:effectLst>
                <a:latin typeface="Bebas" panose="020B0606020202050201" pitchFamily="34" charset="0"/>
              </a:rPr>
              <a:t>Redaction in record on appeal</a:t>
            </a:r>
          </a:p>
        </p:txBody>
      </p:sp>
      <p:sp>
        <p:nvSpPr>
          <p:cNvPr id="3" name="Content Placeholder 2"/>
          <p:cNvSpPr>
            <a:spLocks noGrp="1"/>
          </p:cNvSpPr>
          <p:nvPr>
            <p:ph idx="1"/>
          </p:nvPr>
        </p:nvSpPr>
        <p:spPr/>
        <p:txBody>
          <a:bodyPr>
            <a:noAutofit/>
          </a:bodyPr>
          <a:lstStyle/>
          <a:p>
            <a:pPr marL="457200" lvl="1">
              <a:buFontTx/>
              <a:buChar char="-"/>
            </a:pPr>
            <a:r>
              <a:rPr lang="en-US" sz="2600" dirty="0">
                <a:solidFill>
                  <a:schemeClr val="tx1">
                    <a:lumMod val="75000"/>
                    <a:lumOff val="25000"/>
                  </a:schemeClr>
                </a:solidFill>
                <a:latin typeface="Franklin Gothic Medium" panose="020B0603020102020204" pitchFamily="34" charset="0"/>
              </a:rPr>
              <a:t>Absent an appellate court’s order raising the security level of a workers’ compensation case to prevent public access, confidential information in the record on appeal that was filed with the Division or the LIRC or presented at a hearing must now be redacted as required by Supreme Court Operating Rule 2.02 and § 509.520 RSMo.</a:t>
            </a:r>
          </a:p>
          <a:p>
            <a:pPr marL="457200" lvl="1">
              <a:buFontTx/>
              <a:buChar char="-"/>
            </a:pPr>
            <a:endParaRPr lang="en-US" sz="1200" dirty="0">
              <a:solidFill>
                <a:schemeClr val="tx1">
                  <a:lumMod val="75000"/>
                  <a:lumOff val="25000"/>
                </a:schemeClr>
              </a:solidFill>
              <a:latin typeface="Franklin Gothic Medium" panose="020B0603020102020204" pitchFamily="34" charset="0"/>
            </a:endParaRPr>
          </a:p>
          <a:p>
            <a:pPr marL="457200" lvl="1">
              <a:buFontTx/>
              <a:buChar char="-"/>
            </a:pPr>
            <a:r>
              <a:rPr lang="en-US" sz="2600" dirty="0">
                <a:solidFill>
                  <a:schemeClr val="tx1">
                    <a:lumMod val="75000"/>
                    <a:lumOff val="25000"/>
                  </a:schemeClr>
                </a:solidFill>
                <a:latin typeface="Franklin Gothic Medium" panose="020B0603020102020204" pitchFamily="34" charset="0"/>
              </a:rPr>
              <a:t>The parties, and not the LIRC, are best positioned to identify confidential information in their own pleadings and exhibits.</a:t>
            </a:r>
          </a:p>
          <a:p>
            <a:pPr marL="457200" lvl="1">
              <a:buFontTx/>
              <a:buChar char="-"/>
            </a:pPr>
            <a:endParaRPr lang="en-US" sz="1200" dirty="0">
              <a:solidFill>
                <a:schemeClr val="tx1">
                  <a:lumMod val="75000"/>
                  <a:lumOff val="25000"/>
                </a:schemeClr>
              </a:solidFill>
              <a:latin typeface="Franklin Gothic Medium" panose="020B0603020102020204" pitchFamily="34" charset="0"/>
            </a:endParaRPr>
          </a:p>
          <a:p>
            <a:pPr marL="457200" lvl="1">
              <a:buFontTx/>
              <a:buChar char="-"/>
            </a:pPr>
            <a:r>
              <a:rPr lang="en-US" sz="2600" dirty="0">
                <a:solidFill>
                  <a:schemeClr val="tx1">
                    <a:lumMod val="75000"/>
                    <a:lumOff val="25000"/>
                  </a:schemeClr>
                </a:solidFill>
                <a:latin typeface="Franklin Gothic Medium" panose="020B0603020102020204" pitchFamily="34" charset="0"/>
              </a:rPr>
              <a:t>Information and resources for compliance with the rule are available online in The Missouri Bar’s Remote Public Access and Redaction Resource Center. </a:t>
            </a:r>
          </a:p>
          <a:p>
            <a:pPr lvl="1">
              <a:buFontTx/>
              <a:buChar char="-"/>
            </a:pPr>
            <a:endParaRPr lang="en-US" sz="3200" dirty="0">
              <a:solidFill>
                <a:schemeClr val="tx1">
                  <a:lumMod val="75000"/>
                  <a:lumOff val="25000"/>
                </a:schemeClr>
              </a:solidFill>
              <a:latin typeface="Franklin Gothic Medium" panose="020B0603020102020204" pitchFamily="34" charset="0"/>
            </a:endParaRPr>
          </a:p>
          <a:p>
            <a:pPr lvl="1">
              <a:buFontTx/>
              <a:buChar char="-"/>
            </a:pPr>
            <a:endParaRPr lang="en-US" sz="3000" dirty="0">
              <a:solidFill>
                <a:schemeClr val="tx1">
                  <a:lumMod val="75000"/>
                  <a:lumOff val="25000"/>
                </a:schemeClr>
              </a:solidFill>
              <a:latin typeface="Franklin Gothic Medium" panose="020B0603020102020204" pitchFamily="34" charset="0"/>
            </a:endParaRPr>
          </a:p>
          <a:p>
            <a:pPr marL="457200" lvl="1" indent="0">
              <a:buNone/>
            </a:pPr>
            <a:endParaRPr lang="en-US" sz="2800" dirty="0">
              <a:solidFill>
                <a:schemeClr val="tx1">
                  <a:lumMod val="75000"/>
                  <a:lumOff val="25000"/>
                </a:schemeClr>
              </a:solidFill>
              <a:latin typeface="Franklin Gothic Medium" panose="020B0603020102020204" pitchFamily="34" charset="0"/>
            </a:endParaRPr>
          </a:p>
          <a:p>
            <a:pPr marL="457200" lvl="1" indent="0">
              <a:buNone/>
            </a:pPr>
            <a:endParaRPr lang="en-US" sz="2800" dirty="0">
              <a:solidFill>
                <a:schemeClr val="tx1">
                  <a:lumMod val="75000"/>
                  <a:lumOff val="25000"/>
                </a:schemeClr>
              </a:solidFill>
              <a:latin typeface="Franklin Gothic Medium" panose="020B0603020102020204" pitchFamily="34" charset="0"/>
            </a:endParaRPr>
          </a:p>
          <a:p>
            <a:pPr lvl="1">
              <a:buFontTx/>
              <a:buChar char="-"/>
            </a:pPr>
            <a:endParaRPr lang="en-US" sz="28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3876029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Case processing</a:t>
            </a:r>
          </a:p>
        </p:txBody>
      </p:sp>
      <p:sp>
        <p:nvSpPr>
          <p:cNvPr id="3" name="Content Placeholder 2"/>
          <p:cNvSpPr>
            <a:spLocks noGrp="1"/>
          </p:cNvSpPr>
          <p:nvPr>
            <p:ph idx="1"/>
          </p:nvPr>
        </p:nvSpPr>
        <p:spPr/>
        <p:txBody>
          <a:bodyPr>
            <a:noAutofit/>
          </a:bodyPr>
          <a:lstStyle/>
          <a:p>
            <a:pPr marL="115888" lvl="1" indent="-115888">
              <a:buFontTx/>
              <a:buChar char="-"/>
            </a:pPr>
            <a:r>
              <a:rPr lang="en-US" sz="2800" dirty="0">
                <a:solidFill>
                  <a:schemeClr val="tx1">
                    <a:lumMod val="75000"/>
                    <a:lumOff val="25000"/>
                  </a:schemeClr>
                </a:solidFill>
                <a:latin typeface="Franklin Gothic Medium" panose="020B0603020102020204" pitchFamily="34" charset="0"/>
              </a:rPr>
              <a:t>The LIRC’s resources are limited and must be allocated across workers’ compensation, unemployment, prevailing wage, tort victims, and post-secondary hiring cases.</a:t>
            </a:r>
          </a:p>
          <a:p>
            <a:pPr marL="115888" lvl="1" indent="-115888">
              <a:buFontTx/>
              <a:buChar char="-"/>
            </a:pPr>
            <a:endParaRPr lang="en-US" sz="800" dirty="0">
              <a:solidFill>
                <a:schemeClr val="tx1">
                  <a:lumMod val="75000"/>
                  <a:lumOff val="25000"/>
                </a:schemeClr>
              </a:solidFill>
              <a:latin typeface="Franklin Gothic Medium" panose="020B0603020102020204" pitchFamily="34" charset="0"/>
            </a:endParaRPr>
          </a:p>
          <a:p>
            <a:pPr marL="115888" lvl="1" indent="-115888">
              <a:buFontTx/>
              <a:buChar char="-"/>
            </a:pPr>
            <a:r>
              <a:rPr lang="en-US" sz="2800" dirty="0">
                <a:solidFill>
                  <a:schemeClr val="tx1">
                    <a:lumMod val="75000"/>
                    <a:lumOff val="25000"/>
                  </a:schemeClr>
                </a:solidFill>
                <a:latin typeface="Franklin Gothic Medium" panose="020B0603020102020204" pitchFamily="34" charset="0"/>
              </a:rPr>
              <a:t>Cases are in a queue and in various stages of review until a decision is issued.</a:t>
            </a:r>
          </a:p>
          <a:p>
            <a:pPr marL="115888" lvl="1" indent="-115888">
              <a:buFontTx/>
              <a:buChar char="-"/>
            </a:pPr>
            <a:endParaRPr lang="en-US" sz="800" dirty="0">
              <a:solidFill>
                <a:schemeClr val="tx1">
                  <a:lumMod val="75000"/>
                  <a:lumOff val="25000"/>
                </a:schemeClr>
              </a:solidFill>
              <a:latin typeface="Franklin Gothic Medium" panose="020B0603020102020204" pitchFamily="34" charset="0"/>
            </a:endParaRPr>
          </a:p>
          <a:p>
            <a:pPr marL="115888" lvl="1" indent="-115888">
              <a:buFontTx/>
              <a:buChar char="-"/>
            </a:pPr>
            <a:r>
              <a:rPr lang="en-US" sz="2800" dirty="0">
                <a:solidFill>
                  <a:schemeClr val="tx1">
                    <a:lumMod val="75000"/>
                    <a:lumOff val="25000"/>
                  </a:schemeClr>
                </a:solidFill>
                <a:latin typeface="Franklin Gothic Medium" panose="020B0603020102020204" pitchFamily="34" charset="0"/>
              </a:rPr>
              <a:t>If you call regarding the status of your case, the only information available is that the case is under review.</a:t>
            </a:r>
          </a:p>
          <a:p>
            <a:pPr marL="115888" lvl="1" indent="-115888">
              <a:buFontTx/>
              <a:buChar char="-"/>
            </a:pPr>
            <a:endParaRPr lang="en-US" sz="800" dirty="0">
              <a:solidFill>
                <a:schemeClr val="tx1">
                  <a:lumMod val="75000"/>
                  <a:lumOff val="25000"/>
                </a:schemeClr>
              </a:solidFill>
              <a:latin typeface="Franklin Gothic Medium" panose="020B0603020102020204" pitchFamily="34" charset="0"/>
            </a:endParaRPr>
          </a:p>
          <a:p>
            <a:pPr marL="115888" lvl="1" indent="-115888">
              <a:buFontTx/>
              <a:buChar char="-"/>
            </a:pPr>
            <a:r>
              <a:rPr lang="en-US" sz="2800" dirty="0">
                <a:solidFill>
                  <a:schemeClr val="tx1">
                    <a:lumMod val="75000"/>
                    <a:lumOff val="25000"/>
                  </a:schemeClr>
                </a:solidFill>
                <a:latin typeface="Franklin Gothic Medium" panose="020B0603020102020204" pitchFamily="34" charset="0"/>
              </a:rPr>
              <a:t>We appreciate your patience as the LIRC works through periods of higher caseloads.</a:t>
            </a:r>
          </a:p>
          <a:p>
            <a:pPr lvl="1" indent="-1588">
              <a:buFontTx/>
              <a:buChar char="-"/>
            </a:pPr>
            <a:endParaRPr lang="en-US" sz="3000" dirty="0">
              <a:solidFill>
                <a:schemeClr val="tx1">
                  <a:lumMod val="75000"/>
                  <a:lumOff val="25000"/>
                </a:schemeClr>
              </a:solidFill>
              <a:latin typeface="Franklin Gothic Medium" panose="020B0603020102020204" pitchFamily="34" charset="0"/>
            </a:endParaRPr>
          </a:p>
          <a:p>
            <a:pPr lvl="1">
              <a:buFontTx/>
              <a:buChar char="-"/>
            </a:pPr>
            <a:endParaRPr lang="en-US" sz="28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166199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Commissioners</a:t>
            </a:r>
          </a:p>
        </p:txBody>
      </p:sp>
      <p:sp>
        <p:nvSpPr>
          <p:cNvPr id="3" name="Content Placeholder 2"/>
          <p:cNvSpPr>
            <a:spLocks noGrp="1"/>
          </p:cNvSpPr>
          <p:nvPr>
            <p:ph idx="1"/>
          </p:nvPr>
        </p:nvSpPr>
        <p:spPr>
          <a:xfrm>
            <a:off x="2609850" y="1825625"/>
            <a:ext cx="8743950" cy="4351338"/>
          </a:xfrm>
        </p:spPr>
        <p:txBody>
          <a:bodyPr>
            <a:normAutofit fontScale="92500" lnSpcReduction="20000"/>
          </a:bodyPr>
          <a:lstStyle/>
          <a:p>
            <a:pPr marL="0" indent="0">
              <a:buNone/>
            </a:pPr>
            <a:r>
              <a:rPr lang="en-US" sz="3200" dirty="0">
                <a:solidFill>
                  <a:schemeClr val="tx1">
                    <a:lumMod val="75000"/>
                    <a:lumOff val="25000"/>
                  </a:schemeClr>
                </a:solidFill>
                <a:latin typeface="Franklin Gothic Medium" panose="020B0603020102020204" pitchFamily="34" charset="0"/>
              </a:rPr>
              <a:t>Public Member – Rodney Campbell </a:t>
            </a:r>
          </a:p>
          <a:p>
            <a:pPr marL="0" indent="0">
              <a:buNone/>
            </a:pPr>
            <a:r>
              <a:rPr lang="en-US" dirty="0">
                <a:solidFill>
                  <a:schemeClr val="tx1">
                    <a:lumMod val="75000"/>
                    <a:lumOff val="25000"/>
                  </a:schemeClr>
                </a:solidFill>
                <a:latin typeface="Franklin Gothic Medium" panose="020B0603020102020204" pitchFamily="34" charset="0"/>
              </a:rPr>
              <a:t>- Current term ends June 2026 </a:t>
            </a:r>
            <a:endParaRPr lang="en-US" sz="6000" dirty="0">
              <a:solidFill>
                <a:schemeClr val="tx1">
                  <a:lumMod val="75000"/>
                  <a:lumOff val="25000"/>
                </a:schemeClr>
              </a:solidFill>
              <a:latin typeface="Franklin Gothic Medium" panose="020B0603020102020204" pitchFamily="34" charset="0"/>
            </a:endParaRPr>
          </a:p>
          <a:p>
            <a:pPr marL="0" indent="0">
              <a:buNone/>
            </a:pPr>
            <a:endParaRPr lang="en-US" sz="60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Employee Member – Lauren Arthur</a:t>
            </a:r>
          </a:p>
          <a:p>
            <a:pPr marL="0" indent="0">
              <a:buNone/>
            </a:pPr>
            <a:r>
              <a:rPr lang="en-US" dirty="0">
                <a:solidFill>
                  <a:schemeClr val="tx1">
                    <a:lumMod val="75000"/>
                    <a:lumOff val="25000"/>
                  </a:schemeClr>
                </a:solidFill>
                <a:latin typeface="Franklin Gothic Medium" panose="020B0603020102020204" pitchFamily="34" charset="0"/>
              </a:rPr>
              <a:t>- Current term ends June 2030 </a:t>
            </a:r>
            <a:endParaRPr lang="en-US" sz="6000" dirty="0">
              <a:solidFill>
                <a:schemeClr val="tx1">
                  <a:lumMod val="75000"/>
                  <a:lumOff val="25000"/>
                </a:schemeClr>
              </a:solidFill>
              <a:latin typeface="Franklin Gothic Medium" panose="020B0603020102020204" pitchFamily="34" charset="0"/>
            </a:endParaRPr>
          </a:p>
          <a:p>
            <a:pPr marL="0" indent="0">
              <a:buNone/>
            </a:pPr>
            <a:endParaRPr lang="en-US" sz="60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Employer Member – Kathryn Swan </a:t>
            </a:r>
          </a:p>
          <a:p>
            <a:pPr marL="0" indent="0">
              <a:buNone/>
            </a:pPr>
            <a:r>
              <a:rPr lang="en-US" dirty="0">
                <a:solidFill>
                  <a:schemeClr val="tx1">
                    <a:lumMod val="75000"/>
                    <a:lumOff val="25000"/>
                  </a:schemeClr>
                </a:solidFill>
                <a:latin typeface="Franklin Gothic Medium" panose="020B0603020102020204" pitchFamily="34" charset="0"/>
              </a:rPr>
              <a:t>- Current term ends June 2028 </a:t>
            </a:r>
          </a:p>
        </p:txBody>
      </p:sp>
      <p:pic>
        <p:nvPicPr>
          <p:cNvPr id="5" name="Picture 4">
            <a:extLst>
              <a:ext uri="{FF2B5EF4-FFF2-40B4-BE49-F238E27FC236}">
                <a16:creationId xmlns:a16="http://schemas.microsoft.com/office/drawing/2014/main" id="{C1E580D8-A15A-46B0-53A0-A6B4D0212990}"/>
              </a:ext>
            </a:extLst>
          </p:cNvPr>
          <p:cNvPicPr>
            <a:picLocks noChangeAspect="1"/>
          </p:cNvPicPr>
          <p:nvPr/>
        </p:nvPicPr>
        <p:blipFill>
          <a:blip r:embed="rId4"/>
          <a:srcRect r="2248"/>
          <a:stretch/>
        </p:blipFill>
        <p:spPr>
          <a:xfrm>
            <a:off x="1006011" y="1578335"/>
            <a:ext cx="1222435" cy="1463040"/>
          </a:xfrm>
          <a:prstGeom prst="rect">
            <a:avLst/>
          </a:prstGeom>
        </p:spPr>
      </p:pic>
      <p:pic>
        <p:nvPicPr>
          <p:cNvPr id="7" name="Picture 6">
            <a:extLst>
              <a:ext uri="{FF2B5EF4-FFF2-40B4-BE49-F238E27FC236}">
                <a16:creationId xmlns:a16="http://schemas.microsoft.com/office/drawing/2014/main" id="{AC680AE5-51C8-3A4C-B7E1-58FE20FAE900}"/>
              </a:ext>
            </a:extLst>
          </p:cNvPr>
          <p:cNvPicPr>
            <a:picLocks noChangeAspect="1"/>
          </p:cNvPicPr>
          <p:nvPr/>
        </p:nvPicPr>
        <p:blipFill>
          <a:blip r:embed="rId5"/>
          <a:srcRect l="2307" r="6376" b="6001"/>
          <a:stretch/>
        </p:blipFill>
        <p:spPr>
          <a:xfrm>
            <a:off x="1006009" y="3210311"/>
            <a:ext cx="1222435" cy="1463040"/>
          </a:xfrm>
          <a:prstGeom prst="rect">
            <a:avLst/>
          </a:prstGeom>
        </p:spPr>
      </p:pic>
      <p:pic>
        <p:nvPicPr>
          <p:cNvPr id="9" name="Picture 8">
            <a:extLst>
              <a:ext uri="{FF2B5EF4-FFF2-40B4-BE49-F238E27FC236}">
                <a16:creationId xmlns:a16="http://schemas.microsoft.com/office/drawing/2014/main" id="{F6E328AD-F9B1-BB2C-29EE-72A764AC90EC}"/>
              </a:ext>
            </a:extLst>
          </p:cNvPr>
          <p:cNvPicPr>
            <a:picLocks noChangeAspect="1"/>
          </p:cNvPicPr>
          <p:nvPr/>
        </p:nvPicPr>
        <p:blipFill>
          <a:blip r:embed="rId6"/>
          <a:srcRect l="-1" r="1365"/>
          <a:stretch/>
        </p:blipFill>
        <p:spPr>
          <a:xfrm>
            <a:off x="1006010" y="4842287"/>
            <a:ext cx="1222434" cy="1463039"/>
          </a:xfrm>
          <a:prstGeom prst="rect">
            <a:avLst/>
          </a:prstGeom>
        </p:spPr>
      </p:pic>
    </p:spTree>
    <p:extLst>
      <p:ext uri="{BB962C8B-B14F-4D97-AF65-F5344CB8AC3E}">
        <p14:creationId xmlns:p14="http://schemas.microsoft.com/office/powerpoint/2010/main" val="197758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000" dirty="0">
                <a:solidFill>
                  <a:srgbClr val="00B0F0"/>
                </a:solidFill>
                <a:effectLst>
                  <a:outerShdw blurRad="50800" dist="38100" dir="2700000" algn="tl" rotWithShape="0">
                    <a:prstClr val="black">
                      <a:alpha val="40000"/>
                    </a:prstClr>
                  </a:outerShdw>
                </a:effectLst>
                <a:latin typeface="Bebas" panose="020B0606020202050201" pitchFamily="34" charset="0"/>
              </a:rPr>
              <a:t>THANK YOU</a:t>
            </a:r>
          </a:p>
        </p:txBody>
      </p:sp>
      <p:sp>
        <p:nvSpPr>
          <p:cNvPr id="3" name="Content Placeholder 2"/>
          <p:cNvSpPr>
            <a:spLocks noGrp="1"/>
          </p:cNvSpPr>
          <p:nvPr>
            <p:ph idx="1"/>
          </p:nvPr>
        </p:nvSpPr>
        <p:spPr/>
        <p:txBody>
          <a:bodyPr>
            <a:noAutofit/>
          </a:bodyPr>
          <a:lstStyle/>
          <a:p>
            <a:pPr marL="457200" lvl="1" indent="0">
              <a:buNone/>
            </a:pPr>
            <a:r>
              <a:rPr lang="en-US" sz="3200" b="1" dirty="0">
                <a:solidFill>
                  <a:schemeClr val="tx1">
                    <a:lumMod val="75000"/>
                    <a:lumOff val="25000"/>
                  </a:schemeClr>
                </a:solidFill>
                <a:latin typeface="Franklin Gothic Medium" panose="020B0603020102020204" pitchFamily="34" charset="0"/>
              </a:rPr>
              <a:t>Labor and Industrial Relations Commission</a:t>
            </a:r>
          </a:p>
          <a:p>
            <a:pPr marL="457200" lvl="1" indent="0">
              <a:buNone/>
            </a:pPr>
            <a:r>
              <a:rPr lang="en-US" sz="2800" dirty="0">
                <a:solidFill>
                  <a:schemeClr val="tx1">
                    <a:lumMod val="75000"/>
                    <a:lumOff val="25000"/>
                  </a:schemeClr>
                </a:solidFill>
                <a:latin typeface="Franklin Gothic Medium" panose="020B0603020102020204" pitchFamily="34" charset="0"/>
              </a:rPr>
              <a:t>labor.mo.gov/lirc</a:t>
            </a:r>
          </a:p>
          <a:p>
            <a:pPr marL="457200" lvl="1" indent="0">
              <a:buNone/>
            </a:pPr>
            <a:endParaRPr lang="en-US" sz="2800" dirty="0">
              <a:solidFill>
                <a:schemeClr val="tx1">
                  <a:lumMod val="75000"/>
                  <a:lumOff val="25000"/>
                </a:schemeClr>
              </a:solidFill>
              <a:latin typeface="Franklin Gothic Medium" panose="020B0603020102020204" pitchFamily="34" charset="0"/>
            </a:endParaRPr>
          </a:p>
          <a:p>
            <a:pPr marL="457200" lvl="1" indent="0">
              <a:buNone/>
            </a:pPr>
            <a:r>
              <a:rPr lang="en-US" sz="2800" dirty="0">
                <a:solidFill>
                  <a:schemeClr val="tx1">
                    <a:lumMod val="75000"/>
                    <a:lumOff val="25000"/>
                  </a:schemeClr>
                </a:solidFill>
                <a:latin typeface="Franklin Gothic Medium" panose="020B0603020102020204" pitchFamily="34" charset="0"/>
              </a:rPr>
              <a:t>421 East Dunklin</a:t>
            </a:r>
          </a:p>
          <a:p>
            <a:pPr marL="457200" lvl="1" indent="0">
              <a:buNone/>
            </a:pPr>
            <a:r>
              <a:rPr lang="en-US" sz="2800" dirty="0">
                <a:solidFill>
                  <a:schemeClr val="tx1">
                    <a:lumMod val="75000"/>
                    <a:lumOff val="25000"/>
                  </a:schemeClr>
                </a:solidFill>
                <a:latin typeface="Franklin Gothic Medium" panose="020B0603020102020204" pitchFamily="34" charset="0"/>
              </a:rPr>
              <a:t>P.O. Box 599</a:t>
            </a:r>
          </a:p>
          <a:p>
            <a:pPr marL="457200" lvl="1" indent="0">
              <a:buNone/>
            </a:pPr>
            <a:r>
              <a:rPr lang="en-US" sz="2800" dirty="0">
                <a:solidFill>
                  <a:schemeClr val="tx1">
                    <a:lumMod val="75000"/>
                    <a:lumOff val="25000"/>
                  </a:schemeClr>
                </a:solidFill>
                <a:latin typeface="Franklin Gothic Medium" panose="020B0603020102020204" pitchFamily="34" charset="0"/>
              </a:rPr>
              <a:t>Jefferson City, MO 65102-0599</a:t>
            </a:r>
          </a:p>
          <a:p>
            <a:pPr marL="457200" lvl="1" indent="0">
              <a:buNone/>
            </a:pPr>
            <a:endParaRPr lang="en-US" sz="2000" dirty="0">
              <a:solidFill>
                <a:schemeClr val="tx1">
                  <a:lumMod val="75000"/>
                  <a:lumOff val="25000"/>
                </a:schemeClr>
              </a:solidFill>
              <a:latin typeface="Franklin Gothic Medium" panose="020B0603020102020204" pitchFamily="34" charset="0"/>
            </a:endParaRPr>
          </a:p>
          <a:p>
            <a:pPr marL="457200" lvl="1" indent="0">
              <a:buNone/>
            </a:pPr>
            <a:r>
              <a:rPr lang="en-US" sz="2800" dirty="0">
                <a:solidFill>
                  <a:schemeClr val="tx1">
                    <a:lumMod val="75000"/>
                    <a:lumOff val="25000"/>
                  </a:schemeClr>
                </a:solidFill>
                <a:latin typeface="Franklin Gothic Medium" panose="020B0603020102020204" pitchFamily="34" charset="0"/>
              </a:rPr>
              <a:t>Phone: 573-751-2461</a:t>
            </a:r>
          </a:p>
          <a:p>
            <a:pPr marL="457200" lvl="1" indent="0">
              <a:buNone/>
            </a:pPr>
            <a:r>
              <a:rPr lang="en-US" sz="2800" dirty="0">
                <a:solidFill>
                  <a:schemeClr val="tx1">
                    <a:lumMod val="75000"/>
                    <a:lumOff val="25000"/>
                  </a:schemeClr>
                </a:solidFill>
                <a:latin typeface="Franklin Gothic Medium" panose="020B0603020102020204" pitchFamily="34" charset="0"/>
              </a:rPr>
              <a:t>Fax: 573-751-7806</a:t>
            </a:r>
          </a:p>
          <a:p>
            <a:pPr marL="457200" lvl="1" indent="0">
              <a:buNone/>
            </a:pPr>
            <a:r>
              <a:rPr lang="en-US" sz="2800" dirty="0">
                <a:solidFill>
                  <a:schemeClr val="tx1">
                    <a:lumMod val="75000"/>
                    <a:lumOff val="25000"/>
                  </a:schemeClr>
                </a:solidFill>
                <a:latin typeface="Franklin Gothic Medium" panose="020B0603020102020204" pitchFamily="34" charset="0"/>
              </a:rPr>
              <a:t>lirc@labor.mo.gov</a:t>
            </a:r>
          </a:p>
        </p:txBody>
      </p:sp>
    </p:spTree>
    <p:extLst>
      <p:ext uri="{BB962C8B-B14F-4D97-AF65-F5344CB8AC3E}">
        <p14:creationId xmlns:p14="http://schemas.microsoft.com/office/powerpoint/2010/main" val="134387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LIRC Staff</a:t>
            </a:r>
          </a:p>
        </p:txBody>
      </p:sp>
      <p:sp>
        <p:nvSpPr>
          <p:cNvPr id="3" name="Content Placeholder 2"/>
          <p:cNvSpPr>
            <a:spLocks noGrp="1"/>
          </p:cNvSpPr>
          <p:nvPr>
            <p:ph idx="1"/>
          </p:nvPr>
        </p:nvSpPr>
        <p:spPr/>
        <p:txBody>
          <a:bodyPr>
            <a:normAutofit/>
          </a:bodyPr>
          <a:lstStyle/>
          <a:p>
            <a:pPr marL="0" indent="0">
              <a:buNone/>
            </a:pPr>
            <a:r>
              <a:rPr lang="en-US" sz="3200" dirty="0">
                <a:solidFill>
                  <a:schemeClr val="tx1">
                    <a:lumMod val="75000"/>
                    <a:lumOff val="25000"/>
                  </a:schemeClr>
                </a:solidFill>
                <a:latin typeface="Franklin Gothic Medium" panose="020B0603020102020204" pitchFamily="34" charset="0"/>
              </a:rPr>
              <a:t>Commission Secretary: Jamie Luebbert</a:t>
            </a:r>
          </a:p>
          <a:p>
            <a:pPr marL="0" indent="0">
              <a:buNone/>
            </a:pPr>
            <a:r>
              <a:rPr lang="en-US" sz="3200" dirty="0">
                <a:solidFill>
                  <a:schemeClr val="tx1">
                    <a:lumMod val="75000"/>
                    <a:lumOff val="25000"/>
                  </a:schemeClr>
                </a:solidFill>
                <a:latin typeface="Franklin Gothic Medium" panose="020B0603020102020204" pitchFamily="34" charset="0"/>
              </a:rPr>
              <a:t>- Five clerical staff</a:t>
            </a:r>
          </a:p>
          <a:p>
            <a:pPr marL="0" indent="0">
              <a:buNone/>
            </a:pPr>
            <a:endParaRPr lang="en-US" sz="32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Chief Legal Counsel: Katie Brenneke</a:t>
            </a:r>
          </a:p>
          <a:p>
            <a:pPr>
              <a:lnSpc>
                <a:spcPct val="100000"/>
              </a:lnSpc>
              <a:buFontTx/>
              <a:buChar char="-"/>
            </a:pPr>
            <a:r>
              <a:rPr lang="en-US" sz="3200" dirty="0">
                <a:solidFill>
                  <a:schemeClr val="tx1">
                    <a:lumMod val="75000"/>
                    <a:lumOff val="25000"/>
                  </a:schemeClr>
                </a:solidFill>
                <a:latin typeface="Franklin Gothic Medium" panose="020B0603020102020204" pitchFamily="34" charset="0"/>
              </a:rPr>
              <a:t>Staff counsel: Catherine Barrie</a:t>
            </a:r>
          </a:p>
          <a:p>
            <a:pPr marL="2743200" indent="0">
              <a:lnSpc>
                <a:spcPct val="100000"/>
              </a:lnSpc>
              <a:buNone/>
            </a:pPr>
            <a:r>
              <a:rPr lang="en-US" sz="3200" dirty="0">
                <a:solidFill>
                  <a:schemeClr val="tx1">
                    <a:lumMod val="75000"/>
                    <a:lumOff val="25000"/>
                  </a:schemeClr>
                </a:solidFill>
                <a:latin typeface="Franklin Gothic Medium" panose="020B0603020102020204" pitchFamily="34" charset="0"/>
              </a:rPr>
              <a:t>Michael Auer</a:t>
            </a:r>
          </a:p>
        </p:txBody>
      </p:sp>
    </p:spTree>
    <p:extLst>
      <p:ext uri="{BB962C8B-B14F-4D97-AF65-F5344CB8AC3E}">
        <p14:creationId xmlns:p14="http://schemas.microsoft.com/office/powerpoint/2010/main" val="1225259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LIRC’s New address</a:t>
            </a:r>
          </a:p>
        </p:txBody>
      </p:sp>
      <p:sp>
        <p:nvSpPr>
          <p:cNvPr id="3" name="Content Placeholder 2"/>
          <p:cNvSpPr>
            <a:spLocks noGrp="1"/>
          </p:cNvSpPr>
          <p:nvPr>
            <p:ph idx="1"/>
          </p:nvPr>
        </p:nvSpPr>
        <p:spPr/>
        <p:txBody>
          <a:bodyPr>
            <a:normAutofit/>
          </a:bodyPr>
          <a:lstStyle/>
          <a:p>
            <a:pPr marL="0" indent="0">
              <a:buNone/>
            </a:pPr>
            <a:r>
              <a:rPr lang="en-US" sz="4000" dirty="0">
                <a:solidFill>
                  <a:schemeClr val="tx1">
                    <a:lumMod val="75000"/>
                    <a:lumOff val="25000"/>
                  </a:schemeClr>
                </a:solidFill>
                <a:latin typeface="Franklin Gothic Medium" panose="020B0603020102020204" pitchFamily="34" charset="0"/>
              </a:rPr>
              <a:t>421 East Dunklin</a:t>
            </a:r>
          </a:p>
          <a:p>
            <a:pPr marL="0" indent="0">
              <a:buNone/>
            </a:pPr>
            <a:r>
              <a:rPr lang="en-US" sz="4000" dirty="0">
                <a:solidFill>
                  <a:schemeClr val="tx1">
                    <a:lumMod val="75000"/>
                    <a:lumOff val="25000"/>
                  </a:schemeClr>
                </a:solidFill>
                <a:latin typeface="Franklin Gothic Medium" panose="020B0603020102020204" pitchFamily="34" charset="0"/>
              </a:rPr>
              <a:t>P.O. Box 599</a:t>
            </a:r>
          </a:p>
          <a:p>
            <a:pPr marL="0" indent="0">
              <a:buNone/>
            </a:pPr>
            <a:r>
              <a:rPr lang="en-US" sz="4000" dirty="0">
                <a:solidFill>
                  <a:schemeClr val="tx1">
                    <a:lumMod val="75000"/>
                    <a:lumOff val="25000"/>
                  </a:schemeClr>
                </a:solidFill>
                <a:latin typeface="Franklin Gothic Medium" panose="020B0603020102020204" pitchFamily="34" charset="0"/>
              </a:rPr>
              <a:t>Jefferson City, MO 65102-0599</a:t>
            </a:r>
          </a:p>
          <a:p>
            <a:pPr marL="0" indent="0">
              <a:buNone/>
            </a:pPr>
            <a:endParaRPr lang="en-US" sz="32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661559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Doing the Work</a:t>
            </a:r>
          </a:p>
        </p:txBody>
      </p:sp>
      <p:sp>
        <p:nvSpPr>
          <p:cNvPr id="3" name="Content Placeholder 2"/>
          <p:cNvSpPr>
            <a:spLocks noGrp="1"/>
          </p:cNvSpPr>
          <p:nvPr>
            <p:ph idx="1"/>
          </p:nvPr>
        </p:nvSpPr>
        <p:spPr/>
        <p:txBody>
          <a:bodyPr>
            <a:normAutofit/>
          </a:bodyPr>
          <a:lstStyle/>
          <a:p>
            <a:pPr marL="0" indent="0">
              <a:buNone/>
            </a:pPr>
            <a:r>
              <a:rPr lang="en-US" sz="3200" dirty="0">
                <a:solidFill>
                  <a:schemeClr val="tx1">
                    <a:lumMod val="75000"/>
                    <a:lumOff val="25000"/>
                  </a:schemeClr>
                </a:solidFill>
                <a:latin typeface="Franklin Gothic Medium" panose="020B0603020102020204" pitchFamily="34" charset="0"/>
              </a:rPr>
              <a:t>3,036‬‬ decisions issued FY 2024</a:t>
            </a:r>
          </a:p>
          <a:p>
            <a:pPr marL="0" indent="0">
              <a:buNone/>
            </a:pPr>
            <a:endParaRPr lang="en-US" sz="3200" dirty="0">
              <a:solidFill>
                <a:schemeClr val="tx1">
                  <a:lumMod val="75000"/>
                  <a:lumOff val="25000"/>
                </a:schemeClr>
              </a:solidFill>
              <a:latin typeface="Franklin Gothic Medium" panose="020B0603020102020204" pitchFamily="34" charset="0"/>
            </a:endParaRPr>
          </a:p>
          <a:p>
            <a:pPr marL="457200" lvl="1" indent="0">
              <a:buNone/>
            </a:pPr>
            <a:r>
              <a:rPr lang="en-US" sz="3200" dirty="0">
                <a:solidFill>
                  <a:schemeClr val="tx1">
                    <a:lumMod val="75000"/>
                    <a:lumOff val="25000"/>
                  </a:schemeClr>
                </a:solidFill>
                <a:latin typeface="Franklin Gothic Medium" panose="020B0603020102020204" pitchFamily="34" charset="0"/>
              </a:rPr>
              <a:t>2,866 unemployment decisions</a:t>
            </a:r>
          </a:p>
          <a:p>
            <a:pPr marL="457200" lvl="1" indent="0">
              <a:buNone/>
            </a:pPr>
            <a:endParaRPr lang="en-US" sz="3200" dirty="0">
              <a:solidFill>
                <a:schemeClr val="tx1">
                  <a:lumMod val="75000"/>
                  <a:lumOff val="25000"/>
                </a:schemeClr>
              </a:solidFill>
              <a:latin typeface="Franklin Gothic Medium" panose="020B0603020102020204" pitchFamily="34" charset="0"/>
            </a:endParaRPr>
          </a:p>
          <a:p>
            <a:pPr marL="457200" lvl="1" indent="0">
              <a:buNone/>
            </a:pPr>
            <a:r>
              <a:rPr lang="en-US" sz="3200" dirty="0">
                <a:solidFill>
                  <a:schemeClr val="tx1">
                    <a:lumMod val="75000"/>
                    <a:lumOff val="25000"/>
                  </a:schemeClr>
                </a:solidFill>
                <a:latin typeface="Franklin Gothic Medium" panose="020B0603020102020204" pitchFamily="34" charset="0"/>
              </a:rPr>
              <a:t>170 workers’ compensation decisions</a:t>
            </a:r>
          </a:p>
          <a:p>
            <a:pPr marL="0" indent="0">
              <a:buNone/>
            </a:pPr>
            <a:endParaRPr lang="en-US" sz="3200" dirty="0">
              <a:solidFill>
                <a:schemeClr val="tx1">
                  <a:lumMod val="75000"/>
                  <a:lumOff val="25000"/>
                </a:schemeClr>
              </a:solidFill>
              <a:latin typeface="Franklin Gothic Medium" panose="020B0603020102020204" pitchFamily="34" charset="0"/>
            </a:endParaRPr>
          </a:p>
        </p:txBody>
      </p:sp>
    </p:spTree>
    <p:extLst>
      <p:ext uri="{BB962C8B-B14F-4D97-AF65-F5344CB8AC3E}">
        <p14:creationId xmlns:p14="http://schemas.microsoft.com/office/powerpoint/2010/main" val="2694423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LIRC Regulations 8 csr 20</a:t>
            </a:r>
          </a:p>
        </p:txBody>
      </p:sp>
      <p:sp>
        <p:nvSpPr>
          <p:cNvPr id="3" name="Content Placeholder 2"/>
          <p:cNvSpPr>
            <a:spLocks noGrp="1"/>
          </p:cNvSpPr>
          <p:nvPr>
            <p:ph idx="1"/>
          </p:nvPr>
        </p:nvSpPr>
        <p:spPr>
          <a:xfrm>
            <a:off x="838199" y="1825625"/>
            <a:ext cx="10715625" cy="4351338"/>
          </a:xfrm>
        </p:spPr>
        <p:txBody>
          <a:bodyPr>
            <a:normAutofit/>
          </a:bodyPr>
          <a:lstStyle/>
          <a:p>
            <a:pPr marL="0" indent="0">
              <a:buNone/>
            </a:pPr>
            <a:r>
              <a:rPr lang="en-US" b="1" dirty="0">
                <a:solidFill>
                  <a:schemeClr val="tx1">
                    <a:lumMod val="75000"/>
                    <a:lumOff val="25000"/>
                  </a:schemeClr>
                </a:solidFill>
                <a:latin typeface="Franklin Gothic Medium" panose="020B0603020102020204" pitchFamily="34" charset="0"/>
              </a:rPr>
              <a:t>Title 8 (CSR) </a:t>
            </a:r>
            <a:r>
              <a:rPr lang="en-US" dirty="0">
                <a:solidFill>
                  <a:schemeClr val="tx1">
                    <a:lumMod val="75000"/>
                    <a:lumOff val="25000"/>
                  </a:schemeClr>
                </a:solidFill>
                <a:latin typeface="Franklin Gothic Medium" panose="020B0603020102020204" pitchFamily="34" charset="0"/>
              </a:rPr>
              <a:t>– Labor &amp; Industrial Relations</a:t>
            </a:r>
          </a:p>
          <a:p>
            <a:pPr marL="0" indent="0">
              <a:buNone/>
              <a:tabLst>
                <a:tab pos="457200" algn="l"/>
              </a:tabLst>
            </a:pPr>
            <a:r>
              <a:rPr lang="en-US" dirty="0">
                <a:solidFill>
                  <a:schemeClr val="tx1">
                    <a:lumMod val="75000"/>
                    <a:lumOff val="25000"/>
                  </a:schemeClr>
                </a:solidFill>
                <a:latin typeface="Franklin Gothic Medium" panose="020B0603020102020204" pitchFamily="34" charset="0"/>
              </a:rPr>
              <a:t>	</a:t>
            </a:r>
            <a:r>
              <a:rPr lang="en-US" b="1" dirty="0">
                <a:solidFill>
                  <a:schemeClr val="tx1">
                    <a:lumMod val="75000"/>
                    <a:lumOff val="25000"/>
                  </a:schemeClr>
                </a:solidFill>
                <a:latin typeface="Franklin Gothic Medium" panose="020B0603020102020204" pitchFamily="34" charset="0"/>
              </a:rPr>
              <a:t>Division 20 </a:t>
            </a:r>
            <a:r>
              <a:rPr lang="en-US" dirty="0">
                <a:solidFill>
                  <a:schemeClr val="tx1">
                    <a:lumMod val="75000"/>
                    <a:lumOff val="25000"/>
                  </a:schemeClr>
                </a:solidFill>
                <a:latin typeface="Franklin Gothic Medium" panose="020B0603020102020204" pitchFamily="34" charset="0"/>
              </a:rPr>
              <a:t>– Labor &amp; Industrial Relations Commission</a:t>
            </a:r>
          </a:p>
          <a:p>
            <a:pPr marL="0" indent="0">
              <a:buNone/>
              <a:tabLst>
                <a:tab pos="457200" algn="l"/>
                <a:tab pos="1028700" algn="l"/>
                <a:tab pos="2914650" algn="l"/>
              </a:tabLst>
            </a:pPr>
            <a:r>
              <a:rPr lang="en-US" dirty="0">
                <a:solidFill>
                  <a:schemeClr val="tx1">
                    <a:lumMod val="75000"/>
                    <a:lumOff val="25000"/>
                  </a:schemeClr>
                </a:solidFill>
                <a:latin typeface="Franklin Gothic Medium" panose="020B0603020102020204" pitchFamily="34" charset="0"/>
              </a:rPr>
              <a:t>		</a:t>
            </a:r>
            <a:r>
              <a:rPr lang="en-US" b="1" dirty="0">
                <a:solidFill>
                  <a:schemeClr val="tx1">
                    <a:lumMod val="75000"/>
                    <a:lumOff val="25000"/>
                  </a:schemeClr>
                </a:solidFill>
                <a:latin typeface="Franklin Gothic Medium" panose="020B0603020102020204" pitchFamily="34" charset="0"/>
              </a:rPr>
              <a:t>Chapter 2</a:t>
            </a:r>
            <a:r>
              <a:rPr lang="en-US" dirty="0">
                <a:solidFill>
                  <a:schemeClr val="tx1">
                    <a:lumMod val="75000"/>
                    <a:lumOff val="25000"/>
                  </a:schemeClr>
                </a:solidFill>
                <a:latin typeface="Franklin Gothic Medium" panose="020B0603020102020204" pitchFamily="34" charset="0"/>
              </a:rPr>
              <a:t> – Governing Rules</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Please review as these regulations provide important information about filing with the LIRC.</a:t>
            </a:r>
          </a:p>
        </p:txBody>
      </p:sp>
    </p:spTree>
    <p:extLst>
      <p:ext uri="{BB962C8B-B14F-4D97-AF65-F5344CB8AC3E}">
        <p14:creationId xmlns:p14="http://schemas.microsoft.com/office/powerpoint/2010/main" val="3375785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LIRC Regulations 8 csr 20</a:t>
            </a:r>
          </a:p>
        </p:txBody>
      </p:sp>
      <p:sp>
        <p:nvSpPr>
          <p:cNvPr id="3" name="Content Placeholder 2"/>
          <p:cNvSpPr>
            <a:spLocks noGrp="1"/>
          </p:cNvSpPr>
          <p:nvPr>
            <p:ph idx="1"/>
          </p:nvPr>
        </p:nvSpPr>
        <p:spPr>
          <a:xfrm>
            <a:off x="838199" y="1825625"/>
            <a:ext cx="10715625" cy="4351338"/>
          </a:xfrm>
        </p:spPr>
        <p:txBody>
          <a:bodyPr>
            <a:normAutofit lnSpcReduction="10000"/>
          </a:bodyPr>
          <a:lstStyle/>
          <a:p>
            <a:pPr marL="0" indent="0">
              <a:buNone/>
            </a:pPr>
            <a:r>
              <a:rPr lang="en-US" b="1" dirty="0">
                <a:solidFill>
                  <a:schemeClr val="tx1">
                    <a:lumMod val="75000"/>
                    <a:lumOff val="25000"/>
                  </a:schemeClr>
                </a:solidFill>
                <a:latin typeface="Franklin Gothic Medium" panose="020B0603020102020204" pitchFamily="34" charset="0"/>
              </a:rPr>
              <a:t>Title 8 (CSR) </a:t>
            </a:r>
            <a:r>
              <a:rPr lang="en-US" dirty="0">
                <a:solidFill>
                  <a:schemeClr val="tx1">
                    <a:lumMod val="75000"/>
                    <a:lumOff val="25000"/>
                  </a:schemeClr>
                </a:solidFill>
                <a:latin typeface="Franklin Gothic Medium" panose="020B0603020102020204" pitchFamily="34" charset="0"/>
              </a:rPr>
              <a:t>– Labor &amp; Industrial Relations</a:t>
            </a:r>
          </a:p>
          <a:p>
            <a:pPr marL="0" indent="0">
              <a:buNone/>
              <a:tabLst>
                <a:tab pos="457200" algn="l"/>
              </a:tabLst>
            </a:pPr>
            <a:r>
              <a:rPr lang="en-US" dirty="0">
                <a:solidFill>
                  <a:schemeClr val="tx1">
                    <a:lumMod val="75000"/>
                    <a:lumOff val="25000"/>
                  </a:schemeClr>
                </a:solidFill>
                <a:latin typeface="Franklin Gothic Medium" panose="020B0603020102020204" pitchFamily="34" charset="0"/>
              </a:rPr>
              <a:t>	</a:t>
            </a:r>
            <a:r>
              <a:rPr lang="en-US" b="1" dirty="0">
                <a:solidFill>
                  <a:schemeClr val="tx1">
                    <a:lumMod val="75000"/>
                    <a:lumOff val="25000"/>
                  </a:schemeClr>
                </a:solidFill>
                <a:latin typeface="Franklin Gothic Medium" panose="020B0603020102020204" pitchFamily="34" charset="0"/>
              </a:rPr>
              <a:t>Division 20 </a:t>
            </a:r>
            <a:r>
              <a:rPr lang="en-US" dirty="0">
                <a:solidFill>
                  <a:schemeClr val="tx1">
                    <a:lumMod val="75000"/>
                    <a:lumOff val="25000"/>
                  </a:schemeClr>
                </a:solidFill>
                <a:latin typeface="Franklin Gothic Medium" panose="020B0603020102020204" pitchFamily="34" charset="0"/>
              </a:rPr>
              <a:t>– Labor &amp; Industrial Relations Commission</a:t>
            </a:r>
          </a:p>
          <a:p>
            <a:pPr marL="0" indent="0">
              <a:buNone/>
              <a:tabLst>
                <a:tab pos="457200" algn="l"/>
                <a:tab pos="1028700" algn="l"/>
                <a:tab pos="2914650" algn="l"/>
              </a:tabLst>
            </a:pPr>
            <a:r>
              <a:rPr lang="en-US" dirty="0">
                <a:solidFill>
                  <a:schemeClr val="tx1">
                    <a:lumMod val="75000"/>
                    <a:lumOff val="25000"/>
                  </a:schemeClr>
                </a:solidFill>
                <a:latin typeface="Franklin Gothic Medium" panose="020B0603020102020204" pitchFamily="34" charset="0"/>
              </a:rPr>
              <a:t>		</a:t>
            </a:r>
            <a:r>
              <a:rPr lang="en-US" b="1" dirty="0">
                <a:solidFill>
                  <a:schemeClr val="tx1">
                    <a:lumMod val="75000"/>
                    <a:lumOff val="25000"/>
                  </a:schemeClr>
                </a:solidFill>
                <a:latin typeface="Franklin Gothic Medium" panose="020B0603020102020204" pitchFamily="34" charset="0"/>
              </a:rPr>
              <a:t>Chapter 3</a:t>
            </a:r>
            <a:r>
              <a:rPr lang="en-US" dirty="0">
                <a:solidFill>
                  <a:schemeClr val="tx1">
                    <a:lumMod val="75000"/>
                    <a:lumOff val="25000"/>
                  </a:schemeClr>
                </a:solidFill>
                <a:latin typeface="Franklin Gothic Medium" panose="020B0603020102020204" pitchFamily="34" charset="0"/>
              </a:rPr>
              <a:t> – Rules related to Division of Workers’ 					Compensation </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Please read these as they are very important, and the LIRC routinely sees non-compliance.</a:t>
            </a:r>
          </a:p>
          <a:p>
            <a:pPr marL="0" indent="0">
              <a:buNone/>
            </a:pPr>
            <a:endParaRPr lang="en-US" dirty="0">
              <a:solidFill>
                <a:schemeClr val="tx1">
                  <a:lumMod val="75000"/>
                  <a:lumOff val="25000"/>
                </a:schemeClr>
              </a:solidFill>
              <a:latin typeface="Franklin Gothic Medium" panose="020B0603020102020204" pitchFamily="34" charset="0"/>
            </a:endParaRPr>
          </a:p>
          <a:p>
            <a:pPr marL="0" indent="0">
              <a:buNone/>
            </a:pPr>
            <a:r>
              <a:rPr lang="en-US" dirty="0">
                <a:solidFill>
                  <a:schemeClr val="tx1">
                    <a:lumMod val="75000"/>
                    <a:lumOff val="25000"/>
                  </a:schemeClr>
                </a:solidFill>
                <a:latin typeface="Franklin Gothic Medium" panose="020B0603020102020204" pitchFamily="34" charset="0"/>
              </a:rPr>
              <a:t>In addition, check back every year as more changes will be coming as the Work Comp Connect project progresses.</a:t>
            </a:r>
          </a:p>
        </p:txBody>
      </p:sp>
    </p:spTree>
    <p:extLst>
      <p:ext uri="{BB962C8B-B14F-4D97-AF65-F5344CB8AC3E}">
        <p14:creationId xmlns:p14="http://schemas.microsoft.com/office/powerpoint/2010/main" val="3509273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solidFill>
                  <a:srgbClr val="00B0F0"/>
                </a:solidFill>
                <a:effectLst>
                  <a:outerShdw blurRad="50800" dist="38100" dir="2700000" algn="tl" rotWithShape="0">
                    <a:prstClr val="black">
                      <a:alpha val="40000"/>
                    </a:prstClr>
                  </a:outerShdw>
                </a:effectLst>
                <a:latin typeface="Bebas" panose="020B0606020202050201" pitchFamily="34" charset="0"/>
              </a:rPr>
              <a:t>Electronic filing</a:t>
            </a:r>
          </a:p>
        </p:txBody>
      </p:sp>
      <p:sp>
        <p:nvSpPr>
          <p:cNvPr id="3" name="Content Placeholder 2"/>
          <p:cNvSpPr>
            <a:spLocks noGrp="1"/>
          </p:cNvSpPr>
          <p:nvPr>
            <p:ph idx="1"/>
          </p:nvPr>
        </p:nvSpPr>
        <p:spPr/>
        <p:txBody>
          <a:bodyPr>
            <a:normAutofit/>
          </a:bodyPr>
          <a:lstStyle/>
          <a:p>
            <a:pPr marL="0" indent="0">
              <a:buNone/>
            </a:pPr>
            <a:r>
              <a:rPr lang="en-US" sz="3200" dirty="0">
                <a:solidFill>
                  <a:schemeClr val="tx1">
                    <a:lumMod val="75000"/>
                    <a:lumOff val="25000"/>
                  </a:schemeClr>
                </a:solidFill>
                <a:latin typeface="Franklin Gothic Medium" panose="020B0603020102020204" pitchFamily="34" charset="0"/>
              </a:rPr>
              <a:t>§ 287.480.1 amended in 2021:</a:t>
            </a:r>
          </a:p>
          <a:p>
            <a:pPr marL="0" indent="0">
              <a:buNone/>
            </a:pPr>
            <a:endParaRPr lang="en-US" sz="3200" dirty="0">
              <a:solidFill>
                <a:schemeClr val="tx1">
                  <a:lumMod val="75000"/>
                  <a:lumOff val="25000"/>
                </a:schemeClr>
              </a:solidFill>
              <a:latin typeface="Franklin Gothic Medium" panose="020B0603020102020204" pitchFamily="34" charset="0"/>
            </a:endParaRPr>
          </a:p>
          <a:p>
            <a:pPr marL="0" indent="0">
              <a:buNone/>
            </a:pPr>
            <a:r>
              <a:rPr lang="en-US" sz="3200" dirty="0">
                <a:solidFill>
                  <a:schemeClr val="tx1">
                    <a:lumMod val="75000"/>
                    <a:lumOff val="25000"/>
                  </a:schemeClr>
                </a:solidFill>
                <a:latin typeface="Franklin Gothic Medium" panose="020B0603020102020204" pitchFamily="34" charset="0"/>
              </a:rPr>
              <a:t>“… the commission may allow filing of applications for review, briefs, motions, and other requests for relief with the commission by electronic means, in such manner as the commission may, by regulation, prescribe.”</a:t>
            </a:r>
          </a:p>
        </p:txBody>
      </p:sp>
    </p:spTree>
    <p:extLst>
      <p:ext uri="{BB962C8B-B14F-4D97-AF65-F5344CB8AC3E}">
        <p14:creationId xmlns:p14="http://schemas.microsoft.com/office/powerpoint/2010/main" val="2488527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7501</TotalTime>
  <Words>1955</Words>
  <Application>Microsoft Office PowerPoint</Application>
  <PresentationFormat>Widescreen</PresentationFormat>
  <Paragraphs>213</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 Light</vt:lpstr>
      <vt:lpstr>Franklin Gothic Medium</vt:lpstr>
      <vt:lpstr>Aptos</vt:lpstr>
      <vt:lpstr>Bebas</vt:lpstr>
      <vt:lpstr>Calibri</vt:lpstr>
      <vt:lpstr>Office Theme</vt:lpstr>
      <vt:lpstr>Updates from the Commission 2025 Missouri division of workers’ compensation Educational Seminar</vt:lpstr>
      <vt:lpstr>ROLE OF LIRC in Work Comp</vt:lpstr>
      <vt:lpstr>Commissioners</vt:lpstr>
      <vt:lpstr>LIRC Staff</vt:lpstr>
      <vt:lpstr>LIRC’s New address</vt:lpstr>
      <vt:lpstr>Doing the Work</vt:lpstr>
      <vt:lpstr>LIRC Regulations 8 csr 20</vt:lpstr>
      <vt:lpstr>LIRC Regulations 8 csr 20</vt:lpstr>
      <vt:lpstr>Electronic filing</vt:lpstr>
      <vt:lpstr>Electronic filing</vt:lpstr>
      <vt:lpstr>FILINGS</vt:lpstr>
      <vt:lpstr>Filings:  Briefs</vt:lpstr>
      <vt:lpstr>Practice point: Briefs</vt:lpstr>
      <vt:lpstr>Practice point: All filings</vt:lpstr>
      <vt:lpstr>8 CSR 20-3.030(5)(e)</vt:lpstr>
      <vt:lpstr>8 CSR 20-3.030(5)(F)</vt:lpstr>
      <vt:lpstr>Time Extensions</vt:lpstr>
      <vt:lpstr>Time extensions</vt:lpstr>
      <vt:lpstr>Page Extensions</vt:lpstr>
      <vt:lpstr>Settlements vs. Commutations</vt:lpstr>
      <vt:lpstr>Settlements vs. Commutations</vt:lpstr>
      <vt:lpstr>Settlements</vt:lpstr>
      <vt:lpstr>Settlements</vt:lpstr>
      <vt:lpstr>Commutations</vt:lpstr>
      <vt:lpstr>Commutations</vt:lpstr>
      <vt:lpstr>Commutations</vt:lpstr>
      <vt:lpstr>Redaction in record on appeal</vt:lpstr>
      <vt:lpstr>Redaction in record on appeal</vt:lpstr>
      <vt:lpstr>Case processing</vt:lpstr>
      <vt:lpstr>THANK YOU</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from the Commission</dc:title>
  <dc:creator>Campbell, Rodney</dc:creator>
  <cp:lastModifiedBy>Boling, Lucas</cp:lastModifiedBy>
  <cp:revision>89</cp:revision>
  <cp:lastPrinted>2025-03-21T13:50:02Z</cp:lastPrinted>
  <dcterms:created xsi:type="dcterms:W3CDTF">2022-08-31T16:26:38Z</dcterms:created>
  <dcterms:modified xsi:type="dcterms:W3CDTF">2025-08-12T20:30:40Z</dcterms:modified>
</cp:coreProperties>
</file>