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5" r:id="rId4"/>
  </p:sldMasterIdLst>
  <p:sldIdLst>
    <p:sldId id="336" r:id="rId5"/>
    <p:sldId id="337" r:id="rId6"/>
    <p:sldId id="338" r:id="rId7"/>
    <p:sldId id="334" r:id="rId8"/>
    <p:sldId id="339" r:id="rId9"/>
    <p:sldId id="340" r:id="rId10"/>
    <p:sldId id="341" r:id="rId11"/>
    <p:sldId id="346" r:id="rId12"/>
    <p:sldId id="342" r:id="rId13"/>
    <p:sldId id="343" r:id="rId14"/>
    <p:sldId id="345" r:id="rId15"/>
    <p:sldId id="344" r:id="rId16"/>
    <p:sldId id="333" r:id="rId17"/>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4B7045-3ECF-DE24-7443-95C19B13D127}" v="8" dt="2024-09-09T15:21:49.9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2" d="100"/>
          <a:sy n="112" d="100"/>
        </p:scale>
        <p:origin x="10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a:t>Click to edit Master title style</a:t>
            </a:r>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9184DA70-C731-4C70-880D-CCD4705E623C}" type="datetime1">
              <a:rPr lang="en-US" smtClean="0"/>
              <a:t>9/19/2024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3355902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D6E202-B606-4609-B914-27C9371A1F6D}" type="datetime1">
              <a:rPr lang="en-US" smtClean="0"/>
              <a:t>9/19/2024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259014277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422854"/>
            <a:ext cx="2743196" cy="365125"/>
          </a:xfrm>
        </p:spPr>
        <p:txBody>
          <a:bodyPr/>
          <a:lstStyle/>
          <a:p>
            <a:fld id="{62D6E202-B606-4609-B914-27C9371A1F6D}" type="datetime1">
              <a:rPr lang="en-US" smtClean="0"/>
              <a:t>9/19/2024</a:t>
            </a:fld>
            <a:endParaRPr lang="en-US"/>
          </a:p>
        </p:txBody>
      </p:sp>
      <p:sp>
        <p:nvSpPr>
          <p:cNvPr id="5" name="Footer Placeholder 4"/>
          <p:cNvSpPr>
            <a:spLocks noGrp="1"/>
          </p:cNvSpPr>
          <p:nvPr>
            <p:ph type="ftr" sz="quarter" idx="11"/>
          </p:nvPr>
        </p:nvSpPr>
        <p:spPr>
          <a:xfrm>
            <a:off x="3776135" y="6422854"/>
            <a:ext cx="4279669" cy="365125"/>
          </a:xfrm>
        </p:spPr>
        <p:txBody>
          <a:bodyPr/>
          <a:lstStyle/>
          <a:p>
            <a:endParaRPr lang="en-US"/>
          </a:p>
        </p:txBody>
      </p:sp>
      <p:sp>
        <p:nvSpPr>
          <p:cNvPr id="6" name="Slide Number Placeholder 5"/>
          <p:cNvSpPr>
            <a:spLocks noGrp="1"/>
          </p:cNvSpPr>
          <p:nvPr>
            <p:ph type="sldNum" sz="quarter" idx="12"/>
          </p:nvPr>
        </p:nvSpPr>
        <p:spPr>
          <a:xfrm>
            <a:off x="8073048" y="6422854"/>
            <a:ext cx="879759" cy="365125"/>
          </a:xfrm>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2350509111"/>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E1D723-8F53-4F53-90B0-1982A396982E}" type="datetime1">
              <a:rPr lang="en-US" smtClean="0"/>
              <a:t>9/19/2024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864895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97669AF7-7BEB-44E4-9852-375E34362B5B}" type="datetime1">
              <a:rPr lang="en-US" smtClean="0"/>
              <a:t>9/19/2024</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t>‹#›</a:t>
            </a:fld>
            <a:endParaRPr lang="en-US"/>
          </a:p>
        </p:txBody>
      </p:sp>
    </p:spTree>
    <p:extLst>
      <p:ext uri="{BB962C8B-B14F-4D97-AF65-F5344CB8AC3E}">
        <p14:creationId xmlns:p14="http://schemas.microsoft.com/office/powerpoint/2010/main" val="3610338712"/>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AAAC38D-0552-4C82-B593-E6124DFADBE2}" type="datetime1">
              <a:rPr lang="en-US" smtClean="0"/>
              <a:t>9/19/2024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494542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9DF0F1C-5577-4ACB-BB62-DF8F3C494C7E}" type="datetime1">
              <a:rPr lang="en-US" smtClean="0"/>
              <a:t>9/19/2024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3894106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775B394-D9F9-4F0C-B15D-605F45CB9E9F}" type="datetime1">
              <a:rPr lang="en-US" smtClean="0"/>
              <a:t>9/19/2024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2623903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667345-2558-425A-8533-9BFDBCE15005}" type="datetime1">
              <a:rPr lang="en-US" smtClean="0"/>
              <a:t>9/19/2024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596853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2BEA474-078D-4E9B-9B14-09A87B19DC46}" type="datetime1">
              <a:rPr lang="en-US" smtClean="0"/>
              <a:t>9/19/2024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a:p>
        </p:txBody>
      </p:sp>
    </p:spTree>
    <p:extLst>
      <p:ext uri="{BB962C8B-B14F-4D97-AF65-F5344CB8AC3E}">
        <p14:creationId xmlns:p14="http://schemas.microsoft.com/office/powerpoint/2010/main" val="2903349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907D986-8816-4272-A432-0437A28A9828}" type="datetime1">
              <a:rPr lang="en-US" smtClean="0"/>
              <a:t>9/19/2024</a:t>
            </a:fld>
            <a:endParaRPr lang="en-US"/>
          </a:p>
        </p:txBody>
      </p:sp>
      <p:sp>
        <p:nvSpPr>
          <p:cNvPr id="6" name="Footer Placeholder 5"/>
          <p:cNvSpPr>
            <a:spLocks noGrp="1"/>
          </p:cNvSpPr>
          <p:nvPr>
            <p:ph type="ftr" sz="quarter" idx="11"/>
          </p:nvPr>
        </p:nvSpPr>
        <p:spPr/>
        <p:txBody>
          <a:bodyPr/>
          <a:lstStyle/>
          <a:p>
            <a:pPr algn="l"/>
            <a:endParaRPr lang="en-US"/>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1336885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62D6E202-B606-4609-B914-27C9371A1F6D}" type="datetime1">
              <a:rPr lang="en-US" smtClean="0"/>
              <a:t>9/19/2024</a:t>
            </a:fld>
            <a:endParaRPr lang="en-US"/>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US"/>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3A98EE3D-8CD1-4C3F-BD1C-C98C9596463C}" type="slidenum">
              <a:rPr lang="en-US" smtClean="0"/>
              <a:t>‹#›</a:t>
            </a:fld>
            <a:endParaRPr lang="en-US"/>
          </a:p>
        </p:txBody>
      </p:sp>
    </p:spTree>
    <p:extLst>
      <p:ext uri="{BB962C8B-B14F-4D97-AF65-F5344CB8AC3E}">
        <p14:creationId xmlns:p14="http://schemas.microsoft.com/office/powerpoint/2010/main" val="4157133764"/>
      </p:ext>
    </p:extLst>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hf sldNum="0" hdr="0" ftr="0" dt="0"/>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teamgross@orthomo.com" TargetMode="External"/><Relationship Id="rId2" Type="http://schemas.openxmlformats.org/officeDocument/2006/relationships/hyperlink" Target="mailto:jennifer.weller@vbmlaw.com"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CF718-8110-488C-07D4-9974BD0B58B0}"/>
              </a:ext>
            </a:extLst>
          </p:cNvPr>
          <p:cNvSpPr>
            <a:spLocks noGrp="1"/>
          </p:cNvSpPr>
          <p:nvPr>
            <p:ph type="ctrTitle"/>
          </p:nvPr>
        </p:nvSpPr>
        <p:spPr/>
        <p:txBody>
          <a:bodyPr/>
          <a:lstStyle/>
          <a:p>
            <a:r>
              <a:rPr lang="en-US"/>
              <a:t>The Perfect IME</a:t>
            </a:r>
          </a:p>
        </p:txBody>
      </p:sp>
      <p:sp>
        <p:nvSpPr>
          <p:cNvPr id="3" name="Subtitle 2">
            <a:extLst>
              <a:ext uri="{FF2B5EF4-FFF2-40B4-BE49-F238E27FC236}">
                <a16:creationId xmlns:a16="http://schemas.microsoft.com/office/drawing/2014/main" id="{D4A8DAC8-0D41-9BA6-1581-ECDF55F35895}"/>
              </a:ext>
            </a:extLst>
          </p:cNvPr>
          <p:cNvSpPr>
            <a:spLocks noGrp="1"/>
          </p:cNvSpPr>
          <p:nvPr>
            <p:ph type="subTitle" idx="1"/>
          </p:nvPr>
        </p:nvSpPr>
        <p:spPr/>
        <p:txBody>
          <a:bodyPr>
            <a:normAutofit lnSpcReduction="10000"/>
          </a:bodyPr>
          <a:lstStyle/>
          <a:p>
            <a:r>
              <a:rPr lang="en-US" sz="2800"/>
              <a:t>Jennifer Y. Weller</a:t>
            </a:r>
          </a:p>
          <a:p>
            <a:r>
              <a:rPr lang="en-US"/>
              <a:t>Attorney/Partner</a:t>
            </a:r>
          </a:p>
          <a:p>
            <a:r>
              <a:rPr lang="en-US"/>
              <a:t>Vessell Bridges Murphy Law Offices</a:t>
            </a:r>
          </a:p>
        </p:txBody>
      </p:sp>
      <p:sp>
        <p:nvSpPr>
          <p:cNvPr id="4" name="TextBox 3"/>
          <p:cNvSpPr txBox="1"/>
          <p:nvPr/>
        </p:nvSpPr>
        <p:spPr>
          <a:xfrm>
            <a:off x="3241963" y="5464849"/>
            <a:ext cx="5519651" cy="830997"/>
          </a:xfrm>
          <a:prstGeom prst="rect">
            <a:avLst/>
          </a:prstGeom>
          <a:noFill/>
        </p:spPr>
        <p:txBody>
          <a:bodyPr wrap="square" lIns="91440" tIns="45720" rIns="91440" bIns="45720" rtlCol="0" anchor="t">
            <a:spAutoFit/>
          </a:bodyPr>
          <a:lstStyle/>
          <a:p>
            <a:pPr algn="ctr"/>
            <a:r>
              <a:rPr lang="en-US" sz="2800"/>
              <a:t>Lyndon Gross MD </a:t>
            </a:r>
            <a:r>
              <a:rPr lang="en-US" sz="2800" err="1"/>
              <a:t>Phd</a:t>
            </a:r>
            <a:endParaRPr lang="en-US" sz="2800"/>
          </a:p>
          <a:p>
            <a:pPr algn="ctr"/>
            <a:r>
              <a:rPr lang="en-US" sz="2000"/>
              <a:t>OrthoMissouri</a:t>
            </a:r>
          </a:p>
        </p:txBody>
      </p:sp>
    </p:spTree>
    <p:extLst>
      <p:ext uri="{BB962C8B-B14F-4D97-AF65-F5344CB8AC3E}">
        <p14:creationId xmlns:p14="http://schemas.microsoft.com/office/powerpoint/2010/main" val="21644076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6AFCA-DE81-578F-43DA-EC6520921AC3}"/>
              </a:ext>
            </a:extLst>
          </p:cNvPr>
          <p:cNvSpPr>
            <a:spLocks noGrp="1"/>
          </p:cNvSpPr>
          <p:nvPr>
            <p:ph type="title"/>
          </p:nvPr>
        </p:nvSpPr>
        <p:spPr/>
        <p:txBody>
          <a:bodyPr>
            <a:normAutofit/>
          </a:bodyPr>
          <a:lstStyle/>
          <a:p>
            <a:pPr algn="ctr"/>
            <a:r>
              <a:rPr lang="en-US" sz="2800"/>
              <a:t>WHAT DOCUMENTATION AN IME SHOULD INCLUDE</a:t>
            </a:r>
          </a:p>
        </p:txBody>
      </p:sp>
      <p:sp>
        <p:nvSpPr>
          <p:cNvPr id="3" name="Content Placeholder 2">
            <a:extLst>
              <a:ext uri="{FF2B5EF4-FFF2-40B4-BE49-F238E27FC236}">
                <a16:creationId xmlns:a16="http://schemas.microsoft.com/office/drawing/2014/main" id="{AD3F3129-7247-CF12-0966-5DB8D953CA98}"/>
              </a:ext>
            </a:extLst>
          </p:cNvPr>
          <p:cNvSpPr>
            <a:spLocks noGrp="1"/>
          </p:cNvSpPr>
          <p:nvPr>
            <p:ph idx="1"/>
          </p:nvPr>
        </p:nvSpPr>
        <p:spPr/>
        <p:txBody>
          <a:bodyPr>
            <a:normAutofit/>
          </a:bodyPr>
          <a:lstStyle/>
          <a:p>
            <a:r>
              <a:rPr lang="en-US"/>
              <a:t>Legal Perspective:</a:t>
            </a:r>
          </a:p>
          <a:p>
            <a:pPr lvl="1"/>
            <a:r>
              <a:rPr lang="en-US"/>
              <a:t>History of accident/injury provided by employee</a:t>
            </a:r>
          </a:p>
          <a:p>
            <a:pPr lvl="1"/>
            <a:r>
              <a:rPr lang="en-US"/>
              <a:t>Reference to relevant, investigative information provided by employer/insurer/defense counsel </a:t>
            </a:r>
          </a:p>
          <a:p>
            <a:pPr lvl="1"/>
            <a:r>
              <a:rPr lang="en-US"/>
              <a:t>Summary of any prior medical records with reference to any relevant past medical history, injury, treatment, surgery, and/or co-morbidities.</a:t>
            </a:r>
          </a:p>
          <a:p>
            <a:pPr lvl="1"/>
            <a:r>
              <a:rPr lang="en-US"/>
              <a:t>Diagnosis of medical condition, if any</a:t>
            </a:r>
          </a:p>
          <a:p>
            <a:pPr lvl="1"/>
            <a:r>
              <a:rPr lang="en-US"/>
              <a:t>Clear and concise opinion on medical causation with supporting explanation, if appropriate </a:t>
            </a:r>
          </a:p>
          <a:p>
            <a:pPr lvl="1"/>
            <a:r>
              <a:rPr lang="en-US"/>
              <a:t>Treatment recommendations, if any</a:t>
            </a:r>
          </a:p>
          <a:p>
            <a:pPr lvl="1"/>
            <a:r>
              <a:rPr lang="en-US"/>
              <a:t>Opinion on work status</a:t>
            </a:r>
          </a:p>
          <a:p>
            <a:pPr lvl="1"/>
            <a:r>
              <a:rPr lang="en-US"/>
              <a:t>Disability rating, if appropriate</a:t>
            </a:r>
          </a:p>
          <a:p>
            <a:pPr lvl="1"/>
            <a:endParaRPr lang="en-US"/>
          </a:p>
        </p:txBody>
      </p:sp>
    </p:spTree>
    <p:extLst>
      <p:ext uri="{BB962C8B-B14F-4D97-AF65-F5344CB8AC3E}">
        <p14:creationId xmlns:p14="http://schemas.microsoft.com/office/powerpoint/2010/main" val="15439017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6BA58-14EF-D7FE-C734-3673BD8B8C3F}"/>
              </a:ext>
            </a:extLst>
          </p:cNvPr>
          <p:cNvSpPr>
            <a:spLocks noGrp="1"/>
          </p:cNvSpPr>
          <p:nvPr>
            <p:ph type="title"/>
          </p:nvPr>
        </p:nvSpPr>
        <p:spPr/>
        <p:txBody>
          <a:bodyPr>
            <a:normAutofit/>
          </a:bodyPr>
          <a:lstStyle/>
          <a:p>
            <a:pPr algn="ctr"/>
            <a:r>
              <a:rPr lang="en-US" sz="3200"/>
              <a:t>WHAT QUESTIONS TO ASK IN A COVER LETTER</a:t>
            </a:r>
          </a:p>
        </p:txBody>
      </p:sp>
      <p:sp>
        <p:nvSpPr>
          <p:cNvPr id="3" name="Content Placeholder 2">
            <a:extLst>
              <a:ext uri="{FF2B5EF4-FFF2-40B4-BE49-F238E27FC236}">
                <a16:creationId xmlns:a16="http://schemas.microsoft.com/office/drawing/2014/main" id="{8919A75B-42A3-C648-CAFE-001A99687E71}"/>
              </a:ext>
            </a:extLst>
          </p:cNvPr>
          <p:cNvSpPr>
            <a:spLocks noGrp="1"/>
          </p:cNvSpPr>
          <p:nvPr>
            <p:ph idx="1"/>
          </p:nvPr>
        </p:nvSpPr>
        <p:spPr/>
        <p:txBody>
          <a:bodyPr>
            <a:normAutofit/>
          </a:bodyPr>
          <a:lstStyle/>
          <a:p>
            <a:r>
              <a:rPr lang="en-US" sz="3200"/>
              <a:t>Diagnosis</a:t>
            </a:r>
          </a:p>
          <a:p>
            <a:r>
              <a:rPr lang="en-US" sz="3200"/>
              <a:t>Medical causation</a:t>
            </a:r>
          </a:p>
          <a:p>
            <a:r>
              <a:rPr lang="en-US" sz="3200"/>
              <a:t>Treatment recommendations</a:t>
            </a:r>
          </a:p>
          <a:p>
            <a:r>
              <a:rPr lang="en-US" sz="3200"/>
              <a:t>MMI</a:t>
            </a:r>
          </a:p>
          <a:p>
            <a:r>
              <a:rPr lang="en-US" sz="3200"/>
              <a:t>PPD</a:t>
            </a:r>
          </a:p>
          <a:p>
            <a:r>
              <a:rPr lang="en-US" sz="3200"/>
              <a:t>Work status </a:t>
            </a:r>
          </a:p>
          <a:p>
            <a:pPr marL="0" indent="0">
              <a:buNone/>
            </a:pPr>
            <a:endParaRPr lang="en-US"/>
          </a:p>
        </p:txBody>
      </p:sp>
    </p:spTree>
    <p:extLst>
      <p:ext uri="{BB962C8B-B14F-4D97-AF65-F5344CB8AC3E}">
        <p14:creationId xmlns:p14="http://schemas.microsoft.com/office/powerpoint/2010/main" val="3417028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A4F49-034C-EFF0-B7BE-E57870D13E9A}"/>
              </a:ext>
            </a:extLst>
          </p:cNvPr>
          <p:cNvSpPr>
            <a:spLocks noGrp="1"/>
          </p:cNvSpPr>
          <p:nvPr>
            <p:ph type="title"/>
          </p:nvPr>
        </p:nvSpPr>
        <p:spPr/>
        <p:txBody>
          <a:bodyPr>
            <a:normAutofit/>
          </a:bodyPr>
          <a:lstStyle/>
          <a:p>
            <a:pPr algn="ctr"/>
            <a:r>
              <a:rPr lang="en-US" sz="3200"/>
              <a:t>WHAT QUESTIONS TO ASK IN A COVER LETTER</a:t>
            </a:r>
            <a:br>
              <a:rPr lang="en-US" sz="3200"/>
            </a:br>
            <a:r>
              <a:rPr lang="en-US" sz="3200"/>
              <a:t>Example Questions</a:t>
            </a:r>
          </a:p>
        </p:txBody>
      </p:sp>
      <p:sp>
        <p:nvSpPr>
          <p:cNvPr id="3" name="Content Placeholder 2">
            <a:extLst>
              <a:ext uri="{FF2B5EF4-FFF2-40B4-BE49-F238E27FC236}">
                <a16:creationId xmlns:a16="http://schemas.microsoft.com/office/drawing/2014/main" id="{935975C5-CE4A-2CF6-C8DC-D2225B8ED480}"/>
              </a:ext>
            </a:extLst>
          </p:cNvPr>
          <p:cNvSpPr>
            <a:spLocks noGrp="1"/>
          </p:cNvSpPr>
          <p:nvPr>
            <p:ph idx="1"/>
          </p:nvPr>
        </p:nvSpPr>
        <p:spPr/>
        <p:txBody>
          <a:bodyPr>
            <a:normAutofit fontScale="77500" lnSpcReduction="20000"/>
          </a:bodyPr>
          <a:lstStyle/>
          <a:p>
            <a:r>
              <a:rPr lang="en-US"/>
              <a:t>In your opinion, what is the diagnosis, if any, to (insert employee’s name) (insert injured body part)?</a:t>
            </a:r>
          </a:p>
          <a:p>
            <a:r>
              <a:rPr lang="en-US"/>
              <a:t>In your opinion, was the (insert injury date) injury the prevailing factor in the cause of any condition to his/her (insert injured body part)?</a:t>
            </a:r>
          </a:p>
          <a:p>
            <a:r>
              <a:rPr lang="en-US"/>
              <a:t>In your opinion, does (insert employee’s name) require any further evaluation and/or treatment to his/her (insert injury body part)?  If so, what is the nature and anticipate length of said evaluation and/or treatment?</a:t>
            </a:r>
          </a:p>
          <a:p>
            <a:r>
              <a:rPr lang="en-US"/>
              <a:t>Does any recommended evaluation and/or treatment flow from the work injury on (insert injury date)?</a:t>
            </a:r>
          </a:p>
          <a:p>
            <a:r>
              <a:rPr lang="en-US"/>
              <a:t>If (insert employee’s name) does not require any further evaluation and/or treatment, has he/she reached maximum medical improvement for his/her (insert injured body part)?</a:t>
            </a:r>
          </a:p>
          <a:p>
            <a:r>
              <a:rPr lang="en-US"/>
              <a:t>If (insert employee’s name) is at MMI, has he/she sustained any permanent partial disability to his/her (insert body part)?  If so, what is the percentage of that disability?</a:t>
            </a:r>
          </a:p>
          <a:p>
            <a:r>
              <a:rPr lang="en-US"/>
              <a:t>Does (insert employee’s name) require any restrictions on his/her activities as a result of the work injury on (insert injury date) ?  If so, what is the nature and anticipated length of any restriction(s)?</a:t>
            </a:r>
          </a:p>
          <a:p>
            <a:endParaRPr lang="en-US"/>
          </a:p>
        </p:txBody>
      </p:sp>
    </p:spTree>
    <p:extLst>
      <p:ext uri="{BB962C8B-B14F-4D97-AF65-F5344CB8AC3E}">
        <p14:creationId xmlns:p14="http://schemas.microsoft.com/office/powerpoint/2010/main" val="435643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DCF5B-3D2D-A400-4FC0-C3D53F80E707}"/>
              </a:ext>
            </a:extLst>
          </p:cNvPr>
          <p:cNvSpPr>
            <a:spLocks noGrp="1"/>
          </p:cNvSpPr>
          <p:nvPr>
            <p:ph type="title"/>
          </p:nvPr>
        </p:nvSpPr>
        <p:spPr/>
        <p:txBody>
          <a:bodyPr/>
          <a:lstStyle/>
          <a:p>
            <a:pPr algn="ctr"/>
            <a:r>
              <a:rPr lang="en-US"/>
              <a:t>QUESTIONS?</a:t>
            </a:r>
          </a:p>
        </p:txBody>
      </p:sp>
      <p:sp>
        <p:nvSpPr>
          <p:cNvPr id="3" name="Content Placeholder 2">
            <a:extLst>
              <a:ext uri="{FF2B5EF4-FFF2-40B4-BE49-F238E27FC236}">
                <a16:creationId xmlns:a16="http://schemas.microsoft.com/office/drawing/2014/main" id="{92EA75AB-ACAE-9DBB-7C1A-78326BD1BCD7}"/>
              </a:ext>
            </a:extLst>
          </p:cNvPr>
          <p:cNvSpPr>
            <a:spLocks noGrp="1"/>
          </p:cNvSpPr>
          <p:nvPr>
            <p:ph sz="half" idx="1"/>
          </p:nvPr>
        </p:nvSpPr>
        <p:spPr/>
        <p:txBody>
          <a:bodyPr>
            <a:normAutofit/>
          </a:bodyPr>
          <a:lstStyle/>
          <a:p>
            <a:pPr marL="0" indent="0" algn="ctr">
              <a:buNone/>
            </a:pPr>
            <a:r>
              <a:rPr lang="en-US" sz="2800">
                <a:solidFill>
                  <a:srgbClr val="92D050"/>
                </a:solidFill>
              </a:rPr>
              <a:t>CONTACT US</a:t>
            </a:r>
          </a:p>
          <a:p>
            <a:pPr marL="0" indent="0" algn="ctr">
              <a:buNone/>
            </a:pPr>
            <a:endParaRPr lang="en-US" u="sng"/>
          </a:p>
          <a:p>
            <a:pPr marL="0" indent="0" algn="ctr">
              <a:buNone/>
            </a:pPr>
            <a:r>
              <a:rPr lang="en-US" u="sng"/>
              <a:t>JENNIFER WELLER</a:t>
            </a:r>
          </a:p>
          <a:p>
            <a:pPr marL="0" indent="0" algn="ctr">
              <a:buNone/>
            </a:pPr>
            <a:r>
              <a:rPr lang="en-US"/>
              <a:t>Vessell Bridges Murphy Law Offices</a:t>
            </a:r>
          </a:p>
          <a:p>
            <a:pPr marL="0" indent="0" algn="ctr">
              <a:buNone/>
            </a:pPr>
            <a:r>
              <a:rPr lang="en-US"/>
              <a:t>	1715 Deer Tracks Trail, Suite 250</a:t>
            </a:r>
          </a:p>
          <a:p>
            <a:pPr marL="0" indent="0" algn="ctr">
              <a:buNone/>
            </a:pPr>
            <a:r>
              <a:rPr lang="en-US"/>
              <a:t>	St. Louis, MO 63131</a:t>
            </a:r>
          </a:p>
          <a:p>
            <a:pPr marL="0" indent="0" algn="ctr">
              <a:buNone/>
            </a:pPr>
            <a:r>
              <a:rPr lang="en-US"/>
              <a:t>	(573) 777-4488</a:t>
            </a:r>
          </a:p>
          <a:p>
            <a:pPr marL="0" indent="0" algn="ctr">
              <a:buNone/>
            </a:pPr>
            <a:r>
              <a:rPr lang="en-US"/>
              <a:t>	</a:t>
            </a:r>
            <a:r>
              <a:rPr lang="en-US">
                <a:hlinkClick r:id="rId2"/>
              </a:rPr>
              <a:t>jennifer.weller@vbmlaw.com</a:t>
            </a:r>
            <a:r>
              <a:rPr lang="en-US"/>
              <a:t> </a:t>
            </a:r>
          </a:p>
          <a:p>
            <a:pPr marL="0" indent="0" algn="ctr">
              <a:buNone/>
            </a:pPr>
            <a:endParaRPr lang="en-US"/>
          </a:p>
        </p:txBody>
      </p:sp>
      <p:sp>
        <p:nvSpPr>
          <p:cNvPr id="4" name="Content Placeholder 3"/>
          <p:cNvSpPr>
            <a:spLocks noGrp="1"/>
          </p:cNvSpPr>
          <p:nvPr>
            <p:ph sz="half" idx="2"/>
          </p:nvPr>
        </p:nvSpPr>
        <p:spPr>
          <a:xfrm>
            <a:off x="6330599" y="3013763"/>
            <a:ext cx="4754880" cy="3111465"/>
          </a:xfrm>
        </p:spPr>
        <p:txBody>
          <a:bodyPr vert="horz" lIns="91440" tIns="45720" rIns="91440" bIns="45720" rtlCol="0" anchor="t">
            <a:normAutofit/>
          </a:bodyPr>
          <a:lstStyle/>
          <a:p>
            <a:pPr marL="0" indent="0" algn="ctr">
              <a:buNone/>
            </a:pPr>
            <a:r>
              <a:rPr lang="en-US" u="sng"/>
              <a:t>LYNDON GROSS</a:t>
            </a:r>
          </a:p>
          <a:p>
            <a:pPr marL="0" indent="0" algn="ctr">
              <a:buNone/>
            </a:pPr>
            <a:r>
              <a:rPr lang="en-US"/>
              <a:t>OrthoMissouri</a:t>
            </a:r>
          </a:p>
          <a:p>
            <a:pPr marL="0" indent="0" algn="ctr">
              <a:buNone/>
            </a:pPr>
            <a:r>
              <a:rPr lang="en-US"/>
              <a:t>11330 Olive Blvd, Unit 150</a:t>
            </a:r>
          </a:p>
          <a:p>
            <a:pPr marL="0" indent="0" algn="ctr">
              <a:buNone/>
            </a:pPr>
            <a:r>
              <a:rPr lang="en-US"/>
              <a:t>Creve Coeur, MO 63141</a:t>
            </a:r>
          </a:p>
          <a:p>
            <a:pPr marL="0" indent="0" algn="ctr">
              <a:buNone/>
            </a:pPr>
            <a:r>
              <a:rPr lang="en-US"/>
              <a:t>(314) 336-2566</a:t>
            </a:r>
          </a:p>
          <a:p>
            <a:pPr marL="0" indent="0" algn="ctr">
              <a:buNone/>
            </a:pPr>
            <a:r>
              <a:rPr lang="en-US">
                <a:hlinkClick r:id="rId3"/>
              </a:rPr>
              <a:t>teamgross@orthomo.com</a:t>
            </a:r>
            <a:r>
              <a:rPr lang="en-US"/>
              <a:t> </a:t>
            </a:r>
          </a:p>
        </p:txBody>
      </p:sp>
    </p:spTree>
    <p:extLst>
      <p:ext uri="{BB962C8B-B14F-4D97-AF65-F5344CB8AC3E}">
        <p14:creationId xmlns:p14="http://schemas.microsoft.com/office/powerpoint/2010/main" val="3583646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E1186-9AE9-4475-E142-0613EC253B11}"/>
              </a:ext>
            </a:extLst>
          </p:cNvPr>
          <p:cNvSpPr>
            <a:spLocks noGrp="1"/>
          </p:cNvSpPr>
          <p:nvPr>
            <p:ph type="title"/>
          </p:nvPr>
        </p:nvSpPr>
        <p:spPr/>
        <p:txBody>
          <a:bodyPr/>
          <a:lstStyle/>
          <a:p>
            <a:r>
              <a:rPr lang="en-US"/>
              <a:t>Learning Objectives/Key Takeaways</a:t>
            </a:r>
          </a:p>
        </p:txBody>
      </p:sp>
      <p:sp>
        <p:nvSpPr>
          <p:cNvPr id="3" name="Content Placeholder 2">
            <a:extLst>
              <a:ext uri="{FF2B5EF4-FFF2-40B4-BE49-F238E27FC236}">
                <a16:creationId xmlns:a16="http://schemas.microsoft.com/office/drawing/2014/main" id="{6D11EA9F-A4D1-C2D7-7B3F-07AA2913EB4F}"/>
              </a:ext>
            </a:extLst>
          </p:cNvPr>
          <p:cNvSpPr>
            <a:spLocks noGrp="1"/>
          </p:cNvSpPr>
          <p:nvPr>
            <p:ph idx="1"/>
          </p:nvPr>
        </p:nvSpPr>
        <p:spPr/>
        <p:txBody>
          <a:bodyPr>
            <a:normAutofit/>
          </a:bodyPr>
          <a:lstStyle/>
          <a:p>
            <a:r>
              <a:rPr lang="en-US" sz="3200"/>
              <a:t>Learn the behind the scenes of IMEs</a:t>
            </a:r>
          </a:p>
          <a:p>
            <a:r>
              <a:rPr lang="en-US" sz="3200"/>
              <a:t>What cases end up getting IMEs and why</a:t>
            </a:r>
          </a:p>
          <a:p>
            <a:r>
              <a:rPr lang="en-US" sz="3200"/>
              <a:t>What office prep and medical records are essential to “The Perfect IME”</a:t>
            </a:r>
          </a:p>
          <a:p>
            <a:r>
              <a:rPr lang="en-US" sz="3200"/>
              <a:t>What documentation an IME should include</a:t>
            </a:r>
          </a:p>
          <a:p>
            <a:r>
              <a:rPr lang="en-US" sz="3200"/>
              <a:t>What questions to ask in a cover letter</a:t>
            </a:r>
          </a:p>
        </p:txBody>
      </p:sp>
    </p:spTree>
    <p:extLst>
      <p:ext uri="{BB962C8B-B14F-4D97-AF65-F5344CB8AC3E}">
        <p14:creationId xmlns:p14="http://schemas.microsoft.com/office/powerpoint/2010/main" val="4216824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F5502-0A99-0AE9-9D07-F3136688875C}"/>
              </a:ext>
            </a:extLst>
          </p:cNvPr>
          <p:cNvSpPr>
            <a:spLocks noGrp="1"/>
          </p:cNvSpPr>
          <p:nvPr>
            <p:ph type="title"/>
          </p:nvPr>
        </p:nvSpPr>
        <p:spPr/>
        <p:txBody>
          <a:bodyPr/>
          <a:lstStyle/>
          <a:p>
            <a:r>
              <a:rPr lang="en-US"/>
              <a:t>What is an IME?</a:t>
            </a:r>
          </a:p>
        </p:txBody>
      </p:sp>
      <p:sp>
        <p:nvSpPr>
          <p:cNvPr id="3" name="Content Placeholder 2">
            <a:extLst>
              <a:ext uri="{FF2B5EF4-FFF2-40B4-BE49-F238E27FC236}">
                <a16:creationId xmlns:a16="http://schemas.microsoft.com/office/drawing/2014/main" id="{7E1F61C8-89AA-5DCF-01C8-76E20B119648}"/>
              </a:ext>
            </a:extLst>
          </p:cNvPr>
          <p:cNvSpPr>
            <a:spLocks noGrp="1"/>
          </p:cNvSpPr>
          <p:nvPr>
            <p:ph idx="1"/>
          </p:nvPr>
        </p:nvSpPr>
        <p:spPr>
          <a:xfrm>
            <a:off x="1202919" y="2011680"/>
            <a:ext cx="9784080" cy="2759825"/>
          </a:xfrm>
        </p:spPr>
        <p:txBody>
          <a:bodyPr/>
          <a:lstStyle/>
          <a:p>
            <a:r>
              <a:rPr lang="en-US" sz="2400"/>
              <a:t>“the evaluation of an injured party that utilizes a third party, independent medical professional to issue an unbiased opinion on the injury”</a:t>
            </a:r>
          </a:p>
          <a:p>
            <a:r>
              <a:rPr lang="en-US" sz="2400"/>
              <a:t>Often used in workers’ compensation and liability claims </a:t>
            </a:r>
          </a:p>
          <a:p>
            <a:r>
              <a:rPr lang="en-US" sz="2400"/>
              <a:t>No Physician/Patient relationship is formed </a:t>
            </a:r>
          </a:p>
          <a:p>
            <a:pPr marL="0" indent="0">
              <a:buNone/>
            </a:pPr>
            <a:endParaRPr lang="en-US"/>
          </a:p>
        </p:txBody>
      </p:sp>
      <p:sp>
        <p:nvSpPr>
          <p:cNvPr id="4" name="TextBox 3"/>
          <p:cNvSpPr txBox="1"/>
          <p:nvPr/>
        </p:nvSpPr>
        <p:spPr>
          <a:xfrm>
            <a:off x="7340138" y="5503025"/>
            <a:ext cx="4472247" cy="646331"/>
          </a:xfrm>
          <a:prstGeom prst="rect">
            <a:avLst/>
          </a:prstGeom>
          <a:noFill/>
        </p:spPr>
        <p:txBody>
          <a:bodyPr wrap="square" rtlCol="0">
            <a:spAutoFit/>
          </a:bodyPr>
          <a:lstStyle/>
          <a:p>
            <a:r>
              <a:rPr lang="en-US"/>
              <a:t>https://imecarecenter.com/a-comprehensive-independent-medical-exam-guide/</a:t>
            </a:r>
          </a:p>
        </p:txBody>
      </p:sp>
    </p:spTree>
    <p:extLst>
      <p:ext uri="{BB962C8B-B14F-4D97-AF65-F5344CB8AC3E}">
        <p14:creationId xmlns:p14="http://schemas.microsoft.com/office/powerpoint/2010/main" val="349430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352B5-DEF8-ECDA-36BB-E21B53BC1C6F}"/>
              </a:ext>
            </a:extLst>
          </p:cNvPr>
          <p:cNvSpPr>
            <a:spLocks noGrp="1"/>
          </p:cNvSpPr>
          <p:nvPr>
            <p:ph type="title"/>
          </p:nvPr>
        </p:nvSpPr>
        <p:spPr/>
        <p:txBody>
          <a:bodyPr>
            <a:normAutofit/>
          </a:bodyPr>
          <a:lstStyle/>
          <a:p>
            <a:pPr algn="ctr"/>
            <a:r>
              <a:rPr lang="en-US"/>
              <a:t>IME vs. DIRECTING MEDICAL TREATMENT:</a:t>
            </a:r>
            <a:br>
              <a:rPr lang="en-US"/>
            </a:br>
            <a:r>
              <a:rPr lang="en-US" sz="3200"/>
              <a:t>What’s the difference?</a:t>
            </a:r>
            <a:endParaRPr lang="en-US"/>
          </a:p>
        </p:txBody>
      </p:sp>
      <p:sp>
        <p:nvSpPr>
          <p:cNvPr id="3" name="Content Placeholder 2">
            <a:extLst>
              <a:ext uri="{FF2B5EF4-FFF2-40B4-BE49-F238E27FC236}">
                <a16:creationId xmlns:a16="http://schemas.microsoft.com/office/drawing/2014/main" id="{5B65C955-C922-5F5A-3E5B-D459F462F70A}"/>
              </a:ext>
            </a:extLst>
          </p:cNvPr>
          <p:cNvSpPr>
            <a:spLocks noGrp="1"/>
          </p:cNvSpPr>
          <p:nvPr>
            <p:ph idx="1"/>
          </p:nvPr>
        </p:nvSpPr>
        <p:spPr/>
        <p:txBody>
          <a:bodyPr>
            <a:normAutofit/>
          </a:bodyPr>
          <a:lstStyle/>
          <a:p>
            <a:r>
              <a:rPr lang="en-US" sz="2000"/>
              <a:t>§287.140 – . . . the </a:t>
            </a:r>
            <a:r>
              <a:rPr lang="en-US" sz="2000" i="1"/>
              <a:t>employer </a:t>
            </a:r>
            <a:r>
              <a:rPr lang="en-US" sz="2000"/>
              <a:t>shall provide such medical, surgical, chiropractic, and hospital treatment, including nursing, custodial, ambulance and medicines, as may be reasonably required after the injury or disability, to cure and relieve from the effects of the injury. </a:t>
            </a:r>
          </a:p>
          <a:p>
            <a:r>
              <a:rPr lang="en-US" sz="2000"/>
              <a:t>Take and maintain control of medical treatment.</a:t>
            </a:r>
          </a:p>
          <a:p>
            <a:r>
              <a:rPr lang="en-US" sz="2000"/>
              <a:t>Consult counsel for recommendations, even if not litigated. </a:t>
            </a:r>
          </a:p>
          <a:p>
            <a:r>
              <a:rPr lang="en-US" sz="2000"/>
              <a:t>Do NOT let employee seek treatment on their own i.e. do not “direct” them to go to their own doctor/primary care physician.</a:t>
            </a:r>
          </a:p>
          <a:p>
            <a:r>
              <a:rPr lang="en-US" sz="2000"/>
              <a:t>Be cautious with requesting medical causation opinions.</a:t>
            </a:r>
          </a:p>
          <a:p>
            <a:pPr marL="0" indent="0">
              <a:buNone/>
            </a:pPr>
            <a:endParaRPr lang="en-US"/>
          </a:p>
          <a:p>
            <a:pPr marL="0" indent="0">
              <a:buNone/>
            </a:pPr>
            <a:endParaRPr lang="en-US"/>
          </a:p>
        </p:txBody>
      </p:sp>
    </p:spTree>
    <p:extLst>
      <p:ext uri="{BB962C8B-B14F-4D97-AF65-F5344CB8AC3E}">
        <p14:creationId xmlns:p14="http://schemas.microsoft.com/office/powerpoint/2010/main" val="24850046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456E0-A661-70CD-E5C7-4245EA9108D2}"/>
              </a:ext>
            </a:extLst>
          </p:cNvPr>
          <p:cNvSpPr>
            <a:spLocks noGrp="1"/>
          </p:cNvSpPr>
          <p:nvPr>
            <p:ph type="title"/>
          </p:nvPr>
        </p:nvSpPr>
        <p:spPr/>
        <p:txBody>
          <a:bodyPr/>
          <a:lstStyle/>
          <a:p>
            <a:pPr algn="ctr"/>
            <a:r>
              <a:rPr lang="en-US"/>
              <a:t>WHAT CASES END UP GETTING AN IME AND WHY?</a:t>
            </a:r>
          </a:p>
        </p:txBody>
      </p:sp>
      <p:sp>
        <p:nvSpPr>
          <p:cNvPr id="3" name="Content Placeholder 2">
            <a:extLst>
              <a:ext uri="{FF2B5EF4-FFF2-40B4-BE49-F238E27FC236}">
                <a16:creationId xmlns:a16="http://schemas.microsoft.com/office/drawing/2014/main" id="{8C183DA7-2054-EF21-D2F7-84F6DE9F0D12}"/>
              </a:ext>
            </a:extLst>
          </p:cNvPr>
          <p:cNvSpPr>
            <a:spLocks noGrp="1"/>
          </p:cNvSpPr>
          <p:nvPr>
            <p:ph idx="1"/>
          </p:nvPr>
        </p:nvSpPr>
        <p:spPr/>
        <p:txBody>
          <a:bodyPr>
            <a:normAutofit/>
          </a:bodyPr>
          <a:lstStyle/>
          <a:p>
            <a:r>
              <a:rPr lang="en-US"/>
              <a:t>Because the employer directs medical care, it can be more difficult to get an IME – why? </a:t>
            </a:r>
          </a:p>
          <a:p>
            <a:pPr lvl="1"/>
            <a:r>
              <a:rPr lang="en-US"/>
              <a:t>Once a physician is chosen by the employer and “authorized”, then the employer is bound by the opinions and recommendations of that physician.</a:t>
            </a:r>
          </a:p>
          <a:p>
            <a:pPr lvl="1"/>
            <a:r>
              <a:rPr lang="en-US"/>
              <a:t>Getting an IME because the employer is dissatisfied with the treating physician’s diagnosis or treatment recommendations, can be viewed as “doctor shopping”.</a:t>
            </a:r>
          </a:p>
          <a:p>
            <a:r>
              <a:rPr lang="en-US"/>
              <a:t>When is it appropriate to get an IME?</a:t>
            </a:r>
          </a:p>
          <a:p>
            <a:pPr lvl="1"/>
            <a:r>
              <a:rPr lang="en-US"/>
              <a:t>Before treatment is authorized to address diagnosis and medical causation.</a:t>
            </a:r>
          </a:p>
          <a:p>
            <a:pPr lvl="1"/>
            <a:r>
              <a:rPr lang="en-US"/>
              <a:t>If/when an employee “adds” injury to a new body part.</a:t>
            </a:r>
          </a:p>
          <a:p>
            <a:pPr lvl="1"/>
            <a:r>
              <a:rPr lang="en-US"/>
              <a:t>If a second opinion is warranted (diagnosis, treatment, work status).</a:t>
            </a:r>
          </a:p>
          <a:p>
            <a:pPr lvl="1"/>
            <a:r>
              <a:rPr lang="en-US"/>
              <a:t>If the treating physician refers to a specialist.</a:t>
            </a:r>
          </a:p>
        </p:txBody>
      </p:sp>
    </p:spTree>
    <p:extLst>
      <p:ext uri="{BB962C8B-B14F-4D97-AF65-F5344CB8AC3E}">
        <p14:creationId xmlns:p14="http://schemas.microsoft.com/office/powerpoint/2010/main" val="37143194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BBEBF-4BCC-CF52-86E4-61A8DBB7683D}"/>
              </a:ext>
            </a:extLst>
          </p:cNvPr>
          <p:cNvSpPr>
            <a:spLocks noGrp="1"/>
          </p:cNvSpPr>
          <p:nvPr>
            <p:ph type="title"/>
          </p:nvPr>
        </p:nvSpPr>
        <p:spPr/>
        <p:txBody>
          <a:bodyPr>
            <a:normAutofit fontScale="90000"/>
          </a:bodyPr>
          <a:lstStyle/>
          <a:p>
            <a:pPr algn="ctr"/>
            <a:r>
              <a:rPr lang="en-US"/>
              <a:t>WHAT OFFICE PREP AND MEDICAL RECORDS ARE ESSENTIAL TO “THE PERFECT IME”</a:t>
            </a:r>
            <a:br>
              <a:rPr lang="en-US"/>
            </a:br>
            <a:endParaRPr lang="en-US"/>
          </a:p>
        </p:txBody>
      </p:sp>
      <p:sp>
        <p:nvSpPr>
          <p:cNvPr id="4" name="Text Placeholder 3"/>
          <p:cNvSpPr>
            <a:spLocks noGrp="1"/>
          </p:cNvSpPr>
          <p:nvPr>
            <p:ph type="body" idx="1"/>
          </p:nvPr>
        </p:nvSpPr>
        <p:spPr/>
        <p:txBody>
          <a:bodyPr/>
          <a:lstStyle/>
          <a:p>
            <a:r>
              <a:rPr lang="en-US"/>
              <a:t>BEFORE IME</a:t>
            </a:r>
          </a:p>
        </p:txBody>
      </p:sp>
      <p:sp>
        <p:nvSpPr>
          <p:cNvPr id="3" name="Content Placeholder 2">
            <a:extLst>
              <a:ext uri="{FF2B5EF4-FFF2-40B4-BE49-F238E27FC236}">
                <a16:creationId xmlns:a16="http://schemas.microsoft.com/office/drawing/2014/main" id="{8122891F-A6E2-3555-0D36-9D476C3D1B17}"/>
              </a:ext>
            </a:extLst>
          </p:cNvPr>
          <p:cNvSpPr>
            <a:spLocks noGrp="1"/>
          </p:cNvSpPr>
          <p:nvPr>
            <p:ph sz="half" idx="2"/>
          </p:nvPr>
        </p:nvSpPr>
        <p:spPr/>
        <p:txBody>
          <a:bodyPr>
            <a:normAutofit fontScale="92500" lnSpcReduction="20000"/>
          </a:bodyPr>
          <a:lstStyle/>
          <a:p>
            <a:r>
              <a:rPr lang="en-US"/>
              <a:t>Office is contacted by third party companies or law firms. </a:t>
            </a:r>
          </a:p>
          <a:p>
            <a:r>
              <a:rPr lang="en-US"/>
              <a:t>Appointment is scheduled in a designated IME time slot by office staff</a:t>
            </a:r>
          </a:p>
          <a:p>
            <a:r>
              <a:rPr lang="en-US"/>
              <a:t>Records are requested to be in office 2 weeks in advance to appointment</a:t>
            </a:r>
          </a:p>
          <a:p>
            <a:r>
              <a:rPr lang="en-US"/>
              <a:t>Records are organized and sorted</a:t>
            </a:r>
          </a:p>
          <a:p>
            <a:r>
              <a:rPr lang="en-US"/>
              <a:t>Any missing records or imaging studies are requested</a:t>
            </a:r>
          </a:p>
          <a:p>
            <a:r>
              <a:rPr lang="en-US"/>
              <a:t>A predication of all the records in chronologic order is performed</a:t>
            </a:r>
          </a:p>
          <a:p>
            <a:pPr marL="0" indent="0">
              <a:buNone/>
            </a:pPr>
            <a:endParaRPr lang="en-US"/>
          </a:p>
          <a:p>
            <a:endParaRPr lang="en-US"/>
          </a:p>
          <a:p>
            <a:endParaRPr lang="en-US"/>
          </a:p>
          <a:p>
            <a:endParaRPr lang="en-US"/>
          </a:p>
          <a:p>
            <a:endParaRPr lang="en-US"/>
          </a:p>
          <a:p>
            <a:pPr marL="0" indent="0">
              <a:buNone/>
            </a:pPr>
            <a:endParaRPr lang="en-US"/>
          </a:p>
        </p:txBody>
      </p:sp>
      <p:pic>
        <p:nvPicPr>
          <p:cNvPr id="7" name="Content Placeholder 4"/>
          <p:cNvPicPr>
            <a:picLocks noGrp="1" noChangeAspect="1"/>
          </p:cNvPicPr>
          <p:nvPr>
            <p:ph sz="quarter" idx="4"/>
          </p:nvPr>
        </p:nvPicPr>
        <p:blipFill>
          <a:blip r:embed="rId2" cstate="print">
            <a:extLst>
              <a:ext uri="{28A0092B-C50C-407E-A947-70E740481C1C}">
                <a14:useLocalDpi xmlns:a14="http://schemas.microsoft.com/office/drawing/2010/main" val="0"/>
              </a:ext>
            </a:extLst>
          </a:blip>
          <a:stretch>
            <a:fillRect/>
          </a:stretch>
        </p:blipFill>
        <p:spPr>
          <a:xfrm>
            <a:off x="6768930" y="2285017"/>
            <a:ext cx="4962158" cy="3218008"/>
          </a:xfrm>
          <a:ln>
            <a:solidFill>
              <a:schemeClr val="bg1"/>
            </a:solidFill>
          </a:ln>
        </p:spPr>
      </p:pic>
    </p:spTree>
    <p:extLst>
      <p:ext uri="{BB962C8B-B14F-4D97-AF65-F5344CB8AC3E}">
        <p14:creationId xmlns:p14="http://schemas.microsoft.com/office/powerpoint/2010/main" val="9974120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99EBC-32E8-951F-47EC-69ED0D8AED20}"/>
              </a:ext>
            </a:extLst>
          </p:cNvPr>
          <p:cNvSpPr>
            <a:spLocks noGrp="1"/>
          </p:cNvSpPr>
          <p:nvPr>
            <p:ph type="title"/>
          </p:nvPr>
        </p:nvSpPr>
        <p:spPr/>
        <p:txBody>
          <a:bodyPr>
            <a:normAutofit fontScale="90000"/>
          </a:bodyPr>
          <a:lstStyle/>
          <a:p>
            <a:pPr algn="ctr"/>
            <a:r>
              <a:rPr lang="en-US"/>
              <a:t>WHAT OFFICE PREP AND MEDICAL RECORDS ARE ESSENTIAL TO “THE PERFECT IME”</a:t>
            </a:r>
          </a:p>
        </p:txBody>
      </p:sp>
      <p:sp>
        <p:nvSpPr>
          <p:cNvPr id="3" name="Content Placeholder 2">
            <a:extLst>
              <a:ext uri="{FF2B5EF4-FFF2-40B4-BE49-F238E27FC236}">
                <a16:creationId xmlns:a16="http://schemas.microsoft.com/office/drawing/2014/main" id="{CA9E3323-C320-6633-D586-0DABCEDFE9E9}"/>
              </a:ext>
            </a:extLst>
          </p:cNvPr>
          <p:cNvSpPr>
            <a:spLocks noGrp="1"/>
          </p:cNvSpPr>
          <p:nvPr>
            <p:ph idx="1"/>
          </p:nvPr>
        </p:nvSpPr>
        <p:spPr/>
        <p:txBody>
          <a:bodyPr>
            <a:normAutofit/>
          </a:bodyPr>
          <a:lstStyle/>
          <a:p>
            <a:r>
              <a:rPr lang="en-US"/>
              <a:t>Legal Perspective:</a:t>
            </a:r>
          </a:p>
          <a:p>
            <a:pPr lvl="1"/>
            <a:r>
              <a:rPr lang="en-US"/>
              <a:t>All medical records and films to date </a:t>
            </a:r>
          </a:p>
          <a:p>
            <a:pPr lvl="1"/>
            <a:r>
              <a:rPr lang="en-US"/>
              <a:t>Any prior, relevant medical records and films</a:t>
            </a:r>
          </a:p>
          <a:p>
            <a:pPr lvl="1"/>
            <a:r>
              <a:rPr lang="en-US"/>
              <a:t>Investigation results:</a:t>
            </a:r>
          </a:p>
          <a:p>
            <a:pPr lvl="2"/>
            <a:r>
              <a:rPr lang="en-US"/>
              <a:t>Details from employer on accident – factual information that may call into question the validity of the claim, information on outside activities/injuries</a:t>
            </a:r>
          </a:p>
          <a:p>
            <a:pPr lvl="2"/>
            <a:r>
              <a:rPr lang="en-US"/>
              <a:t>Witness statements</a:t>
            </a:r>
          </a:p>
          <a:p>
            <a:pPr lvl="2"/>
            <a:r>
              <a:rPr lang="en-US"/>
              <a:t>Employee recorded statement</a:t>
            </a:r>
          </a:p>
          <a:p>
            <a:pPr lvl="2"/>
            <a:r>
              <a:rPr lang="en-US"/>
              <a:t>Video of accident/injury</a:t>
            </a:r>
          </a:p>
          <a:p>
            <a:pPr lvl="2"/>
            <a:r>
              <a:rPr lang="en-US"/>
              <a:t>Employee deposition transcript</a:t>
            </a:r>
          </a:p>
          <a:p>
            <a:pPr lvl="2"/>
            <a:r>
              <a:rPr lang="en-US"/>
              <a:t>Surveillance video</a:t>
            </a:r>
          </a:p>
          <a:p>
            <a:pPr lvl="1"/>
            <a:r>
              <a:rPr lang="en-US"/>
              <a:t>Job description </a:t>
            </a:r>
          </a:p>
          <a:p>
            <a:pPr marL="914400" lvl="2" indent="0">
              <a:buNone/>
            </a:pPr>
            <a:endParaRPr lang="en-US"/>
          </a:p>
        </p:txBody>
      </p:sp>
    </p:spTree>
    <p:extLst>
      <p:ext uri="{BB962C8B-B14F-4D97-AF65-F5344CB8AC3E}">
        <p14:creationId xmlns:p14="http://schemas.microsoft.com/office/powerpoint/2010/main" val="42732342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WHAT PHYSICAL EXAM AND DOCUMENTATION IS ESSENTIAL TO “THE PERFECT IME</a:t>
            </a:r>
          </a:p>
        </p:txBody>
      </p:sp>
      <p:sp>
        <p:nvSpPr>
          <p:cNvPr id="3" name="Text Placeholder 2"/>
          <p:cNvSpPr>
            <a:spLocks noGrp="1"/>
          </p:cNvSpPr>
          <p:nvPr>
            <p:ph type="body" idx="1"/>
          </p:nvPr>
        </p:nvSpPr>
        <p:spPr/>
        <p:txBody>
          <a:bodyPr/>
          <a:lstStyle/>
          <a:p>
            <a:r>
              <a:rPr lang="en-US"/>
              <a:t>DAY OF IME</a:t>
            </a:r>
          </a:p>
        </p:txBody>
      </p:sp>
      <p:sp>
        <p:nvSpPr>
          <p:cNvPr id="4" name="Content Placeholder 3"/>
          <p:cNvSpPr>
            <a:spLocks noGrp="1"/>
          </p:cNvSpPr>
          <p:nvPr>
            <p:ph sz="half" idx="2"/>
          </p:nvPr>
        </p:nvSpPr>
        <p:spPr/>
        <p:txBody>
          <a:bodyPr>
            <a:normAutofit/>
          </a:bodyPr>
          <a:lstStyle/>
          <a:p>
            <a:r>
              <a:rPr lang="en-US"/>
              <a:t>A complete physical exam is performed</a:t>
            </a:r>
          </a:p>
          <a:p>
            <a:r>
              <a:rPr lang="en-US"/>
              <a:t>It is important to document the injured extremity and the contralateral if possible for comparison</a:t>
            </a:r>
          </a:p>
          <a:p>
            <a:r>
              <a:rPr lang="en-US"/>
              <a:t>Claimant's imaging studies are reviewed by provider only</a:t>
            </a:r>
          </a:p>
          <a:p>
            <a:endParaRPr lang="en-US"/>
          </a:p>
          <a:p>
            <a:endParaRPr lang="en-US"/>
          </a:p>
        </p:txBody>
      </p:sp>
      <p:pic>
        <p:nvPicPr>
          <p:cNvPr id="7" name="Content Placeholder 4"/>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7634602" y="2040746"/>
            <a:ext cx="3529251" cy="4243676"/>
          </a:xfrm>
          <a:ln>
            <a:solidFill>
              <a:schemeClr val="tx1"/>
            </a:solidFill>
          </a:ln>
        </p:spPr>
      </p:pic>
    </p:spTree>
    <p:extLst>
      <p:ext uri="{BB962C8B-B14F-4D97-AF65-F5344CB8AC3E}">
        <p14:creationId xmlns:p14="http://schemas.microsoft.com/office/powerpoint/2010/main" val="1451616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C6ECF-D293-6C43-C0FE-3C84C1AB67EC}"/>
              </a:ext>
            </a:extLst>
          </p:cNvPr>
          <p:cNvSpPr>
            <a:spLocks noGrp="1"/>
          </p:cNvSpPr>
          <p:nvPr>
            <p:ph type="title"/>
          </p:nvPr>
        </p:nvSpPr>
        <p:spPr/>
        <p:txBody>
          <a:bodyPr>
            <a:normAutofit/>
          </a:bodyPr>
          <a:lstStyle/>
          <a:p>
            <a:pPr algn="ctr"/>
            <a:r>
              <a:rPr lang="en-US" sz="3100"/>
              <a:t>WHAT DOCUMENTATION AN IME SHOULD INCLUDE</a:t>
            </a:r>
            <a:br>
              <a:rPr lang="en-US"/>
            </a:br>
            <a:endParaRPr lang="en-US"/>
          </a:p>
        </p:txBody>
      </p:sp>
      <p:sp>
        <p:nvSpPr>
          <p:cNvPr id="4" name="Text Placeholder 3"/>
          <p:cNvSpPr>
            <a:spLocks noGrp="1"/>
          </p:cNvSpPr>
          <p:nvPr>
            <p:ph type="body" idx="1"/>
          </p:nvPr>
        </p:nvSpPr>
        <p:spPr/>
        <p:txBody>
          <a:bodyPr/>
          <a:lstStyle/>
          <a:p>
            <a:r>
              <a:rPr lang="en-US"/>
              <a:t>AFTER THE IME</a:t>
            </a:r>
          </a:p>
        </p:txBody>
      </p:sp>
      <p:sp>
        <p:nvSpPr>
          <p:cNvPr id="3" name="Content Placeholder 2">
            <a:extLst>
              <a:ext uri="{FF2B5EF4-FFF2-40B4-BE49-F238E27FC236}">
                <a16:creationId xmlns:a16="http://schemas.microsoft.com/office/drawing/2014/main" id="{6DCAE52B-53BC-90DD-1BF0-BEE5276FB9B9}"/>
              </a:ext>
            </a:extLst>
          </p:cNvPr>
          <p:cNvSpPr>
            <a:spLocks noGrp="1"/>
          </p:cNvSpPr>
          <p:nvPr>
            <p:ph sz="half" idx="2"/>
          </p:nvPr>
        </p:nvSpPr>
        <p:spPr/>
        <p:txBody>
          <a:bodyPr/>
          <a:lstStyle/>
          <a:p>
            <a:r>
              <a:rPr lang="en-US"/>
              <a:t>Reports often include restrictions if needed as well as PPD ratings</a:t>
            </a:r>
          </a:p>
          <a:p>
            <a:r>
              <a:rPr lang="en-US"/>
              <a:t>Both Missouri and Illinois impairment ratings can be provided</a:t>
            </a:r>
          </a:p>
          <a:p>
            <a:endParaRPr lang="en-US"/>
          </a:p>
        </p:txBody>
      </p:sp>
      <p:pic>
        <p:nvPicPr>
          <p:cNvPr id="7" name="Content Placeholder 4"/>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7797339" y="2205633"/>
            <a:ext cx="3073075" cy="4017093"/>
          </a:xfrm>
          <a:ln>
            <a:solidFill>
              <a:schemeClr val="bg1"/>
            </a:solidFill>
          </a:ln>
        </p:spPr>
      </p:pic>
    </p:spTree>
    <p:extLst>
      <p:ext uri="{BB962C8B-B14F-4D97-AF65-F5344CB8AC3E}">
        <p14:creationId xmlns:p14="http://schemas.microsoft.com/office/powerpoint/2010/main" val="7571691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33C178F5A602A4393ECF31B37F6F7F2" ma:contentTypeVersion="16" ma:contentTypeDescription="Create a new document." ma:contentTypeScope="" ma:versionID="c4053b79309a9a0bc5e6d8fe0be69c59">
  <xsd:schema xmlns:xsd="http://www.w3.org/2001/XMLSchema" xmlns:xs="http://www.w3.org/2001/XMLSchema" xmlns:p="http://schemas.microsoft.com/office/2006/metadata/properties" xmlns:ns1="http://schemas.microsoft.com/sharepoint/v3" xmlns:ns2="d062dc94-1eb1-4a95-add0-692f74bd75a3" xmlns:ns3="78d3b368-f392-443d-8a64-91ae16139501" targetNamespace="http://schemas.microsoft.com/office/2006/metadata/properties" ma:root="true" ma:fieldsID="e44f0e03b1183e1247d12923085e9a89" ns1:_="" ns2:_="" ns3:_="">
    <xsd:import namespace="http://schemas.microsoft.com/sharepoint/v3"/>
    <xsd:import namespace="d062dc94-1eb1-4a95-add0-692f74bd75a3"/>
    <xsd:import namespace="78d3b368-f392-443d-8a64-91ae1613950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2:MediaServiceOCR" minOccurs="0"/>
                <xsd:element ref="ns2:MediaServiceLocation" minOccurs="0"/>
                <xsd:element ref="ns3:SharedWithUsers" minOccurs="0"/>
                <xsd:element ref="ns3:SharedWithDetails" minOccurs="0"/>
                <xsd:element ref="ns2: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062dc94-1eb1-4a95-add0-692f74bd75a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7571e306-2814-43a2-94bc-75d375e6a9da"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8d3b368-f392-443d-8a64-91ae16139501"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062dc94-1eb1-4a95-add0-692f74bd75a3">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31F006B4-A9E1-4F39-85C8-FB836F919348}">
  <ds:schemaRefs>
    <ds:schemaRef ds:uri="http://schemas.microsoft.com/sharepoint/v3/contenttype/forms"/>
  </ds:schemaRefs>
</ds:datastoreItem>
</file>

<file path=customXml/itemProps2.xml><?xml version="1.0" encoding="utf-8"?>
<ds:datastoreItem xmlns:ds="http://schemas.openxmlformats.org/officeDocument/2006/customXml" ds:itemID="{69554D5A-852E-4836-95D9-8ED219BE2346}">
  <ds:schemaRefs>
    <ds:schemaRef ds:uri="78d3b368-f392-443d-8a64-91ae16139501"/>
    <ds:schemaRef ds:uri="d062dc94-1eb1-4a95-add0-692f74bd75a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F3CD65D-61A5-43C9-A837-6EC73C7DA8AB}">
  <ds:schemaRefs>
    <ds:schemaRef ds:uri="http://www.w3.org/XML/1998/namespace"/>
    <ds:schemaRef ds:uri="http://purl.org/dc/elements/1.1/"/>
    <ds:schemaRef ds:uri="http://purl.org/dc/terms/"/>
    <ds:schemaRef ds:uri="d062dc94-1eb1-4a95-add0-692f74bd75a3"/>
    <ds:schemaRef ds:uri="78d3b368-f392-443d-8a64-91ae16139501"/>
    <ds:schemaRef ds:uri="http://schemas.microsoft.com/office/2006/metadata/properties"/>
    <ds:schemaRef ds:uri="http://purl.org/dc/dcmitype/"/>
    <ds:schemaRef ds:uri="http://schemas.microsoft.com/office/2006/documentManagement/types"/>
    <ds:schemaRef ds:uri="http://schemas.microsoft.com/office/infopath/2007/PartnerControls"/>
    <ds:schemaRef ds:uri="http://schemas.openxmlformats.org/package/2006/metadata/core-propertie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TM03090430[[fn=Banded]]</Template>
  <TotalTime>0</TotalTime>
  <Words>1027</Words>
  <Application>Microsoft Office PowerPoint</Application>
  <PresentationFormat>Widescreen</PresentationFormat>
  <Paragraphs>105</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Corbel</vt:lpstr>
      <vt:lpstr>Wingdings</vt:lpstr>
      <vt:lpstr>Banded</vt:lpstr>
      <vt:lpstr>The Perfect IME</vt:lpstr>
      <vt:lpstr>Learning Objectives/Key Takeaways</vt:lpstr>
      <vt:lpstr>What is an IME?</vt:lpstr>
      <vt:lpstr>IME vs. DIRECTING MEDICAL TREATMENT: What’s the difference?</vt:lpstr>
      <vt:lpstr>WHAT CASES END UP GETTING AN IME AND WHY?</vt:lpstr>
      <vt:lpstr>WHAT OFFICE PREP AND MEDICAL RECORDS ARE ESSENTIAL TO “THE PERFECT IME” </vt:lpstr>
      <vt:lpstr>WHAT OFFICE PREP AND MEDICAL RECORDS ARE ESSENTIAL TO “THE PERFECT IME”</vt:lpstr>
      <vt:lpstr>WHAT PHYSICAL EXAM AND DOCUMENTATION IS ESSENTIAL TO “THE PERFECT IME</vt:lpstr>
      <vt:lpstr>WHAT DOCUMENTATION AN IME SHOULD INCLUDE </vt:lpstr>
      <vt:lpstr>WHAT DOCUMENTATION AN IME SHOULD INCLUDE</vt:lpstr>
      <vt:lpstr>WHAT QUESTIONS TO ASK IN A COVER LETTER</vt:lpstr>
      <vt:lpstr>WHAT QUESTIONS TO ASK IN A COVER LETTER Example Questions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When Work Comp Goes Wrong</dc:title>
  <dc:creator>Brooke Smith</dc:creator>
  <cp:lastModifiedBy>Kelly Brooks</cp:lastModifiedBy>
  <cp:revision>2</cp:revision>
  <cp:lastPrinted>2023-11-10T18:08:37Z</cp:lastPrinted>
  <dcterms:created xsi:type="dcterms:W3CDTF">2022-08-09T20:52:54Z</dcterms:created>
  <dcterms:modified xsi:type="dcterms:W3CDTF">2024-09-19T13:53:33Z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0x010100333C178F5A602A4393ECF31B37F6F7F2</vt:lpwstr>
  </property>
  <property fmtid="{D5CDD505-2E9C-101B-9397-08002B2CF9AE}" pid="3" name="MediaServiceImageTags">
    <vt:lpwstr/>
  </property>
</Properties>
</file>